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56"/>
  </p:notesMasterIdLst>
  <p:sldIdLst>
    <p:sldId id="256" r:id="rId2"/>
    <p:sldId id="385" r:id="rId3"/>
    <p:sldId id="388" r:id="rId4"/>
    <p:sldId id="389" r:id="rId5"/>
    <p:sldId id="390" r:id="rId6"/>
    <p:sldId id="391" r:id="rId7"/>
    <p:sldId id="392" r:id="rId8"/>
    <p:sldId id="386" r:id="rId9"/>
    <p:sldId id="393" r:id="rId10"/>
    <p:sldId id="394" r:id="rId11"/>
    <p:sldId id="258" r:id="rId12"/>
    <p:sldId id="298" r:id="rId13"/>
    <p:sldId id="280" r:id="rId14"/>
    <p:sldId id="337" r:id="rId15"/>
    <p:sldId id="339" r:id="rId16"/>
    <p:sldId id="357" r:id="rId17"/>
    <p:sldId id="355" r:id="rId18"/>
    <p:sldId id="356" r:id="rId19"/>
    <p:sldId id="340" r:id="rId20"/>
    <p:sldId id="358" r:id="rId21"/>
    <p:sldId id="338" r:id="rId22"/>
    <p:sldId id="382" r:id="rId23"/>
    <p:sldId id="341" r:id="rId24"/>
    <p:sldId id="359" r:id="rId25"/>
    <p:sldId id="361" r:id="rId26"/>
    <p:sldId id="362" r:id="rId27"/>
    <p:sldId id="317" r:id="rId28"/>
    <p:sldId id="363" r:id="rId29"/>
    <p:sldId id="364" r:id="rId30"/>
    <p:sldId id="365" r:id="rId31"/>
    <p:sldId id="366" r:id="rId32"/>
    <p:sldId id="367" r:id="rId33"/>
    <p:sldId id="318" r:id="rId34"/>
    <p:sldId id="368" r:id="rId35"/>
    <p:sldId id="369" r:id="rId36"/>
    <p:sldId id="370" r:id="rId37"/>
    <p:sldId id="343" r:id="rId38"/>
    <p:sldId id="381" r:id="rId39"/>
    <p:sldId id="346" r:id="rId40"/>
    <p:sldId id="345" r:id="rId41"/>
    <p:sldId id="371" r:id="rId42"/>
    <p:sldId id="347" r:id="rId43"/>
    <p:sldId id="283" r:id="rId44"/>
    <p:sldId id="320" r:id="rId45"/>
    <p:sldId id="348" r:id="rId46"/>
    <p:sldId id="350" r:id="rId47"/>
    <p:sldId id="372" r:id="rId48"/>
    <p:sldId id="351" r:id="rId49"/>
    <p:sldId id="352" r:id="rId50"/>
    <p:sldId id="380" r:id="rId51"/>
    <p:sldId id="396" r:id="rId52"/>
    <p:sldId id="397" r:id="rId53"/>
    <p:sldId id="395" r:id="rId54"/>
    <p:sldId id="263" r:id="rId55"/>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8AFF0"/>
    <a:srgbClr val="464DD9"/>
    <a:srgbClr val="BDD7EE"/>
    <a:srgbClr val="A50021"/>
    <a:srgbClr val="7030A0"/>
    <a:srgbClr val="5B9BD5"/>
    <a:srgbClr val="D5A6DF"/>
    <a:srgbClr val="FF91C8"/>
    <a:srgbClr val="99CC6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6537" autoAdjust="0"/>
    <p:restoredTop sz="82423" autoAdjust="0"/>
  </p:normalViewPr>
  <p:slideViewPr>
    <p:cSldViewPr snapToGrid="0">
      <p:cViewPr varScale="1">
        <p:scale>
          <a:sx n="107" d="100"/>
          <a:sy n="107" d="100"/>
        </p:scale>
        <p:origin x="400" y="1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84264AA-669E-4804-A1D5-94FA36B6DCCD}" type="datetimeFigureOut">
              <a:rPr lang="zh-CN" altLang="en-US" smtClean="0"/>
              <a:t>2023/9/25</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1DC56F0-BEE5-4715-8E33-DABC78619DE8}" type="slidenum">
              <a:rPr lang="zh-CN" altLang="en-US" smtClean="0"/>
              <a:t>‹#›</a:t>
            </a:fld>
            <a:endParaRPr lang="zh-CN" altLang="en-US"/>
          </a:p>
        </p:txBody>
      </p:sp>
    </p:spTree>
    <p:extLst>
      <p:ext uri="{BB962C8B-B14F-4D97-AF65-F5344CB8AC3E}">
        <p14:creationId xmlns:p14="http://schemas.microsoft.com/office/powerpoint/2010/main" val="17677485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baike.baidu.com/item/%E5%90%91%E9%87%8F%E7%A9%BA%E9%97%B4" TargetMode="External"/><Relationship Id="rId2" Type="http://schemas.openxmlformats.org/officeDocument/2006/relationships/slide" Target="../slides/slide21.xml"/><Relationship Id="rId1" Type="http://schemas.openxmlformats.org/officeDocument/2006/relationships/notesMaster" Target="../notesMasters/notesMaster1.xml"/><Relationship Id="rId5" Type="http://schemas.openxmlformats.org/officeDocument/2006/relationships/hyperlink" Target="https://baike.baidu.com/item/%E7%9F%A9%E9%98%B5%E4%B9%98%E6%B3%95" TargetMode="External"/><Relationship Id="rId4" Type="http://schemas.openxmlformats.org/officeDocument/2006/relationships/hyperlink" Target="https://baike.baidu.com/item/%E6%98%A0%E5%B0%84"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1DC56F0-BEE5-4715-8E33-DABC78619DE8}" type="slidenum">
              <a:rPr lang="zh-CN" altLang="en-US" smtClean="0"/>
              <a:t>1</a:t>
            </a:fld>
            <a:endParaRPr lang="zh-CN" altLang="en-US"/>
          </a:p>
        </p:txBody>
      </p:sp>
    </p:spTree>
    <p:extLst>
      <p:ext uri="{BB962C8B-B14F-4D97-AF65-F5344CB8AC3E}">
        <p14:creationId xmlns:p14="http://schemas.microsoft.com/office/powerpoint/2010/main" val="36488872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This</a:t>
            </a:r>
            <a:r>
              <a:rPr lang="en-US" altLang="zh-CN" baseline="0" dirty="0"/>
              <a:t> section correspond to sec. 2.6 of the text book.</a:t>
            </a:r>
            <a:endParaRPr lang="zh-CN" altLang="en-US" dirty="0"/>
          </a:p>
        </p:txBody>
      </p:sp>
      <p:sp>
        <p:nvSpPr>
          <p:cNvPr id="4" name="灯片编号占位符 3"/>
          <p:cNvSpPr>
            <a:spLocks noGrp="1"/>
          </p:cNvSpPr>
          <p:nvPr>
            <p:ph type="sldNum" sz="quarter" idx="10"/>
          </p:nvPr>
        </p:nvSpPr>
        <p:spPr/>
        <p:txBody>
          <a:bodyPr/>
          <a:lstStyle/>
          <a:p>
            <a:fld id="{E1DC56F0-BEE5-4715-8E33-DABC78619DE8}" type="slidenum">
              <a:rPr lang="zh-CN" altLang="en-US" smtClean="0"/>
              <a:t>13</a:t>
            </a:fld>
            <a:endParaRPr lang="zh-CN" altLang="en-US"/>
          </a:p>
        </p:txBody>
      </p:sp>
    </p:spTree>
    <p:extLst>
      <p:ext uri="{BB962C8B-B14F-4D97-AF65-F5344CB8AC3E}">
        <p14:creationId xmlns:p14="http://schemas.microsoft.com/office/powerpoint/2010/main" val="143380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仿射变换是在几何上定义为两个</a:t>
            </a:r>
            <a:r>
              <a:rPr lang="zh-CN" altLang="en-US" sz="1200" b="0" i="0" u="none" strike="noStrike" kern="1200" dirty="0">
                <a:solidFill>
                  <a:schemeClr val="tx1"/>
                </a:solidFill>
                <a:effectLst/>
                <a:latin typeface="+mn-lt"/>
                <a:ea typeface="+mn-ea"/>
                <a:cs typeface="+mn-cs"/>
                <a:hlinkClick r:id="rId3"/>
              </a:rPr>
              <a:t>向量空间</a:t>
            </a:r>
            <a:r>
              <a:rPr lang="zh-CN" altLang="en-US" sz="1200" b="0" i="0" kern="1200" dirty="0">
                <a:solidFill>
                  <a:schemeClr val="tx1"/>
                </a:solidFill>
                <a:effectLst/>
                <a:latin typeface="+mn-lt"/>
                <a:ea typeface="+mn-ea"/>
                <a:cs typeface="+mn-cs"/>
              </a:rPr>
              <a:t>之间的一个仿射变换或者仿射</a:t>
            </a:r>
            <a:r>
              <a:rPr lang="zh-CN" altLang="en-US" sz="1200" b="0" i="0" u="none" strike="noStrike" kern="1200" dirty="0">
                <a:solidFill>
                  <a:schemeClr val="tx1"/>
                </a:solidFill>
                <a:effectLst/>
                <a:latin typeface="+mn-lt"/>
                <a:ea typeface="+mn-ea"/>
                <a:cs typeface="+mn-cs"/>
                <a:hlinkClick r:id="rId4"/>
              </a:rPr>
              <a:t>映射</a:t>
            </a:r>
            <a:r>
              <a:rPr lang="zh-CN" altLang="en-US" sz="1200" b="0" i="0" kern="1200" dirty="0">
                <a:solidFill>
                  <a:schemeClr val="tx1"/>
                </a:solidFill>
                <a:effectLst/>
                <a:latin typeface="+mn-lt"/>
                <a:ea typeface="+mn-ea"/>
                <a:cs typeface="+mn-cs"/>
              </a:rPr>
              <a:t>（来自拉丁语，</a:t>
            </a:r>
            <a:r>
              <a:rPr lang="en-US" altLang="zh-CN" sz="1200" b="0" i="0" kern="1200" dirty="0">
                <a:solidFill>
                  <a:schemeClr val="tx1"/>
                </a:solidFill>
                <a:effectLst/>
                <a:latin typeface="+mn-lt"/>
                <a:ea typeface="+mn-ea"/>
                <a:cs typeface="+mn-cs"/>
              </a:rPr>
              <a:t>affine</a:t>
            </a:r>
            <a:r>
              <a:rPr lang="zh-CN" altLang="en-US" sz="1200" b="0" i="0" kern="1200" dirty="0">
                <a:solidFill>
                  <a:schemeClr val="tx1"/>
                </a:solidFill>
                <a:effectLst/>
                <a:latin typeface="+mn-lt"/>
                <a:ea typeface="+mn-ea"/>
                <a:cs typeface="+mn-cs"/>
              </a:rPr>
              <a:t>，“和</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相关”）由一个非奇异的线性变换</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运用一次函数进行的变换</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接上一个平移变换组成。</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一个仿射变换对应于一个矩阵和一个向量的乘法，而仿射变换的复合对应于普通的</a:t>
            </a:r>
            <a:r>
              <a:rPr lang="zh-CN" altLang="en-US" sz="1200" b="0" i="0" u="none" strike="noStrike" kern="1200" dirty="0">
                <a:solidFill>
                  <a:schemeClr val="tx1"/>
                </a:solidFill>
                <a:effectLst/>
                <a:latin typeface="+mn-lt"/>
                <a:ea typeface="+mn-ea"/>
                <a:cs typeface="+mn-cs"/>
                <a:hlinkClick r:id="rId5"/>
              </a:rPr>
              <a:t>矩阵乘法</a:t>
            </a:r>
            <a:r>
              <a:rPr lang="zh-CN" altLang="en-US" sz="1200" b="0" i="0" kern="1200" dirty="0">
                <a:solidFill>
                  <a:schemeClr val="tx1"/>
                </a:solidFill>
                <a:effectLst/>
                <a:latin typeface="+mn-lt"/>
                <a:ea typeface="+mn-ea"/>
                <a:cs typeface="+mn-cs"/>
              </a:rPr>
              <a:t>，只要加入一个额外的行到矩阵的底下，这一行全部是</a:t>
            </a:r>
            <a:r>
              <a:rPr lang="en-US" altLang="zh-CN" sz="1200" b="0" i="0" kern="1200" dirty="0">
                <a:solidFill>
                  <a:schemeClr val="tx1"/>
                </a:solidFill>
                <a:effectLst/>
                <a:latin typeface="+mn-lt"/>
                <a:ea typeface="+mn-ea"/>
                <a:cs typeface="+mn-cs"/>
              </a:rPr>
              <a:t>0</a:t>
            </a:r>
            <a:r>
              <a:rPr lang="zh-CN" altLang="en-US" sz="1200" b="0" i="0" kern="1200" dirty="0">
                <a:solidFill>
                  <a:schemeClr val="tx1"/>
                </a:solidFill>
                <a:effectLst/>
                <a:latin typeface="+mn-lt"/>
                <a:ea typeface="+mn-ea"/>
                <a:cs typeface="+mn-cs"/>
              </a:rPr>
              <a:t>除了最右边是一个</a:t>
            </a:r>
            <a:r>
              <a:rPr lang="en-US" altLang="zh-CN" sz="1200" b="0" i="0" kern="1200" dirty="0">
                <a:solidFill>
                  <a:schemeClr val="tx1"/>
                </a:solidFill>
                <a:effectLst/>
                <a:latin typeface="+mn-lt"/>
                <a:ea typeface="+mn-ea"/>
                <a:cs typeface="+mn-cs"/>
              </a:rPr>
              <a:t>1</a:t>
            </a:r>
            <a:r>
              <a:rPr lang="zh-CN" altLang="en-US" sz="1200" b="0" i="0" kern="1200" dirty="0">
                <a:solidFill>
                  <a:schemeClr val="tx1"/>
                </a:solidFill>
                <a:effectLst/>
                <a:latin typeface="+mn-lt"/>
                <a:ea typeface="+mn-ea"/>
                <a:cs typeface="+mn-cs"/>
              </a:rPr>
              <a:t>，而列向量的底下要加上一个</a:t>
            </a:r>
            <a:r>
              <a:rPr lang="en-US" altLang="zh-CN" sz="1200" b="0" i="0" kern="1200" dirty="0">
                <a:solidFill>
                  <a:schemeClr val="tx1"/>
                </a:solidFill>
                <a:effectLst/>
                <a:latin typeface="+mn-lt"/>
                <a:ea typeface="+mn-ea"/>
                <a:cs typeface="+mn-cs"/>
              </a:rPr>
              <a:t>1</a:t>
            </a:r>
            <a:r>
              <a:rPr lang="zh-CN" altLang="en-US" sz="1200" b="0" i="0" kern="1200" dirty="0">
                <a:solidFill>
                  <a:schemeClr val="tx1"/>
                </a:solidFill>
                <a:effectLst/>
                <a:latin typeface="+mn-lt"/>
                <a:ea typeface="+mn-ea"/>
                <a:cs typeface="+mn-cs"/>
              </a:rPr>
              <a:t>。</a:t>
            </a:r>
            <a:endParaRPr lang="en-US" dirty="0"/>
          </a:p>
        </p:txBody>
      </p:sp>
      <p:sp>
        <p:nvSpPr>
          <p:cNvPr id="4" name="Slide Number Placeholder 3"/>
          <p:cNvSpPr>
            <a:spLocks noGrp="1"/>
          </p:cNvSpPr>
          <p:nvPr>
            <p:ph type="sldNum" sz="quarter" idx="10"/>
          </p:nvPr>
        </p:nvSpPr>
        <p:spPr/>
        <p:txBody>
          <a:bodyPr/>
          <a:lstStyle/>
          <a:p>
            <a:fld id="{E1DC56F0-BEE5-4715-8E33-DABC78619DE8}" type="slidenum">
              <a:rPr lang="zh-CN" altLang="en-US" smtClean="0"/>
              <a:t>21</a:t>
            </a:fld>
            <a:endParaRPr lang="zh-CN" altLang="en-US"/>
          </a:p>
        </p:txBody>
      </p:sp>
    </p:spTree>
    <p:extLst>
      <p:ext uri="{BB962C8B-B14F-4D97-AF65-F5344CB8AC3E}">
        <p14:creationId xmlns:p14="http://schemas.microsoft.com/office/powerpoint/2010/main" val="12349504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This</a:t>
            </a:r>
            <a:r>
              <a:rPr lang="en-US" altLang="zh-CN" baseline="0" dirty="0"/>
              <a:t> section correspond to sec. 2.6 of the text book.</a:t>
            </a:r>
            <a:endParaRPr lang="zh-CN" altLang="en-US" dirty="0"/>
          </a:p>
        </p:txBody>
      </p:sp>
      <p:sp>
        <p:nvSpPr>
          <p:cNvPr id="4" name="灯片编号占位符 3"/>
          <p:cNvSpPr>
            <a:spLocks noGrp="1"/>
          </p:cNvSpPr>
          <p:nvPr>
            <p:ph type="sldNum" sz="quarter" idx="10"/>
          </p:nvPr>
        </p:nvSpPr>
        <p:spPr/>
        <p:txBody>
          <a:bodyPr/>
          <a:lstStyle/>
          <a:p>
            <a:fld id="{E1DC56F0-BEE5-4715-8E33-DABC78619DE8}" type="slidenum">
              <a:rPr lang="zh-CN" altLang="en-US" smtClean="0"/>
              <a:t>24</a:t>
            </a:fld>
            <a:endParaRPr lang="zh-CN" altLang="en-US"/>
          </a:p>
        </p:txBody>
      </p:sp>
    </p:spTree>
    <p:extLst>
      <p:ext uri="{BB962C8B-B14F-4D97-AF65-F5344CB8AC3E}">
        <p14:creationId xmlns:p14="http://schemas.microsoft.com/office/powerpoint/2010/main" val="14592205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sin(A+B) = </a:t>
            </a:r>
            <a:r>
              <a:rPr lang="en-US" sz="1200" b="0" i="0" kern="1200" dirty="0" err="1">
                <a:solidFill>
                  <a:schemeClr val="tx1"/>
                </a:solidFill>
                <a:effectLst/>
                <a:latin typeface="+mn-lt"/>
                <a:ea typeface="+mn-ea"/>
                <a:cs typeface="+mn-cs"/>
              </a:rPr>
              <a:t>sinAcosB</a:t>
            </a:r>
            <a:r>
              <a:rPr lang="zh-CN" altLang="en-US" sz="1200" b="0" i="0" kern="12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 </a:t>
            </a:r>
            <a:r>
              <a:rPr lang="en-US" sz="1200" b="0" i="0" kern="1200" dirty="0" err="1">
                <a:solidFill>
                  <a:schemeClr val="tx1"/>
                </a:solidFill>
                <a:effectLst/>
                <a:latin typeface="+mn-lt"/>
                <a:ea typeface="+mn-ea"/>
                <a:cs typeface="+mn-cs"/>
              </a:rPr>
              <a:t>cosAsinB</a:t>
            </a:r>
            <a:r>
              <a:rPr lang="en-US" sz="1200" b="0" i="0" kern="1200" dirty="0">
                <a:solidFill>
                  <a:schemeClr val="tx1"/>
                </a:solidFill>
                <a:effectLst/>
                <a:latin typeface="+mn-lt"/>
                <a:ea typeface="+mn-ea"/>
                <a:cs typeface="+mn-cs"/>
              </a:rPr>
              <a:t> </a:t>
            </a:r>
          </a:p>
          <a:p>
            <a:r>
              <a:rPr lang="en-US" altLang="zh-CN" sz="1200" b="0" i="0" kern="1200" dirty="0">
                <a:solidFill>
                  <a:schemeClr val="tx1"/>
                </a:solidFill>
                <a:effectLst/>
                <a:latin typeface="+mn-lt"/>
                <a:ea typeface="+mn-ea"/>
                <a:cs typeface="+mn-cs"/>
              </a:rPr>
              <a:t>con</a:t>
            </a:r>
            <a:r>
              <a:rPr lang="en-US" sz="1200" b="0" i="0" kern="1200" dirty="0">
                <a:solidFill>
                  <a:schemeClr val="tx1"/>
                </a:solidFill>
                <a:effectLst/>
                <a:latin typeface="+mn-lt"/>
                <a:ea typeface="+mn-ea"/>
                <a:cs typeface="+mn-cs"/>
              </a:rPr>
              <a:t>(A</a:t>
            </a:r>
            <a:r>
              <a:rPr lang="en-US" altLang="zh-CN" sz="1200" b="0" i="0" kern="1200" dirty="0">
                <a:solidFill>
                  <a:schemeClr val="tx1"/>
                </a:solidFill>
                <a:effectLst/>
                <a:latin typeface="+mn-lt"/>
                <a:ea typeface="+mn-ea"/>
                <a:cs typeface="+mn-cs"/>
              </a:rPr>
              <a:t>+</a:t>
            </a:r>
            <a:r>
              <a:rPr lang="en-US" sz="1200" b="0" i="0" kern="1200" dirty="0">
                <a:solidFill>
                  <a:schemeClr val="tx1"/>
                </a:solidFill>
                <a:effectLst/>
                <a:latin typeface="+mn-lt"/>
                <a:ea typeface="+mn-ea"/>
                <a:cs typeface="+mn-cs"/>
              </a:rPr>
              <a:t>B) = </a:t>
            </a:r>
            <a:r>
              <a:rPr lang="en-US" altLang="zh-CN" sz="1200" b="0" i="0" kern="1200" dirty="0" err="1">
                <a:solidFill>
                  <a:schemeClr val="tx1"/>
                </a:solidFill>
                <a:effectLst/>
                <a:latin typeface="+mn-lt"/>
                <a:ea typeface="+mn-ea"/>
                <a:cs typeface="+mn-cs"/>
              </a:rPr>
              <a:t>cos</a:t>
            </a:r>
            <a:r>
              <a:rPr lang="en-US" sz="1200" b="0" i="0" kern="1200" dirty="0" err="1">
                <a:solidFill>
                  <a:schemeClr val="tx1"/>
                </a:solidFill>
                <a:effectLst/>
                <a:latin typeface="+mn-lt"/>
                <a:ea typeface="+mn-ea"/>
                <a:cs typeface="+mn-cs"/>
              </a:rPr>
              <a:t>AcosB</a:t>
            </a:r>
            <a:r>
              <a:rPr lang="zh-CN" altLang="en-US" sz="1200" b="0" i="0" kern="120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 </a:t>
            </a:r>
            <a:r>
              <a:rPr lang="en-US" altLang="zh-CN" sz="1200" b="0" i="0" kern="1200" dirty="0" err="1">
                <a:solidFill>
                  <a:schemeClr val="tx1"/>
                </a:solidFill>
                <a:effectLst/>
                <a:latin typeface="+mn-lt"/>
                <a:ea typeface="+mn-ea"/>
                <a:cs typeface="+mn-cs"/>
              </a:rPr>
              <a:t>sin</a:t>
            </a:r>
            <a:r>
              <a:rPr lang="en-US" sz="1200" b="0" i="0" kern="1200" dirty="0" err="1">
                <a:solidFill>
                  <a:schemeClr val="tx1"/>
                </a:solidFill>
                <a:effectLst/>
                <a:latin typeface="+mn-lt"/>
                <a:ea typeface="+mn-ea"/>
                <a:cs typeface="+mn-cs"/>
              </a:rPr>
              <a:t>AsinB</a:t>
            </a:r>
            <a:endParaRPr lang="en-US" dirty="0"/>
          </a:p>
        </p:txBody>
      </p:sp>
      <p:sp>
        <p:nvSpPr>
          <p:cNvPr id="4" name="Slide Number Placeholder 3"/>
          <p:cNvSpPr>
            <a:spLocks noGrp="1"/>
          </p:cNvSpPr>
          <p:nvPr>
            <p:ph type="sldNum" sz="quarter" idx="10"/>
          </p:nvPr>
        </p:nvSpPr>
        <p:spPr/>
        <p:txBody>
          <a:bodyPr/>
          <a:lstStyle/>
          <a:p>
            <a:fld id="{E1DC56F0-BEE5-4715-8E33-DABC78619DE8}" type="slidenum">
              <a:rPr lang="zh-CN" altLang="en-US" smtClean="0"/>
              <a:t>28</a:t>
            </a:fld>
            <a:endParaRPr lang="zh-CN" altLang="en-US"/>
          </a:p>
        </p:txBody>
      </p:sp>
    </p:spTree>
    <p:extLst>
      <p:ext uri="{BB962C8B-B14F-4D97-AF65-F5344CB8AC3E}">
        <p14:creationId xmlns:p14="http://schemas.microsoft.com/office/powerpoint/2010/main" val="14602008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1DC56F0-BEE5-4715-8E33-DABC78619DE8}" type="slidenum">
              <a:rPr lang="zh-CN" altLang="en-US" smtClean="0"/>
              <a:t>43</a:t>
            </a:fld>
            <a:endParaRPr lang="zh-CN" altLang="en-US"/>
          </a:p>
        </p:txBody>
      </p:sp>
    </p:spTree>
    <p:extLst>
      <p:ext uri="{BB962C8B-B14F-4D97-AF65-F5344CB8AC3E}">
        <p14:creationId xmlns:p14="http://schemas.microsoft.com/office/powerpoint/2010/main" val="38361790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4CEBE31F-852E-4C21-A5BF-45A621D063B7}" type="datetime1">
              <a:rPr lang="zh-CN" altLang="en-US" smtClean="0"/>
              <a:t>2023/9/25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B792F4E-54C0-4D36-B331-9C6FCFE9A340}" type="slidenum">
              <a:rPr lang="zh-CN" altLang="en-US" smtClean="0"/>
              <a:t>‹#›</a:t>
            </a:fld>
            <a:endParaRPr lang="zh-CN" altLang="en-US"/>
          </a:p>
        </p:txBody>
      </p:sp>
    </p:spTree>
    <p:extLst>
      <p:ext uri="{BB962C8B-B14F-4D97-AF65-F5344CB8AC3E}">
        <p14:creationId xmlns:p14="http://schemas.microsoft.com/office/powerpoint/2010/main" val="2807465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92DDD6D4-6C22-42E4-BD00-B5AB433AEB75}" type="datetime1">
              <a:rPr lang="zh-CN" altLang="en-US" smtClean="0"/>
              <a:t>2023/9/25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B792F4E-54C0-4D36-B331-9C6FCFE9A340}" type="slidenum">
              <a:rPr lang="zh-CN" altLang="en-US" smtClean="0"/>
              <a:t>‹#›</a:t>
            </a:fld>
            <a:endParaRPr lang="zh-CN" altLang="en-US"/>
          </a:p>
        </p:txBody>
      </p:sp>
    </p:spTree>
    <p:extLst>
      <p:ext uri="{BB962C8B-B14F-4D97-AF65-F5344CB8AC3E}">
        <p14:creationId xmlns:p14="http://schemas.microsoft.com/office/powerpoint/2010/main" val="31867784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FD0094D1-277E-4F0D-A9D3-6C723ED9405F}" type="datetime1">
              <a:rPr lang="zh-CN" altLang="en-US" smtClean="0"/>
              <a:t>2023/9/25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B792F4E-54C0-4D36-B331-9C6FCFE9A340}" type="slidenum">
              <a:rPr lang="zh-CN" altLang="en-US" smtClean="0"/>
              <a:t>‹#›</a:t>
            </a:fld>
            <a:endParaRPr lang="zh-CN" altLang="en-US"/>
          </a:p>
        </p:txBody>
      </p:sp>
    </p:spTree>
    <p:extLst>
      <p:ext uri="{BB962C8B-B14F-4D97-AF65-F5344CB8AC3E}">
        <p14:creationId xmlns:p14="http://schemas.microsoft.com/office/powerpoint/2010/main" val="3297996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Date Placeholder 3"/>
          <p:cNvSpPr>
            <a:spLocks noGrp="1"/>
          </p:cNvSpPr>
          <p:nvPr>
            <p:ph type="dt" sz="half" idx="10"/>
          </p:nvPr>
        </p:nvSpPr>
        <p:spPr/>
        <p:txBody>
          <a:bodyPr/>
          <a:lstStyle/>
          <a:p>
            <a:fld id="{5A2D8B5D-A758-4441-AB52-89DDE7AF36E5}" type="datetime1">
              <a:rPr lang="zh-CN" altLang="en-US" smtClean="0"/>
              <a:t>2023/9/25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a:xfrm>
            <a:off x="8438318" y="6492875"/>
            <a:ext cx="775255" cy="365125"/>
          </a:xfrm>
        </p:spPr>
        <p:txBody>
          <a:bodyPr/>
          <a:lstStyle>
            <a:lvl1pPr algn="ctr">
              <a:defRPr/>
            </a:lvl1pPr>
          </a:lstStyle>
          <a:p>
            <a:fld id="{EB792F4E-54C0-4D36-B331-9C6FCFE9A340}" type="slidenum">
              <a:rPr lang="zh-CN" altLang="en-US" smtClean="0"/>
              <a:pPr/>
              <a:t>‹#›</a:t>
            </a:fld>
            <a:endParaRPr lang="zh-CN" altLang="en-US" dirty="0"/>
          </a:p>
        </p:txBody>
      </p:sp>
    </p:spTree>
    <p:extLst>
      <p:ext uri="{BB962C8B-B14F-4D97-AF65-F5344CB8AC3E}">
        <p14:creationId xmlns:p14="http://schemas.microsoft.com/office/powerpoint/2010/main" val="24511524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1CD77614-659B-42BB-94D6-453193BCDAC9}" type="datetime1">
              <a:rPr lang="zh-CN" altLang="en-US" smtClean="0"/>
              <a:t>2023/9/25</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EB792F4E-54C0-4D36-B331-9C6FCFE9A340}" type="slidenum">
              <a:rPr lang="zh-CN" altLang="en-US" smtClean="0"/>
              <a:t>‹#›</a:t>
            </a:fld>
            <a:endParaRPr lang="zh-CN" altLang="en-US"/>
          </a:p>
        </p:txBody>
      </p:sp>
    </p:spTree>
    <p:extLst>
      <p:ext uri="{BB962C8B-B14F-4D97-AF65-F5344CB8AC3E}">
        <p14:creationId xmlns:p14="http://schemas.microsoft.com/office/powerpoint/2010/main" val="1117272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28650" y="1825625"/>
            <a:ext cx="3886200" cy="4351338"/>
          </a:xfrm>
        </p:spPr>
        <p:txBody>
          <a:bodyPr/>
          <a:lstStyle>
            <a:lvl1pPr marL="360000">
              <a:defRPr/>
            </a:lvl1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Content Placeholder 3"/>
          <p:cNvSpPr>
            <a:spLocks noGrp="1"/>
          </p:cNvSpPr>
          <p:nvPr>
            <p:ph sz="half" idx="2"/>
          </p:nvPr>
        </p:nvSpPr>
        <p:spPr>
          <a:xfrm>
            <a:off x="4629150" y="1825625"/>
            <a:ext cx="3886200" cy="4351338"/>
          </a:xfrm>
        </p:spPr>
        <p:txBody>
          <a:bodyPr/>
          <a:lstStyle>
            <a:lvl1pPr marL="360000">
              <a:defRPr/>
            </a:lvl1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5" name="Date Placeholder 4"/>
          <p:cNvSpPr>
            <a:spLocks noGrp="1"/>
          </p:cNvSpPr>
          <p:nvPr>
            <p:ph type="dt" sz="half" idx="10"/>
          </p:nvPr>
        </p:nvSpPr>
        <p:spPr/>
        <p:txBody>
          <a:bodyPr/>
          <a:lstStyle/>
          <a:p>
            <a:fld id="{6079A146-8CD6-4CAA-B3D3-2C21DC42388C}" type="datetime1">
              <a:rPr lang="zh-CN" altLang="en-US" smtClean="0"/>
              <a:t>2023/9/25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B792F4E-54C0-4D36-B331-9C6FCFE9A340}" type="slidenum">
              <a:rPr lang="zh-CN" altLang="en-US" smtClean="0"/>
              <a:t>‹#›</a:t>
            </a:fld>
            <a:endParaRPr lang="zh-CN" altLang="en-US"/>
          </a:p>
        </p:txBody>
      </p:sp>
    </p:spTree>
    <p:extLst>
      <p:ext uri="{BB962C8B-B14F-4D97-AF65-F5344CB8AC3E}">
        <p14:creationId xmlns:p14="http://schemas.microsoft.com/office/powerpoint/2010/main" val="37153204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9636B5B9-9CF5-47F0-9553-3F68E4080617}" type="datetime1">
              <a:rPr lang="zh-CN" altLang="en-US" smtClean="0"/>
              <a:t>2023/9/25</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EB792F4E-54C0-4D36-B331-9C6FCFE9A340}" type="slidenum">
              <a:rPr lang="zh-CN" altLang="en-US" smtClean="0"/>
              <a:t>‹#›</a:t>
            </a:fld>
            <a:endParaRPr lang="zh-CN" altLang="en-US"/>
          </a:p>
        </p:txBody>
      </p:sp>
    </p:spTree>
    <p:extLst>
      <p:ext uri="{BB962C8B-B14F-4D97-AF65-F5344CB8AC3E}">
        <p14:creationId xmlns:p14="http://schemas.microsoft.com/office/powerpoint/2010/main" val="41052597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4CA754A2-9B8A-4D21-BA10-2D4311C5CCE9}" type="datetime1">
              <a:rPr lang="zh-CN" altLang="en-US" smtClean="0"/>
              <a:t>2023/9/25</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EB792F4E-54C0-4D36-B331-9C6FCFE9A340}" type="slidenum">
              <a:rPr lang="zh-CN" altLang="en-US" smtClean="0"/>
              <a:t>‹#›</a:t>
            </a:fld>
            <a:endParaRPr lang="zh-CN" altLang="en-US"/>
          </a:p>
        </p:txBody>
      </p:sp>
    </p:spTree>
    <p:extLst>
      <p:ext uri="{BB962C8B-B14F-4D97-AF65-F5344CB8AC3E}">
        <p14:creationId xmlns:p14="http://schemas.microsoft.com/office/powerpoint/2010/main" val="7935110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1081895-D564-41D2-A6FC-FB534A168770}" type="datetime1">
              <a:rPr lang="zh-CN" altLang="en-US" smtClean="0"/>
              <a:t>2023/9/25</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EB792F4E-54C0-4D36-B331-9C6FCFE9A340}" type="slidenum">
              <a:rPr lang="zh-CN" altLang="en-US" smtClean="0"/>
              <a:t>‹#›</a:t>
            </a:fld>
            <a:endParaRPr lang="zh-CN" altLang="en-US"/>
          </a:p>
        </p:txBody>
      </p:sp>
    </p:spTree>
    <p:extLst>
      <p:ext uri="{BB962C8B-B14F-4D97-AF65-F5344CB8AC3E}">
        <p14:creationId xmlns:p14="http://schemas.microsoft.com/office/powerpoint/2010/main" val="3555011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52D9337D-A0CC-4C7E-87C9-35D7F76F26E6}" type="datetime1">
              <a:rPr lang="zh-CN" altLang="en-US" smtClean="0"/>
              <a:t>2023/9/25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B792F4E-54C0-4D36-B331-9C6FCFE9A340}" type="slidenum">
              <a:rPr lang="zh-CN" altLang="en-US" smtClean="0"/>
              <a:t>‹#›</a:t>
            </a:fld>
            <a:endParaRPr lang="zh-CN" altLang="en-US"/>
          </a:p>
        </p:txBody>
      </p:sp>
    </p:spTree>
    <p:extLst>
      <p:ext uri="{BB962C8B-B14F-4D97-AF65-F5344CB8AC3E}">
        <p14:creationId xmlns:p14="http://schemas.microsoft.com/office/powerpoint/2010/main" val="34794963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A811D75-C662-4506-9923-F360C490CD83}" type="datetime1">
              <a:rPr lang="zh-CN" altLang="en-US" smtClean="0"/>
              <a:t>2023/9/25</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EB792F4E-54C0-4D36-B331-9C6FCFE9A340}" type="slidenum">
              <a:rPr lang="zh-CN" altLang="en-US" smtClean="0"/>
              <a:t>‹#›</a:t>
            </a:fld>
            <a:endParaRPr lang="zh-CN" altLang="en-US"/>
          </a:p>
        </p:txBody>
      </p:sp>
    </p:spTree>
    <p:extLst>
      <p:ext uri="{BB962C8B-B14F-4D97-AF65-F5344CB8AC3E}">
        <p14:creationId xmlns:p14="http://schemas.microsoft.com/office/powerpoint/2010/main" val="29858278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5121" y="95705"/>
            <a:ext cx="7886700" cy="532945"/>
          </a:xfrm>
          <a:prstGeom prst="rect">
            <a:avLst/>
          </a:prstGeom>
          <a:noFill/>
        </p:spPr>
        <p:txBody>
          <a:bodyPr/>
          <a:lstStyle/>
          <a:p>
            <a:pPr marL="0" lvl="0"/>
            <a:r>
              <a:rPr lang="zh-CN" altLang="en-US" dirty="0"/>
              <a:t>单击此处编辑母版标题样式</a:t>
            </a:r>
            <a:endParaRPr lang="en-US" dirty="0"/>
          </a:p>
        </p:txBody>
      </p:sp>
      <p:sp>
        <p:nvSpPr>
          <p:cNvPr id="3" name="Text Placeholder 2"/>
          <p:cNvSpPr>
            <a:spLocks noGrp="1"/>
          </p:cNvSpPr>
          <p:nvPr>
            <p:ph type="body" idx="1"/>
          </p:nvPr>
        </p:nvSpPr>
        <p:spPr>
          <a:xfrm>
            <a:off x="628650" y="1316831"/>
            <a:ext cx="78867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latin typeface="微软雅黑" panose="020B0503020204020204" pitchFamily="34" charset="-122"/>
                <a:ea typeface="微软雅黑" panose="020B0503020204020204" pitchFamily="34" charset="-122"/>
              </a:defRPr>
            </a:lvl1pPr>
          </a:lstStyle>
          <a:p>
            <a:fld id="{4204977B-C4EC-482F-96C1-0349DC329330}" type="datetime1">
              <a:rPr lang="zh-CN" altLang="en-US" smtClean="0"/>
              <a:t>2023/9/25</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latin typeface="微软雅黑" panose="020B0503020204020204" pitchFamily="34" charset="-122"/>
                <a:ea typeface="微软雅黑" panose="020B0503020204020204" pitchFamily="34" charset="-122"/>
              </a:defRPr>
            </a:lvl1pPr>
          </a:lstStyle>
          <a:p>
            <a:endParaRPr lang="zh-CN" altLang="en-US"/>
          </a:p>
        </p:txBody>
      </p:sp>
      <p:sp>
        <p:nvSpPr>
          <p:cNvPr id="6" name="Slide Number Placeholder 5"/>
          <p:cNvSpPr>
            <a:spLocks noGrp="1"/>
          </p:cNvSpPr>
          <p:nvPr>
            <p:ph type="sldNum" sz="quarter" idx="4"/>
          </p:nvPr>
        </p:nvSpPr>
        <p:spPr>
          <a:xfrm>
            <a:off x="8451988" y="6492875"/>
            <a:ext cx="762828" cy="365125"/>
          </a:xfrm>
          <a:prstGeom prst="rect">
            <a:avLst/>
          </a:prstGeom>
        </p:spPr>
        <p:txBody>
          <a:bodyPr vert="horz" lIns="91440" tIns="45720" rIns="91440" bIns="45720" rtlCol="0" anchor="ctr"/>
          <a:lstStyle>
            <a:lvl1pPr algn="ctr">
              <a:defRPr sz="1600" b="1">
                <a:solidFill>
                  <a:schemeClr val="tx1"/>
                </a:solidFill>
                <a:latin typeface="微软雅黑" panose="020B0503020204020204" pitchFamily="34" charset="-122"/>
                <a:ea typeface="微软雅黑" panose="020B0503020204020204" pitchFamily="34" charset="-122"/>
              </a:defRPr>
            </a:lvl1pPr>
          </a:lstStyle>
          <a:p>
            <a:fld id="{EB792F4E-54C0-4D36-B331-9C6FCFE9A340}" type="slidenum">
              <a:rPr lang="zh-CN" altLang="en-US" smtClean="0"/>
              <a:pPr/>
              <a:t>‹#›</a:t>
            </a:fld>
            <a:endParaRPr lang="zh-CN" altLang="en-US"/>
          </a:p>
        </p:txBody>
      </p:sp>
      <p:sp>
        <p:nvSpPr>
          <p:cNvPr id="8" name="矩形 7"/>
          <p:cNvSpPr/>
          <p:nvPr userDrawn="1"/>
        </p:nvSpPr>
        <p:spPr>
          <a:xfrm>
            <a:off x="7835710" y="144689"/>
            <a:ext cx="1355499" cy="369332"/>
          </a:xfrm>
          <a:prstGeom prst="rect">
            <a:avLst/>
          </a:prstGeom>
        </p:spPr>
        <p:txBody>
          <a:bodyPr wrap="none">
            <a:spAutoFit/>
          </a:bodyPr>
          <a:lstStyle/>
          <a:p>
            <a:pPr algn="ctr"/>
            <a:r>
              <a:rPr lang="zh-CN" altLang="en-US" sz="1800" b="1" dirty="0">
                <a:solidFill>
                  <a:schemeClr val="bg1"/>
                </a:solidFill>
                <a:latin typeface="微软雅黑" panose="020B0503020204020204" pitchFamily="34" charset="-122"/>
                <a:ea typeface="微软雅黑" panose="020B0503020204020204" pitchFamily="34" charset="-122"/>
              </a:rPr>
              <a:t>VCC@SZU</a:t>
            </a:r>
          </a:p>
        </p:txBody>
      </p:sp>
    </p:spTree>
    <p:extLst>
      <p:ext uri="{BB962C8B-B14F-4D97-AF65-F5344CB8AC3E}">
        <p14:creationId xmlns:p14="http://schemas.microsoft.com/office/powerpoint/2010/main" val="23332848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lang="en-US" altLang="en-US" sz="3200" b="1" kern="1200" cap="none" spc="0" dirty="0">
          <a:ln w="0"/>
          <a:solidFill>
            <a:schemeClr val="bg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cs typeface="+mj-cs"/>
        </a:defRPr>
      </a:lvl1pPr>
    </p:titleStyle>
    <p:bodyStyle>
      <a:lvl1pPr marL="360000" indent="-360000" algn="l" defTabSz="914400" rtl="0" eaLnBrk="1" latinLnBrk="0" hangingPunct="1">
        <a:lnSpc>
          <a:spcPct val="90000"/>
        </a:lnSpc>
        <a:spcBef>
          <a:spcPts val="1000"/>
        </a:spcBef>
        <a:buClr>
          <a:srgbClr val="94003F"/>
        </a:buClr>
        <a:buSzPct val="70000"/>
        <a:buFont typeface="Wingdings" panose="05000000000000000000" pitchFamily="2" charset="2"/>
        <a:buChar char="u"/>
        <a:defRPr sz="2800" b="0" kern="1200">
          <a:solidFill>
            <a:schemeClr val="tx1"/>
          </a:solidFill>
          <a:latin typeface="微软雅黑" panose="020B0503020204020204" pitchFamily="34" charset="-122"/>
          <a:ea typeface="微软雅黑" panose="020B0503020204020204" pitchFamily="34" charset="-122"/>
          <a:cs typeface="+mn-cs"/>
        </a:defRPr>
      </a:lvl1pPr>
      <a:lvl2pPr marL="685800" indent="-228600" algn="l" defTabSz="914400" rtl="0" eaLnBrk="1" latinLnBrk="0" hangingPunct="1">
        <a:lnSpc>
          <a:spcPct val="90000"/>
        </a:lnSpc>
        <a:spcBef>
          <a:spcPts val="500"/>
        </a:spcBef>
        <a:buFont typeface="04b" panose="00000400000000000000" pitchFamily="2" charset="0"/>
        <a:buChar char="-"/>
        <a:defRPr sz="2000" kern="1200">
          <a:solidFill>
            <a:schemeClr val="tx1"/>
          </a:solidFill>
          <a:latin typeface="微软雅黑" panose="020B0503020204020204" pitchFamily="34" charset="-122"/>
          <a:ea typeface="微软雅黑" panose="020B0503020204020204" pitchFamily="3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微软雅黑" panose="020B0503020204020204" pitchFamily="34" charset="-122"/>
          <a:ea typeface="微软雅黑"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微软雅黑" panose="020B0503020204020204" pitchFamily="34" charset="-122"/>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emf"/><Relationship Id="rId4" Type="http://schemas.openxmlformats.org/officeDocument/2006/relationships/image" Target="../media/image3.emf"/></Relationships>
</file>

<file path=ppt/slides/_rels/slide10.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8" Type="http://schemas.openxmlformats.org/officeDocument/2006/relationships/image" Target="../media/image19.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image" Target="../media/image16.emf"/><Relationship Id="rId1" Type="http://schemas.openxmlformats.org/officeDocument/2006/relationships/slideLayout" Target="../slideLayouts/slideLayout2.xml"/><Relationship Id="rId6" Type="http://schemas.openxmlformats.org/officeDocument/2006/relationships/image" Target="../media/image18.wmf"/><Relationship Id="rId5" Type="http://schemas.openxmlformats.org/officeDocument/2006/relationships/oleObject" Target="../embeddings/oleObject2.bin"/><Relationship Id="rId10" Type="http://schemas.openxmlformats.org/officeDocument/2006/relationships/image" Target="../media/image20.wmf"/><Relationship Id="rId4" Type="http://schemas.openxmlformats.org/officeDocument/2006/relationships/image" Target="../media/image17.wmf"/><Relationship Id="rId9" Type="http://schemas.openxmlformats.org/officeDocument/2006/relationships/oleObject" Target="../embeddings/oleObject4.bin"/></Relationships>
</file>

<file path=ppt/slides/_rels/slide15.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oleObject" Target="../embeddings/oleObject5.bin"/><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oleObject" Target="../embeddings/oleObject6.bin"/><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7.emf"/></Relationships>
</file>

<file path=ppt/slides/_rels/slide22.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NULL"/><Relationship Id="rId1" Type="http://schemas.openxmlformats.org/officeDocument/2006/relationships/slideLayout" Target="../slideLayouts/slideLayout2.xml"/><Relationship Id="rId4" Type="http://schemas.openxmlformats.org/officeDocument/2006/relationships/image" Target="NULL"/></Relationships>
</file>

<file path=ppt/slides/_rels/slide23.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NUL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NUL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NULL"/><Relationship Id="rId7" Type="http://schemas.openxmlformats.org/officeDocument/2006/relationships/image" Target="NUL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NULL"/><Relationship Id="rId5" Type="http://schemas.openxmlformats.org/officeDocument/2006/relationships/image" Target="NULL"/><Relationship Id="rId4" Type="http://schemas.openxmlformats.org/officeDocument/2006/relationships/image" Target="../media/image32.jpeg"/></Relationships>
</file>

<file path=ppt/slides/_rels/slide29.xml.rels><?xml version="1.0" encoding="UTF-8" standalone="yes"?>
<Relationships xmlns="http://schemas.openxmlformats.org/package/2006/relationships"><Relationship Id="rId2" Type="http://schemas.openxmlformats.org/officeDocument/2006/relationships/image" Target="../media/image33.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media/image6.emf"/><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emf"/></Relationships>
</file>

<file path=ppt/slides/_rels/slide30.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NUL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NULL"/><Relationship Id="rId7" Type="http://schemas.openxmlformats.org/officeDocument/2006/relationships/image" Target="NULL"/><Relationship Id="rId1" Type="http://schemas.openxmlformats.org/officeDocument/2006/relationships/slideLayout" Target="../slideLayouts/slideLayout2.xml"/><Relationship Id="rId6" Type="http://schemas.openxmlformats.org/officeDocument/2006/relationships/image" Target="../media/image35.wmf"/><Relationship Id="rId5" Type="http://schemas.openxmlformats.org/officeDocument/2006/relationships/oleObject" Target="../embeddings/oleObject7.bin"/><Relationship Id="rId4" Type="http://schemas.openxmlformats.org/officeDocument/2006/relationships/image" Target="NULL"/></Relationships>
</file>

<file path=ppt/slides/_rels/slide32.xml.rels><?xml version="1.0" encoding="UTF-8" standalone="yes"?>
<Relationships xmlns="http://schemas.openxmlformats.org/package/2006/relationships"><Relationship Id="rId8" Type="http://schemas.openxmlformats.org/officeDocument/2006/relationships/image" Target="../media/image37.wmf"/><Relationship Id="rId3" Type="http://schemas.openxmlformats.org/officeDocument/2006/relationships/image" Target="NULL"/><Relationship Id="rId7" Type="http://schemas.openxmlformats.org/officeDocument/2006/relationships/oleObject" Target="../embeddings/oleObject9.bin"/><Relationship Id="rId1" Type="http://schemas.openxmlformats.org/officeDocument/2006/relationships/slideLayout" Target="../slideLayouts/slideLayout2.xml"/><Relationship Id="rId6" Type="http://schemas.openxmlformats.org/officeDocument/2006/relationships/image" Target="../media/image36.wmf"/><Relationship Id="rId5" Type="http://schemas.openxmlformats.org/officeDocument/2006/relationships/oleObject" Target="../embeddings/oleObject8.bin"/><Relationship Id="rId4" Type="http://schemas.openxmlformats.org/officeDocument/2006/relationships/image" Target="NULL"/></Relationships>
</file>

<file path=ppt/slides/_rels/slide33.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0.emf"/><Relationship Id="rId2" Type="http://schemas.openxmlformats.org/officeDocument/2006/relationships/image" Target="../media/image39.emf"/><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1.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media/image42.jpeg"/><Relationship Id="rId1" Type="http://schemas.openxmlformats.org/officeDocument/2006/relationships/slideLayout" Target="../slideLayouts/slideLayout2.xml"/><Relationship Id="rId5" Type="http://schemas.openxmlformats.org/officeDocument/2006/relationships/image" Target="NULL"/><Relationship Id="rId4" Type="http://schemas.openxmlformats.org/officeDocument/2006/relationships/image" Target="NULL"/></Relationships>
</file>

<file path=ppt/slides/_rels/slide37.xml.rels><?xml version="1.0" encoding="UTF-8" standalone="yes"?>
<Relationships xmlns="http://schemas.openxmlformats.org/package/2006/relationships"><Relationship Id="rId3" Type="http://schemas.openxmlformats.org/officeDocument/2006/relationships/image" Target="../media/image44.emf"/><Relationship Id="rId2" Type="http://schemas.openxmlformats.org/officeDocument/2006/relationships/image" Target="../media/image43.emf"/><Relationship Id="rId1" Type="http://schemas.openxmlformats.org/officeDocument/2006/relationships/slideLayout" Target="../slideLayouts/slideLayout2.xml"/><Relationship Id="rId4" Type="http://schemas.openxmlformats.org/officeDocument/2006/relationships/image" Target="NULL"/></Relationships>
</file>

<file path=ppt/slides/_rels/slide38.xml.rels><?xml version="1.0" encoding="UTF-8" standalone="yes"?>
<Relationships xmlns="http://schemas.openxmlformats.org/package/2006/relationships"><Relationship Id="rId3" Type="http://schemas.openxmlformats.org/officeDocument/2006/relationships/image" Target="../media/image45.emf"/><Relationship Id="rId2" Type="http://schemas.openxmlformats.org/officeDocument/2006/relationships/image" Target="NULL"/><Relationship Id="rId1" Type="http://schemas.openxmlformats.org/officeDocument/2006/relationships/slideLayout" Target="../slideLayouts/slideLayout2.xml"/><Relationship Id="rId4" Type="http://schemas.openxmlformats.org/officeDocument/2006/relationships/image" Target="../media/image46.emf"/></Relationships>
</file>

<file path=ppt/slides/_rels/slide39.xml.rels><?xml version="1.0" encoding="UTF-8" standalone="yes"?>
<Relationships xmlns="http://schemas.openxmlformats.org/package/2006/relationships"><Relationship Id="rId3" Type="http://schemas.openxmlformats.org/officeDocument/2006/relationships/image" Target="../media/image48.emf"/><Relationship Id="rId2" Type="http://schemas.openxmlformats.org/officeDocument/2006/relationships/image" Target="../media/image47.emf"/><Relationship Id="rId1" Type="http://schemas.openxmlformats.org/officeDocument/2006/relationships/slideLayout" Target="../slideLayouts/slideLayout2.xml"/><Relationship Id="rId5" Type="http://schemas.openxmlformats.org/officeDocument/2006/relationships/image" Target="../media/image50.emf"/><Relationship Id="rId4" Type="http://schemas.openxmlformats.org/officeDocument/2006/relationships/image" Target="../media/image49.emf"/></Relationships>
</file>

<file path=ppt/slides/_rels/slide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media/image51.emf"/><Relationship Id="rId1" Type="http://schemas.openxmlformats.org/officeDocument/2006/relationships/slideLayout" Target="../slideLayouts/slideLayout2.xml"/><Relationship Id="rId5" Type="http://schemas.openxmlformats.org/officeDocument/2006/relationships/image" Target="../media/image53.png"/><Relationship Id="rId4" Type="http://schemas.openxmlformats.org/officeDocument/2006/relationships/image" Target="../media/image52.emf"/></Relationships>
</file>

<file path=ppt/slides/_rels/slide41.xml.rels><?xml version="1.0" encoding="UTF-8" standalone="yes"?>
<Relationships xmlns="http://schemas.openxmlformats.org/package/2006/relationships"><Relationship Id="rId3" Type="http://schemas.openxmlformats.org/officeDocument/2006/relationships/image" Target="../media/image54.emf"/><Relationship Id="rId2" Type="http://schemas.openxmlformats.org/officeDocument/2006/relationships/image" Target="NULL"/><Relationship Id="rId1" Type="http://schemas.openxmlformats.org/officeDocument/2006/relationships/slideLayout" Target="../slideLayouts/slideLayout2.xml"/><Relationship Id="rId5" Type="http://schemas.openxmlformats.org/officeDocument/2006/relationships/image" Target="../media/image56.emf"/><Relationship Id="rId4" Type="http://schemas.openxmlformats.org/officeDocument/2006/relationships/image" Target="../media/image55.emf"/></Relationships>
</file>

<file path=ppt/slides/_rels/slide42.xml.rels><?xml version="1.0" encoding="UTF-8" standalone="yes"?>
<Relationships xmlns="http://schemas.openxmlformats.org/package/2006/relationships"><Relationship Id="rId3" Type="http://schemas.openxmlformats.org/officeDocument/2006/relationships/image" Target="../media/image57.emf"/><Relationship Id="rId2" Type="http://schemas.openxmlformats.org/officeDocument/2006/relationships/image" Target="NULL"/><Relationship Id="rId1" Type="http://schemas.openxmlformats.org/officeDocument/2006/relationships/slideLayout" Target="../slideLayouts/slideLayout2.xml"/><Relationship Id="rId6" Type="http://schemas.openxmlformats.org/officeDocument/2006/relationships/image" Target="NULL"/><Relationship Id="rId5" Type="http://schemas.openxmlformats.org/officeDocument/2006/relationships/image" Target="NULL"/><Relationship Id="rId4" Type="http://schemas.openxmlformats.org/officeDocument/2006/relationships/image" Target="../media/image58.emf"/></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59.emf"/><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60.emf"/><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2.xml"/><Relationship Id="rId6" Type="http://schemas.openxmlformats.org/officeDocument/2006/relationships/image" Target="../media/image66.png"/><Relationship Id="rId5" Type="http://schemas.openxmlformats.org/officeDocument/2006/relationships/image" Target="../media/image65.png"/><Relationship Id="rId4" Type="http://schemas.openxmlformats.org/officeDocument/2006/relationships/image" Target="../media/image64.png"/></Relationships>
</file>

<file path=ppt/slides/_rels/slide53.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68.jpg"/><Relationship Id="rId1" Type="http://schemas.openxmlformats.org/officeDocument/2006/relationships/slideLayout" Target="../slideLayouts/slideLayout1.xml"/><Relationship Id="rId6" Type="http://schemas.openxmlformats.org/officeDocument/2006/relationships/image" Target="../media/image70.jpg"/><Relationship Id="rId5" Type="http://schemas.openxmlformats.org/officeDocument/2006/relationships/image" Target="../media/image69.png"/><Relationship Id="rId4" Type="http://schemas.openxmlformats.org/officeDocument/2006/relationships/hyperlink" Target="http://csse.szu.edu.cn/staff/ruizhenhu/"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NULL"/><Relationship Id="rId3" Type="http://schemas.openxmlformats.org/officeDocument/2006/relationships/image" Target="NULL"/><Relationship Id="rId7" Type="http://schemas.openxmlformats.org/officeDocument/2006/relationships/image" Target="NULL"/><Relationship Id="rId2" Type="http://schemas.openxmlformats.org/officeDocument/2006/relationships/image" Target="NULL"/><Relationship Id="rId1" Type="http://schemas.openxmlformats.org/officeDocument/2006/relationships/slideLayout" Target="../slideLayouts/slideLayout2.xml"/><Relationship Id="rId6" Type="http://schemas.openxmlformats.org/officeDocument/2006/relationships/image" Target="NULL"/><Relationship Id="rId5" Type="http://schemas.openxmlformats.org/officeDocument/2006/relationships/image" Target="NULL"/><Relationship Id="rId4" Type="http://schemas.openxmlformats.org/officeDocument/2006/relationships/image" Target="NULL"/></Relationships>
</file>

<file path=ppt/slides/_rels/slide9.xml.rels><?xml version="1.0" encoding="UTF-8" standalone="yes"?>
<Relationships xmlns="http://schemas.openxmlformats.org/package/2006/relationships"><Relationship Id="rId8" Type="http://schemas.openxmlformats.org/officeDocument/2006/relationships/image" Target="NULL"/><Relationship Id="rId7" Type="http://schemas.openxmlformats.org/officeDocument/2006/relationships/image" Target="NULL"/><Relationship Id="rId2" Type="http://schemas.openxmlformats.org/officeDocument/2006/relationships/image" Target="NULL"/><Relationship Id="rId1" Type="http://schemas.openxmlformats.org/officeDocument/2006/relationships/slideLayout" Target="../slideLayouts/slideLayout2.xml"/><Relationship Id="rId6" Type="http://schemas.openxmlformats.org/officeDocument/2006/relationships/image" Target="NULL"/><Relationship Id="rId5" Type="http://schemas.openxmlformats.org/officeDocument/2006/relationships/image" Target="NULL"/><Relationship Id="rId9" Type="http://schemas.openxmlformats.org/officeDocument/2006/relationships/image" Target="NUL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7" name="图片 10">
            <a:extLst>
              <a:ext uri="{FF2B5EF4-FFF2-40B4-BE49-F238E27FC236}">
                <a16:creationId xmlns:a16="http://schemas.microsoft.com/office/drawing/2014/main" id="{2C2CC9F0-DC33-924F-B33D-F99BFB579980}"/>
              </a:ext>
            </a:extLst>
          </p:cNvPr>
          <p:cNvPicPr>
            <a:picLocks noChangeAspect="1"/>
          </p:cNvPicPr>
          <p:nvPr/>
        </p:nvPicPr>
        <p:blipFill>
          <a:blip r:embed="rId4"/>
          <a:stretch>
            <a:fillRect/>
          </a:stretch>
        </p:blipFill>
        <p:spPr>
          <a:xfrm>
            <a:off x="199988" y="207807"/>
            <a:ext cx="972064" cy="972064"/>
          </a:xfrm>
          <a:prstGeom prst="rect">
            <a:avLst/>
          </a:prstGeom>
        </p:spPr>
      </p:pic>
      <p:pic>
        <p:nvPicPr>
          <p:cNvPr id="9" name="图片 2">
            <a:extLst>
              <a:ext uri="{FF2B5EF4-FFF2-40B4-BE49-F238E27FC236}">
                <a16:creationId xmlns:a16="http://schemas.microsoft.com/office/drawing/2014/main" id="{81C891F1-457C-8742-BC92-2CD7834D1BB5}"/>
              </a:ext>
            </a:extLst>
          </p:cNvPr>
          <p:cNvPicPr>
            <a:picLocks noChangeAspect="1"/>
          </p:cNvPicPr>
          <p:nvPr/>
        </p:nvPicPr>
        <p:blipFill>
          <a:blip r:embed="rId5"/>
          <a:stretch>
            <a:fillRect/>
          </a:stretch>
        </p:blipFill>
        <p:spPr>
          <a:xfrm>
            <a:off x="1155576" y="3086551"/>
            <a:ext cx="7156402" cy="539088"/>
          </a:xfrm>
          <a:prstGeom prst="rect">
            <a:avLst/>
          </a:prstGeom>
        </p:spPr>
      </p:pic>
      <p:sp>
        <p:nvSpPr>
          <p:cNvPr id="12" name="文本框 3">
            <a:extLst>
              <a:ext uri="{FF2B5EF4-FFF2-40B4-BE49-F238E27FC236}">
                <a16:creationId xmlns:a16="http://schemas.microsoft.com/office/drawing/2014/main" id="{55ACD389-F38A-B54F-A33E-120D0CE5FB99}"/>
              </a:ext>
            </a:extLst>
          </p:cNvPr>
          <p:cNvSpPr txBox="1"/>
          <p:nvPr/>
        </p:nvSpPr>
        <p:spPr>
          <a:xfrm>
            <a:off x="1287380" y="1688450"/>
            <a:ext cx="7109639" cy="1477328"/>
          </a:xfrm>
          <a:prstGeom prst="rect">
            <a:avLst/>
          </a:prstGeom>
          <a:noFill/>
        </p:spPr>
        <p:txBody>
          <a:bodyPr wrap="none" rtlCol="0">
            <a:spAutoFit/>
          </a:bodyPr>
          <a:lstStyle/>
          <a:p>
            <a:r>
              <a:rPr lang="zh-CN" altLang="en-US" sz="9000" b="1" dirty="0">
                <a:solidFill>
                  <a:srgbClr val="94003F"/>
                </a:solidFill>
                <a:latin typeface="微软雅黑" panose="020B0503020204020204" pitchFamily="34" charset="-122"/>
                <a:ea typeface="微软雅黑" panose="020B0503020204020204" pitchFamily="34" charset="-122"/>
              </a:rPr>
              <a:t>计算机图形学</a:t>
            </a:r>
          </a:p>
        </p:txBody>
      </p:sp>
      <p:sp>
        <p:nvSpPr>
          <p:cNvPr id="13" name="矩形 6">
            <a:extLst>
              <a:ext uri="{FF2B5EF4-FFF2-40B4-BE49-F238E27FC236}">
                <a16:creationId xmlns:a16="http://schemas.microsoft.com/office/drawing/2014/main" id="{5C279CE5-14EB-D640-956E-C50218AAEEDB}"/>
              </a:ext>
            </a:extLst>
          </p:cNvPr>
          <p:cNvSpPr/>
          <p:nvPr/>
        </p:nvSpPr>
        <p:spPr>
          <a:xfrm>
            <a:off x="3711120" y="4100410"/>
            <a:ext cx="2262158" cy="923330"/>
          </a:xfrm>
          <a:prstGeom prst="rect">
            <a:avLst/>
          </a:prstGeom>
        </p:spPr>
        <p:txBody>
          <a:bodyPr wrap="none">
            <a:spAutoFit/>
          </a:bodyPr>
          <a:lstStyle/>
          <a:p>
            <a:pPr algn="ctr"/>
            <a:r>
              <a:rPr lang="zh-CN" altLang="en-US" sz="5400" dirty="0">
                <a:latin typeface="叶根友刀锋黑草" panose="02010601030101010101" pitchFamily="2" charset="-122"/>
                <a:ea typeface="叶根友刀锋黑草" panose="02010601030101010101" pitchFamily="2" charset="-122"/>
              </a:rPr>
              <a:t>胡瑞珍</a:t>
            </a:r>
          </a:p>
        </p:txBody>
      </p:sp>
      <p:pic>
        <p:nvPicPr>
          <p:cNvPr id="14" name="Picture 13">
            <a:extLst>
              <a:ext uri="{FF2B5EF4-FFF2-40B4-BE49-F238E27FC236}">
                <a16:creationId xmlns:a16="http://schemas.microsoft.com/office/drawing/2014/main" id="{C284510E-521A-7E48-8558-8609FFD3A00A}"/>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346282" y="207808"/>
            <a:ext cx="972064" cy="972064"/>
          </a:xfrm>
          <a:prstGeom prst="rect">
            <a:avLst/>
          </a:prstGeom>
        </p:spPr>
      </p:pic>
    </p:spTree>
    <p:extLst>
      <p:ext uri="{BB962C8B-B14F-4D97-AF65-F5344CB8AC3E}">
        <p14:creationId xmlns:p14="http://schemas.microsoft.com/office/powerpoint/2010/main" val="27911880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2"/>
          <a:stretch>
            <a:fillRect/>
          </a:stretch>
        </p:blipFill>
        <p:spPr>
          <a:xfrm>
            <a:off x="3164566" y="1908035"/>
            <a:ext cx="5780156" cy="2461003"/>
          </a:xfrm>
          <a:prstGeom prst="rect">
            <a:avLst/>
          </a:prstGeom>
        </p:spPr>
      </p:pic>
      <p:sp>
        <p:nvSpPr>
          <p:cNvPr id="2" name="标题 1"/>
          <p:cNvSpPr>
            <a:spLocks noGrp="1"/>
          </p:cNvSpPr>
          <p:nvPr>
            <p:ph type="title"/>
          </p:nvPr>
        </p:nvSpPr>
        <p:spPr/>
        <p:txBody>
          <a:bodyPr/>
          <a:lstStyle/>
          <a:p>
            <a:r>
              <a:rPr lang="zh-CN" altLang="en-US" dirty="0"/>
              <a:t>知识点回顾 </a:t>
            </a:r>
            <a:r>
              <a:rPr lang="mr-IN" altLang="zh-CN" dirty="0"/>
              <a:t>–</a:t>
            </a:r>
            <a:r>
              <a:rPr lang="zh-CN" altLang="en-US" dirty="0"/>
              <a:t> </a:t>
            </a:r>
            <a:r>
              <a:rPr lang="en-US" altLang="zh-CN" dirty="0"/>
              <a:t>OpenGL</a:t>
            </a:r>
            <a:r>
              <a:rPr lang="zh-CN" altLang="en-US" dirty="0"/>
              <a:t>中的标架</a:t>
            </a:r>
          </a:p>
        </p:txBody>
      </p:sp>
      <p:sp>
        <p:nvSpPr>
          <p:cNvPr id="3" name="内容占位符 2"/>
          <p:cNvSpPr>
            <a:spLocks noGrp="1"/>
          </p:cNvSpPr>
          <p:nvPr>
            <p:ph idx="1"/>
          </p:nvPr>
        </p:nvSpPr>
        <p:spPr>
          <a:xfrm>
            <a:off x="628650" y="1316830"/>
            <a:ext cx="7886700" cy="4908123"/>
          </a:xfrm>
        </p:spPr>
        <p:txBody>
          <a:bodyPr>
            <a:normAutofit/>
          </a:bodyPr>
          <a:lstStyle/>
          <a:p>
            <a:r>
              <a:rPr lang="en-US" altLang="zh-CN" sz="2400" dirty="0"/>
              <a:t>OpenGL</a:t>
            </a:r>
            <a:r>
              <a:rPr lang="zh-CN" altLang="en-US" sz="2400" dirty="0"/>
              <a:t>固定管线中的</a:t>
            </a:r>
            <a:r>
              <a:rPr lang="en-US" altLang="zh-CN" sz="2400" dirty="0"/>
              <a:t>6</a:t>
            </a:r>
            <a:r>
              <a:rPr lang="zh-CN" altLang="en-US" sz="2400" dirty="0"/>
              <a:t>个标架</a:t>
            </a:r>
            <a:r>
              <a:rPr lang="en-US" altLang="zh-CN" sz="2400" dirty="0"/>
              <a:t>:</a:t>
            </a:r>
            <a:endParaRPr lang="en-US" altLang="zh-CN" sz="1800" dirty="0"/>
          </a:p>
          <a:p>
            <a:pPr lvl="1">
              <a:buClr>
                <a:schemeClr val="tx1"/>
              </a:buClr>
            </a:pPr>
            <a:endParaRPr lang="en-US" altLang="zh-CN" sz="1800" dirty="0"/>
          </a:p>
          <a:p>
            <a:pPr lvl="1">
              <a:buClr>
                <a:schemeClr val="tx1"/>
              </a:buClr>
            </a:pPr>
            <a:r>
              <a:rPr lang="zh-CN" altLang="en-US" sz="1800" dirty="0">
                <a:solidFill>
                  <a:srgbClr val="00B0F0"/>
                </a:solidFill>
              </a:rPr>
              <a:t>模型坐标系</a:t>
            </a:r>
          </a:p>
          <a:p>
            <a:pPr lvl="1">
              <a:buClr>
                <a:schemeClr val="tx1"/>
              </a:buClr>
            </a:pPr>
            <a:r>
              <a:rPr lang="zh-CN" altLang="en-US" sz="1800" dirty="0">
                <a:solidFill>
                  <a:srgbClr val="00B0F0"/>
                </a:solidFill>
              </a:rPr>
              <a:t>世界坐标系</a:t>
            </a:r>
          </a:p>
          <a:p>
            <a:pPr lvl="1">
              <a:buClr>
                <a:schemeClr val="tx1"/>
              </a:buClr>
            </a:pPr>
            <a:r>
              <a:rPr lang="zh-CN" altLang="en-US" sz="1800" dirty="0">
                <a:solidFill>
                  <a:srgbClr val="00B050"/>
                </a:solidFill>
              </a:rPr>
              <a:t>相机坐标系</a:t>
            </a:r>
          </a:p>
          <a:p>
            <a:pPr lvl="1">
              <a:buClr>
                <a:schemeClr val="tx1"/>
              </a:buClr>
            </a:pPr>
            <a:r>
              <a:rPr lang="zh-CN" altLang="en-US" sz="1800" dirty="0">
                <a:solidFill>
                  <a:srgbClr val="7030A0"/>
                </a:solidFill>
              </a:rPr>
              <a:t>裁剪坐标系</a:t>
            </a:r>
            <a:endParaRPr lang="en-US" altLang="zh-CN" sz="1800" dirty="0">
              <a:solidFill>
                <a:srgbClr val="7030A0"/>
              </a:solidFill>
            </a:endParaRPr>
          </a:p>
          <a:p>
            <a:pPr lvl="1">
              <a:buClr>
                <a:schemeClr val="tx1"/>
              </a:buClr>
            </a:pPr>
            <a:r>
              <a:rPr lang="zh-CN" altLang="en-US" sz="1800" dirty="0">
                <a:solidFill>
                  <a:srgbClr val="7030A0"/>
                </a:solidFill>
              </a:rPr>
              <a:t>规范化的设备坐标系</a:t>
            </a:r>
            <a:endParaRPr lang="en-US" altLang="zh-CN" sz="1800" dirty="0">
              <a:solidFill>
                <a:srgbClr val="7030A0"/>
              </a:solidFill>
            </a:endParaRPr>
          </a:p>
          <a:p>
            <a:pPr lvl="1">
              <a:buClr>
                <a:schemeClr val="tx1"/>
              </a:buClr>
            </a:pPr>
            <a:r>
              <a:rPr lang="zh-CN" altLang="en-US" sz="1800" dirty="0"/>
              <a:t>屏幕坐标系</a:t>
            </a:r>
            <a:endParaRPr lang="en-US" altLang="zh-CN" sz="1800" dirty="0"/>
          </a:p>
          <a:p>
            <a:pPr lvl="1">
              <a:buClr>
                <a:schemeClr val="tx1"/>
              </a:buClr>
            </a:pPr>
            <a:endParaRPr lang="en-US" altLang="zh-CN" sz="1800" dirty="0"/>
          </a:p>
          <a:p>
            <a:pPr marL="457200" lvl="1" indent="0">
              <a:buClr>
                <a:schemeClr val="tx1"/>
              </a:buClr>
              <a:buNone/>
            </a:pPr>
            <a:endParaRPr lang="en-US" altLang="zh-CN" sz="1800" dirty="0"/>
          </a:p>
          <a:p>
            <a:r>
              <a:rPr lang="zh-CN" altLang="en-US" sz="2400" dirty="0"/>
              <a:t>标架中的坐标采用齐次坐标表示</a:t>
            </a:r>
            <a:endParaRPr lang="en-US" altLang="zh-CN" sz="2400" dirty="0"/>
          </a:p>
          <a:p>
            <a:endParaRPr lang="en-US" altLang="zh-CN" sz="2400" dirty="0"/>
          </a:p>
          <a:p>
            <a:r>
              <a:rPr lang="zh-CN" altLang="en-US" sz="2400" dirty="0"/>
              <a:t>标架之间的变换用仿射变换矩阵实现</a:t>
            </a:r>
            <a:endParaRPr lang="en-US" altLang="zh-CN" sz="2400" dirty="0"/>
          </a:p>
          <a:p>
            <a:endParaRPr lang="en-US" altLang="zh-CN" sz="2400" dirty="0"/>
          </a:p>
          <a:p>
            <a:pPr lvl="1">
              <a:buClr>
                <a:schemeClr val="tx1"/>
              </a:buClr>
            </a:pPr>
            <a:endParaRPr lang="en-US" altLang="zh-CN" sz="1800" dirty="0"/>
          </a:p>
          <a:p>
            <a:pPr lvl="1">
              <a:buClr>
                <a:schemeClr val="tx1"/>
              </a:buClr>
            </a:pPr>
            <a:endParaRPr lang="en-US" altLang="zh-CN" sz="1800" dirty="0"/>
          </a:p>
          <a:p>
            <a:pPr marL="0" indent="0">
              <a:buNone/>
            </a:pPr>
            <a:endParaRPr lang="en-US" altLang="zh-CN" dirty="0"/>
          </a:p>
          <a:p>
            <a:endParaRPr lang="en-US" altLang="zh-CN" dirty="0"/>
          </a:p>
          <a:p>
            <a:pPr marL="0" indent="0">
              <a:buNone/>
            </a:pPr>
            <a:endParaRPr lang="zh-CN" altLang="en-US" dirty="0"/>
          </a:p>
        </p:txBody>
      </p:sp>
      <p:sp>
        <p:nvSpPr>
          <p:cNvPr id="4" name="灯片编号占位符 3"/>
          <p:cNvSpPr>
            <a:spLocks noGrp="1"/>
          </p:cNvSpPr>
          <p:nvPr>
            <p:ph type="sldNum" sz="quarter" idx="12"/>
          </p:nvPr>
        </p:nvSpPr>
        <p:spPr/>
        <p:txBody>
          <a:bodyPr/>
          <a:lstStyle/>
          <a:p>
            <a:fld id="{EB792F4E-54C0-4D36-B331-9C6FCFE9A340}" type="slidenum">
              <a:rPr lang="zh-CN" altLang="en-US" smtClean="0"/>
              <a:t>10</a:t>
            </a:fld>
            <a:endParaRPr lang="zh-CN" altLang="en-US"/>
          </a:p>
        </p:txBody>
      </p:sp>
      <p:cxnSp>
        <p:nvCxnSpPr>
          <p:cNvPr id="8" name="直接箭头连接符 7"/>
          <p:cNvCxnSpPr/>
          <p:nvPr/>
        </p:nvCxnSpPr>
        <p:spPr>
          <a:xfrm flipH="1" flipV="1">
            <a:off x="4371243" y="2709172"/>
            <a:ext cx="6503" cy="486515"/>
          </a:xfrm>
          <a:prstGeom prst="straightConnector1">
            <a:avLst/>
          </a:prstGeom>
          <a:ln w="38100">
            <a:solidFill>
              <a:schemeClr val="tx1">
                <a:lumMod val="65000"/>
                <a:lumOff val="35000"/>
              </a:schemeClr>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3589005" y="3178103"/>
            <a:ext cx="1577483" cy="307777"/>
          </a:xfrm>
          <a:prstGeom prst="rect">
            <a:avLst/>
          </a:prstGeom>
          <a:noFill/>
        </p:spPr>
        <p:txBody>
          <a:bodyPr wrap="none" rtlCol="0">
            <a:spAutoFit/>
          </a:bodyPr>
          <a:lstStyle/>
          <a:p>
            <a:r>
              <a:rPr lang="en-US" altLang="zh-CN" sz="1400" b="1" dirty="0">
                <a:solidFill>
                  <a:schemeClr val="bg2">
                    <a:lumMod val="25000"/>
                  </a:schemeClr>
                </a:solidFill>
              </a:rPr>
              <a:t>World Coordinates</a:t>
            </a:r>
            <a:endParaRPr lang="zh-CN" altLang="en-US" sz="1400" b="1" dirty="0">
              <a:solidFill>
                <a:schemeClr val="bg2">
                  <a:lumMod val="25000"/>
                </a:schemeClr>
              </a:solidFill>
            </a:endParaRPr>
          </a:p>
        </p:txBody>
      </p:sp>
    </p:spTree>
    <p:extLst>
      <p:ext uri="{BB962C8B-B14F-4D97-AF65-F5344CB8AC3E}">
        <p14:creationId xmlns:p14="http://schemas.microsoft.com/office/powerpoint/2010/main" val="18240110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椭圆 8"/>
          <p:cNvSpPr/>
          <p:nvPr/>
        </p:nvSpPr>
        <p:spPr>
          <a:xfrm>
            <a:off x="3650349" y="1520687"/>
            <a:ext cx="2177274" cy="2177274"/>
          </a:xfrm>
          <a:prstGeom prst="ellipse">
            <a:avLst/>
          </a:prstGeom>
          <a:solidFill>
            <a:srgbClr val="9400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lstStyle/>
          <a:p>
            <a:r>
              <a:rPr lang="zh-CN" altLang="en-US" dirty="0"/>
              <a:t>大纲</a:t>
            </a:r>
          </a:p>
        </p:txBody>
      </p:sp>
      <p:sp>
        <p:nvSpPr>
          <p:cNvPr id="8" name="文本框 7"/>
          <p:cNvSpPr txBox="1"/>
          <p:nvPr/>
        </p:nvSpPr>
        <p:spPr>
          <a:xfrm>
            <a:off x="3026632" y="3850885"/>
            <a:ext cx="3416320" cy="646331"/>
          </a:xfrm>
          <a:prstGeom prst="rect">
            <a:avLst/>
          </a:prstGeom>
          <a:noFill/>
        </p:spPr>
        <p:txBody>
          <a:bodyPr wrap="none" rtlCol="0">
            <a:spAutoFit/>
          </a:bodyPr>
          <a:lstStyle/>
          <a:p>
            <a:pPr algn="ctr"/>
            <a:r>
              <a:rPr lang="zh-CN" altLang="en-US" sz="3600" b="1" dirty="0">
                <a:latin typeface="微软雅黑" panose="020B0503020204020204" pitchFamily="34" charset="-122"/>
                <a:ea typeface="微软雅黑" panose="020B0503020204020204" pitchFamily="34" charset="-122"/>
              </a:rPr>
              <a:t>几何对象和变换</a:t>
            </a:r>
          </a:p>
        </p:txBody>
      </p:sp>
      <p:sp>
        <p:nvSpPr>
          <p:cNvPr id="14" name="文本框 13"/>
          <p:cNvSpPr txBox="1"/>
          <p:nvPr/>
        </p:nvSpPr>
        <p:spPr>
          <a:xfrm>
            <a:off x="4028428" y="2780384"/>
            <a:ext cx="1532599" cy="584775"/>
          </a:xfrm>
          <a:prstGeom prst="rect">
            <a:avLst/>
          </a:prstGeom>
          <a:noFill/>
        </p:spPr>
        <p:txBody>
          <a:bodyPr wrap="none" rtlCol="0">
            <a:spAutoFit/>
          </a:bodyPr>
          <a:lstStyle/>
          <a:p>
            <a:pPr algn="ctr"/>
            <a:r>
              <a:rPr lang="en-US" altLang="zh-CN" sz="3200" b="1" dirty="0">
                <a:solidFill>
                  <a:schemeClr val="bg1"/>
                </a:solidFill>
              </a:rPr>
              <a:t>Chapter</a:t>
            </a:r>
            <a:endParaRPr lang="zh-CN" altLang="en-US" sz="3200" b="1" dirty="0">
              <a:solidFill>
                <a:schemeClr val="bg1"/>
              </a:solidFill>
            </a:endParaRPr>
          </a:p>
        </p:txBody>
      </p:sp>
      <p:sp>
        <p:nvSpPr>
          <p:cNvPr id="15" name="文本框 14"/>
          <p:cNvSpPr txBox="1"/>
          <p:nvPr/>
        </p:nvSpPr>
        <p:spPr>
          <a:xfrm>
            <a:off x="4328896" y="1367763"/>
            <a:ext cx="931665" cy="1862048"/>
          </a:xfrm>
          <a:prstGeom prst="rect">
            <a:avLst/>
          </a:prstGeom>
          <a:noFill/>
        </p:spPr>
        <p:txBody>
          <a:bodyPr wrap="none" rtlCol="0">
            <a:spAutoFit/>
          </a:bodyPr>
          <a:lstStyle/>
          <a:p>
            <a:r>
              <a:rPr lang="en-US" altLang="zh-CN" sz="11500" b="1" dirty="0">
                <a:solidFill>
                  <a:schemeClr val="bg1"/>
                </a:solidFill>
              </a:rPr>
              <a:t>3</a:t>
            </a:r>
            <a:endParaRPr lang="zh-CN" altLang="en-US" sz="11500" b="1" dirty="0">
              <a:solidFill>
                <a:schemeClr val="bg1"/>
              </a:solidFill>
            </a:endParaRPr>
          </a:p>
        </p:txBody>
      </p:sp>
    </p:spTree>
    <p:extLst>
      <p:ext uri="{BB962C8B-B14F-4D97-AF65-F5344CB8AC3E}">
        <p14:creationId xmlns:p14="http://schemas.microsoft.com/office/powerpoint/2010/main" val="38726636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dirty="0"/>
              <a:t>内容提要</a:t>
            </a:r>
          </a:p>
        </p:txBody>
      </p:sp>
      <p:sp>
        <p:nvSpPr>
          <p:cNvPr id="7" name="内容占位符 6"/>
          <p:cNvSpPr>
            <a:spLocks noGrp="1"/>
          </p:cNvSpPr>
          <p:nvPr>
            <p:ph idx="1"/>
          </p:nvPr>
        </p:nvSpPr>
        <p:spPr>
          <a:xfrm>
            <a:off x="628650" y="1347800"/>
            <a:ext cx="7886700" cy="4732491"/>
          </a:xfrm>
        </p:spPr>
        <p:txBody>
          <a:bodyPr>
            <a:normAutofit/>
          </a:bodyPr>
          <a:lstStyle/>
          <a:p>
            <a:r>
              <a:rPr lang="zh-CN" altLang="en-US" dirty="0"/>
              <a:t>几何对象</a:t>
            </a:r>
            <a:endParaRPr lang="en-US" altLang="zh-CN" dirty="0"/>
          </a:p>
          <a:p>
            <a:pPr lvl="1"/>
            <a:r>
              <a:rPr lang="zh-CN" altLang="en-US" dirty="0"/>
              <a:t>实体</a:t>
            </a:r>
            <a:endParaRPr lang="en-US" altLang="zh-CN" dirty="0"/>
          </a:p>
          <a:p>
            <a:pPr lvl="2"/>
            <a:r>
              <a:rPr lang="zh-CN" altLang="en-US" dirty="0"/>
              <a:t>点</a:t>
            </a:r>
            <a:r>
              <a:rPr lang="en-US" altLang="zh-CN" dirty="0"/>
              <a:t>/</a:t>
            </a:r>
            <a:r>
              <a:rPr lang="zh-CN" altLang="en-US" dirty="0"/>
              <a:t>标量</a:t>
            </a:r>
            <a:r>
              <a:rPr lang="en-US" altLang="zh-CN" dirty="0"/>
              <a:t>/</a:t>
            </a:r>
            <a:r>
              <a:rPr lang="zh-CN" altLang="en-US" dirty="0"/>
              <a:t>向量</a:t>
            </a:r>
            <a:endParaRPr lang="en-US" altLang="zh-CN" dirty="0"/>
          </a:p>
          <a:p>
            <a:pPr lvl="2"/>
            <a:r>
              <a:rPr lang="zh-CN" altLang="en-US" dirty="0"/>
              <a:t>与坐标无关的几何</a:t>
            </a:r>
            <a:endParaRPr lang="en-US" altLang="zh-CN" dirty="0"/>
          </a:p>
          <a:p>
            <a:pPr lvl="1"/>
            <a:r>
              <a:rPr lang="zh-CN" altLang="en-US" dirty="0"/>
              <a:t>表示</a:t>
            </a:r>
            <a:endParaRPr lang="en-US" altLang="zh-CN" dirty="0"/>
          </a:p>
          <a:p>
            <a:pPr lvl="2"/>
            <a:r>
              <a:rPr lang="zh-CN" altLang="en-US" dirty="0"/>
              <a:t>坐标系和标架</a:t>
            </a:r>
            <a:endParaRPr lang="en-US" altLang="zh-CN" dirty="0"/>
          </a:p>
          <a:p>
            <a:pPr lvl="2"/>
            <a:r>
              <a:rPr lang="en-US" altLang="zh-CN" dirty="0">
                <a:solidFill>
                  <a:srgbClr val="00B0F0"/>
                </a:solidFill>
              </a:rPr>
              <a:t>OpenGL</a:t>
            </a:r>
            <a:r>
              <a:rPr lang="zh-CN" altLang="en-US" dirty="0"/>
              <a:t>中的标架</a:t>
            </a:r>
            <a:endParaRPr lang="en-US" altLang="zh-CN" dirty="0"/>
          </a:p>
          <a:p>
            <a:pPr lvl="1"/>
            <a:endParaRPr lang="en-US" altLang="zh-CN" dirty="0"/>
          </a:p>
          <a:p>
            <a:r>
              <a:rPr lang="zh-CN" altLang="en-US" dirty="0"/>
              <a:t>变换</a:t>
            </a:r>
            <a:endParaRPr lang="en-US" altLang="zh-CN" dirty="0"/>
          </a:p>
          <a:p>
            <a:pPr lvl="1"/>
            <a:r>
              <a:rPr lang="zh-CN" altLang="en-US" dirty="0"/>
              <a:t>仿射变换</a:t>
            </a:r>
            <a:endParaRPr lang="en-US" altLang="zh-CN" dirty="0"/>
          </a:p>
          <a:p>
            <a:pPr lvl="1"/>
            <a:r>
              <a:rPr lang="zh-CN" altLang="en-US" dirty="0"/>
              <a:t>平移</a:t>
            </a:r>
            <a:r>
              <a:rPr lang="en-US" altLang="zh-CN" dirty="0"/>
              <a:t>/</a:t>
            </a:r>
            <a:r>
              <a:rPr lang="zh-CN" altLang="en-US" dirty="0"/>
              <a:t>旋转</a:t>
            </a:r>
            <a:r>
              <a:rPr lang="en-US" altLang="zh-CN" dirty="0"/>
              <a:t>/</a:t>
            </a:r>
            <a:r>
              <a:rPr lang="zh-CN" altLang="en-US" dirty="0"/>
              <a:t>缩放</a:t>
            </a:r>
            <a:r>
              <a:rPr lang="en-US" altLang="zh-CN" dirty="0"/>
              <a:t>/</a:t>
            </a:r>
            <a:r>
              <a:rPr lang="zh-CN" altLang="en-US" dirty="0"/>
              <a:t>变换级联</a:t>
            </a:r>
            <a:endParaRPr lang="en-US" altLang="zh-CN" dirty="0"/>
          </a:p>
          <a:p>
            <a:pPr lvl="1"/>
            <a:r>
              <a:rPr lang="en-US" altLang="zh-CN" dirty="0">
                <a:solidFill>
                  <a:srgbClr val="08AFF0"/>
                </a:solidFill>
              </a:rPr>
              <a:t>OpenGL</a:t>
            </a:r>
            <a:r>
              <a:rPr lang="zh-CN" altLang="en-US" dirty="0"/>
              <a:t>中的变换矩阵</a:t>
            </a:r>
            <a:endParaRPr lang="en-US" altLang="zh-CN" dirty="0"/>
          </a:p>
        </p:txBody>
      </p:sp>
      <p:sp>
        <p:nvSpPr>
          <p:cNvPr id="3" name="灯片编号占位符 2"/>
          <p:cNvSpPr>
            <a:spLocks noGrp="1"/>
          </p:cNvSpPr>
          <p:nvPr>
            <p:ph type="sldNum" sz="quarter" idx="12"/>
          </p:nvPr>
        </p:nvSpPr>
        <p:spPr/>
        <p:txBody>
          <a:bodyPr/>
          <a:lstStyle/>
          <a:p>
            <a:fld id="{EB792F4E-54C0-4D36-B331-9C6FCFE9A340}" type="slidenum">
              <a:rPr lang="zh-CN" altLang="en-US" smtClean="0"/>
              <a:t>12</a:t>
            </a:fld>
            <a:endParaRPr lang="zh-CN" altLang="en-US"/>
          </a:p>
        </p:txBody>
      </p:sp>
      <p:sp>
        <p:nvSpPr>
          <p:cNvPr id="2" name="Rectangle 1"/>
          <p:cNvSpPr/>
          <p:nvPr/>
        </p:nvSpPr>
        <p:spPr>
          <a:xfrm>
            <a:off x="501650" y="1228916"/>
            <a:ext cx="7722704" cy="2853235"/>
          </a:xfrm>
          <a:prstGeom prst="rect">
            <a:avLst/>
          </a:prstGeom>
          <a:solidFill>
            <a:schemeClr val="bg1">
              <a:alpha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834648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圆角矩形 4"/>
          <p:cNvSpPr/>
          <p:nvPr/>
        </p:nvSpPr>
        <p:spPr>
          <a:xfrm>
            <a:off x="3200401" y="2094748"/>
            <a:ext cx="3032598" cy="796287"/>
          </a:xfrm>
          <a:prstGeom prst="roundRect">
            <a:avLst>
              <a:gd name="adj" fmla="val 50000"/>
            </a:avLst>
          </a:prstGeom>
          <a:solidFill>
            <a:srgbClr val="9400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圆角矩形 2"/>
          <p:cNvSpPr/>
          <p:nvPr/>
        </p:nvSpPr>
        <p:spPr>
          <a:xfrm>
            <a:off x="5418743" y="2115257"/>
            <a:ext cx="788833" cy="749851"/>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lstStyle/>
          <a:p>
            <a:r>
              <a:rPr lang="zh-CN" altLang="en-US" dirty="0"/>
              <a:t>大纲</a:t>
            </a:r>
          </a:p>
        </p:txBody>
      </p:sp>
      <p:sp>
        <p:nvSpPr>
          <p:cNvPr id="8" name="文本框 7"/>
          <p:cNvSpPr txBox="1"/>
          <p:nvPr/>
        </p:nvSpPr>
        <p:spPr>
          <a:xfrm>
            <a:off x="3560136" y="3389111"/>
            <a:ext cx="2031325" cy="646331"/>
          </a:xfrm>
          <a:prstGeom prst="rect">
            <a:avLst/>
          </a:prstGeom>
          <a:noFill/>
        </p:spPr>
        <p:txBody>
          <a:bodyPr wrap="none" rtlCol="0">
            <a:spAutoFit/>
          </a:bodyPr>
          <a:lstStyle/>
          <a:p>
            <a:pPr algn="ctr"/>
            <a:r>
              <a:rPr lang="zh-CN" altLang="en-US" sz="3600" b="1" dirty="0">
                <a:latin typeface="微软雅黑" panose="020B0503020204020204" pitchFamily="34" charset="-122"/>
                <a:ea typeface="微软雅黑" panose="020B0503020204020204" pitchFamily="34" charset="-122"/>
              </a:rPr>
              <a:t>仿射变换</a:t>
            </a:r>
          </a:p>
        </p:txBody>
      </p:sp>
      <p:sp>
        <p:nvSpPr>
          <p:cNvPr id="11" name="文本框 10"/>
          <p:cNvSpPr txBox="1"/>
          <p:nvPr/>
        </p:nvSpPr>
        <p:spPr>
          <a:xfrm>
            <a:off x="3376147" y="2138948"/>
            <a:ext cx="1755609" cy="707886"/>
          </a:xfrm>
          <a:prstGeom prst="rect">
            <a:avLst/>
          </a:prstGeom>
          <a:noFill/>
        </p:spPr>
        <p:txBody>
          <a:bodyPr wrap="none" rtlCol="0">
            <a:spAutoFit/>
          </a:bodyPr>
          <a:lstStyle/>
          <a:p>
            <a:pPr algn="ctr"/>
            <a:r>
              <a:rPr lang="en-US" altLang="zh-CN" sz="4000" b="1" dirty="0">
                <a:solidFill>
                  <a:schemeClr val="bg1"/>
                </a:solidFill>
              </a:rPr>
              <a:t>Section</a:t>
            </a:r>
            <a:endParaRPr lang="zh-CN" altLang="en-US" sz="4000" b="1" dirty="0">
              <a:solidFill>
                <a:schemeClr val="bg1"/>
              </a:solidFill>
            </a:endParaRPr>
          </a:p>
        </p:txBody>
      </p:sp>
      <p:sp>
        <p:nvSpPr>
          <p:cNvPr id="12" name="文本框 11"/>
          <p:cNvSpPr txBox="1"/>
          <p:nvPr/>
        </p:nvSpPr>
        <p:spPr>
          <a:xfrm>
            <a:off x="5523179" y="1913900"/>
            <a:ext cx="614272" cy="1107996"/>
          </a:xfrm>
          <a:prstGeom prst="rect">
            <a:avLst/>
          </a:prstGeom>
          <a:noFill/>
        </p:spPr>
        <p:txBody>
          <a:bodyPr wrap="none" rtlCol="0">
            <a:spAutoFit/>
          </a:bodyPr>
          <a:lstStyle/>
          <a:p>
            <a:pPr algn="ctr"/>
            <a:r>
              <a:rPr lang="en-US" altLang="zh-CN" sz="6600" b="1" i="1" dirty="0">
                <a:solidFill>
                  <a:srgbClr val="94003F"/>
                </a:solidFill>
              </a:rPr>
              <a:t>1</a:t>
            </a:r>
            <a:endParaRPr lang="zh-CN" altLang="en-US" sz="6600" b="1" i="1" dirty="0">
              <a:solidFill>
                <a:srgbClr val="94003F"/>
              </a:solidFill>
            </a:endParaRPr>
          </a:p>
        </p:txBody>
      </p:sp>
      <p:sp>
        <p:nvSpPr>
          <p:cNvPr id="6" name="等腰三角形 5"/>
          <p:cNvSpPr/>
          <p:nvPr/>
        </p:nvSpPr>
        <p:spPr>
          <a:xfrm rot="10800000">
            <a:off x="4447572" y="2804325"/>
            <a:ext cx="492176" cy="321924"/>
          </a:xfrm>
          <a:prstGeom prst="triangle">
            <a:avLst/>
          </a:prstGeom>
          <a:solidFill>
            <a:srgbClr val="9400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2919145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stretch>
            <a:fillRect/>
          </a:stretch>
        </p:blipFill>
        <p:spPr>
          <a:xfrm>
            <a:off x="2908617" y="2081346"/>
            <a:ext cx="4756205" cy="3747594"/>
          </a:xfrm>
          <a:prstGeom prst="rect">
            <a:avLst/>
          </a:prstGeom>
        </p:spPr>
      </p:pic>
      <p:sp>
        <p:nvSpPr>
          <p:cNvPr id="2" name="标题 1"/>
          <p:cNvSpPr>
            <a:spLocks noGrp="1"/>
          </p:cNvSpPr>
          <p:nvPr>
            <p:ph type="title"/>
          </p:nvPr>
        </p:nvSpPr>
        <p:spPr/>
        <p:txBody>
          <a:bodyPr/>
          <a:lstStyle/>
          <a:p>
            <a:r>
              <a:rPr lang="zh-CN" altLang="en-US" dirty="0"/>
              <a:t>变换的概念</a:t>
            </a:r>
          </a:p>
        </p:txBody>
      </p:sp>
      <p:sp>
        <p:nvSpPr>
          <p:cNvPr id="3" name="内容占位符 2"/>
          <p:cNvSpPr>
            <a:spLocks noGrp="1"/>
          </p:cNvSpPr>
          <p:nvPr>
            <p:ph idx="1"/>
          </p:nvPr>
        </p:nvSpPr>
        <p:spPr/>
        <p:txBody>
          <a:bodyPr>
            <a:noAutofit/>
          </a:bodyPr>
          <a:lstStyle/>
          <a:p>
            <a:r>
              <a:rPr lang="zh-CN" altLang="en-US" dirty="0">
                <a:solidFill>
                  <a:srgbClr val="0000FF"/>
                </a:solidFill>
              </a:rPr>
              <a:t>变换</a:t>
            </a:r>
            <a:r>
              <a:rPr lang="zh-CN" altLang="en-US" dirty="0"/>
              <a:t>就是把点（或向量）映射到另一个点（或向量）</a:t>
            </a:r>
            <a:endParaRPr lang="en-US" altLang="zh-CN" dirty="0"/>
          </a:p>
          <a:p>
            <a:endParaRPr lang="en-US" altLang="zh-CN" dirty="0"/>
          </a:p>
          <a:p>
            <a:endParaRPr lang="en-US" altLang="zh-CN" dirty="0"/>
          </a:p>
          <a:p>
            <a:endParaRPr lang="en-US" altLang="zh-CN" dirty="0"/>
          </a:p>
          <a:p>
            <a:endParaRPr lang="en-US" altLang="zh-CN" dirty="0"/>
          </a:p>
          <a:p>
            <a:endParaRPr lang="en-US" altLang="zh-CN" dirty="0"/>
          </a:p>
          <a:p>
            <a:endParaRPr lang="en-US" altLang="zh-CN" dirty="0"/>
          </a:p>
          <a:p>
            <a:r>
              <a:rPr lang="zh-CN" altLang="en-US" dirty="0"/>
              <a:t>使用齐次坐标表示变换：</a:t>
            </a:r>
            <a:endParaRPr lang="zh-CN" altLang="en-US" sz="3200" dirty="0"/>
          </a:p>
        </p:txBody>
      </p:sp>
      <p:sp>
        <p:nvSpPr>
          <p:cNvPr id="4" name="灯片编号占位符 3"/>
          <p:cNvSpPr>
            <a:spLocks noGrp="1"/>
          </p:cNvSpPr>
          <p:nvPr>
            <p:ph type="sldNum" sz="quarter" idx="12"/>
          </p:nvPr>
        </p:nvSpPr>
        <p:spPr/>
        <p:txBody>
          <a:bodyPr/>
          <a:lstStyle/>
          <a:p>
            <a:fld id="{EB792F4E-54C0-4D36-B331-9C6FCFE9A340}" type="slidenum">
              <a:rPr lang="zh-CN" altLang="en-US" smtClean="0"/>
              <a:t>14</a:t>
            </a:fld>
            <a:endParaRPr lang="zh-CN" altLang="en-US"/>
          </a:p>
        </p:txBody>
      </p:sp>
      <p:graphicFrame>
        <p:nvGraphicFramePr>
          <p:cNvPr id="7" name="对象 6"/>
          <p:cNvGraphicFramePr>
            <a:graphicFrameLocks noChangeAspect="1"/>
          </p:cNvGraphicFramePr>
          <p:nvPr>
            <p:extLst>
              <p:ext uri="{D42A27DB-BD31-4B8C-83A1-F6EECF244321}">
                <p14:modId xmlns:p14="http://schemas.microsoft.com/office/powerpoint/2010/main" val="1223798614"/>
              </p:ext>
            </p:extLst>
          </p:nvPr>
        </p:nvGraphicFramePr>
        <p:xfrm>
          <a:off x="1012297" y="5797730"/>
          <a:ext cx="1555201" cy="518400"/>
        </p:xfrm>
        <a:graphic>
          <a:graphicData uri="http://schemas.openxmlformats.org/presentationml/2006/ole">
            <mc:AlternateContent xmlns:mc="http://schemas.openxmlformats.org/markup-compatibility/2006">
              <mc:Choice xmlns:v="urn:schemas-microsoft-com:vml" Requires="v">
                <p:oleObj name="Image" r:id="rId3" imgW="4228560" imgH="1409400" progId="Photoshop.Image.13">
                  <p:embed/>
                </p:oleObj>
              </mc:Choice>
              <mc:Fallback>
                <p:oleObj name="Image" r:id="rId3" imgW="4228560" imgH="1409400" progId="Photoshop.Image.13">
                  <p:embed/>
                  <p:pic>
                    <p:nvPicPr>
                      <p:cNvPr id="0" name=""/>
                      <p:cNvPicPr/>
                      <p:nvPr/>
                    </p:nvPicPr>
                    <p:blipFill>
                      <a:blip r:embed="rId4"/>
                      <a:stretch>
                        <a:fillRect/>
                      </a:stretch>
                    </p:blipFill>
                    <p:spPr>
                      <a:xfrm>
                        <a:off x="1012297" y="5797730"/>
                        <a:ext cx="1555201" cy="518400"/>
                      </a:xfrm>
                      <a:prstGeom prst="rect">
                        <a:avLst/>
                      </a:prstGeom>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1819818284"/>
              </p:ext>
            </p:extLst>
          </p:nvPr>
        </p:nvGraphicFramePr>
        <p:xfrm>
          <a:off x="3126764" y="5775622"/>
          <a:ext cx="1599637" cy="518400"/>
        </p:xfrm>
        <a:graphic>
          <a:graphicData uri="http://schemas.openxmlformats.org/presentationml/2006/ole">
            <mc:AlternateContent xmlns:mc="http://schemas.openxmlformats.org/markup-compatibility/2006">
              <mc:Choice xmlns:v="urn:schemas-microsoft-com:vml" Requires="v">
                <p:oleObj name="Image" r:id="rId5" imgW="4114080" imgH="1333080" progId="Photoshop.Image.13">
                  <p:embed/>
                </p:oleObj>
              </mc:Choice>
              <mc:Fallback>
                <p:oleObj name="Image" r:id="rId5" imgW="4114080" imgH="1333080" progId="Photoshop.Image.13">
                  <p:embed/>
                  <p:pic>
                    <p:nvPicPr>
                      <p:cNvPr id="0" name=""/>
                      <p:cNvPicPr/>
                      <p:nvPr/>
                    </p:nvPicPr>
                    <p:blipFill>
                      <a:blip r:embed="rId6"/>
                      <a:stretch>
                        <a:fillRect/>
                      </a:stretch>
                    </p:blipFill>
                    <p:spPr>
                      <a:xfrm>
                        <a:off x="3126764" y="5775622"/>
                        <a:ext cx="1599637" cy="518400"/>
                      </a:xfrm>
                      <a:prstGeom prst="rect">
                        <a:avLst/>
                      </a:prstGeom>
                    </p:spPr>
                  </p:pic>
                </p:oleObj>
              </mc:Fallback>
            </mc:AlternateContent>
          </a:graphicData>
        </a:graphic>
      </p:graphicFrame>
      <p:graphicFrame>
        <p:nvGraphicFramePr>
          <p:cNvPr id="10" name="对象 9"/>
          <p:cNvGraphicFramePr>
            <a:graphicFrameLocks noChangeAspect="1"/>
          </p:cNvGraphicFramePr>
          <p:nvPr>
            <p:extLst>
              <p:ext uri="{D42A27DB-BD31-4B8C-83A1-F6EECF244321}">
                <p14:modId xmlns:p14="http://schemas.microsoft.com/office/powerpoint/2010/main" val="392894232"/>
              </p:ext>
            </p:extLst>
          </p:nvPr>
        </p:nvGraphicFramePr>
        <p:xfrm>
          <a:off x="1012297" y="3624592"/>
          <a:ext cx="1678287" cy="396000"/>
        </p:xfrm>
        <a:graphic>
          <a:graphicData uri="http://schemas.openxmlformats.org/presentationml/2006/ole">
            <mc:AlternateContent xmlns:mc="http://schemas.openxmlformats.org/markup-compatibility/2006">
              <mc:Choice xmlns:v="urn:schemas-microsoft-com:vml" Requires="v">
                <p:oleObj name="Image" r:id="rId7" imgW="4520520" imgH="1066320" progId="Photoshop.Image.13">
                  <p:embed/>
                </p:oleObj>
              </mc:Choice>
              <mc:Fallback>
                <p:oleObj name="Image" r:id="rId7" imgW="4520520" imgH="1066320" progId="Photoshop.Image.13">
                  <p:embed/>
                  <p:pic>
                    <p:nvPicPr>
                      <p:cNvPr id="0" name=""/>
                      <p:cNvPicPr/>
                      <p:nvPr/>
                    </p:nvPicPr>
                    <p:blipFill>
                      <a:blip r:embed="rId8"/>
                      <a:stretch>
                        <a:fillRect/>
                      </a:stretch>
                    </p:blipFill>
                    <p:spPr>
                      <a:xfrm>
                        <a:off x="1012297" y="3624592"/>
                        <a:ext cx="1678287" cy="396000"/>
                      </a:xfrm>
                      <a:prstGeom prst="rect">
                        <a:avLst/>
                      </a:prstGeom>
                    </p:spPr>
                  </p:pic>
                </p:oleObj>
              </mc:Fallback>
            </mc:AlternateContent>
          </a:graphicData>
        </a:graphic>
      </p:graphicFrame>
      <p:graphicFrame>
        <p:nvGraphicFramePr>
          <p:cNvPr id="11" name="对象 10"/>
          <p:cNvGraphicFramePr>
            <a:graphicFrameLocks noChangeAspect="1"/>
          </p:cNvGraphicFramePr>
          <p:nvPr>
            <p:extLst>
              <p:ext uri="{D42A27DB-BD31-4B8C-83A1-F6EECF244321}">
                <p14:modId xmlns:p14="http://schemas.microsoft.com/office/powerpoint/2010/main" val="515416228"/>
              </p:ext>
            </p:extLst>
          </p:nvPr>
        </p:nvGraphicFramePr>
        <p:xfrm>
          <a:off x="3683519" y="1942684"/>
          <a:ext cx="1603200" cy="446400"/>
        </p:xfrm>
        <a:graphic>
          <a:graphicData uri="http://schemas.openxmlformats.org/presentationml/2006/ole">
            <mc:AlternateContent xmlns:mc="http://schemas.openxmlformats.org/markup-compatibility/2006">
              <mc:Choice xmlns:v="urn:schemas-microsoft-com:vml" Requires="v">
                <p:oleObj name="Image" r:id="rId9" imgW="4241160" imgH="1180800" progId="Photoshop.Image.13">
                  <p:embed/>
                </p:oleObj>
              </mc:Choice>
              <mc:Fallback>
                <p:oleObj name="Image" r:id="rId9" imgW="4241160" imgH="1180800" progId="Photoshop.Image.13">
                  <p:embed/>
                  <p:pic>
                    <p:nvPicPr>
                      <p:cNvPr id="0" name=""/>
                      <p:cNvPicPr/>
                      <p:nvPr/>
                    </p:nvPicPr>
                    <p:blipFill>
                      <a:blip r:embed="rId10"/>
                      <a:stretch>
                        <a:fillRect/>
                      </a:stretch>
                    </p:blipFill>
                    <p:spPr>
                      <a:xfrm>
                        <a:off x="3683519" y="1942684"/>
                        <a:ext cx="1603200" cy="446400"/>
                      </a:xfrm>
                      <a:prstGeom prst="rect">
                        <a:avLst/>
                      </a:prstGeom>
                    </p:spPr>
                  </p:pic>
                </p:oleObj>
              </mc:Fallback>
            </mc:AlternateContent>
          </a:graphicData>
        </a:graphic>
      </p:graphicFrame>
    </p:spTree>
    <p:extLst>
      <p:ext uri="{BB962C8B-B14F-4D97-AF65-F5344CB8AC3E}">
        <p14:creationId xmlns:p14="http://schemas.microsoft.com/office/powerpoint/2010/main" val="26058077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变换的概念</a:t>
            </a:r>
          </a:p>
        </p:txBody>
      </p:sp>
      <p:sp>
        <p:nvSpPr>
          <p:cNvPr id="3" name="Content Placeholder 2"/>
          <p:cNvSpPr>
            <a:spLocks noGrp="1"/>
          </p:cNvSpPr>
          <p:nvPr>
            <p:ph idx="1"/>
          </p:nvPr>
        </p:nvSpPr>
        <p:spPr/>
        <p:txBody>
          <a:bodyPr/>
          <a:lstStyle/>
          <a:p>
            <a:r>
              <a:rPr lang="zh-CN" altLang="en-US" dirty="0"/>
              <a:t>为什么需要变换？</a:t>
            </a:r>
            <a:endParaRPr lang="en-US" dirty="0"/>
          </a:p>
        </p:txBody>
      </p:sp>
      <p:sp>
        <p:nvSpPr>
          <p:cNvPr id="4" name="灯片编号占位符 3"/>
          <p:cNvSpPr>
            <a:spLocks noGrp="1"/>
          </p:cNvSpPr>
          <p:nvPr>
            <p:ph type="sldNum" sz="quarter" idx="12"/>
          </p:nvPr>
        </p:nvSpPr>
        <p:spPr/>
        <p:txBody>
          <a:bodyPr/>
          <a:lstStyle/>
          <a:p>
            <a:fld id="{EB792F4E-54C0-4D36-B331-9C6FCFE9A340}" type="slidenum">
              <a:rPr lang="zh-CN" altLang="en-US" smtClean="0"/>
              <a:t>15</a:t>
            </a:fld>
            <a:endParaRPr lang="zh-CN" altLang="en-US"/>
          </a:p>
        </p:txBody>
      </p:sp>
      <p:pic>
        <p:nvPicPr>
          <p:cNvPr id="6" name="图片 5"/>
          <p:cNvPicPr>
            <a:picLocks noChangeAspect="1"/>
          </p:cNvPicPr>
          <p:nvPr/>
        </p:nvPicPr>
        <p:blipFill>
          <a:blip r:embed="rId2"/>
          <a:stretch>
            <a:fillRect/>
          </a:stretch>
        </p:blipFill>
        <p:spPr>
          <a:xfrm>
            <a:off x="540540" y="2071688"/>
            <a:ext cx="8291402" cy="3551272"/>
          </a:xfrm>
          <a:prstGeom prst="rect">
            <a:avLst/>
          </a:prstGeom>
        </p:spPr>
      </p:pic>
    </p:spTree>
    <p:extLst>
      <p:ext uri="{BB962C8B-B14F-4D97-AF65-F5344CB8AC3E}">
        <p14:creationId xmlns:p14="http://schemas.microsoft.com/office/powerpoint/2010/main" val="25261308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变换的作用（</a:t>
            </a:r>
            <a:r>
              <a:rPr lang="en-US" altLang="zh-CN" dirty="0"/>
              <a:t>1</a:t>
            </a:r>
            <a:r>
              <a:rPr lang="zh-CN" altLang="en-US" dirty="0"/>
              <a:t>）</a:t>
            </a:r>
            <a:endParaRPr lang="en-US" dirty="0"/>
          </a:p>
        </p:txBody>
      </p:sp>
      <p:sp>
        <p:nvSpPr>
          <p:cNvPr id="3" name="Content Placeholder 2"/>
          <p:cNvSpPr>
            <a:spLocks noGrp="1"/>
          </p:cNvSpPr>
          <p:nvPr>
            <p:ph idx="1"/>
          </p:nvPr>
        </p:nvSpPr>
        <p:spPr/>
        <p:txBody>
          <a:bodyPr/>
          <a:lstStyle/>
          <a:p>
            <a:r>
              <a:rPr lang="zh-CN" altLang="en-US" dirty="0"/>
              <a:t>生成多个相同或者近似几何对象</a:t>
            </a:r>
            <a:endParaRPr lang="en-US" altLang="zh-CN" dirty="0"/>
          </a:p>
          <a:p>
            <a:pPr lvl="1"/>
            <a:r>
              <a:rPr lang="zh-CN" altLang="en-US" dirty="0"/>
              <a:t>雪花的构造</a:t>
            </a:r>
            <a:endParaRPr lang="en-US" dirty="0"/>
          </a:p>
        </p:txBody>
      </p:sp>
      <p:sp>
        <p:nvSpPr>
          <p:cNvPr id="4" name="Slide Number Placeholder 3"/>
          <p:cNvSpPr>
            <a:spLocks noGrp="1"/>
          </p:cNvSpPr>
          <p:nvPr>
            <p:ph type="sldNum" sz="quarter" idx="12"/>
          </p:nvPr>
        </p:nvSpPr>
        <p:spPr/>
        <p:txBody>
          <a:bodyPr/>
          <a:lstStyle/>
          <a:p>
            <a:fld id="{EB792F4E-54C0-4D36-B331-9C6FCFE9A340}" type="slidenum">
              <a:rPr lang="zh-CN" altLang="en-US" smtClean="0"/>
              <a:pPr/>
              <a:t>16</a:t>
            </a:fld>
            <a:endParaRPr lang="zh-CN" altLang="en-US" dirty="0"/>
          </a:p>
        </p:txBody>
      </p:sp>
      <p:grpSp>
        <p:nvGrpSpPr>
          <p:cNvPr id="5" name="Group 5"/>
          <p:cNvGrpSpPr>
            <a:grpSpLocks/>
          </p:cNvGrpSpPr>
          <p:nvPr/>
        </p:nvGrpSpPr>
        <p:grpSpPr bwMode="auto">
          <a:xfrm>
            <a:off x="628650" y="2381788"/>
            <a:ext cx="7991444" cy="3442991"/>
            <a:chOff x="254" y="1168"/>
            <a:chExt cx="5176" cy="2230"/>
          </a:xfrm>
        </p:grpSpPr>
        <p:graphicFrame>
          <p:nvGraphicFramePr>
            <p:cNvPr id="6" name="Object 4"/>
            <p:cNvGraphicFramePr>
              <a:graphicFrameLocks noChangeAspect="1"/>
            </p:cNvGraphicFramePr>
            <p:nvPr>
              <p:extLst>
                <p:ext uri="{D42A27DB-BD31-4B8C-83A1-F6EECF244321}">
                  <p14:modId xmlns:p14="http://schemas.microsoft.com/office/powerpoint/2010/main" val="29855490"/>
                </p:ext>
              </p:extLst>
            </p:nvPr>
          </p:nvGraphicFramePr>
          <p:xfrm>
            <a:off x="254" y="1168"/>
            <a:ext cx="5176" cy="2230"/>
          </p:xfrm>
          <a:graphic>
            <a:graphicData uri="http://schemas.openxmlformats.org/presentationml/2006/ole">
              <mc:AlternateContent xmlns:mc="http://schemas.openxmlformats.org/markup-compatibility/2006">
                <mc:Choice xmlns:v="urn:schemas-microsoft-com:vml" Requires="v">
                  <p:oleObj name="Image" r:id="rId2" imgW="14146032" imgH="5777778" progId="Photoshop.Image.7">
                    <p:embed/>
                  </p:oleObj>
                </mc:Choice>
                <mc:Fallback>
                  <p:oleObj name="Image" r:id="rId2" imgW="14146032" imgH="5777778" progId="Photoshop.Image.7">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 y="1168"/>
                          <a:ext cx="5176" cy="22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oleObj>
                </mc:Fallback>
              </mc:AlternateContent>
            </a:graphicData>
          </a:graphic>
        </p:graphicFrame>
        <p:sp>
          <p:nvSpPr>
            <p:cNvPr id="7" name="Rectangle 6"/>
            <p:cNvSpPr>
              <a:spLocks noChangeArrowheads="1"/>
            </p:cNvSpPr>
            <p:nvPr/>
          </p:nvSpPr>
          <p:spPr bwMode="auto">
            <a:xfrm>
              <a:off x="1987" y="1248"/>
              <a:ext cx="1027" cy="43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1600">
                  <a:solidFill>
                    <a:srgbClr val="3333FF"/>
                  </a:solidFill>
                  <a:latin typeface="Trebuchet MS" charset="0"/>
                  <a:ea typeface="굴림" charset="-127"/>
                </a:defRPr>
              </a:lvl1pPr>
              <a:lvl2pPr marL="742950" indent="-285750" eaLnBrk="0" hangingPunct="0">
                <a:defRPr sz="1600">
                  <a:solidFill>
                    <a:srgbClr val="3333FF"/>
                  </a:solidFill>
                  <a:latin typeface="Trebuchet MS" charset="0"/>
                  <a:ea typeface="굴림" charset="-127"/>
                </a:defRPr>
              </a:lvl2pPr>
              <a:lvl3pPr marL="1143000" indent="-228600" eaLnBrk="0" hangingPunct="0">
                <a:defRPr sz="1600">
                  <a:solidFill>
                    <a:srgbClr val="3333FF"/>
                  </a:solidFill>
                  <a:latin typeface="Trebuchet MS" charset="0"/>
                  <a:ea typeface="굴림" charset="-127"/>
                </a:defRPr>
              </a:lvl3pPr>
              <a:lvl4pPr marL="1600200" indent="-228600" eaLnBrk="0" hangingPunct="0">
                <a:defRPr sz="1600">
                  <a:solidFill>
                    <a:srgbClr val="3333FF"/>
                  </a:solidFill>
                  <a:latin typeface="Trebuchet MS" charset="0"/>
                  <a:ea typeface="굴림" charset="-127"/>
                </a:defRPr>
              </a:lvl4pPr>
              <a:lvl5pPr marL="2057400" indent="-228600" eaLnBrk="0" hangingPunct="0">
                <a:defRPr sz="1600">
                  <a:solidFill>
                    <a:srgbClr val="3333FF"/>
                  </a:solidFill>
                  <a:latin typeface="Trebuchet MS" charset="0"/>
                  <a:ea typeface="굴림" charset="-127"/>
                </a:defRPr>
              </a:lvl5pPr>
              <a:lvl6pPr marL="2514600" indent="-228600" algn="ctr" eaLnBrk="0" fontAlgn="base" hangingPunct="0">
                <a:spcBef>
                  <a:spcPct val="0"/>
                </a:spcBef>
                <a:spcAft>
                  <a:spcPct val="0"/>
                </a:spcAft>
                <a:defRPr sz="1600">
                  <a:solidFill>
                    <a:srgbClr val="3333FF"/>
                  </a:solidFill>
                  <a:latin typeface="Trebuchet MS" charset="0"/>
                  <a:ea typeface="굴림" charset="-127"/>
                </a:defRPr>
              </a:lvl6pPr>
              <a:lvl7pPr marL="2971800" indent="-228600" algn="ctr" eaLnBrk="0" fontAlgn="base" hangingPunct="0">
                <a:spcBef>
                  <a:spcPct val="0"/>
                </a:spcBef>
                <a:spcAft>
                  <a:spcPct val="0"/>
                </a:spcAft>
                <a:defRPr sz="1600">
                  <a:solidFill>
                    <a:srgbClr val="3333FF"/>
                  </a:solidFill>
                  <a:latin typeface="Trebuchet MS" charset="0"/>
                  <a:ea typeface="굴림" charset="-127"/>
                </a:defRPr>
              </a:lvl7pPr>
              <a:lvl8pPr marL="3429000" indent="-228600" algn="ctr" eaLnBrk="0" fontAlgn="base" hangingPunct="0">
                <a:spcBef>
                  <a:spcPct val="0"/>
                </a:spcBef>
                <a:spcAft>
                  <a:spcPct val="0"/>
                </a:spcAft>
                <a:defRPr sz="1600">
                  <a:solidFill>
                    <a:srgbClr val="3333FF"/>
                  </a:solidFill>
                  <a:latin typeface="Trebuchet MS" charset="0"/>
                  <a:ea typeface="굴림" charset="-127"/>
                </a:defRPr>
              </a:lvl8pPr>
              <a:lvl9pPr marL="3886200" indent="-228600" algn="ctr" eaLnBrk="0" fontAlgn="base" hangingPunct="0">
                <a:spcBef>
                  <a:spcPct val="0"/>
                </a:spcBef>
                <a:spcAft>
                  <a:spcPct val="0"/>
                </a:spcAft>
                <a:defRPr sz="1600">
                  <a:solidFill>
                    <a:srgbClr val="3333FF"/>
                  </a:solidFill>
                  <a:latin typeface="Trebuchet MS" charset="0"/>
                  <a:ea typeface="굴림" charset="-127"/>
                </a:defRPr>
              </a:lvl9pPr>
            </a:lstStyle>
            <a:p>
              <a:pPr eaLnBrk="1" hangingPunct="1"/>
              <a:r>
                <a:rPr lang="zh-CN" altLang="en-US" sz="1800">
                  <a:solidFill>
                    <a:schemeClr val="tx1"/>
                  </a:solidFill>
                  <a:latin typeface="Arial" charset="0"/>
                  <a:ea typeface="楷体_GB2312" charset="0"/>
                </a:rPr>
                <a:t>应用</a:t>
              </a:r>
              <a:r>
                <a:rPr lang="en-US" altLang="zh-CN" sz="1800">
                  <a:solidFill>
                    <a:schemeClr val="tx1"/>
                  </a:solidFill>
                  <a:latin typeface="Arial" charset="0"/>
                  <a:ea typeface="楷体_GB2312" charset="0"/>
                </a:rPr>
                <a:t>12</a:t>
              </a:r>
              <a:r>
                <a:rPr lang="zh-CN" altLang="en-US" sz="1800">
                  <a:solidFill>
                    <a:schemeClr val="tx1"/>
                  </a:solidFill>
                  <a:latin typeface="Arial" charset="0"/>
                  <a:ea typeface="楷体_GB2312" charset="0"/>
                </a:rPr>
                <a:t>次</a:t>
              </a:r>
            </a:p>
          </p:txBody>
        </p:sp>
      </p:grpSp>
    </p:spTree>
    <p:extLst>
      <p:ext uri="{BB962C8B-B14F-4D97-AF65-F5344CB8AC3E}">
        <p14:creationId xmlns:p14="http://schemas.microsoft.com/office/powerpoint/2010/main" val="11698603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变换的作用（</a:t>
            </a:r>
            <a:r>
              <a:rPr lang="en-US" altLang="zh-CN" dirty="0"/>
              <a:t>1</a:t>
            </a:r>
            <a:r>
              <a:rPr lang="zh-CN" altLang="en-US" dirty="0"/>
              <a:t>）</a:t>
            </a:r>
          </a:p>
        </p:txBody>
      </p:sp>
      <p:sp>
        <p:nvSpPr>
          <p:cNvPr id="3" name="内容占位符 2"/>
          <p:cNvSpPr>
            <a:spLocks noGrp="1"/>
          </p:cNvSpPr>
          <p:nvPr>
            <p:ph idx="1"/>
          </p:nvPr>
        </p:nvSpPr>
        <p:spPr/>
        <p:txBody>
          <a:bodyPr>
            <a:normAutofit/>
          </a:bodyPr>
          <a:lstStyle/>
          <a:p>
            <a:r>
              <a:rPr lang="zh-CN" altLang="en-US" dirty="0"/>
              <a:t>生成多个相同或者近似几何对象</a:t>
            </a:r>
            <a:endParaRPr lang="en-US" altLang="zh-CN" dirty="0"/>
          </a:p>
          <a:p>
            <a:pPr lvl="1"/>
            <a:r>
              <a:rPr lang="zh-CN" altLang="en-US" dirty="0"/>
              <a:t>二维场景组合</a:t>
            </a:r>
            <a:endParaRPr lang="zh-CN" altLang="en-US" sz="2800" dirty="0"/>
          </a:p>
        </p:txBody>
      </p:sp>
      <p:sp>
        <p:nvSpPr>
          <p:cNvPr id="4" name="灯片编号占位符 3"/>
          <p:cNvSpPr>
            <a:spLocks noGrp="1"/>
          </p:cNvSpPr>
          <p:nvPr>
            <p:ph type="sldNum" sz="quarter" idx="12"/>
          </p:nvPr>
        </p:nvSpPr>
        <p:spPr/>
        <p:txBody>
          <a:bodyPr/>
          <a:lstStyle/>
          <a:p>
            <a:fld id="{EB792F4E-54C0-4D36-B331-9C6FCFE9A340}" type="slidenum">
              <a:rPr lang="zh-CN" altLang="en-US" smtClean="0"/>
              <a:t>17</a:t>
            </a:fld>
            <a:endParaRPr lang="zh-CN" altLang="en-US"/>
          </a:p>
        </p:txBody>
      </p:sp>
      <p:pic>
        <p:nvPicPr>
          <p:cNvPr id="8" name="图片 7"/>
          <p:cNvPicPr>
            <a:picLocks noChangeAspect="1"/>
          </p:cNvPicPr>
          <p:nvPr/>
        </p:nvPicPr>
        <p:blipFill>
          <a:blip r:embed="rId2"/>
          <a:stretch>
            <a:fillRect/>
          </a:stretch>
        </p:blipFill>
        <p:spPr>
          <a:xfrm>
            <a:off x="739654" y="2230734"/>
            <a:ext cx="7927247" cy="3004459"/>
          </a:xfrm>
          <a:prstGeom prst="rect">
            <a:avLst/>
          </a:prstGeom>
        </p:spPr>
      </p:pic>
    </p:spTree>
    <p:extLst>
      <p:ext uri="{BB962C8B-B14F-4D97-AF65-F5344CB8AC3E}">
        <p14:creationId xmlns:p14="http://schemas.microsoft.com/office/powerpoint/2010/main" val="695527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变换的作用（</a:t>
            </a:r>
            <a:r>
              <a:rPr lang="en-US" altLang="zh-CN" dirty="0"/>
              <a:t>1</a:t>
            </a:r>
            <a:r>
              <a:rPr lang="zh-CN" altLang="en-US" dirty="0"/>
              <a:t>）</a:t>
            </a:r>
            <a:endParaRPr lang="en-US" dirty="0"/>
          </a:p>
        </p:txBody>
      </p:sp>
      <p:sp>
        <p:nvSpPr>
          <p:cNvPr id="3" name="Content Placeholder 2"/>
          <p:cNvSpPr>
            <a:spLocks noGrp="1"/>
          </p:cNvSpPr>
          <p:nvPr>
            <p:ph idx="1"/>
          </p:nvPr>
        </p:nvSpPr>
        <p:spPr/>
        <p:txBody>
          <a:bodyPr/>
          <a:lstStyle/>
          <a:p>
            <a:r>
              <a:rPr lang="zh-CN" altLang="en-US" dirty="0"/>
              <a:t>生成多个相同或者近似几何对象</a:t>
            </a:r>
            <a:endParaRPr lang="en-US" altLang="zh-CN" dirty="0"/>
          </a:p>
          <a:p>
            <a:pPr lvl="1"/>
            <a:r>
              <a:rPr lang="zh-CN" altLang="en-US" dirty="0"/>
              <a:t>三维场景组合</a:t>
            </a:r>
          </a:p>
          <a:p>
            <a:endParaRPr lang="en-US" dirty="0"/>
          </a:p>
        </p:txBody>
      </p:sp>
      <p:sp>
        <p:nvSpPr>
          <p:cNvPr id="4" name="Slide Number Placeholder 3"/>
          <p:cNvSpPr>
            <a:spLocks noGrp="1"/>
          </p:cNvSpPr>
          <p:nvPr>
            <p:ph type="sldNum" sz="quarter" idx="12"/>
          </p:nvPr>
        </p:nvSpPr>
        <p:spPr/>
        <p:txBody>
          <a:bodyPr/>
          <a:lstStyle/>
          <a:p>
            <a:fld id="{EB792F4E-54C0-4D36-B331-9C6FCFE9A340}" type="slidenum">
              <a:rPr lang="zh-CN" altLang="en-US" smtClean="0"/>
              <a:pPr/>
              <a:t>18</a:t>
            </a:fld>
            <a:endParaRPr lang="zh-CN" altLang="en-US" dirty="0"/>
          </a:p>
        </p:txBody>
      </p:sp>
      <p:graphicFrame>
        <p:nvGraphicFramePr>
          <p:cNvPr id="5" name="Object 3"/>
          <p:cNvGraphicFramePr>
            <a:graphicFrameLocks noChangeAspect="1"/>
          </p:cNvGraphicFramePr>
          <p:nvPr>
            <p:extLst>
              <p:ext uri="{D42A27DB-BD31-4B8C-83A1-F6EECF244321}">
                <p14:modId xmlns:p14="http://schemas.microsoft.com/office/powerpoint/2010/main" val="452058026"/>
              </p:ext>
            </p:extLst>
          </p:nvPr>
        </p:nvGraphicFramePr>
        <p:xfrm>
          <a:off x="1961897" y="2406116"/>
          <a:ext cx="4723716" cy="3778974"/>
        </p:xfrm>
        <a:graphic>
          <a:graphicData uri="http://schemas.openxmlformats.org/presentationml/2006/ole">
            <mc:AlternateContent xmlns:mc="http://schemas.openxmlformats.org/markup-compatibility/2006">
              <mc:Choice xmlns:v="urn:schemas-microsoft-com:vml" Requires="v">
                <p:oleObj name="Image" r:id="rId2" imgW="11530159" imgH="8749206" progId="Photoshop.Image.7">
                  <p:embed/>
                </p:oleObj>
              </mc:Choice>
              <mc:Fallback>
                <p:oleObj name="Image" r:id="rId2" imgW="11530159" imgH="8749206" progId="Photoshop.Image.7">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61897" y="2406116"/>
                        <a:ext cx="4723716" cy="3778974"/>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13844216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变换的作用（</a:t>
            </a:r>
            <a:r>
              <a:rPr lang="en-US" altLang="zh-CN" dirty="0"/>
              <a:t>2</a:t>
            </a:r>
            <a:r>
              <a:rPr lang="zh-CN" altLang="en-US" dirty="0"/>
              <a:t>）</a:t>
            </a:r>
          </a:p>
        </p:txBody>
      </p:sp>
      <p:sp>
        <p:nvSpPr>
          <p:cNvPr id="3" name="内容占位符 2"/>
          <p:cNvSpPr>
            <a:spLocks noGrp="1"/>
          </p:cNvSpPr>
          <p:nvPr>
            <p:ph idx="1"/>
          </p:nvPr>
        </p:nvSpPr>
        <p:spPr/>
        <p:txBody>
          <a:bodyPr>
            <a:normAutofit/>
          </a:bodyPr>
          <a:lstStyle/>
          <a:p>
            <a:r>
              <a:rPr lang="zh-CN" altLang="en-US" dirty="0"/>
              <a:t>从不同的视角观察场景</a:t>
            </a:r>
            <a:endParaRPr lang="en-US" altLang="zh-CN" dirty="0"/>
          </a:p>
          <a:p>
            <a:endParaRPr lang="en-US" altLang="zh-CN" dirty="0"/>
          </a:p>
          <a:p>
            <a:endParaRPr lang="en-US" altLang="zh-CN" dirty="0"/>
          </a:p>
          <a:p>
            <a:endParaRPr lang="en-US" altLang="zh-CN" dirty="0"/>
          </a:p>
          <a:p>
            <a:endParaRPr lang="en-US" altLang="zh-CN" dirty="0"/>
          </a:p>
          <a:p>
            <a:endParaRPr lang="en-US" altLang="zh-CN" dirty="0"/>
          </a:p>
        </p:txBody>
      </p:sp>
      <p:sp>
        <p:nvSpPr>
          <p:cNvPr id="4" name="灯片编号占位符 3"/>
          <p:cNvSpPr>
            <a:spLocks noGrp="1"/>
          </p:cNvSpPr>
          <p:nvPr>
            <p:ph type="sldNum" sz="quarter" idx="12"/>
          </p:nvPr>
        </p:nvSpPr>
        <p:spPr/>
        <p:txBody>
          <a:bodyPr/>
          <a:lstStyle/>
          <a:p>
            <a:fld id="{EB792F4E-54C0-4D36-B331-9C6FCFE9A340}" type="slidenum">
              <a:rPr lang="zh-CN" altLang="en-US" smtClean="0"/>
              <a:t>19</a:t>
            </a:fld>
            <a:endParaRPr lang="zh-CN" altLang="en-US"/>
          </a:p>
        </p:txBody>
      </p:sp>
      <p:pic>
        <p:nvPicPr>
          <p:cNvPr id="5" name="图片 4"/>
          <p:cNvPicPr>
            <a:picLocks noChangeAspect="1"/>
          </p:cNvPicPr>
          <p:nvPr/>
        </p:nvPicPr>
        <p:blipFill>
          <a:blip r:embed="rId2"/>
          <a:stretch>
            <a:fillRect/>
          </a:stretch>
        </p:blipFill>
        <p:spPr>
          <a:xfrm>
            <a:off x="1752383" y="2353456"/>
            <a:ext cx="5756938" cy="3656856"/>
          </a:xfrm>
          <a:prstGeom prst="rect">
            <a:avLst/>
          </a:prstGeom>
        </p:spPr>
      </p:pic>
    </p:spTree>
    <p:extLst>
      <p:ext uri="{BB962C8B-B14F-4D97-AF65-F5344CB8AC3E}">
        <p14:creationId xmlns:p14="http://schemas.microsoft.com/office/powerpoint/2010/main" val="11215416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zh-CN" altLang="en-US" dirty="0"/>
              <a:t>知识点回顾</a:t>
            </a:r>
          </a:p>
        </p:txBody>
      </p:sp>
      <p:sp>
        <p:nvSpPr>
          <p:cNvPr id="7" name="内容占位符 6"/>
          <p:cNvSpPr>
            <a:spLocks noGrp="1"/>
          </p:cNvSpPr>
          <p:nvPr>
            <p:ph idx="1"/>
          </p:nvPr>
        </p:nvSpPr>
        <p:spPr>
          <a:xfrm>
            <a:off x="628650" y="1347800"/>
            <a:ext cx="7886700" cy="4732491"/>
          </a:xfrm>
        </p:spPr>
        <p:txBody>
          <a:bodyPr>
            <a:normAutofit/>
          </a:bodyPr>
          <a:lstStyle/>
          <a:p>
            <a:r>
              <a:rPr lang="zh-CN" altLang="en-US" dirty="0"/>
              <a:t>几何对象</a:t>
            </a:r>
            <a:endParaRPr lang="en-US" altLang="zh-CN" dirty="0"/>
          </a:p>
          <a:p>
            <a:pPr lvl="1"/>
            <a:r>
              <a:rPr lang="zh-CN" altLang="en-US" dirty="0"/>
              <a:t>实体</a:t>
            </a:r>
            <a:endParaRPr lang="en-US" altLang="zh-CN" dirty="0"/>
          </a:p>
          <a:p>
            <a:pPr lvl="2"/>
            <a:r>
              <a:rPr lang="zh-CN" altLang="en-US" dirty="0"/>
              <a:t>点</a:t>
            </a:r>
            <a:r>
              <a:rPr lang="en-US" altLang="zh-CN" dirty="0"/>
              <a:t>/</a:t>
            </a:r>
            <a:r>
              <a:rPr lang="zh-CN" altLang="en-US" dirty="0"/>
              <a:t>标量</a:t>
            </a:r>
            <a:r>
              <a:rPr lang="en-US" altLang="zh-CN" dirty="0"/>
              <a:t>/</a:t>
            </a:r>
            <a:r>
              <a:rPr lang="zh-CN" altLang="en-US" dirty="0"/>
              <a:t>向量</a:t>
            </a:r>
            <a:endParaRPr lang="en-US" altLang="zh-CN" dirty="0"/>
          </a:p>
          <a:p>
            <a:pPr lvl="2"/>
            <a:r>
              <a:rPr lang="zh-CN" altLang="en-US" dirty="0"/>
              <a:t>与坐标无关的几何</a:t>
            </a:r>
            <a:endParaRPr lang="en-US" altLang="zh-CN" dirty="0"/>
          </a:p>
          <a:p>
            <a:pPr lvl="1"/>
            <a:r>
              <a:rPr lang="zh-CN" altLang="en-US" dirty="0"/>
              <a:t>表示</a:t>
            </a:r>
            <a:endParaRPr lang="en-US" altLang="zh-CN" dirty="0"/>
          </a:p>
          <a:p>
            <a:pPr lvl="2"/>
            <a:r>
              <a:rPr lang="zh-CN" altLang="en-US" dirty="0"/>
              <a:t>坐标系和标架</a:t>
            </a:r>
            <a:endParaRPr lang="en-US" altLang="zh-CN" dirty="0"/>
          </a:p>
          <a:p>
            <a:pPr lvl="2"/>
            <a:r>
              <a:rPr lang="en-US" altLang="zh-CN" dirty="0">
                <a:solidFill>
                  <a:srgbClr val="00B0F0"/>
                </a:solidFill>
              </a:rPr>
              <a:t>OpenGL</a:t>
            </a:r>
            <a:r>
              <a:rPr lang="zh-CN" altLang="en-US" dirty="0"/>
              <a:t>中的标架</a:t>
            </a:r>
            <a:endParaRPr lang="en-US" altLang="zh-CN" dirty="0"/>
          </a:p>
          <a:p>
            <a:pPr lvl="1"/>
            <a:endParaRPr lang="en-US" altLang="zh-CN" dirty="0"/>
          </a:p>
          <a:p>
            <a:r>
              <a:rPr lang="zh-CN" altLang="en-US" dirty="0"/>
              <a:t>变换</a:t>
            </a:r>
            <a:endParaRPr lang="en-US" altLang="zh-CN" dirty="0"/>
          </a:p>
          <a:p>
            <a:pPr lvl="1"/>
            <a:r>
              <a:rPr lang="zh-CN" altLang="en-US" dirty="0"/>
              <a:t>仿射变换</a:t>
            </a:r>
            <a:endParaRPr lang="en-US" altLang="zh-CN" dirty="0"/>
          </a:p>
          <a:p>
            <a:pPr lvl="1"/>
            <a:r>
              <a:rPr lang="zh-CN" altLang="en-US" dirty="0"/>
              <a:t>平移</a:t>
            </a:r>
            <a:r>
              <a:rPr lang="en-US" altLang="zh-CN" dirty="0"/>
              <a:t>/</a:t>
            </a:r>
            <a:r>
              <a:rPr lang="zh-CN" altLang="en-US" dirty="0"/>
              <a:t>旋转</a:t>
            </a:r>
            <a:r>
              <a:rPr lang="en-US" altLang="zh-CN" dirty="0"/>
              <a:t>/</a:t>
            </a:r>
            <a:r>
              <a:rPr lang="zh-CN" altLang="en-US" dirty="0"/>
              <a:t>缩放</a:t>
            </a:r>
            <a:r>
              <a:rPr lang="en-US" altLang="zh-CN" dirty="0"/>
              <a:t>/</a:t>
            </a:r>
            <a:r>
              <a:rPr lang="zh-CN" altLang="en-US" dirty="0"/>
              <a:t>变换级联</a:t>
            </a:r>
            <a:endParaRPr lang="en-US" altLang="zh-CN" dirty="0"/>
          </a:p>
          <a:p>
            <a:pPr lvl="1"/>
            <a:r>
              <a:rPr lang="en-US" altLang="zh-CN" dirty="0"/>
              <a:t>OpenGL</a:t>
            </a:r>
            <a:r>
              <a:rPr lang="zh-CN" altLang="en-US" dirty="0"/>
              <a:t>中的变换矩阵</a:t>
            </a:r>
            <a:endParaRPr lang="en-US" altLang="zh-CN" dirty="0"/>
          </a:p>
        </p:txBody>
      </p:sp>
      <p:sp>
        <p:nvSpPr>
          <p:cNvPr id="3" name="灯片编号占位符 2"/>
          <p:cNvSpPr>
            <a:spLocks noGrp="1"/>
          </p:cNvSpPr>
          <p:nvPr>
            <p:ph type="sldNum" sz="quarter" idx="12"/>
          </p:nvPr>
        </p:nvSpPr>
        <p:spPr/>
        <p:txBody>
          <a:bodyPr/>
          <a:lstStyle/>
          <a:p>
            <a:fld id="{EB792F4E-54C0-4D36-B331-9C6FCFE9A340}" type="slidenum">
              <a:rPr lang="zh-CN" altLang="en-US" smtClean="0"/>
              <a:t>2</a:t>
            </a:fld>
            <a:endParaRPr lang="zh-CN" altLang="en-US"/>
          </a:p>
        </p:txBody>
      </p:sp>
      <p:sp>
        <p:nvSpPr>
          <p:cNvPr id="2" name="Rectangle 1"/>
          <p:cNvSpPr/>
          <p:nvPr/>
        </p:nvSpPr>
        <p:spPr>
          <a:xfrm>
            <a:off x="628650" y="4051507"/>
            <a:ext cx="7722704" cy="2623930"/>
          </a:xfrm>
          <a:prstGeom prst="rect">
            <a:avLst/>
          </a:prstGeom>
          <a:solidFill>
            <a:schemeClr val="bg1">
              <a:alpha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99916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2"/>
          <a:stretch>
            <a:fillRect/>
          </a:stretch>
        </p:blipFill>
        <p:spPr>
          <a:xfrm>
            <a:off x="1022487" y="1792093"/>
            <a:ext cx="6742719" cy="3400814"/>
          </a:xfrm>
          <a:prstGeom prst="rect">
            <a:avLst/>
          </a:prstGeom>
        </p:spPr>
      </p:pic>
      <p:sp>
        <p:nvSpPr>
          <p:cNvPr id="2" name="标题 1"/>
          <p:cNvSpPr>
            <a:spLocks noGrp="1"/>
          </p:cNvSpPr>
          <p:nvPr>
            <p:ph type="title"/>
          </p:nvPr>
        </p:nvSpPr>
        <p:spPr/>
        <p:txBody>
          <a:bodyPr/>
          <a:lstStyle/>
          <a:p>
            <a:r>
              <a:rPr lang="zh-CN" altLang="en-US" dirty="0"/>
              <a:t>变换的作用（</a:t>
            </a:r>
            <a:r>
              <a:rPr lang="en-US" altLang="zh-CN" dirty="0"/>
              <a:t>3</a:t>
            </a:r>
            <a:r>
              <a:rPr lang="zh-CN" altLang="en-US" dirty="0"/>
              <a:t>）</a:t>
            </a:r>
          </a:p>
        </p:txBody>
      </p:sp>
      <p:sp>
        <p:nvSpPr>
          <p:cNvPr id="3" name="内容占位符 2"/>
          <p:cNvSpPr>
            <a:spLocks noGrp="1"/>
          </p:cNvSpPr>
          <p:nvPr>
            <p:ph idx="1"/>
          </p:nvPr>
        </p:nvSpPr>
        <p:spPr/>
        <p:txBody>
          <a:bodyPr>
            <a:normAutofit/>
          </a:bodyPr>
          <a:lstStyle/>
          <a:p>
            <a:r>
              <a:rPr lang="zh-CN" altLang="en-US" dirty="0"/>
              <a:t>计算机动画</a:t>
            </a:r>
            <a:endParaRPr lang="zh-CN" altLang="en-US" sz="3200" dirty="0"/>
          </a:p>
        </p:txBody>
      </p:sp>
      <p:sp>
        <p:nvSpPr>
          <p:cNvPr id="4" name="灯片编号占位符 3"/>
          <p:cNvSpPr>
            <a:spLocks noGrp="1"/>
          </p:cNvSpPr>
          <p:nvPr>
            <p:ph type="sldNum" sz="quarter" idx="12"/>
          </p:nvPr>
        </p:nvSpPr>
        <p:spPr/>
        <p:txBody>
          <a:bodyPr/>
          <a:lstStyle/>
          <a:p>
            <a:fld id="{EB792F4E-54C0-4D36-B331-9C6FCFE9A340}" type="slidenum">
              <a:rPr lang="zh-CN" altLang="en-US" smtClean="0"/>
              <a:t>20</a:t>
            </a:fld>
            <a:endParaRPr lang="zh-CN" altLang="en-US"/>
          </a:p>
        </p:txBody>
      </p:sp>
    </p:spTree>
    <p:extLst>
      <p:ext uri="{BB962C8B-B14F-4D97-AF65-F5344CB8AC3E}">
        <p14:creationId xmlns:p14="http://schemas.microsoft.com/office/powerpoint/2010/main" val="7298184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仿射变换</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628650" y="1316832"/>
                <a:ext cx="7886700" cy="5350668"/>
              </a:xfrm>
            </p:spPr>
            <p:txBody>
              <a:bodyPr>
                <a:normAutofit/>
              </a:bodyPr>
              <a:lstStyle/>
              <a:p>
                <a:pPr>
                  <a:buClr>
                    <a:srgbClr val="94003F"/>
                  </a:buClr>
                </a:pPr>
                <a:r>
                  <a:rPr lang="zh-CN" altLang="en-US" sz="2400" dirty="0"/>
                  <a:t>线性变换</a:t>
                </a:r>
              </a:p>
              <a:p>
                <a:pPr lvl="1">
                  <a:buClr>
                    <a:schemeClr val="tx1"/>
                  </a:buClr>
                </a:pPr>
                <a:r>
                  <a:rPr lang="zh-CN" altLang="en-US" sz="1800" dirty="0"/>
                  <a:t>线性变换：</a:t>
                </a:r>
                <a14:m>
                  <m:oMath xmlns:m="http://schemas.openxmlformats.org/officeDocument/2006/math">
                    <m:r>
                      <a:rPr lang="en-US" altLang="zh-CN" sz="1800" b="1" i="1" dirty="0" smtClean="0">
                        <a:latin typeface="Cambria Math" charset="0"/>
                      </a:rPr>
                      <m:t>𝒇</m:t>
                    </m:r>
                    <m:r>
                      <a:rPr lang="en-US" altLang="zh-CN" sz="1800" i="1" dirty="0">
                        <a:latin typeface="Cambria Math" charset="0"/>
                      </a:rPr>
                      <m:t> (</m:t>
                    </m:r>
                    <m:r>
                      <a:rPr lang="el-GR" altLang="zh-CN" sz="1800" i="1" dirty="0">
                        <a:latin typeface="Cambria Math" charset="0"/>
                      </a:rPr>
                      <m:t>𝛼</m:t>
                    </m:r>
                    <m:r>
                      <a:rPr lang="en-US" altLang="zh-CN" sz="1800" i="1" dirty="0">
                        <a:latin typeface="Cambria Math" charset="0"/>
                      </a:rPr>
                      <m:t>𝑝</m:t>
                    </m:r>
                    <m:r>
                      <a:rPr lang="en-US" altLang="zh-CN" sz="1800" i="1" dirty="0">
                        <a:latin typeface="Cambria Math" charset="0"/>
                      </a:rPr>
                      <m:t> + </m:t>
                    </m:r>
                    <m:r>
                      <a:rPr lang="el-GR" altLang="zh-CN" sz="1800" i="1" dirty="0">
                        <a:latin typeface="Cambria Math" charset="0"/>
                      </a:rPr>
                      <m:t>𝛽</m:t>
                    </m:r>
                    <m:r>
                      <a:rPr lang="en-US" altLang="zh-CN" sz="1800" i="1" dirty="0">
                        <a:latin typeface="Cambria Math" charset="0"/>
                      </a:rPr>
                      <m:t>𝑞</m:t>
                    </m:r>
                    <m:r>
                      <a:rPr lang="en-US" altLang="zh-CN" sz="1800" i="1" dirty="0">
                        <a:latin typeface="Cambria Math" charset="0"/>
                      </a:rPr>
                      <m:t>) = </m:t>
                    </m:r>
                    <m:r>
                      <a:rPr lang="el-GR" altLang="zh-CN" sz="1800" i="1" dirty="0">
                        <a:latin typeface="Cambria Math" charset="0"/>
                      </a:rPr>
                      <m:t>𝛼</m:t>
                    </m:r>
                    <m:r>
                      <a:rPr lang="en-US" altLang="zh-CN" sz="1800" b="1" i="1" dirty="0">
                        <a:latin typeface="Cambria Math" charset="0"/>
                      </a:rPr>
                      <m:t>𝒇</m:t>
                    </m:r>
                    <m:r>
                      <a:rPr lang="en-US" altLang="zh-CN" sz="1800" i="1" dirty="0">
                        <a:latin typeface="Cambria Math" charset="0"/>
                      </a:rPr>
                      <m:t> (</m:t>
                    </m:r>
                    <m:r>
                      <a:rPr lang="en-US" altLang="zh-CN" sz="1800" i="1" dirty="0">
                        <a:latin typeface="Cambria Math" charset="0"/>
                      </a:rPr>
                      <m:t>𝑝</m:t>
                    </m:r>
                    <m:r>
                      <a:rPr lang="en-US" altLang="zh-CN" sz="1800" i="1" dirty="0">
                        <a:latin typeface="Cambria Math" charset="0"/>
                      </a:rPr>
                      <m:t>) + </m:t>
                    </m:r>
                    <m:r>
                      <a:rPr lang="el-GR" altLang="zh-CN" sz="1800" i="1" dirty="0">
                        <a:latin typeface="Cambria Math" charset="0"/>
                      </a:rPr>
                      <m:t>𝛽</m:t>
                    </m:r>
                    <m:r>
                      <a:rPr lang="en-US" altLang="zh-CN" sz="1800" b="1" i="1" dirty="0">
                        <a:latin typeface="Cambria Math" charset="0"/>
                      </a:rPr>
                      <m:t>𝒇</m:t>
                    </m:r>
                    <m:r>
                      <a:rPr lang="en-US" altLang="zh-CN" sz="1800" i="1" dirty="0">
                        <a:latin typeface="Cambria Math" charset="0"/>
                      </a:rPr>
                      <m:t> (</m:t>
                    </m:r>
                    <m:r>
                      <a:rPr lang="en-US" altLang="zh-CN" sz="1800" i="1" dirty="0">
                        <a:latin typeface="Cambria Math" charset="0"/>
                      </a:rPr>
                      <m:t>𝑞</m:t>
                    </m:r>
                    <m:r>
                      <a:rPr lang="en-US" altLang="zh-CN" sz="1800" i="1" dirty="0">
                        <a:latin typeface="Cambria Math" charset="0"/>
                      </a:rPr>
                      <m:t>)</m:t>
                    </m:r>
                  </m:oMath>
                </a14:m>
                <a:endParaRPr lang="en-US" altLang="zh-CN" sz="1800" dirty="0"/>
              </a:p>
              <a:p>
                <a:pPr lvl="1">
                  <a:buClr>
                    <a:schemeClr val="tx1"/>
                  </a:buClr>
                </a:pPr>
                <a:r>
                  <a:rPr lang="zh-CN" altLang="en-US" sz="1800" dirty="0"/>
                  <a:t>可理解为对物体的变换或者对空间的变换</a:t>
                </a:r>
                <a:endParaRPr lang="en-US" altLang="zh-CN" sz="1800" dirty="0"/>
              </a:p>
              <a:p>
                <a:pPr lvl="1">
                  <a:buClr>
                    <a:schemeClr val="tx1"/>
                  </a:buClr>
                </a:pPr>
                <a:r>
                  <a:rPr lang="zh-CN" altLang="en-US" sz="1800" dirty="0"/>
                  <a:t>可表示为：</a:t>
                </a:r>
                <a14:m>
                  <m:oMath xmlns:m="http://schemas.openxmlformats.org/officeDocument/2006/math">
                    <m:r>
                      <a:rPr lang="en-US" altLang="zh-CN" sz="1800" b="1" i="1" dirty="0" smtClean="0">
                        <a:latin typeface="Cambria Math" charset="0"/>
                      </a:rPr>
                      <m:t>𝒗</m:t>
                    </m:r>
                    <m:r>
                      <a:rPr lang="en-US" altLang="zh-CN" sz="1800" i="1" dirty="0">
                        <a:latin typeface="Cambria Math" charset="0"/>
                      </a:rPr>
                      <m:t> = </m:t>
                    </m:r>
                    <m:r>
                      <a:rPr lang="en-US" altLang="zh-CN" sz="1800" b="1" i="1" dirty="0">
                        <a:latin typeface="Cambria Math" charset="0"/>
                      </a:rPr>
                      <m:t>𝑪𝒖</m:t>
                    </m:r>
                  </m:oMath>
                </a14:m>
                <a:r>
                  <a:rPr lang="zh-CN" altLang="en-US" sz="1800" dirty="0"/>
                  <a:t>，其中</a:t>
                </a:r>
                <a14:m>
                  <m:oMath xmlns:m="http://schemas.openxmlformats.org/officeDocument/2006/math">
                    <m:r>
                      <a:rPr lang="en-US" altLang="zh-CN" sz="1800" b="1" i="1" dirty="0" smtClean="0">
                        <a:latin typeface="Cambria Math" charset="0"/>
                      </a:rPr>
                      <m:t>𝑪</m:t>
                    </m:r>
                  </m:oMath>
                </a14:m>
                <a:r>
                  <a:rPr lang="zh-CN" altLang="en-US" sz="1800" dirty="0"/>
                  <a:t>是</a:t>
                </a:r>
                <a:r>
                  <a:rPr lang="en-US" altLang="zh-CN" sz="1800" dirty="0"/>
                  <a:t>4x4</a:t>
                </a:r>
                <a:r>
                  <a:rPr lang="zh-CN" altLang="en-US" sz="1800" dirty="0"/>
                  <a:t>的矩阵</a:t>
                </a:r>
                <a:endParaRPr lang="en-US" altLang="zh-CN" sz="1800" dirty="0"/>
              </a:p>
              <a:p>
                <a:pPr lvl="1">
                  <a:buClr>
                    <a:schemeClr val="tx1"/>
                  </a:buClr>
                </a:pPr>
                <a:endParaRPr lang="en-US" altLang="zh-CN" sz="1800" dirty="0"/>
              </a:p>
              <a:p>
                <a:r>
                  <a:rPr lang="zh-CN" altLang="en-US" sz="2400" dirty="0"/>
                  <a:t>仿射变换</a:t>
                </a:r>
              </a:p>
              <a:p>
                <a:pPr lvl="1">
                  <a:buClr>
                    <a:schemeClr val="tx1"/>
                  </a:buClr>
                </a:pPr>
                <a:r>
                  <a:rPr lang="zh-CN" altLang="en-US" sz="1800" b="1" dirty="0"/>
                  <a:t>定义</a:t>
                </a:r>
                <a:r>
                  <a:rPr lang="zh-CN" altLang="en-US" sz="1800" dirty="0"/>
                  <a:t>为只有</a:t>
                </a:r>
                <a:r>
                  <a:rPr lang="en-US" altLang="zh-CN" sz="1800" dirty="0"/>
                  <a:t>12</a:t>
                </a:r>
                <a:r>
                  <a:rPr lang="zh-CN" altLang="en-US" sz="1800" dirty="0"/>
                  <a:t>个自由度的线性变换：</a:t>
                </a:r>
                <a:endParaRPr lang="en-US" altLang="zh-CN" sz="1800" dirty="0"/>
              </a:p>
              <a:p>
                <a:pPr lvl="1">
                  <a:buClr>
                    <a:schemeClr val="tx1"/>
                  </a:buClr>
                </a:pPr>
                <a:endParaRPr lang="en-US" altLang="zh-CN" sz="1800" dirty="0"/>
              </a:p>
              <a:p>
                <a:pPr lvl="1">
                  <a:buClr>
                    <a:schemeClr val="tx1"/>
                  </a:buClr>
                </a:pPr>
                <a:endParaRPr lang="en-US" altLang="zh-CN" sz="1800" dirty="0"/>
              </a:p>
              <a:p>
                <a:pPr lvl="1">
                  <a:buClr>
                    <a:schemeClr val="tx1"/>
                  </a:buClr>
                </a:pPr>
                <a:endParaRPr lang="en-US" altLang="zh-CN" sz="1800" dirty="0"/>
              </a:p>
              <a:p>
                <a:pPr lvl="1">
                  <a:buClr>
                    <a:schemeClr val="tx1"/>
                  </a:buClr>
                </a:pPr>
                <a:endParaRPr lang="en-US" altLang="zh-CN" sz="1800" dirty="0"/>
              </a:p>
              <a:p>
                <a:pPr lvl="1">
                  <a:buClr>
                    <a:schemeClr val="tx1"/>
                  </a:buClr>
                </a:pPr>
                <a:endParaRPr lang="en-US" altLang="zh-CN" sz="1800" dirty="0"/>
              </a:p>
              <a:p>
                <a:pPr lvl="1">
                  <a:buClr>
                    <a:schemeClr val="tx1"/>
                  </a:buClr>
                </a:pPr>
                <a:endParaRPr lang="en-US" altLang="zh-CN" sz="1800" dirty="0"/>
              </a:p>
              <a:p>
                <a:pPr lvl="1">
                  <a:buClr>
                    <a:schemeClr val="tx1"/>
                  </a:buClr>
                </a:pPr>
                <a:endParaRPr lang="en-US" altLang="zh-CN" sz="1800" dirty="0"/>
              </a:p>
              <a:p>
                <a:pPr lvl="1">
                  <a:buClr>
                    <a:schemeClr val="tx1"/>
                  </a:buClr>
                </a:pPr>
                <a:r>
                  <a:rPr lang="zh-CN" altLang="en-US" sz="1800" dirty="0"/>
                  <a:t>仿射变换的直观特性：保持线性和平行线</a:t>
                </a:r>
                <a:endParaRPr lang="en-US" altLang="zh-CN" sz="1800" dirty="0"/>
              </a:p>
              <a:p>
                <a:pPr lvl="2">
                  <a:buClr>
                    <a:schemeClr val="tx1"/>
                  </a:buClr>
                </a:pPr>
                <a:r>
                  <a:rPr lang="zh-CN" altLang="en-US" sz="1800" dirty="0"/>
                  <a:t>将直线映射为直线：</a:t>
                </a:r>
                <a14:m>
                  <m:oMath xmlns:m="http://schemas.openxmlformats.org/officeDocument/2006/math">
                    <m:r>
                      <a:rPr lang="en-US" altLang="zh-CN" sz="1800" i="1" dirty="0">
                        <a:latin typeface="Cambria Math" charset="0"/>
                      </a:rPr>
                      <m:t>𝑃</m:t>
                    </m:r>
                    <m:r>
                      <a:rPr lang="en-US" altLang="zh-CN" sz="1800" i="1" dirty="0">
                        <a:latin typeface="Cambria Math" charset="0"/>
                      </a:rPr>
                      <m:t>(</m:t>
                    </m:r>
                    <m:r>
                      <a:rPr lang="en-US" altLang="zh-CN" sz="1800" i="1" dirty="0">
                        <a:latin typeface="Cambria Math" charset="0"/>
                      </a:rPr>
                      <m:t>𝛼</m:t>
                    </m:r>
                    <m:r>
                      <a:rPr lang="en-US" altLang="zh-CN" sz="1800" i="1" dirty="0">
                        <a:latin typeface="Cambria Math" charset="0"/>
                      </a:rPr>
                      <m:t>) = </m:t>
                    </m:r>
                    <m:r>
                      <a:rPr lang="en-US" altLang="zh-CN" sz="1800" i="1" dirty="0">
                        <a:latin typeface="Cambria Math" charset="0"/>
                      </a:rPr>
                      <m:t>𝑃</m:t>
                    </m:r>
                    <m:r>
                      <a:rPr lang="en-US" altLang="zh-CN" sz="1800" i="1" baseline="-25000" dirty="0">
                        <a:latin typeface="Cambria Math" charset="0"/>
                      </a:rPr>
                      <m:t>0 </m:t>
                    </m:r>
                    <m:r>
                      <a:rPr lang="en-US" altLang="zh-CN" sz="1800" i="1" dirty="0">
                        <a:latin typeface="Cambria Math" charset="0"/>
                      </a:rPr>
                      <m:t>+ </m:t>
                    </m:r>
                    <m:r>
                      <a:rPr lang="en-US" altLang="zh-CN" sz="1800" i="1" dirty="0">
                        <a:latin typeface="Cambria Math" charset="0"/>
                      </a:rPr>
                      <m:t>𝛼</m:t>
                    </m:r>
                    <m:r>
                      <a:rPr lang="en-US" altLang="zh-CN" sz="1800" b="1" i="1" dirty="0">
                        <a:latin typeface="Cambria Math" charset="0"/>
                      </a:rPr>
                      <m:t>𝒅</m:t>
                    </m:r>
                  </m:oMath>
                </a14:m>
                <a:r>
                  <a:rPr lang="zh-CN" altLang="en-US" sz="1800" b="1" dirty="0"/>
                  <a:t>  </a:t>
                </a:r>
                <a14:m>
                  <m:oMath xmlns:m="http://schemas.openxmlformats.org/officeDocument/2006/math">
                    <m:r>
                      <a:rPr lang="is-IS" altLang="zh-CN" sz="1800" b="1" i="1" dirty="0" smtClean="0">
                        <a:latin typeface="Cambria Math" charset="0"/>
                        <a:ea typeface="Cambria Math" charset="0"/>
                        <a:cs typeface="Cambria Math" charset="0"/>
                      </a:rPr>
                      <m:t>→</m:t>
                    </m:r>
                  </m:oMath>
                </a14:m>
                <a:r>
                  <a:rPr lang="zh-CN" altLang="en-US" sz="1800" b="1" dirty="0"/>
                  <a:t>  ？</a:t>
                </a:r>
                <a:endParaRPr lang="en-US" altLang="zh-CN" sz="1800" b="1" dirty="0"/>
              </a:p>
              <a:p>
                <a:pPr lvl="2">
                  <a:buClr>
                    <a:schemeClr val="tx1"/>
                  </a:buClr>
                </a:pPr>
                <a:endParaRPr lang="en-US" altLang="zh-CN" sz="1800"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628650" y="1316832"/>
                <a:ext cx="7886700" cy="5350668"/>
              </a:xfrm>
              <a:blipFill rotWithShape="0">
                <a:blip r:embed="rId3"/>
                <a:stretch>
                  <a:fillRect l="-309" t="-1595" b="-6150"/>
                </a:stretch>
              </a:blipFill>
            </p:spPr>
            <p:txBody>
              <a:bodyPr/>
              <a:lstStyle/>
              <a:p>
                <a:r>
                  <a:rPr lang="en-US">
                    <a:noFill/>
                  </a:rPr>
                  <a:t> </a:t>
                </a:r>
              </a:p>
            </p:txBody>
          </p:sp>
        </mc:Fallback>
      </mc:AlternateContent>
      <p:sp>
        <p:nvSpPr>
          <p:cNvPr id="4" name="灯片编号占位符 3"/>
          <p:cNvSpPr>
            <a:spLocks noGrp="1"/>
          </p:cNvSpPr>
          <p:nvPr>
            <p:ph type="sldNum" sz="quarter" idx="12"/>
          </p:nvPr>
        </p:nvSpPr>
        <p:spPr/>
        <p:txBody>
          <a:bodyPr/>
          <a:lstStyle/>
          <a:p>
            <a:fld id="{EB792F4E-54C0-4D36-B331-9C6FCFE9A340}" type="slidenum">
              <a:rPr lang="zh-CN" altLang="en-US" smtClean="0"/>
              <a:t>21</a:t>
            </a:fld>
            <a:endParaRPr lang="zh-CN" altLang="en-US"/>
          </a:p>
        </p:txBody>
      </p:sp>
      <p:pic>
        <p:nvPicPr>
          <p:cNvPr id="5" name="图片 4"/>
          <p:cNvPicPr>
            <a:picLocks noChangeAspect="1"/>
          </p:cNvPicPr>
          <p:nvPr/>
        </p:nvPicPr>
        <p:blipFill>
          <a:blip r:embed="rId4"/>
          <a:stretch>
            <a:fillRect/>
          </a:stretch>
        </p:blipFill>
        <p:spPr>
          <a:xfrm>
            <a:off x="2615251" y="3813370"/>
            <a:ext cx="3913498" cy="1898642"/>
          </a:xfrm>
          <a:prstGeom prst="rect">
            <a:avLst/>
          </a:prstGeom>
        </p:spPr>
      </p:pic>
    </p:spTree>
    <p:extLst>
      <p:ext uri="{BB962C8B-B14F-4D97-AF65-F5344CB8AC3E}">
        <p14:creationId xmlns:p14="http://schemas.microsoft.com/office/powerpoint/2010/main" val="23221191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xEl>
                                              <p:pRg st="15" end="15"/>
                                            </p:txEl>
                                          </p:spTgt>
                                        </p:tgtEl>
                                        <p:attrNameLst>
                                          <p:attrName>style.visibility</p:attrName>
                                        </p:attrNameLst>
                                      </p:cBhvr>
                                      <p:to>
                                        <p:strVal val="visible"/>
                                      </p:to>
                                    </p:set>
                                    <p:animEffect transition="in" filter="wipe(left)">
                                      <p:cBhvr>
                                        <p:cTn id="7" dur="500"/>
                                        <p:tgtEl>
                                          <p:spTgt spid="3">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标架的变换</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zh-CN" altLang="en-US" dirty="0">
                    <a:latin typeface="Microsoft YaHei" charset="-122"/>
                    <a:ea typeface="Microsoft YaHei" charset="-122"/>
                    <a:cs typeface="Microsoft YaHei" charset="-122"/>
                  </a:rPr>
                  <a:t>两个标架中任意点和向量具有同样形式的表示</a:t>
                </a:r>
              </a:p>
              <a:p>
                <a:pPr lvl="1"/>
                <a:r>
                  <a:rPr lang="zh-CN" altLang="en-US" dirty="0">
                    <a:latin typeface="Microsoft YaHei" charset="-122"/>
                    <a:ea typeface="Microsoft YaHei" charset="-122"/>
                    <a:cs typeface="Microsoft YaHei" charset="-122"/>
                  </a:rPr>
                  <a:t>在第一个标架中：</a:t>
                </a:r>
                <a:r>
                  <a:rPr lang="en-US" altLang="zh-CN" b="1" dirty="0">
                    <a:latin typeface="Microsoft YaHei" charset="-122"/>
                    <a:ea typeface="Microsoft YaHei" charset="-122"/>
                    <a:cs typeface="Microsoft YaHei" charset="-122"/>
                  </a:rPr>
                  <a:t> </a:t>
                </a:r>
                <a14:m>
                  <m:oMath xmlns:m="http://schemas.openxmlformats.org/officeDocument/2006/math">
                    <m:r>
                      <a:rPr lang="en-US" altLang="zh-CN" b="1" i="1" dirty="0" smtClean="0">
                        <a:latin typeface="Cambria Math" charset="0"/>
                        <a:ea typeface="Microsoft YaHei" charset="-122"/>
                        <a:cs typeface="Microsoft YaHei" charset="-122"/>
                      </a:rPr>
                      <m:t>𝒂</m:t>
                    </m:r>
                    <m:r>
                      <a:rPr lang="en-US" altLang="zh-CN" i="1" dirty="0">
                        <a:latin typeface="Cambria Math" charset="0"/>
                        <a:ea typeface="Microsoft YaHei" charset="-122"/>
                        <a:cs typeface="Microsoft YaHei" charset="-122"/>
                      </a:rPr>
                      <m:t>=[</m:t>
                    </m:r>
                    <m:r>
                      <a:rPr lang="en-US" altLang="zh-CN" i="1" dirty="0">
                        <a:latin typeface="Cambria Math" charset="0"/>
                        <a:ea typeface="Microsoft YaHei" charset="-122"/>
                        <a:cs typeface="Microsoft YaHei" charset="-122"/>
                      </a:rPr>
                      <m:t>𝑎</m:t>
                    </m:r>
                    <m:r>
                      <a:rPr lang="en-US" altLang="zh-CN" i="1" baseline="-25000" dirty="0">
                        <a:latin typeface="Cambria Math" charset="0"/>
                        <a:ea typeface="Microsoft YaHei" charset="-122"/>
                        <a:cs typeface="Microsoft YaHei" charset="-122"/>
                      </a:rPr>
                      <m:t>1</m:t>
                    </m:r>
                    <m:r>
                      <a:rPr lang="en-US" altLang="zh-CN" i="1" dirty="0">
                        <a:latin typeface="Cambria Math" charset="0"/>
                        <a:ea typeface="Microsoft YaHei" charset="-122"/>
                        <a:cs typeface="Microsoft YaHei" charset="-122"/>
                      </a:rPr>
                      <m:t> </m:t>
                    </m:r>
                    <m:r>
                      <a:rPr lang="en-US" altLang="zh-CN" i="1" dirty="0">
                        <a:latin typeface="Cambria Math" charset="0"/>
                        <a:ea typeface="Microsoft YaHei" charset="-122"/>
                        <a:cs typeface="Microsoft YaHei" charset="-122"/>
                      </a:rPr>
                      <m:t>𝑎</m:t>
                    </m:r>
                    <m:r>
                      <a:rPr lang="en-US" altLang="zh-CN" i="1" baseline="-25000" dirty="0">
                        <a:latin typeface="Cambria Math" charset="0"/>
                        <a:ea typeface="Microsoft YaHei" charset="-122"/>
                        <a:cs typeface="Microsoft YaHei" charset="-122"/>
                      </a:rPr>
                      <m:t>2</m:t>
                    </m:r>
                    <m:r>
                      <a:rPr lang="en-US" altLang="zh-CN" i="1" dirty="0">
                        <a:latin typeface="Cambria Math" charset="0"/>
                        <a:ea typeface="Microsoft YaHei" charset="-122"/>
                        <a:cs typeface="Microsoft YaHei" charset="-122"/>
                      </a:rPr>
                      <m:t> </m:t>
                    </m:r>
                    <m:r>
                      <a:rPr lang="en-US" altLang="zh-CN" i="1" dirty="0">
                        <a:latin typeface="Cambria Math" charset="0"/>
                        <a:ea typeface="Microsoft YaHei" charset="-122"/>
                        <a:cs typeface="Microsoft YaHei" charset="-122"/>
                      </a:rPr>
                      <m:t>𝑎</m:t>
                    </m:r>
                    <m:r>
                      <a:rPr lang="en-US" altLang="zh-CN" i="1" baseline="-25000" dirty="0">
                        <a:latin typeface="Cambria Math" charset="0"/>
                        <a:ea typeface="Microsoft YaHei" charset="-122"/>
                        <a:cs typeface="Microsoft YaHei" charset="-122"/>
                      </a:rPr>
                      <m:t>3 </m:t>
                    </m:r>
                    <m:r>
                      <a:rPr lang="en-US" altLang="zh-CN" i="1" dirty="0">
                        <a:latin typeface="Cambria Math" charset="0"/>
                        <a:ea typeface="Microsoft YaHei" charset="-122"/>
                        <a:cs typeface="Microsoft YaHei" charset="-122"/>
                      </a:rPr>
                      <m:t>𝑎</m:t>
                    </m:r>
                    <m:r>
                      <a:rPr lang="en-US" altLang="zh-CN" i="1" baseline="-25000" dirty="0">
                        <a:latin typeface="Cambria Math" charset="0"/>
                        <a:ea typeface="Microsoft YaHei" charset="-122"/>
                        <a:cs typeface="Microsoft YaHei" charset="-122"/>
                      </a:rPr>
                      <m:t>4 </m:t>
                    </m:r>
                    <m:r>
                      <a:rPr lang="en-US" altLang="zh-CN" i="1" dirty="0">
                        <a:latin typeface="Cambria Math" charset="0"/>
                        <a:ea typeface="Microsoft YaHei" charset="-122"/>
                        <a:cs typeface="Microsoft YaHei" charset="-122"/>
                      </a:rPr>
                      <m:t>] </m:t>
                    </m:r>
                  </m:oMath>
                </a14:m>
                <a:endParaRPr lang="en-US" altLang="zh-CN" b="1" i="1" dirty="0">
                  <a:latin typeface="Microsoft YaHei" charset="-122"/>
                  <a:ea typeface="Microsoft YaHei" charset="-122"/>
                  <a:cs typeface="Microsoft YaHei" charset="-122"/>
                </a:endParaRPr>
              </a:p>
              <a:p>
                <a:pPr lvl="1"/>
                <a:r>
                  <a:rPr lang="zh-CN" altLang="en-US" dirty="0">
                    <a:latin typeface="Microsoft YaHei" charset="-122"/>
                    <a:ea typeface="Microsoft YaHei" charset="-122"/>
                    <a:cs typeface="Microsoft YaHei" charset="-122"/>
                  </a:rPr>
                  <a:t>在第二个标架中：</a:t>
                </a:r>
                <a:r>
                  <a:rPr lang="en-US" altLang="zh-CN" b="1" dirty="0">
                    <a:latin typeface="Microsoft YaHei" charset="-122"/>
                    <a:ea typeface="Microsoft YaHei" charset="-122"/>
                    <a:cs typeface="Microsoft YaHei" charset="-122"/>
                  </a:rPr>
                  <a:t> </a:t>
                </a:r>
                <a14:m>
                  <m:oMath xmlns:m="http://schemas.openxmlformats.org/officeDocument/2006/math">
                    <m:r>
                      <a:rPr lang="en-US" altLang="zh-CN" b="1" i="1" dirty="0" smtClean="0">
                        <a:latin typeface="Cambria Math" charset="0"/>
                        <a:ea typeface="Microsoft YaHei" charset="-122"/>
                        <a:cs typeface="Microsoft YaHei" charset="-122"/>
                      </a:rPr>
                      <m:t>𝒃</m:t>
                    </m:r>
                    <m:r>
                      <a:rPr lang="en-US" altLang="zh-CN" i="1" dirty="0">
                        <a:latin typeface="Cambria Math" charset="0"/>
                        <a:ea typeface="Microsoft YaHei" charset="-122"/>
                        <a:cs typeface="Microsoft YaHei" charset="-122"/>
                      </a:rPr>
                      <m:t>=[</m:t>
                    </m:r>
                    <m:r>
                      <a:rPr lang="en-US" altLang="zh-CN" i="1" dirty="0">
                        <a:latin typeface="Cambria Math" charset="0"/>
                        <a:ea typeface="Microsoft YaHei" charset="-122"/>
                        <a:cs typeface="Microsoft YaHei" charset="-122"/>
                      </a:rPr>
                      <m:t>𝑏</m:t>
                    </m:r>
                    <m:r>
                      <a:rPr lang="en-US" altLang="zh-CN" i="1" baseline="-25000" dirty="0">
                        <a:latin typeface="Cambria Math" charset="0"/>
                        <a:ea typeface="Microsoft YaHei" charset="-122"/>
                        <a:cs typeface="Microsoft YaHei" charset="-122"/>
                      </a:rPr>
                      <m:t>1</m:t>
                    </m:r>
                    <m:r>
                      <a:rPr lang="en-US" altLang="zh-CN" i="1" dirty="0">
                        <a:latin typeface="Cambria Math" charset="0"/>
                        <a:ea typeface="Microsoft YaHei" charset="-122"/>
                        <a:cs typeface="Microsoft YaHei" charset="-122"/>
                      </a:rPr>
                      <m:t> </m:t>
                    </m:r>
                    <m:r>
                      <a:rPr lang="en-US" altLang="zh-CN" i="1" dirty="0">
                        <a:latin typeface="Cambria Math" charset="0"/>
                        <a:ea typeface="Microsoft YaHei" charset="-122"/>
                        <a:cs typeface="Microsoft YaHei" charset="-122"/>
                      </a:rPr>
                      <m:t>𝑏</m:t>
                    </m:r>
                    <m:r>
                      <a:rPr lang="en-US" altLang="zh-CN" i="1" baseline="-25000" dirty="0">
                        <a:latin typeface="Cambria Math" charset="0"/>
                        <a:ea typeface="Microsoft YaHei" charset="-122"/>
                        <a:cs typeface="Microsoft YaHei" charset="-122"/>
                      </a:rPr>
                      <m:t>2</m:t>
                    </m:r>
                    <m:r>
                      <a:rPr lang="en-US" altLang="zh-CN" i="1" dirty="0">
                        <a:latin typeface="Cambria Math" charset="0"/>
                        <a:ea typeface="Microsoft YaHei" charset="-122"/>
                        <a:cs typeface="Microsoft YaHei" charset="-122"/>
                      </a:rPr>
                      <m:t> </m:t>
                    </m:r>
                    <m:r>
                      <a:rPr lang="en-US" altLang="zh-CN" i="1" dirty="0">
                        <a:latin typeface="Cambria Math" charset="0"/>
                        <a:ea typeface="Microsoft YaHei" charset="-122"/>
                        <a:cs typeface="Microsoft YaHei" charset="-122"/>
                      </a:rPr>
                      <m:t>𝑏</m:t>
                    </m:r>
                    <m:r>
                      <a:rPr lang="en-US" altLang="zh-CN" i="1" baseline="-25000" dirty="0">
                        <a:latin typeface="Cambria Math" charset="0"/>
                        <a:ea typeface="Microsoft YaHei" charset="-122"/>
                        <a:cs typeface="Microsoft YaHei" charset="-122"/>
                      </a:rPr>
                      <m:t>3 </m:t>
                    </m:r>
                    <m:r>
                      <a:rPr lang="en-US" altLang="zh-CN" i="1" dirty="0">
                        <a:latin typeface="Cambria Math" charset="0"/>
                        <a:ea typeface="Microsoft YaHei" charset="-122"/>
                        <a:cs typeface="Microsoft YaHei" charset="-122"/>
                      </a:rPr>
                      <m:t>𝑏</m:t>
                    </m:r>
                    <m:r>
                      <a:rPr lang="en-US" altLang="zh-CN" i="1" baseline="-25000" dirty="0">
                        <a:latin typeface="Cambria Math" charset="0"/>
                        <a:ea typeface="Microsoft YaHei" charset="-122"/>
                        <a:cs typeface="Microsoft YaHei" charset="-122"/>
                      </a:rPr>
                      <m:t>4 </m:t>
                    </m:r>
                    <m:r>
                      <a:rPr lang="en-US" altLang="zh-CN" i="1" dirty="0">
                        <a:latin typeface="Cambria Math" charset="0"/>
                        <a:ea typeface="Microsoft YaHei" charset="-122"/>
                        <a:cs typeface="Microsoft YaHei" charset="-122"/>
                      </a:rPr>
                      <m:t>] </m:t>
                    </m:r>
                  </m:oMath>
                </a14:m>
                <a:endParaRPr lang="en-US" altLang="zh-CN" b="1" i="1" dirty="0">
                  <a:latin typeface="Microsoft YaHei" charset="-122"/>
                  <a:ea typeface="Microsoft YaHei" charset="-122"/>
                  <a:cs typeface="Microsoft YaHei" charset="-122"/>
                </a:endParaRPr>
              </a:p>
              <a:p>
                <a:pPr lvl="1"/>
                <a:r>
                  <a:rPr lang="zh-CN" altLang="en-US" dirty="0">
                    <a:latin typeface="Microsoft YaHei" charset="-122"/>
                    <a:ea typeface="Microsoft YaHei" charset="-122"/>
                    <a:cs typeface="Microsoft YaHei" charset="-122"/>
                  </a:rPr>
                  <a:t>表示的是点时，</a:t>
                </a:r>
                <a:r>
                  <a:rPr lang="en-US" altLang="zh-CN" dirty="0">
                    <a:latin typeface="Microsoft YaHei" charset="-122"/>
                    <a:ea typeface="Microsoft YaHei" charset="-122"/>
                    <a:cs typeface="Microsoft YaHei" charset="-122"/>
                  </a:rPr>
                  <a:t> </a:t>
                </a:r>
                <a14:m>
                  <m:oMath xmlns:m="http://schemas.openxmlformats.org/officeDocument/2006/math">
                    <m:r>
                      <a:rPr lang="en-US" altLang="zh-CN" i="1" dirty="0" smtClean="0">
                        <a:latin typeface="Cambria Math" charset="0"/>
                        <a:ea typeface="Microsoft YaHei" charset="-122"/>
                        <a:cs typeface="Microsoft YaHei" charset="-122"/>
                      </a:rPr>
                      <m:t>𝑎</m:t>
                    </m:r>
                    <m:r>
                      <a:rPr lang="en-US" altLang="zh-CN" i="1" baseline="-25000" dirty="0">
                        <a:latin typeface="Cambria Math" charset="0"/>
                        <a:ea typeface="Microsoft YaHei" charset="-122"/>
                        <a:cs typeface="Microsoft YaHei" charset="-122"/>
                      </a:rPr>
                      <m:t>4 </m:t>
                    </m:r>
                    <m:r>
                      <a:rPr lang="en-US" altLang="zh-CN" i="1" dirty="0">
                        <a:latin typeface="Cambria Math" charset="0"/>
                        <a:ea typeface="Microsoft YaHei" charset="-122"/>
                        <a:cs typeface="Microsoft YaHei" charset="-122"/>
                      </a:rPr>
                      <m:t>=</m:t>
                    </m:r>
                    <m:r>
                      <a:rPr lang="en-US" altLang="zh-CN" i="1" baseline="-25000" dirty="0">
                        <a:latin typeface="Cambria Math" charset="0"/>
                        <a:ea typeface="Microsoft YaHei" charset="-122"/>
                        <a:cs typeface="Microsoft YaHei" charset="-122"/>
                      </a:rPr>
                      <m:t> </m:t>
                    </m:r>
                    <m:r>
                      <a:rPr lang="en-US" altLang="zh-CN" i="1" dirty="0">
                        <a:latin typeface="Cambria Math" charset="0"/>
                        <a:ea typeface="Microsoft YaHei" charset="-122"/>
                        <a:cs typeface="Microsoft YaHei" charset="-122"/>
                      </a:rPr>
                      <m:t>𝑏</m:t>
                    </m:r>
                    <m:r>
                      <a:rPr lang="en-US" altLang="zh-CN" i="1" baseline="-25000" dirty="0">
                        <a:latin typeface="Cambria Math" charset="0"/>
                        <a:ea typeface="Microsoft YaHei" charset="-122"/>
                        <a:cs typeface="Microsoft YaHei" charset="-122"/>
                      </a:rPr>
                      <m:t>4 </m:t>
                    </m:r>
                    <m:r>
                      <a:rPr lang="en-US" altLang="zh-CN" i="1" dirty="0">
                        <a:latin typeface="Cambria Math" charset="0"/>
                        <a:ea typeface="Microsoft YaHei" charset="-122"/>
                        <a:cs typeface="Microsoft YaHei" charset="-122"/>
                      </a:rPr>
                      <m:t>= 1</m:t>
                    </m:r>
                  </m:oMath>
                </a14:m>
                <a:endParaRPr lang="en-US" altLang="zh-CN" b="1" dirty="0">
                  <a:latin typeface="Microsoft YaHei" charset="-122"/>
                  <a:ea typeface="Microsoft YaHei" charset="-122"/>
                  <a:cs typeface="Microsoft YaHei" charset="-122"/>
                </a:endParaRPr>
              </a:p>
              <a:p>
                <a:pPr lvl="1"/>
                <a:r>
                  <a:rPr lang="zh-CN" altLang="en-US" dirty="0">
                    <a:latin typeface="Microsoft YaHei" charset="-122"/>
                    <a:ea typeface="Microsoft YaHei" charset="-122"/>
                    <a:cs typeface="Microsoft YaHei" charset="-122"/>
                  </a:rPr>
                  <a:t>表示的是向量时，</a:t>
                </a:r>
                <a14:m>
                  <m:oMath xmlns:m="http://schemas.openxmlformats.org/officeDocument/2006/math">
                    <m:r>
                      <a:rPr lang="en-US" altLang="zh-CN" i="1" dirty="0" smtClean="0">
                        <a:latin typeface="Cambria Math" charset="0"/>
                        <a:ea typeface="Microsoft YaHei" charset="-122"/>
                        <a:cs typeface="Microsoft YaHei" charset="-122"/>
                      </a:rPr>
                      <m:t>𝑎</m:t>
                    </m:r>
                    <m:r>
                      <a:rPr lang="en-US" altLang="zh-CN" i="1" baseline="-25000" dirty="0" smtClean="0">
                        <a:latin typeface="Cambria Math" charset="0"/>
                        <a:ea typeface="Microsoft YaHei" charset="-122"/>
                        <a:cs typeface="Microsoft YaHei" charset="-122"/>
                      </a:rPr>
                      <m:t>4 </m:t>
                    </m:r>
                    <m:r>
                      <a:rPr lang="en-US" altLang="zh-CN" i="1" dirty="0">
                        <a:latin typeface="Cambria Math" charset="0"/>
                        <a:ea typeface="Microsoft YaHei" charset="-122"/>
                        <a:cs typeface="Microsoft YaHei" charset="-122"/>
                      </a:rPr>
                      <m:t>=</m:t>
                    </m:r>
                    <m:r>
                      <a:rPr lang="en-US" altLang="zh-CN" i="1" baseline="-25000" dirty="0">
                        <a:latin typeface="Cambria Math" charset="0"/>
                        <a:ea typeface="Microsoft YaHei" charset="-122"/>
                        <a:cs typeface="Microsoft YaHei" charset="-122"/>
                      </a:rPr>
                      <m:t> </m:t>
                    </m:r>
                    <m:r>
                      <a:rPr lang="en-US" altLang="zh-CN" i="1" dirty="0">
                        <a:latin typeface="Cambria Math" charset="0"/>
                        <a:ea typeface="Microsoft YaHei" charset="-122"/>
                        <a:cs typeface="Microsoft YaHei" charset="-122"/>
                      </a:rPr>
                      <m:t>𝑏</m:t>
                    </m:r>
                    <m:r>
                      <a:rPr lang="en-US" altLang="zh-CN" i="1" baseline="-25000" dirty="0">
                        <a:latin typeface="Cambria Math" charset="0"/>
                        <a:ea typeface="Microsoft YaHei" charset="-122"/>
                        <a:cs typeface="Microsoft YaHei" charset="-122"/>
                      </a:rPr>
                      <m:t>4 </m:t>
                    </m:r>
                    <m:r>
                      <a:rPr lang="en-US" altLang="zh-CN" i="1" dirty="0">
                        <a:latin typeface="Cambria Math" charset="0"/>
                        <a:ea typeface="Microsoft YaHei" charset="-122"/>
                        <a:cs typeface="Microsoft YaHei" charset="-122"/>
                      </a:rPr>
                      <m:t>= 0</m:t>
                    </m:r>
                  </m:oMath>
                </a14:m>
                <a:endParaRPr lang="en-US" altLang="zh-CN" dirty="0">
                  <a:latin typeface="Microsoft YaHei" charset="-122"/>
                  <a:ea typeface="Microsoft YaHei" charset="-122"/>
                  <a:cs typeface="Microsoft YaHei" charset="-122"/>
                </a:endParaRPr>
              </a:p>
              <a:p>
                <a:endParaRPr lang="en-US" altLang="zh-CN" i="1" dirty="0">
                  <a:latin typeface="Microsoft YaHei" charset="-122"/>
                  <a:ea typeface="Microsoft YaHei" charset="-122"/>
                  <a:cs typeface="Microsoft YaHei" charset="-122"/>
                </a:endParaRPr>
              </a:p>
              <a:p>
                <a:r>
                  <a:rPr lang="zh-CN" altLang="en-US" dirty="0">
                    <a:solidFill>
                      <a:srgbClr val="FF0000"/>
                    </a:solidFill>
                    <a:latin typeface="Microsoft YaHei" charset="-122"/>
                    <a:ea typeface="Microsoft YaHei" charset="-122"/>
                    <a:cs typeface="Microsoft YaHei" charset="-122"/>
                  </a:rPr>
                  <a:t>仿射变换：</a:t>
                </a:r>
                <a:r>
                  <a:rPr lang="en-US" altLang="zh-CN" dirty="0">
                    <a:latin typeface="Microsoft YaHei" charset="-122"/>
                    <a:ea typeface="Microsoft YaHei" charset="-122"/>
                    <a:cs typeface="Microsoft YaHei" charset="-122"/>
                  </a:rPr>
                  <a:t>4×4</a:t>
                </a:r>
                <a:r>
                  <a:rPr lang="zh-CN" altLang="en-US" dirty="0">
                    <a:latin typeface="Microsoft YaHei" charset="-122"/>
                    <a:ea typeface="Microsoft YaHei" charset="-122"/>
                    <a:cs typeface="Microsoft YaHei" charset="-122"/>
                  </a:rPr>
                  <a:t>阶矩阵</a:t>
                </a:r>
                <a14:m>
                  <m:oMath xmlns:m="http://schemas.openxmlformats.org/officeDocument/2006/math">
                    <m:r>
                      <a:rPr lang="en-US" altLang="zh-CN" i="1" dirty="0" smtClean="0">
                        <a:latin typeface="Cambria Math" charset="0"/>
                        <a:ea typeface="Microsoft YaHei" charset="-122"/>
                        <a:cs typeface="Microsoft YaHei" charset="-122"/>
                      </a:rPr>
                      <m:t>𝑀</m:t>
                    </m:r>
                  </m:oMath>
                </a14:m>
                <a:endParaRPr lang="zh-CN" altLang="en-US" dirty="0">
                  <a:solidFill>
                    <a:srgbClr val="FF0000"/>
                  </a:solidFill>
                  <a:latin typeface="Microsoft YaHei" charset="-122"/>
                  <a:ea typeface="Microsoft YaHei" charset="-122"/>
                  <a:cs typeface="Microsoft YaHei" charset="-122"/>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618" t="-2381"/>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EB792F4E-54C0-4D36-B331-9C6FCFE9A340}" type="slidenum">
              <a:rPr lang="zh-CN" altLang="en-US" smtClean="0"/>
              <a:pPr/>
              <a:t>22</a:t>
            </a:fld>
            <a:endParaRPr lang="zh-CN" altLang="en-US" dirty="0"/>
          </a:p>
        </p:txBody>
      </p:sp>
      <mc:AlternateContent xmlns:mc="http://schemas.openxmlformats.org/markup-compatibility/2006" xmlns:a14="http://schemas.microsoft.com/office/drawing/2010/main">
        <mc:Choice Requires="a14">
          <p:sp>
            <p:nvSpPr>
              <p:cNvPr id="8" name="Text Box 4"/>
              <p:cNvSpPr txBox="1">
                <a:spLocks noChangeArrowheads="1"/>
              </p:cNvSpPr>
              <p:nvPr/>
            </p:nvSpPr>
            <p:spPr bwMode="auto">
              <a:xfrm>
                <a:off x="5786727" y="5016384"/>
                <a:ext cx="2728623" cy="522194"/>
              </a:xfrm>
              <a:prstGeom prst="rect">
                <a:avLst/>
              </a:prstGeom>
              <a:noFill/>
              <a:ln w="12700">
                <a:noFill/>
                <a:miter lim="800000"/>
                <a:headEnd type="none" w="sm" len="sm"/>
                <a:tailEnd type="none" w="sm" len="sm"/>
              </a:ln>
            </p:spPr>
            <p:txBody>
              <a:bodyPr wrap="square" anchorCtr="1">
                <a:spAutoFit/>
              </a:bodyPr>
              <a:lstStyle/>
              <a:p>
                <a:pPr/>
                <a14:m>
                  <m:oMathPara xmlns:m="http://schemas.openxmlformats.org/officeDocument/2006/math">
                    <m:oMathParaPr>
                      <m:jc m:val="centerGroup"/>
                    </m:oMathParaPr>
                    <m:oMath xmlns:m="http://schemas.openxmlformats.org/officeDocument/2006/math">
                      <m:r>
                        <a:rPr lang="en-US" altLang="zh-CN" sz="2800" b="1" i="1" dirty="0" smtClean="0">
                          <a:latin typeface="Cambria Math" charset="0"/>
                          <a:ea typeface="Microsoft YaHei" charset="-122"/>
                          <a:cs typeface="Microsoft YaHei" charset="-122"/>
                        </a:rPr>
                        <m:t>𝒂</m:t>
                      </m:r>
                      <m:r>
                        <a:rPr lang="en-US" altLang="zh-CN" sz="2800" b="0" i="1" dirty="0" smtClean="0">
                          <a:latin typeface="Cambria Math" charset="0"/>
                          <a:ea typeface="Microsoft YaHei" charset="-122"/>
                          <a:cs typeface="Microsoft YaHei" charset="-122"/>
                        </a:rPr>
                        <m:t>=</m:t>
                      </m:r>
                      <m:sSup>
                        <m:sSupPr>
                          <m:ctrlPr>
                            <a:rPr lang="en-US" altLang="zh-CN" sz="2800" b="0" i="1" dirty="0" smtClean="0">
                              <a:latin typeface="Cambria Math" panose="02040503050406030204" pitchFamily="18" charset="0"/>
                              <a:ea typeface="Microsoft YaHei" charset="-122"/>
                              <a:cs typeface="Microsoft YaHei" charset="-122"/>
                            </a:rPr>
                          </m:ctrlPr>
                        </m:sSupPr>
                        <m:e>
                          <m:r>
                            <a:rPr lang="en-US" altLang="zh-CN" sz="2800" b="0" i="1" dirty="0" smtClean="0">
                              <a:latin typeface="Cambria Math" charset="0"/>
                              <a:ea typeface="Microsoft YaHei" charset="-122"/>
                              <a:cs typeface="Microsoft YaHei" charset="-122"/>
                            </a:rPr>
                            <m:t>𝑀</m:t>
                          </m:r>
                        </m:e>
                        <m:sup>
                          <m:r>
                            <a:rPr lang="en-US" altLang="zh-CN" sz="2800" b="0" i="1" dirty="0" smtClean="0">
                              <a:latin typeface="Cambria Math" charset="0"/>
                              <a:ea typeface="Microsoft YaHei" charset="-122"/>
                              <a:cs typeface="Microsoft YaHei" charset="-122"/>
                            </a:rPr>
                            <m:t>𝑇</m:t>
                          </m:r>
                        </m:sup>
                      </m:sSup>
                      <m:r>
                        <a:rPr lang="en-US" altLang="zh-CN" sz="2800" b="1" i="1" dirty="0" smtClean="0">
                          <a:latin typeface="Cambria Math" charset="0"/>
                          <a:ea typeface="Microsoft YaHei" charset="-122"/>
                          <a:cs typeface="Microsoft YaHei" charset="-122"/>
                        </a:rPr>
                        <m:t>𝒃</m:t>
                      </m:r>
                    </m:oMath>
                  </m:oMathPara>
                </a14:m>
                <a:endParaRPr lang="en-US" altLang="zh-CN" sz="2800" b="1" baseline="-25000" dirty="0">
                  <a:latin typeface="Microsoft YaHei" charset="-122"/>
                  <a:ea typeface="Microsoft YaHei" charset="-122"/>
                  <a:cs typeface="Microsoft YaHei" charset="-122"/>
                </a:endParaRPr>
              </a:p>
            </p:txBody>
          </p:sp>
        </mc:Choice>
        <mc:Fallback xmlns="">
          <p:sp>
            <p:nvSpPr>
              <p:cNvPr id="8" name="Text Box 4"/>
              <p:cNvSpPr txBox="1">
                <a:spLocks noRot="1" noChangeAspect="1" noMove="1" noResize="1" noEditPoints="1" noAdjustHandles="1" noChangeArrowheads="1" noChangeShapeType="1" noTextEdit="1"/>
              </p:cNvSpPr>
              <p:nvPr/>
            </p:nvSpPr>
            <p:spPr bwMode="auto">
              <a:xfrm>
                <a:off x="5786727" y="5016384"/>
                <a:ext cx="2728623" cy="522194"/>
              </a:xfrm>
              <a:prstGeom prst="rect">
                <a:avLst/>
              </a:prstGeom>
              <a:blipFill rotWithShape="0">
                <a:blip r:embed="rId3"/>
                <a:stretch>
                  <a:fillRect/>
                </a:stretch>
              </a:blipFill>
              <a:ln w="12700">
                <a:noFill/>
                <a:miter lim="800000"/>
                <a:headEnd type="none" w="sm" len="sm"/>
                <a:tailEnd type="none" w="sm" len="sm"/>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 Box 4"/>
              <p:cNvSpPr txBox="1">
                <a:spLocks noChangeArrowheads="1"/>
              </p:cNvSpPr>
              <p:nvPr/>
            </p:nvSpPr>
            <p:spPr bwMode="auto">
              <a:xfrm>
                <a:off x="574425" y="4474441"/>
                <a:ext cx="4655890" cy="1606081"/>
              </a:xfrm>
              <a:prstGeom prst="rect">
                <a:avLst/>
              </a:prstGeom>
              <a:noFill/>
              <a:ln w="12700">
                <a:noFill/>
                <a:miter lim="800000"/>
                <a:headEnd type="none" w="sm" len="sm"/>
                <a:tailEnd type="none" w="sm" len="sm"/>
              </a:ln>
            </p:spPr>
            <p:txBody>
              <a:bodyPr wrap="square" anchorCtr="1">
                <a:spAutoFit/>
              </a:bodyPr>
              <a:lstStyle/>
              <a:p>
                <a:pPr/>
                <a14:m>
                  <m:oMathPara xmlns:m="http://schemas.openxmlformats.org/officeDocument/2006/math">
                    <m:oMathParaPr>
                      <m:jc m:val="centerGroup"/>
                    </m:oMathParaPr>
                    <m:oMath xmlns:m="http://schemas.openxmlformats.org/officeDocument/2006/math">
                      <m:r>
                        <a:rPr lang="en-US" altLang="zh-CN" sz="2800" b="0" i="1" dirty="0" smtClean="0">
                          <a:latin typeface="Cambria Math" charset="0"/>
                          <a:ea typeface="Microsoft YaHei" charset="-122"/>
                          <a:cs typeface="Microsoft YaHei" charset="-122"/>
                        </a:rPr>
                        <m:t>𝑀</m:t>
                      </m:r>
                      <m:r>
                        <a:rPr lang="en-US" altLang="zh-CN" sz="2800" b="0" i="1" dirty="0" smtClean="0">
                          <a:latin typeface="Cambria Math" charset="0"/>
                          <a:ea typeface="Microsoft YaHei" charset="-122"/>
                          <a:cs typeface="Microsoft YaHei" charset="-122"/>
                        </a:rPr>
                        <m:t>=</m:t>
                      </m:r>
                      <m:d>
                        <m:dPr>
                          <m:begChr m:val="["/>
                          <m:endChr m:val="]"/>
                          <m:ctrlPr>
                            <a:rPr lang="pt-BR" altLang="zh-CN" sz="2800" b="0" i="1" dirty="0" smtClean="0">
                              <a:latin typeface="Cambria Math" panose="02040503050406030204" pitchFamily="18" charset="0"/>
                              <a:ea typeface="Microsoft YaHei" charset="-122"/>
                              <a:cs typeface="Microsoft YaHei" charset="-122"/>
                            </a:rPr>
                          </m:ctrlPr>
                        </m:dPr>
                        <m:e>
                          <m:m>
                            <m:mPr>
                              <m:mcs>
                                <m:mc>
                                  <m:mcPr>
                                    <m:count m:val="2"/>
                                    <m:mcJc m:val="center"/>
                                  </m:mcPr>
                                </m:mc>
                              </m:mcs>
                              <m:ctrlPr>
                                <a:rPr lang="uk-UA" altLang="zh-CN" sz="2800" b="0" i="1" dirty="0" smtClean="0">
                                  <a:latin typeface="Cambria Math" panose="02040503050406030204" pitchFamily="18" charset="0"/>
                                  <a:ea typeface="Microsoft YaHei" charset="-122"/>
                                  <a:cs typeface="Microsoft YaHei" charset="-122"/>
                                </a:rPr>
                              </m:ctrlPr>
                            </m:mPr>
                            <m:mr>
                              <m:e>
                                <m:m>
                                  <m:mPr>
                                    <m:mcs>
                                      <m:mc>
                                        <m:mcPr>
                                          <m:count m:val="3"/>
                                          <m:mcJc m:val="center"/>
                                        </m:mcPr>
                                      </m:mc>
                                    </m:mcs>
                                    <m:ctrlPr>
                                      <a:rPr lang="uk-UA" altLang="zh-CN" sz="2800" i="1" dirty="0">
                                        <a:latin typeface="Cambria Math" panose="02040503050406030204" pitchFamily="18" charset="0"/>
                                        <a:ea typeface="Microsoft YaHei" charset="-122"/>
                                        <a:cs typeface="Microsoft YaHei" charset="-122"/>
                                      </a:rPr>
                                    </m:ctrlPr>
                                  </m:mPr>
                                  <m:mr>
                                    <m:e>
                                      <m:r>
                                        <a:rPr lang="en-US" altLang="zh-CN" sz="2800" i="1" dirty="0">
                                          <a:latin typeface="Cambria Math" charset="0"/>
                                          <a:ea typeface="Cambria Math" charset="0"/>
                                          <a:cs typeface="Cambria Math" charset="0"/>
                                        </a:rPr>
                                        <m:t>𝛾</m:t>
                                      </m:r>
                                      <m:r>
                                        <a:rPr lang="en-US" altLang="zh-CN" sz="2800" i="1" baseline="-25000" dirty="0">
                                          <a:latin typeface="Cambria Math" charset="0"/>
                                          <a:ea typeface="Microsoft YaHei" charset="-122"/>
                                          <a:cs typeface="Microsoft YaHei" charset="-122"/>
                                        </a:rPr>
                                        <m:t>11</m:t>
                                      </m:r>
                                    </m:e>
                                    <m:e>
                                      <m:r>
                                        <a:rPr lang="en-US" altLang="zh-CN" sz="2800" i="1" dirty="0">
                                          <a:latin typeface="Cambria Math" charset="0"/>
                                          <a:ea typeface="Cambria Math" charset="0"/>
                                          <a:cs typeface="Cambria Math" charset="0"/>
                                        </a:rPr>
                                        <m:t>𝛾</m:t>
                                      </m:r>
                                      <m:r>
                                        <a:rPr lang="en-US" altLang="zh-CN" sz="2800" i="1" baseline="-25000" dirty="0">
                                          <a:latin typeface="Cambria Math" charset="0"/>
                                          <a:ea typeface="Microsoft YaHei" charset="-122"/>
                                          <a:cs typeface="Microsoft YaHei" charset="-122"/>
                                        </a:rPr>
                                        <m:t>12</m:t>
                                      </m:r>
                                    </m:e>
                                    <m:e>
                                      <m:r>
                                        <a:rPr lang="en-US" altLang="zh-CN" sz="2800" i="1" dirty="0">
                                          <a:latin typeface="Cambria Math" charset="0"/>
                                          <a:ea typeface="Cambria Math" charset="0"/>
                                          <a:cs typeface="Cambria Math" charset="0"/>
                                        </a:rPr>
                                        <m:t>𝛾</m:t>
                                      </m:r>
                                      <m:r>
                                        <a:rPr lang="en-US" altLang="zh-CN" sz="2800" i="1" baseline="-25000" dirty="0">
                                          <a:latin typeface="Cambria Math" charset="0"/>
                                          <a:ea typeface="Microsoft YaHei" charset="-122"/>
                                          <a:cs typeface="Microsoft YaHei" charset="-122"/>
                                        </a:rPr>
                                        <m:t>13</m:t>
                                      </m:r>
                                    </m:e>
                                  </m:mr>
                                  <m:mr>
                                    <m:e>
                                      <m:r>
                                        <a:rPr lang="en-US" altLang="zh-CN" sz="2800" i="1" dirty="0">
                                          <a:latin typeface="Cambria Math" charset="0"/>
                                          <a:ea typeface="Cambria Math" charset="0"/>
                                          <a:cs typeface="Cambria Math" charset="0"/>
                                        </a:rPr>
                                        <m:t>𝛾</m:t>
                                      </m:r>
                                      <m:r>
                                        <a:rPr lang="en-US" altLang="zh-CN" sz="2800" i="1" baseline="-25000" dirty="0">
                                          <a:latin typeface="Cambria Math" charset="0"/>
                                          <a:ea typeface="Microsoft YaHei" charset="-122"/>
                                          <a:cs typeface="Microsoft YaHei" charset="-122"/>
                                        </a:rPr>
                                        <m:t>21</m:t>
                                      </m:r>
                                    </m:e>
                                    <m:e>
                                      <m:sSub>
                                        <m:sSubPr>
                                          <m:ctrlPr>
                                            <a:rPr lang="en-US" altLang="zh-CN" sz="2800" i="1" dirty="0">
                                              <a:latin typeface="Cambria Math" panose="02040503050406030204" pitchFamily="18" charset="0"/>
                                              <a:ea typeface="Cambria Math" charset="0"/>
                                              <a:cs typeface="Cambria Math" charset="0"/>
                                            </a:rPr>
                                          </m:ctrlPr>
                                        </m:sSubPr>
                                        <m:e>
                                          <m:r>
                                            <a:rPr lang="en-US" altLang="zh-CN" sz="2800" i="1" dirty="0">
                                              <a:latin typeface="Cambria Math" charset="0"/>
                                              <a:ea typeface="Cambria Math" charset="0"/>
                                              <a:cs typeface="Cambria Math" charset="0"/>
                                            </a:rPr>
                                            <m:t>𝛾</m:t>
                                          </m:r>
                                        </m:e>
                                        <m:sub>
                                          <m:r>
                                            <a:rPr lang="en-US" altLang="zh-CN" sz="2800" i="1" dirty="0">
                                              <a:latin typeface="Cambria Math" charset="0"/>
                                              <a:ea typeface="Cambria Math" charset="0"/>
                                              <a:cs typeface="Cambria Math" charset="0"/>
                                            </a:rPr>
                                            <m:t>22</m:t>
                                          </m:r>
                                        </m:sub>
                                      </m:sSub>
                                    </m:e>
                                    <m:e>
                                      <m:r>
                                        <a:rPr lang="en-US" altLang="zh-CN" sz="2800" i="1" dirty="0">
                                          <a:latin typeface="Cambria Math" charset="0"/>
                                          <a:ea typeface="Cambria Math" charset="0"/>
                                          <a:cs typeface="Cambria Math" charset="0"/>
                                        </a:rPr>
                                        <m:t>𝛾</m:t>
                                      </m:r>
                                      <m:r>
                                        <a:rPr lang="en-US" altLang="zh-CN" sz="2800" i="1" baseline="-25000" dirty="0">
                                          <a:latin typeface="Cambria Math" charset="0"/>
                                          <a:ea typeface="Microsoft YaHei" charset="-122"/>
                                          <a:cs typeface="Microsoft YaHei" charset="-122"/>
                                        </a:rPr>
                                        <m:t>23</m:t>
                                      </m:r>
                                    </m:e>
                                  </m:mr>
                                  <m:mr>
                                    <m:e>
                                      <m:r>
                                        <a:rPr lang="en-US" altLang="zh-CN" sz="2800" i="1" dirty="0">
                                          <a:latin typeface="Cambria Math" charset="0"/>
                                          <a:ea typeface="Cambria Math" charset="0"/>
                                          <a:cs typeface="Cambria Math" charset="0"/>
                                        </a:rPr>
                                        <m:t>𝛾</m:t>
                                      </m:r>
                                      <m:r>
                                        <a:rPr lang="en-US" altLang="zh-CN" sz="2800" i="1" baseline="-25000" dirty="0">
                                          <a:latin typeface="Cambria Math" charset="0"/>
                                          <a:ea typeface="Microsoft YaHei" charset="-122"/>
                                          <a:cs typeface="Microsoft YaHei" charset="-122"/>
                                        </a:rPr>
                                        <m:t>31</m:t>
                                      </m:r>
                                    </m:e>
                                    <m:e>
                                      <m:r>
                                        <a:rPr lang="en-US" altLang="zh-CN" sz="2800" i="1" dirty="0">
                                          <a:latin typeface="Cambria Math" charset="0"/>
                                          <a:ea typeface="Cambria Math" charset="0"/>
                                          <a:cs typeface="Cambria Math" charset="0"/>
                                        </a:rPr>
                                        <m:t>𝛾</m:t>
                                      </m:r>
                                      <m:r>
                                        <a:rPr lang="en-US" altLang="zh-CN" sz="2800" i="1" baseline="-25000" dirty="0">
                                          <a:latin typeface="Cambria Math" charset="0"/>
                                          <a:ea typeface="Microsoft YaHei" charset="-122"/>
                                          <a:cs typeface="Microsoft YaHei" charset="-122"/>
                                        </a:rPr>
                                        <m:t>32</m:t>
                                      </m:r>
                                    </m:e>
                                    <m:e>
                                      <m:r>
                                        <a:rPr lang="en-US" altLang="zh-CN" sz="2800" i="1" dirty="0">
                                          <a:latin typeface="Cambria Math" charset="0"/>
                                          <a:ea typeface="Cambria Math" charset="0"/>
                                          <a:cs typeface="Cambria Math" charset="0"/>
                                        </a:rPr>
                                        <m:t>𝛾</m:t>
                                      </m:r>
                                      <m:r>
                                        <a:rPr lang="en-US" altLang="zh-CN" sz="2800" i="1" baseline="-25000" dirty="0">
                                          <a:latin typeface="Cambria Math" charset="0"/>
                                          <a:ea typeface="Microsoft YaHei" charset="-122"/>
                                          <a:cs typeface="Microsoft YaHei" charset="-122"/>
                                        </a:rPr>
                                        <m:t>33</m:t>
                                      </m:r>
                                    </m:e>
                                  </m:mr>
                                </m:m>
                              </m:e>
                              <m:e>
                                <m:m>
                                  <m:mPr>
                                    <m:mcs>
                                      <m:mc>
                                        <m:mcPr>
                                          <m:count m:val="1"/>
                                          <m:mcJc m:val="center"/>
                                        </m:mcPr>
                                      </m:mc>
                                    </m:mcs>
                                    <m:ctrlPr>
                                      <a:rPr lang="cs-CZ" altLang="zh-CN" sz="2800" b="0" i="1" dirty="0" smtClean="0">
                                        <a:solidFill>
                                          <a:srgbClr val="0000FF"/>
                                        </a:solidFill>
                                        <a:latin typeface="Cambria Math" panose="02040503050406030204" pitchFamily="18" charset="0"/>
                                        <a:ea typeface="Microsoft YaHei" charset="-122"/>
                                        <a:cs typeface="Microsoft YaHei" charset="-122"/>
                                      </a:rPr>
                                    </m:ctrlPr>
                                  </m:mPr>
                                  <m:mr>
                                    <m:e>
                                      <m:r>
                                        <m:rPr>
                                          <m:brk m:alnAt="7"/>
                                        </m:rPr>
                                        <a:rPr lang="en-US" altLang="zh-CN" sz="2800" b="0" i="1" dirty="0" smtClean="0">
                                          <a:solidFill>
                                            <a:srgbClr val="0000FF"/>
                                          </a:solidFill>
                                          <a:latin typeface="Cambria Math" charset="0"/>
                                          <a:ea typeface="Microsoft YaHei" charset="-122"/>
                                          <a:cs typeface="Microsoft YaHei" charset="-122"/>
                                        </a:rPr>
                                        <m:t>0</m:t>
                                      </m:r>
                                    </m:e>
                                  </m:mr>
                                  <m:mr>
                                    <m:e>
                                      <m:r>
                                        <a:rPr lang="en-US" altLang="zh-CN" sz="2800" b="0" i="1" dirty="0" smtClean="0">
                                          <a:solidFill>
                                            <a:srgbClr val="0000FF"/>
                                          </a:solidFill>
                                          <a:latin typeface="Cambria Math" charset="0"/>
                                          <a:ea typeface="Microsoft YaHei" charset="-122"/>
                                          <a:cs typeface="Microsoft YaHei" charset="-122"/>
                                        </a:rPr>
                                        <m:t>0</m:t>
                                      </m:r>
                                    </m:e>
                                  </m:mr>
                                  <m:mr>
                                    <m:e>
                                      <m:r>
                                        <a:rPr lang="en-US" altLang="zh-CN" sz="2800" b="0" i="1" dirty="0" smtClean="0">
                                          <a:solidFill>
                                            <a:srgbClr val="0000FF"/>
                                          </a:solidFill>
                                          <a:latin typeface="Cambria Math" charset="0"/>
                                          <a:ea typeface="Microsoft YaHei" charset="-122"/>
                                          <a:cs typeface="Microsoft YaHei" charset="-122"/>
                                        </a:rPr>
                                        <m:t>0</m:t>
                                      </m:r>
                                    </m:e>
                                  </m:mr>
                                </m:m>
                              </m:e>
                            </m:mr>
                            <m:mr>
                              <m:e>
                                <m:m>
                                  <m:mPr>
                                    <m:mcs>
                                      <m:mc>
                                        <m:mcPr>
                                          <m:count m:val="3"/>
                                          <m:mcJc m:val="center"/>
                                        </m:mcPr>
                                      </m:mc>
                                    </m:mcs>
                                    <m:ctrlPr>
                                      <a:rPr lang="uk-UA" altLang="zh-CN" sz="2800" b="0" i="1" dirty="0" smtClean="0">
                                        <a:latin typeface="Cambria Math" panose="02040503050406030204" pitchFamily="18" charset="0"/>
                                        <a:ea typeface="Microsoft YaHei" charset="-122"/>
                                        <a:cs typeface="Microsoft YaHei" charset="-122"/>
                                      </a:rPr>
                                    </m:ctrlPr>
                                  </m:mPr>
                                  <m:mr>
                                    <m:e>
                                      <m:r>
                                        <a:rPr lang="en-US" altLang="zh-CN" sz="2800" i="1" dirty="0" smtClean="0">
                                          <a:solidFill>
                                            <a:srgbClr val="0000FF"/>
                                          </a:solidFill>
                                          <a:latin typeface="Cambria Math" charset="0"/>
                                          <a:ea typeface="Cambria Math" charset="0"/>
                                          <a:cs typeface="Cambria Math" charset="0"/>
                                        </a:rPr>
                                        <m:t>𝛾</m:t>
                                      </m:r>
                                      <m:r>
                                        <a:rPr lang="en-US" altLang="zh-CN" sz="2800" b="0" i="1" baseline="-25000" dirty="0" smtClean="0">
                                          <a:solidFill>
                                            <a:srgbClr val="0000FF"/>
                                          </a:solidFill>
                                          <a:latin typeface="Cambria Math" charset="0"/>
                                          <a:ea typeface="Microsoft YaHei" charset="-122"/>
                                          <a:cs typeface="Microsoft YaHei" charset="-122"/>
                                        </a:rPr>
                                        <m:t>4</m:t>
                                      </m:r>
                                      <m:r>
                                        <a:rPr lang="en-US" altLang="zh-CN" sz="2800" i="1" baseline="-25000" dirty="0">
                                          <a:solidFill>
                                            <a:srgbClr val="0000FF"/>
                                          </a:solidFill>
                                          <a:latin typeface="Cambria Math" charset="0"/>
                                          <a:ea typeface="Microsoft YaHei" charset="-122"/>
                                          <a:cs typeface="Microsoft YaHei" charset="-122"/>
                                        </a:rPr>
                                        <m:t>1</m:t>
                                      </m:r>
                                    </m:e>
                                    <m:e>
                                      <m:r>
                                        <a:rPr lang="en-US" altLang="zh-CN" sz="2800" i="1" dirty="0">
                                          <a:solidFill>
                                            <a:srgbClr val="0000FF"/>
                                          </a:solidFill>
                                          <a:latin typeface="Cambria Math" charset="0"/>
                                          <a:ea typeface="Cambria Math" charset="0"/>
                                          <a:cs typeface="Cambria Math" charset="0"/>
                                        </a:rPr>
                                        <m:t>𝛾</m:t>
                                      </m:r>
                                      <m:r>
                                        <a:rPr lang="en-US" altLang="zh-CN" sz="2800" b="0" i="1" baseline="-25000" dirty="0" smtClean="0">
                                          <a:solidFill>
                                            <a:srgbClr val="0000FF"/>
                                          </a:solidFill>
                                          <a:latin typeface="Cambria Math" charset="0"/>
                                          <a:ea typeface="Microsoft YaHei" charset="-122"/>
                                          <a:cs typeface="Microsoft YaHei" charset="-122"/>
                                        </a:rPr>
                                        <m:t>42</m:t>
                                      </m:r>
                                    </m:e>
                                    <m:e>
                                      <m:r>
                                        <a:rPr lang="en-US" altLang="zh-CN" sz="2800" i="1" dirty="0">
                                          <a:solidFill>
                                            <a:srgbClr val="0000FF"/>
                                          </a:solidFill>
                                          <a:latin typeface="Cambria Math" charset="0"/>
                                          <a:ea typeface="Cambria Math" charset="0"/>
                                          <a:cs typeface="Cambria Math" charset="0"/>
                                        </a:rPr>
                                        <m:t>𝛾</m:t>
                                      </m:r>
                                      <m:r>
                                        <a:rPr lang="en-US" altLang="zh-CN" sz="2800" b="0" i="1" baseline="-25000" dirty="0" smtClean="0">
                                          <a:solidFill>
                                            <a:srgbClr val="0000FF"/>
                                          </a:solidFill>
                                          <a:latin typeface="Cambria Math" charset="0"/>
                                          <a:ea typeface="Microsoft YaHei" charset="-122"/>
                                          <a:cs typeface="Microsoft YaHei" charset="-122"/>
                                        </a:rPr>
                                        <m:t>43</m:t>
                                      </m:r>
                                    </m:e>
                                  </m:mr>
                                </m:m>
                              </m:e>
                              <m:e>
                                <m:r>
                                  <a:rPr lang="en-US" altLang="zh-CN" sz="2800" b="0" i="1" dirty="0" smtClean="0">
                                    <a:solidFill>
                                      <a:srgbClr val="0000FF"/>
                                    </a:solidFill>
                                    <a:latin typeface="Cambria Math" charset="0"/>
                                    <a:ea typeface="Microsoft YaHei" charset="-122"/>
                                    <a:cs typeface="Microsoft YaHei" charset="-122"/>
                                  </a:rPr>
                                  <m:t>1</m:t>
                                </m:r>
                              </m:e>
                            </m:mr>
                          </m:m>
                        </m:e>
                      </m:d>
                    </m:oMath>
                  </m:oMathPara>
                </a14:m>
                <a:endParaRPr lang="en-US" altLang="zh-CN" sz="2800" baseline="-25000" dirty="0">
                  <a:latin typeface="Microsoft YaHei" charset="-122"/>
                  <a:ea typeface="Microsoft YaHei" charset="-122"/>
                  <a:cs typeface="Microsoft YaHei" charset="-122"/>
                </a:endParaRPr>
              </a:p>
            </p:txBody>
          </p:sp>
        </mc:Choice>
        <mc:Fallback xmlns="">
          <p:sp>
            <p:nvSpPr>
              <p:cNvPr id="9" name="Text Box 4"/>
              <p:cNvSpPr txBox="1">
                <a:spLocks noRot="1" noChangeAspect="1" noMove="1" noResize="1" noEditPoints="1" noAdjustHandles="1" noChangeArrowheads="1" noChangeShapeType="1" noTextEdit="1"/>
              </p:cNvSpPr>
              <p:nvPr/>
            </p:nvSpPr>
            <p:spPr bwMode="auto">
              <a:xfrm>
                <a:off x="574425" y="4474441"/>
                <a:ext cx="4655890" cy="1606081"/>
              </a:xfrm>
              <a:prstGeom prst="rect">
                <a:avLst/>
              </a:prstGeom>
              <a:blipFill rotWithShape="0">
                <a:blip r:embed="rId4"/>
                <a:stretch>
                  <a:fillRect/>
                </a:stretch>
              </a:blipFill>
              <a:ln w="12700">
                <a:noFill/>
                <a:miter lim="800000"/>
                <a:headEnd type="none" w="sm" len="sm"/>
                <a:tailEnd type="none" w="sm" len="sm"/>
              </a:ln>
            </p:spPr>
            <p:txBody>
              <a:bodyPr/>
              <a:lstStyle/>
              <a:p>
                <a:r>
                  <a:rPr lang="en-US">
                    <a:noFill/>
                  </a:rPr>
                  <a:t> </a:t>
                </a:r>
              </a:p>
            </p:txBody>
          </p:sp>
        </mc:Fallback>
      </mc:AlternateContent>
      <p:sp>
        <p:nvSpPr>
          <p:cNvPr id="10" name="Right Arrow 9"/>
          <p:cNvSpPr/>
          <p:nvPr/>
        </p:nvSpPr>
        <p:spPr>
          <a:xfrm>
            <a:off x="5395543" y="5079076"/>
            <a:ext cx="364072" cy="39681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826754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计算机图形学中的仿射变换</a:t>
            </a:r>
          </a:p>
        </p:txBody>
      </p:sp>
      <p:sp>
        <p:nvSpPr>
          <p:cNvPr id="3" name="内容占位符 2"/>
          <p:cNvSpPr>
            <a:spLocks noGrp="1"/>
          </p:cNvSpPr>
          <p:nvPr>
            <p:ph idx="1"/>
          </p:nvPr>
        </p:nvSpPr>
        <p:spPr/>
        <p:txBody>
          <a:bodyPr>
            <a:normAutofit/>
          </a:bodyPr>
          <a:lstStyle/>
          <a:p>
            <a:r>
              <a:rPr lang="zh-CN" altLang="en-US" dirty="0"/>
              <a:t>图形管线中的仿射变换</a:t>
            </a:r>
          </a:p>
          <a:p>
            <a:pPr lvl="1">
              <a:buClr>
                <a:schemeClr val="tx1"/>
              </a:buClr>
            </a:pPr>
            <a:r>
              <a:rPr lang="zh-CN" altLang="en-US" dirty="0"/>
              <a:t>对几何图元顶点施加仿射变换</a:t>
            </a:r>
            <a:endParaRPr lang="en-US" altLang="zh-CN" dirty="0"/>
          </a:p>
          <a:p>
            <a:pPr lvl="1">
              <a:buClr>
                <a:schemeClr val="tx1"/>
              </a:buClr>
            </a:pPr>
            <a:r>
              <a:rPr lang="zh-CN" altLang="en-US" dirty="0"/>
              <a:t>用光栅化产生图元的内部区域</a:t>
            </a:r>
            <a:endParaRPr lang="zh-CN" altLang="en-US" sz="2400" dirty="0"/>
          </a:p>
        </p:txBody>
      </p:sp>
      <p:sp>
        <p:nvSpPr>
          <p:cNvPr id="4" name="灯片编号占位符 3"/>
          <p:cNvSpPr>
            <a:spLocks noGrp="1"/>
          </p:cNvSpPr>
          <p:nvPr>
            <p:ph type="sldNum" sz="quarter" idx="12"/>
          </p:nvPr>
        </p:nvSpPr>
        <p:spPr/>
        <p:txBody>
          <a:bodyPr/>
          <a:lstStyle/>
          <a:p>
            <a:fld id="{EB792F4E-54C0-4D36-B331-9C6FCFE9A340}" type="slidenum">
              <a:rPr lang="zh-CN" altLang="en-US" smtClean="0"/>
              <a:t>23</a:t>
            </a:fld>
            <a:endParaRPr lang="zh-CN" altLang="en-US"/>
          </a:p>
        </p:txBody>
      </p:sp>
      <p:pic>
        <p:nvPicPr>
          <p:cNvPr id="6" name="图片 5"/>
          <p:cNvPicPr>
            <a:picLocks noChangeAspect="1"/>
          </p:cNvPicPr>
          <p:nvPr/>
        </p:nvPicPr>
        <p:blipFill>
          <a:blip r:embed="rId2"/>
          <a:stretch>
            <a:fillRect/>
          </a:stretch>
        </p:blipFill>
        <p:spPr>
          <a:xfrm>
            <a:off x="1225560" y="2837808"/>
            <a:ext cx="6254532" cy="3518542"/>
          </a:xfrm>
          <a:prstGeom prst="rect">
            <a:avLst/>
          </a:prstGeom>
        </p:spPr>
      </p:pic>
    </p:spTree>
    <p:extLst>
      <p:ext uri="{BB962C8B-B14F-4D97-AF65-F5344CB8AC3E}">
        <p14:creationId xmlns:p14="http://schemas.microsoft.com/office/powerpoint/2010/main" val="33105618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圆角矩形 4"/>
          <p:cNvSpPr/>
          <p:nvPr/>
        </p:nvSpPr>
        <p:spPr>
          <a:xfrm>
            <a:off x="3200401" y="2094748"/>
            <a:ext cx="3032598" cy="796287"/>
          </a:xfrm>
          <a:prstGeom prst="roundRect">
            <a:avLst>
              <a:gd name="adj" fmla="val 50000"/>
            </a:avLst>
          </a:prstGeom>
          <a:solidFill>
            <a:srgbClr val="9400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圆角矩形 2"/>
          <p:cNvSpPr/>
          <p:nvPr/>
        </p:nvSpPr>
        <p:spPr>
          <a:xfrm>
            <a:off x="5418743" y="2115257"/>
            <a:ext cx="788833" cy="749851"/>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lstStyle/>
          <a:p>
            <a:r>
              <a:rPr lang="zh-CN" altLang="en-US" dirty="0"/>
              <a:t>大纲</a:t>
            </a:r>
          </a:p>
        </p:txBody>
      </p:sp>
      <p:sp>
        <p:nvSpPr>
          <p:cNvPr id="8" name="文本框 7"/>
          <p:cNvSpPr txBox="1"/>
          <p:nvPr/>
        </p:nvSpPr>
        <p:spPr>
          <a:xfrm>
            <a:off x="1848130" y="3389111"/>
            <a:ext cx="5455340" cy="646331"/>
          </a:xfrm>
          <a:prstGeom prst="rect">
            <a:avLst/>
          </a:prstGeom>
          <a:noFill/>
        </p:spPr>
        <p:txBody>
          <a:bodyPr wrap="none" rtlCol="0">
            <a:spAutoFit/>
          </a:bodyPr>
          <a:lstStyle/>
          <a:p>
            <a:pPr algn="ctr"/>
            <a:r>
              <a:rPr lang="zh-CN" altLang="en-US" sz="3600" b="1" dirty="0">
                <a:latin typeface="微软雅黑" panose="020B0503020204020204" pitchFamily="34" charset="-122"/>
                <a:ea typeface="微软雅黑" panose="020B0503020204020204" pitchFamily="34" charset="-122"/>
              </a:rPr>
              <a:t>平移</a:t>
            </a:r>
            <a:r>
              <a:rPr lang="en-US" altLang="zh-CN" sz="3600" b="1" dirty="0">
                <a:latin typeface="微软雅黑" panose="020B0503020204020204" pitchFamily="34" charset="-122"/>
                <a:ea typeface="微软雅黑" panose="020B0503020204020204" pitchFamily="34" charset="-122"/>
              </a:rPr>
              <a:t>/</a:t>
            </a:r>
            <a:r>
              <a:rPr lang="zh-CN" altLang="en-US" sz="3600" b="1" dirty="0">
                <a:latin typeface="微软雅黑" panose="020B0503020204020204" pitchFamily="34" charset="-122"/>
                <a:ea typeface="微软雅黑" panose="020B0503020204020204" pitchFamily="34" charset="-122"/>
              </a:rPr>
              <a:t>旋转</a:t>
            </a:r>
            <a:r>
              <a:rPr lang="en-US" altLang="zh-CN" sz="3600" b="1" dirty="0">
                <a:latin typeface="微软雅黑" panose="020B0503020204020204" pitchFamily="34" charset="-122"/>
                <a:ea typeface="微软雅黑" panose="020B0503020204020204" pitchFamily="34" charset="-122"/>
              </a:rPr>
              <a:t>/</a:t>
            </a:r>
            <a:r>
              <a:rPr lang="zh-CN" altLang="en-US" sz="3600" b="1" dirty="0">
                <a:latin typeface="微软雅黑" panose="020B0503020204020204" pitchFamily="34" charset="-122"/>
                <a:ea typeface="微软雅黑" panose="020B0503020204020204" pitchFamily="34" charset="-122"/>
              </a:rPr>
              <a:t>缩放</a:t>
            </a:r>
            <a:r>
              <a:rPr lang="en-US" altLang="zh-CN" sz="3600" b="1" dirty="0">
                <a:latin typeface="微软雅黑" panose="020B0503020204020204" pitchFamily="34" charset="-122"/>
                <a:ea typeface="微软雅黑" panose="020B0503020204020204" pitchFamily="34" charset="-122"/>
              </a:rPr>
              <a:t>/</a:t>
            </a:r>
            <a:r>
              <a:rPr lang="zh-CN" altLang="en-US" sz="3600" b="1" dirty="0">
                <a:latin typeface="微软雅黑" panose="020B0503020204020204" pitchFamily="34" charset="-122"/>
                <a:ea typeface="微软雅黑" panose="020B0503020204020204" pitchFamily="34" charset="-122"/>
              </a:rPr>
              <a:t>变换级联</a:t>
            </a:r>
          </a:p>
        </p:txBody>
      </p:sp>
      <p:sp>
        <p:nvSpPr>
          <p:cNvPr id="11" name="文本框 10"/>
          <p:cNvSpPr txBox="1"/>
          <p:nvPr/>
        </p:nvSpPr>
        <p:spPr>
          <a:xfrm>
            <a:off x="3376147" y="2138948"/>
            <a:ext cx="1755609" cy="707886"/>
          </a:xfrm>
          <a:prstGeom prst="rect">
            <a:avLst/>
          </a:prstGeom>
          <a:noFill/>
        </p:spPr>
        <p:txBody>
          <a:bodyPr wrap="none" rtlCol="0">
            <a:spAutoFit/>
          </a:bodyPr>
          <a:lstStyle/>
          <a:p>
            <a:pPr algn="ctr"/>
            <a:r>
              <a:rPr lang="en-US" altLang="zh-CN" sz="4000" b="1" dirty="0">
                <a:solidFill>
                  <a:schemeClr val="bg1"/>
                </a:solidFill>
              </a:rPr>
              <a:t>Section</a:t>
            </a:r>
            <a:endParaRPr lang="zh-CN" altLang="en-US" sz="4000" b="1" dirty="0">
              <a:solidFill>
                <a:schemeClr val="bg1"/>
              </a:solidFill>
            </a:endParaRPr>
          </a:p>
        </p:txBody>
      </p:sp>
      <p:sp>
        <p:nvSpPr>
          <p:cNvPr id="12" name="文本框 11"/>
          <p:cNvSpPr txBox="1"/>
          <p:nvPr/>
        </p:nvSpPr>
        <p:spPr>
          <a:xfrm>
            <a:off x="5523179" y="1913900"/>
            <a:ext cx="614272" cy="1107996"/>
          </a:xfrm>
          <a:prstGeom prst="rect">
            <a:avLst/>
          </a:prstGeom>
          <a:noFill/>
        </p:spPr>
        <p:txBody>
          <a:bodyPr wrap="none" rtlCol="0">
            <a:spAutoFit/>
          </a:bodyPr>
          <a:lstStyle/>
          <a:p>
            <a:pPr algn="ctr"/>
            <a:r>
              <a:rPr lang="en-US" altLang="zh-CN" sz="6600" b="1" i="1" dirty="0">
                <a:solidFill>
                  <a:srgbClr val="94003F"/>
                </a:solidFill>
              </a:rPr>
              <a:t>2</a:t>
            </a:r>
            <a:endParaRPr lang="zh-CN" altLang="en-US" sz="6600" b="1" i="1" dirty="0">
              <a:solidFill>
                <a:srgbClr val="94003F"/>
              </a:solidFill>
            </a:endParaRPr>
          </a:p>
        </p:txBody>
      </p:sp>
      <p:sp>
        <p:nvSpPr>
          <p:cNvPr id="6" name="等腰三角形 5"/>
          <p:cNvSpPr/>
          <p:nvPr/>
        </p:nvSpPr>
        <p:spPr>
          <a:xfrm rot="10800000">
            <a:off x="4447572" y="2804325"/>
            <a:ext cx="492176" cy="321924"/>
          </a:xfrm>
          <a:prstGeom prst="triangle">
            <a:avLst/>
          </a:prstGeom>
          <a:solidFill>
            <a:srgbClr val="9400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8207738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dirty="0"/>
              <a:t>平移</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zh-CN" altLang="en-US" dirty="0">
                    <a:latin typeface="Microsoft YaHei" charset="-122"/>
                    <a:ea typeface="Microsoft YaHei" charset="-122"/>
                    <a:cs typeface="Microsoft YaHei" charset="-122"/>
                  </a:rPr>
                  <a:t>把一个点沿着给定方向移到新的位置</a:t>
                </a:r>
              </a:p>
              <a:p>
                <a:endParaRPr lang="en-US" altLang="zh-CN" b="1" i="1" dirty="0">
                  <a:latin typeface="Microsoft YaHei" charset="-122"/>
                  <a:ea typeface="Microsoft YaHei" charset="-122"/>
                  <a:cs typeface="Microsoft YaHei" charset="-122"/>
                </a:endParaRPr>
              </a:p>
              <a:p>
                <a:endParaRPr lang="en-US" altLang="zh-CN" b="1" i="1" dirty="0">
                  <a:latin typeface="Microsoft YaHei" charset="-122"/>
                  <a:ea typeface="Microsoft YaHei" charset="-122"/>
                  <a:cs typeface="Microsoft YaHei" charset="-122"/>
                </a:endParaRPr>
              </a:p>
              <a:p>
                <a:endParaRPr lang="en-US" altLang="zh-CN" b="1" i="1" dirty="0">
                  <a:latin typeface="Microsoft YaHei" charset="-122"/>
                  <a:ea typeface="Microsoft YaHei" charset="-122"/>
                  <a:cs typeface="Microsoft YaHei" charset="-122"/>
                </a:endParaRPr>
              </a:p>
              <a:p>
                <a:endParaRPr lang="zh-CN" altLang="en-US" b="1" i="1" dirty="0">
                  <a:latin typeface="Microsoft YaHei" charset="-122"/>
                  <a:ea typeface="Microsoft YaHei" charset="-122"/>
                  <a:cs typeface="Microsoft YaHei" charset="-122"/>
                </a:endParaRPr>
              </a:p>
              <a:p>
                <a:r>
                  <a:rPr lang="zh-CN" altLang="en-US" dirty="0">
                    <a:latin typeface="Microsoft YaHei" charset="-122"/>
                    <a:ea typeface="Microsoft YaHei" charset="-122"/>
                    <a:cs typeface="Microsoft YaHei" charset="-122"/>
                  </a:rPr>
                  <a:t>平移由一个向量</a:t>
                </a:r>
                <a14:m>
                  <m:oMath xmlns:m="http://schemas.openxmlformats.org/officeDocument/2006/math">
                    <m:r>
                      <a:rPr lang="en-US" altLang="zh-CN" b="1" i="1" dirty="0" smtClean="0">
                        <a:latin typeface="Cambria Math" charset="0"/>
                        <a:ea typeface="Microsoft YaHei" charset="-122"/>
                        <a:cs typeface="Microsoft YaHei" charset="-122"/>
                      </a:rPr>
                      <m:t>𝒅</m:t>
                    </m:r>
                  </m:oMath>
                </a14:m>
                <a:r>
                  <a:rPr lang="zh-CN" altLang="en-US" dirty="0">
                    <a:latin typeface="Microsoft YaHei" charset="-122"/>
                    <a:ea typeface="Microsoft YaHei" charset="-122"/>
                    <a:cs typeface="Microsoft YaHei" charset="-122"/>
                  </a:rPr>
                  <a:t>确定</a:t>
                </a:r>
                <a:endParaRPr lang="en-US" altLang="zh-CN" dirty="0">
                  <a:latin typeface="Microsoft YaHei" charset="-122"/>
                  <a:ea typeface="Microsoft YaHei" charset="-122"/>
                  <a:cs typeface="Microsoft YaHei" charset="-122"/>
                </a:endParaRPr>
              </a:p>
              <a:p>
                <a:pPr lvl="1"/>
                <a:r>
                  <a:rPr lang="zh-CN" altLang="en-US" dirty="0">
                    <a:latin typeface="Microsoft YaHei" charset="-122"/>
                    <a:ea typeface="Microsoft YaHei" charset="-122"/>
                    <a:cs typeface="Microsoft YaHei" charset="-122"/>
                  </a:rPr>
                  <a:t>三个自由度</a:t>
                </a:r>
                <a:endParaRPr lang="en-US" altLang="zh-CN" dirty="0">
                  <a:latin typeface="Microsoft YaHei" charset="-122"/>
                  <a:ea typeface="Microsoft YaHei" charset="-122"/>
                  <a:cs typeface="Microsoft YaHei" charset="-122"/>
                </a:endParaRPr>
              </a:p>
              <a:p>
                <a:pPr lvl="1"/>
                <a14:m>
                  <m:oMath xmlns:m="http://schemas.openxmlformats.org/officeDocument/2006/math">
                    <m:r>
                      <a:rPr lang="en-US" altLang="zh-CN" i="1" dirty="0" smtClean="0">
                        <a:latin typeface="Cambria Math" charset="0"/>
                        <a:ea typeface="Microsoft YaHei" charset="-122"/>
                        <a:cs typeface="Microsoft YaHei" charset="-122"/>
                      </a:rPr>
                      <m:t>𝑃</m:t>
                    </m:r>
                    <m:r>
                      <a:rPr lang="en-US" altLang="zh-CN" i="1" dirty="0" smtClean="0">
                        <a:latin typeface="Cambria Math" charset="0"/>
                        <a:ea typeface="Microsoft YaHei" charset="-122"/>
                        <a:cs typeface="Microsoft YaHei" charset="-122"/>
                      </a:rPr>
                      <m:t>’ = </m:t>
                    </m:r>
                    <m:r>
                      <a:rPr lang="en-US" altLang="zh-CN" i="1" dirty="0">
                        <a:latin typeface="Cambria Math" charset="0"/>
                        <a:ea typeface="Microsoft YaHei" charset="-122"/>
                        <a:cs typeface="Microsoft YaHei" charset="-122"/>
                      </a:rPr>
                      <m:t>𝑃</m:t>
                    </m:r>
                    <m:r>
                      <a:rPr lang="en-US" altLang="zh-CN" i="1" dirty="0">
                        <a:latin typeface="Cambria Math" charset="0"/>
                        <a:ea typeface="Microsoft YaHei" charset="-122"/>
                        <a:cs typeface="Microsoft YaHei" charset="-122"/>
                      </a:rPr>
                      <m:t> + </m:t>
                    </m:r>
                    <m:r>
                      <a:rPr lang="en-US" altLang="zh-CN" b="1" i="1" dirty="0">
                        <a:latin typeface="Cambria Math" charset="0"/>
                        <a:ea typeface="Microsoft YaHei" charset="-122"/>
                        <a:cs typeface="Microsoft YaHei" charset="-122"/>
                      </a:rPr>
                      <m:t>𝒅</m:t>
                    </m:r>
                  </m:oMath>
                </a14:m>
                <a:endParaRPr lang="zh-CN" altLang="en-US" b="1" dirty="0">
                  <a:latin typeface="Microsoft YaHei" charset="-122"/>
                  <a:ea typeface="Microsoft YaHei" charset="-122"/>
                  <a:cs typeface="Microsoft YaHei" charset="-122"/>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618" t="-2381"/>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EB792F4E-54C0-4D36-B331-9C6FCFE9A340}" type="slidenum">
              <a:rPr lang="zh-CN" altLang="en-US" smtClean="0"/>
              <a:pPr/>
              <a:t>25</a:t>
            </a:fld>
            <a:endParaRPr lang="zh-CN" altLang="en-US" dirty="0"/>
          </a:p>
        </p:txBody>
      </p:sp>
      <p:grpSp>
        <p:nvGrpSpPr>
          <p:cNvPr id="11" name="Group 10"/>
          <p:cNvGrpSpPr/>
          <p:nvPr/>
        </p:nvGrpSpPr>
        <p:grpSpPr>
          <a:xfrm>
            <a:off x="4775884" y="1538288"/>
            <a:ext cx="2707591" cy="2081868"/>
            <a:chOff x="4847322" y="1195388"/>
            <a:chExt cx="2707591" cy="2081868"/>
          </a:xfrm>
        </p:grpSpPr>
        <p:sp>
          <p:nvSpPr>
            <p:cNvPr id="5" name="Text Box 4"/>
            <p:cNvSpPr txBox="1">
              <a:spLocks noChangeArrowheads="1"/>
            </p:cNvSpPr>
            <p:nvPr/>
          </p:nvSpPr>
          <p:spPr bwMode="auto">
            <a:xfrm>
              <a:off x="4847322" y="2820056"/>
              <a:ext cx="354013" cy="457200"/>
            </a:xfrm>
            <a:prstGeom prst="rect">
              <a:avLst/>
            </a:prstGeom>
            <a:noFill/>
            <a:ln w="12700">
              <a:noFill/>
              <a:miter lim="800000"/>
              <a:headEnd type="none" w="sm" len="sm"/>
              <a:tailEnd type="none" w="sm" len="sm"/>
            </a:ln>
          </p:spPr>
          <p:txBody>
            <a:bodyPr wrap="none" anchorCtr="1">
              <a:spAutoFit/>
            </a:bodyPr>
            <a:lstStyle/>
            <a:p>
              <a:r>
                <a:rPr lang="en-US" altLang="zh-CN" dirty="0"/>
                <a:t>P</a:t>
              </a:r>
            </a:p>
          </p:txBody>
        </p:sp>
        <p:sp>
          <p:nvSpPr>
            <p:cNvPr id="6" name="Text Box 5"/>
            <p:cNvSpPr txBox="1">
              <a:spLocks noChangeArrowheads="1"/>
            </p:cNvSpPr>
            <p:nvPr/>
          </p:nvSpPr>
          <p:spPr bwMode="auto">
            <a:xfrm>
              <a:off x="7099300" y="1195388"/>
              <a:ext cx="455613" cy="457200"/>
            </a:xfrm>
            <a:prstGeom prst="rect">
              <a:avLst/>
            </a:prstGeom>
            <a:noFill/>
            <a:ln w="12700">
              <a:noFill/>
              <a:miter lim="800000"/>
              <a:headEnd type="none" w="sm" len="sm"/>
              <a:tailEnd type="none" w="sm" len="sm"/>
            </a:ln>
          </p:spPr>
          <p:txBody>
            <a:bodyPr wrap="none" anchorCtr="1">
              <a:spAutoFit/>
            </a:bodyPr>
            <a:lstStyle/>
            <a:p>
              <a:r>
                <a:rPr lang="en-US" altLang="zh-CN"/>
                <a:t>P’</a:t>
              </a:r>
            </a:p>
          </p:txBody>
        </p:sp>
        <p:sp>
          <p:nvSpPr>
            <p:cNvPr id="7" name="Oval 6"/>
            <p:cNvSpPr>
              <a:spLocks noChangeArrowheads="1"/>
            </p:cNvSpPr>
            <p:nvPr/>
          </p:nvSpPr>
          <p:spPr bwMode="auto">
            <a:xfrm>
              <a:off x="5192713" y="3059113"/>
              <a:ext cx="152400" cy="152400"/>
            </a:xfrm>
            <a:prstGeom prst="ellipse">
              <a:avLst/>
            </a:prstGeom>
            <a:solidFill>
              <a:schemeClr val="accent1"/>
            </a:solidFill>
            <a:ln w="12700">
              <a:solidFill>
                <a:schemeClr val="tx1"/>
              </a:solidFill>
              <a:round/>
              <a:headEnd type="none" w="sm" len="sm"/>
              <a:tailEnd type="none" w="sm" len="sm"/>
            </a:ln>
          </p:spPr>
          <p:txBody>
            <a:bodyPr wrap="none" anchor="ctr"/>
            <a:lstStyle/>
            <a:p>
              <a:endParaRPr lang="zh-CN" altLang="zh-CN"/>
            </a:p>
          </p:txBody>
        </p:sp>
        <p:sp>
          <p:nvSpPr>
            <p:cNvPr id="8" name="Oval 7"/>
            <p:cNvSpPr>
              <a:spLocks noChangeArrowheads="1"/>
            </p:cNvSpPr>
            <p:nvPr/>
          </p:nvSpPr>
          <p:spPr bwMode="auto">
            <a:xfrm>
              <a:off x="7021513" y="1535113"/>
              <a:ext cx="152400" cy="152400"/>
            </a:xfrm>
            <a:prstGeom prst="ellipse">
              <a:avLst/>
            </a:prstGeom>
            <a:solidFill>
              <a:schemeClr val="accent1"/>
            </a:solidFill>
            <a:ln w="12700">
              <a:solidFill>
                <a:schemeClr val="tx1"/>
              </a:solidFill>
              <a:round/>
              <a:headEnd type="none" w="sm" len="sm"/>
              <a:tailEnd type="none" w="sm" len="sm"/>
            </a:ln>
          </p:spPr>
          <p:txBody>
            <a:bodyPr wrap="none" anchor="ctr"/>
            <a:lstStyle/>
            <a:p>
              <a:endParaRPr lang="zh-CN" altLang="zh-CN"/>
            </a:p>
          </p:txBody>
        </p:sp>
        <p:sp>
          <p:nvSpPr>
            <p:cNvPr id="9" name="Line 8"/>
            <p:cNvSpPr>
              <a:spLocks noChangeShapeType="1"/>
            </p:cNvSpPr>
            <p:nvPr/>
          </p:nvSpPr>
          <p:spPr bwMode="auto">
            <a:xfrm flipV="1">
              <a:off x="5345113" y="1687513"/>
              <a:ext cx="1676400" cy="1371600"/>
            </a:xfrm>
            <a:prstGeom prst="line">
              <a:avLst/>
            </a:prstGeom>
            <a:noFill/>
            <a:ln w="28575">
              <a:solidFill>
                <a:schemeClr val="tx1"/>
              </a:solidFill>
              <a:round/>
              <a:headEnd type="none" w="sm" len="sm"/>
              <a:tailEnd type="triangle" w="med" len="med"/>
            </a:ln>
          </p:spPr>
          <p:txBody>
            <a:bodyPr anchor="ctr" anchorCtr="1"/>
            <a:lstStyle/>
            <a:p>
              <a:endParaRPr lang="zh-CN" altLang="en-US"/>
            </a:p>
          </p:txBody>
        </p:sp>
        <mc:AlternateContent xmlns:mc="http://schemas.openxmlformats.org/markup-compatibility/2006" xmlns:a14="http://schemas.microsoft.com/office/drawing/2010/main">
          <mc:Choice Requires="a14">
            <p:sp>
              <p:nvSpPr>
                <p:cNvPr id="10" name="Text Box 9"/>
                <p:cNvSpPr txBox="1">
                  <a:spLocks noChangeArrowheads="1"/>
                </p:cNvSpPr>
                <p:nvPr/>
              </p:nvSpPr>
              <p:spPr bwMode="auto">
                <a:xfrm>
                  <a:off x="6319838" y="2185988"/>
                  <a:ext cx="386644" cy="369332"/>
                </a:xfrm>
                <a:prstGeom prst="rect">
                  <a:avLst/>
                </a:prstGeom>
                <a:noFill/>
                <a:ln w="12700">
                  <a:noFill/>
                  <a:miter lim="800000"/>
                  <a:headEnd type="none" w="sm" len="sm"/>
                  <a:tailEnd type="none" w="sm" len="sm"/>
                </a:ln>
              </p:spPr>
              <p:txBody>
                <a:bodyPr wrap="none" anchorCtr="1">
                  <a:spAutoFit/>
                </a:bodyPr>
                <a:lstStyle/>
                <a:p>
                  <a:pPr/>
                  <a14:m>
                    <m:oMathPara xmlns:m="http://schemas.openxmlformats.org/officeDocument/2006/math">
                      <m:oMathParaPr>
                        <m:jc m:val="centerGroup"/>
                      </m:oMathParaPr>
                      <m:oMath xmlns:m="http://schemas.openxmlformats.org/officeDocument/2006/math">
                        <m:r>
                          <a:rPr lang="en-US" altLang="zh-CN" b="1" i="1" dirty="0" smtClean="0">
                            <a:latin typeface="Cambria Math" charset="0"/>
                          </a:rPr>
                          <m:t>𝒅</m:t>
                        </m:r>
                      </m:oMath>
                    </m:oMathPara>
                  </a14:m>
                  <a:endParaRPr lang="en-US" altLang="zh-CN" b="1" dirty="0"/>
                </a:p>
              </p:txBody>
            </p:sp>
          </mc:Choice>
          <mc:Fallback xmlns="">
            <p:sp>
              <p:nvSpPr>
                <p:cNvPr id="10" name="Text Box 9"/>
                <p:cNvSpPr txBox="1">
                  <a:spLocks noRot="1" noChangeAspect="1" noMove="1" noResize="1" noEditPoints="1" noAdjustHandles="1" noChangeArrowheads="1" noChangeShapeType="1" noTextEdit="1"/>
                </p:cNvSpPr>
                <p:nvPr/>
              </p:nvSpPr>
              <p:spPr bwMode="auto">
                <a:xfrm>
                  <a:off x="6319838" y="2185988"/>
                  <a:ext cx="386644" cy="369332"/>
                </a:xfrm>
                <a:prstGeom prst="rect">
                  <a:avLst/>
                </a:prstGeom>
                <a:blipFill rotWithShape="0">
                  <a:blip r:embed="rId3"/>
                  <a:stretch>
                    <a:fillRect/>
                  </a:stretch>
                </a:blipFill>
                <a:ln w="12700">
                  <a:noFill/>
                  <a:miter lim="800000"/>
                  <a:headEnd type="none" w="sm" len="sm"/>
                  <a:tailEnd type="none" w="sm" len="sm"/>
                </a:ln>
              </p:spPr>
              <p:txBody>
                <a:bodyPr/>
                <a:lstStyle/>
                <a:p>
                  <a:r>
                    <a:rPr lang="en-US">
                      <a:noFill/>
                    </a:rPr>
                    <a:t> </a:t>
                  </a:r>
                </a:p>
              </p:txBody>
            </p:sp>
          </mc:Fallback>
        </mc:AlternateContent>
      </p:grpSp>
    </p:spTree>
    <p:extLst>
      <p:ext uri="{BB962C8B-B14F-4D97-AF65-F5344CB8AC3E}">
        <p14:creationId xmlns:p14="http://schemas.microsoft.com/office/powerpoint/2010/main" val="12085388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对象的平移</a:t>
            </a:r>
            <a:endParaRPr lang="en-US" dirty="0"/>
          </a:p>
        </p:txBody>
      </p:sp>
      <p:sp>
        <p:nvSpPr>
          <p:cNvPr id="3" name="Content Placeholder 2"/>
          <p:cNvSpPr>
            <a:spLocks noGrp="1"/>
          </p:cNvSpPr>
          <p:nvPr>
            <p:ph idx="1"/>
          </p:nvPr>
        </p:nvSpPr>
        <p:spPr/>
        <p:txBody>
          <a:bodyPr/>
          <a:lstStyle/>
          <a:p>
            <a:r>
              <a:rPr lang="zh-CN" altLang="en-US" dirty="0"/>
              <a:t>把一个对象上的所有点沿同一向量平移</a:t>
            </a:r>
          </a:p>
          <a:p>
            <a:endParaRPr lang="en-US" dirty="0"/>
          </a:p>
        </p:txBody>
      </p:sp>
      <p:sp>
        <p:nvSpPr>
          <p:cNvPr id="4" name="Slide Number Placeholder 3"/>
          <p:cNvSpPr>
            <a:spLocks noGrp="1"/>
          </p:cNvSpPr>
          <p:nvPr>
            <p:ph type="sldNum" sz="quarter" idx="12"/>
          </p:nvPr>
        </p:nvSpPr>
        <p:spPr/>
        <p:txBody>
          <a:bodyPr/>
          <a:lstStyle/>
          <a:p>
            <a:fld id="{EB792F4E-54C0-4D36-B331-9C6FCFE9A340}" type="slidenum">
              <a:rPr lang="zh-CN" altLang="en-US" smtClean="0"/>
              <a:pPr/>
              <a:t>26</a:t>
            </a:fld>
            <a:endParaRPr lang="zh-CN" altLang="en-US" dirty="0"/>
          </a:p>
        </p:txBody>
      </p:sp>
      <p:pic>
        <p:nvPicPr>
          <p:cNvPr id="5" name="Picture 2" descr="E:\CG\交互式计算机图形学—基于OpenGL着色器的自顶向下方法（第六版）\Figures\CHAPTER03 JPEG\AN03F33b.jpg"/>
          <p:cNvPicPr>
            <a:picLocks noChangeAspect="1" noChangeArrowheads="1"/>
          </p:cNvPicPr>
          <p:nvPr/>
        </p:nvPicPr>
        <p:blipFill>
          <a:blip r:embed="rId2" cstate="print"/>
          <a:srcRect/>
          <a:stretch>
            <a:fillRect/>
          </a:stretch>
        </p:blipFill>
        <p:spPr bwMode="auto">
          <a:xfrm>
            <a:off x="4067175" y="2477126"/>
            <a:ext cx="3444642" cy="2700729"/>
          </a:xfrm>
          <a:prstGeom prst="rect">
            <a:avLst/>
          </a:prstGeom>
          <a:noFill/>
        </p:spPr>
      </p:pic>
      <p:pic>
        <p:nvPicPr>
          <p:cNvPr id="6" name="Picture 3" descr="E:\CG\交互式计算机图形学—基于OpenGL着色器的自顶向下方法（第六版）\Figures\CHAPTER03 JPEG\AN03F33a.jpg"/>
          <p:cNvPicPr>
            <a:picLocks noChangeAspect="1" noChangeArrowheads="1"/>
          </p:cNvPicPr>
          <p:nvPr/>
        </p:nvPicPr>
        <p:blipFill>
          <a:blip r:embed="rId3" cstate="print"/>
          <a:srcRect/>
          <a:stretch>
            <a:fillRect/>
          </a:stretch>
        </p:blipFill>
        <p:spPr bwMode="auto">
          <a:xfrm>
            <a:off x="1421555" y="2502295"/>
            <a:ext cx="1661677" cy="2700728"/>
          </a:xfrm>
          <a:prstGeom prst="rect">
            <a:avLst/>
          </a:prstGeom>
          <a:noFill/>
        </p:spPr>
      </p:pic>
      <p:sp>
        <p:nvSpPr>
          <p:cNvPr id="7" name="矩形 6"/>
          <p:cNvSpPr/>
          <p:nvPr/>
        </p:nvSpPr>
        <p:spPr>
          <a:xfrm>
            <a:off x="1676544" y="5221938"/>
            <a:ext cx="1107996" cy="369332"/>
          </a:xfrm>
          <a:prstGeom prst="rect">
            <a:avLst/>
          </a:prstGeom>
        </p:spPr>
        <p:txBody>
          <a:bodyPr wrap="none">
            <a:spAutoFit/>
          </a:bodyPr>
          <a:lstStyle/>
          <a:p>
            <a:r>
              <a:rPr lang="zh-CN" altLang="en-US" dirty="0"/>
              <a:t>原始对象</a:t>
            </a:r>
          </a:p>
        </p:txBody>
      </p:sp>
      <p:sp>
        <p:nvSpPr>
          <p:cNvPr id="8" name="矩形 7"/>
          <p:cNvSpPr/>
          <p:nvPr/>
        </p:nvSpPr>
        <p:spPr>
          <a:xfrm>
            <a:off x="5058706" y="5298837"/>
            <a:ext cx="1569660" cy="369332"/>
          </a:xfrm>
          <a:prstGeom prst="rect">
            <a:avLst/>
          </a:prstGeom>
        </p:spPr>
        <p:txBody>
          <a:bodyPr wrap="none">
            <a:spAutoFit/>
          </a:bodyPr>
          <a:lstStyle/>
          <a:p>
            <a:r>
              <a:rPr lang="zh-CN" altLang="en-US" dirty="0"/>
              <a:t>平移后的对象</a:t>
            </a:r>
          </a:p>
        </p:txBody>
      </p:sp>
    </p:spTree>
    <p:extLst>
      <p:ext uri="{BB962C8B-B14F-4D97-AF65-F5344CB8AC3E}">
        <p14:creationId xmlns:p14="http://schemas.microsoft.com/office/powerpoint/2010/main" val="93955344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平移的表示</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628650" y="1316831"/>
                <a:ext cx="7886700" cy="5176044"/>
              </a:xfrm>
            </p:spPr>
            <p:txBody>
              <a:bodyPr>
                <a:normAutofit/>
              </a:bodyPr>
              <a:lstStyle/>
              <a:p>
                <a:r>
                  <a:rPr lang="zh-CN" altLang="en-US" dirty="0">
                    <a:latin typeface="Microsoft YaHei" charset="-122"/>
                    <a:ea typeface="Microsoft YaHei" charset="-122"/>
                    <a:cs typeface="Microsoft YaHei" charset="-122"/>
                  </a:rPr>
                  <a:t>可以用在齐次坐标中一个</a:t>
                </a:r>
                <a:r>
                  <a:rPr lang="en-US" altLang="zh-CN" dirty="0">
                    <a:latin typeface="Microsoft YaHei" charset="-122"/>
                    <a:ea typeface="Microsoft YaHei" charset="-122"/>
                    <a:cs typeface="Microsoft YaHei" charset="-122"/>
                  </a:rPr>
                  <a:t>4×4</a:t>
                </a:r>
                <a:r>
                  <a:rPr lang="zh-CN" altLang="en-US" dirty="0">
                    <a:latin typeface="Microsoft YaHei" charset="-122"/>
                    <a:ea typeface="Microsoft YaHei" charset="-122"/>
                    <a:cs typeface="Microsoft YaHei" charset="-122"/>
                  </a:rPr>
                  <a:t>的</a:t>
                </a:r>
                <a:r>
                  <a:rPr lang="zh-CN" altLang="en-US" dirty="0"/>
                  <a:t>平移变换</a:t>
                </a:r>
                <a14:m>
                  <m:oMath xmlns:m="http://schemas.openxmlformats.org/officeDocument/2006/math">
                    <m:r>
                      <a:rPr lang="en-US" altLang="zh-CN" b="1" i="1" dirty="0" smtClean="0">
                        <a:latin typeface="Cambria Math" charset="0"/>
                        <a:ea typeface="Microsoft YaHei" charset="-122"/>
                        <a:cs typeface="Microsoft YaHei" charset="-122"/>
                      </a:rPr>
                      <m:t>𝑻</m:t>
                    </m:r>
                  </m:oMath>
                </a14:m>
                <a:r>
                  <a:rPr lang="zh-CN" altLang="en-US" dirty="0">
                    <a:latin typeface="Microsoft YaHei" charset="-122"/>
                    <a:ea typeface="Microsoft YaHei" charset="-122"/>
                    <a:cs typeface="Microsoft YaHei" charset="-122"/>
                  </a:rPr>
                  <a:t>表示平移</a:t>
                </a:r>
                <a:r>
                  <a:rPr lang="zh-CN" altLang="en-US" b="1" dirty="0">
                    <a:latin typeface="Microsoft YaHei" charset="-122"/>
                    <a:ea typeface="Microsoft YaHei" charset="-122"/>
                    <a:cs typeface="Microsoft YaHei" charset="-122"/>
                  </a:rPr>
                  <a:t>：</a:t>
                </a:r>
                <a:r>
                  <a:rPr lang="en-US" altLang="zh-CN" b="1" dirty="0">
                    <a:latin typeface="Microsoft YaHei" charset="-122"/>
                    <a:ea typeface="Microsoft YaHei" charset="-122"/>
                    <a:cs typeface="Microsoft YaHei" charset="-122"/>
                  </a:rPr>
                  <a:t> </a:t>
                </a:r>
                <a14:m>
                  <m:oMath xmlns:m="http://schemas.openxmlformats.org/officeDocument/2006/math">
                    <m:r>
                      <a:rPr lang="en-US" altLang="zh-CN" b="1" i="1" dirty="0" smtClean="0">
                        <a:latin typeface="Cambria Math" charset="0"/>
                        <a:ea typeface="Microsoft YaHei" charset="-122"/>
                        <a:cs typeface="Microsoft YaHei" charset="-122"/>
                      </a:rPr>
                      <m:t>𝒑</m:t>
                    </m:r>
                    <m:r>
                      <a:rPr lang="en-US" altLang="zh-CN" i="1" dirty="0">
                        <a:latin typeface="Cambria Math" charset="0"/>
                        <a:ea typeface="Microsoft YaHei" charset="-122"/>
                        <a:cs typeface="Microsoft YaHei" charset="-122"/>
                      </a:rPr>
                      <m:t>’=</m:t>
                    </m:r>
                    <m:r>
                      <a:rPr lang="en-US" altLang="zh-CN" b="1" i="1" dirty="0" err="1">
                        <a:latin typeface="Cambria Math" charset="0"/>
                        <a:ea typeface="Microsoft YaHei" charset="-122"/>
                        <a:cs typeface="Microsoft YaHei" charset="-122"/>
                      </a:rPr>
                      <m:t>𝑻𝒑</m:t>
                    </m:r>
                    <m:r>
                      <a:rPr lang="en-US" altLang="zh-CN" i="1" dirty="0">
                        <a:latin typeface="Cambria Math" charset="0"/>
                        <a:ea typeface="Microsoft YaHei" charset="-122"/>
                        <a:cs typeface="Microsoft YaHei" charset="-122"/>
                      </a:rPr>
                      <m:t> </m:t>
                    </m:r>
                  </m:oMath>
                </a14:m>
                <a:endParaRPr lang="en-US" altLang="zh-CN" dirty="0">
                  <a:latin typeface="Microsoft YaHei" charset="-122"/>
                  <a:ea typeface="Microsoft YaHei" charset="-122"/>
                  <a:cs typeface="Microsoft YaHei" charset="-122"/>
                </a:endParaRPr>
              </a:p>
              <a:p>
                <a:endParaRPr lang="en-US" altLang="zh-CN" dirty="0">
                  <a:latin typeface="Microsoft YaHei" charset="-122"/>
                  <a:ea typeface="Microsoft YaHei" charset="-122"/>
                  <a:cs typeface="Microsoft YaHei" charset="-122"/>
                </a:endParaRPr>
              </a:p>
              <a:p>
                <a:endParaRPr lang="en-US" altLang="zh-CN" dirty="0">
                  <a:latin typeface="Microsoft YaHei" charset="-122"/>
                  <a:ea typeface="Microsoft YaHei" charset="-122"/>
                  <a:cs typeface="Microsoft YaHei" charset="-122"/>
                </a:endParaRPr>
              </a:p>
              <a:p>
                <a:endParaRPr lang="en-US" altLang="zh-CN" dirty="0">
                  <a:latin typeface="Microsoft YaHei" charset="-122"/>
                  <a:ea typeface="Microsoft YaHei" charset="-122"/>
                  <a:cs typeface="Microsoft YaHei" charset="-122"/>
                </a:endParaRPr>
              </a:p>
              <a:p>
                <a:endParaRPr lang="en-US" altLang="zh-CN" dirty="0">
                  <a:latin typeface="Microsoft YaHei" charset="-122"/>
                  <a:ea typeface="Microsoft YaHei" charset="-122"/>
                  <a:cs typeface="Microsoft YaHei" charset="-122"/>
                </a:endParaRPr>
              </a:p>
              <a:p>
                <a:endParaRPr lang="en-US" altLang="zh-CN" dirty="0">
                  <a:latin typeface="Microsoft YaHei" charset="-122"/>
                  <a:ea typeface="Microsoft YaHei" charset="-122"/>
                  <a:cs typeface="Microsoft YaHei" charset="-122"/>
                </a:endParaRPr>
              </a:p>
              <a:p>
                <a:r>
                  <a:rPr lang="zh-CN" altLang="en-US" dirty="0">
                    <a:latin typeface="Microsoft YaHei" charset="-122"/>
                    <a:ea typeface="Microsoft YaHei" charset="-122"/>
                    <a:cs typeface="Microsoft YaHei" charset="-122"/>
                  </a:rPr>
                  <a:t>这种形式更容易实现，因为所有的仿射变换都可以用这种形式表示，矩阵乘法可以复合</a:t>
                </a:r>
                <a:endParaRPr lang="en-US" altLang="zh-CN" dirty="0">
                  <a:latin typeface="Microsoft YaHei" charset="-122"/>
                  <a:ea typeface="Microsoft YaHei" charset="-122"/>
                  <a:cs typeface="Microsoft YaHei" charset="-122"/>
                </a:endParaRPr>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628650" y="1316831"/>
                <a:ext cx="7886700" cy="5176044"/>
              </a:xfrm>
              <a:blipFill rotWithShape="0">
                <a:blip r:embed="rId2"/>
                <a:stretch>
                  <a:fillRect l="-618" t="-2002" r="-618"/>
                </a:stretch>
              </a:blipFill>
            </p:spPr>
            <p:txBody>
              <a:bodyPr/>
              <a:lstStyle/>
              <a:p>
                <a:r>
                  <a:rPr lang="en-US">
                    <a:noFill/>
                  </a:rPr>
                  <a:t> </a:t>
                </a:r>
              </a:p>
            </p:txBody>
          </p:sp>
        </mc:Fallback>
      </mc:AlternateContent>
      <p:sp>
        <p:nvSpPr>
          <p:cNvPr id="4" name="灯片编号占位符 3"/>
          <p:cNvSpPr>
            <a:spLocks noGrp="1"/>
          </p:cNvSpPr>
          <p:nvPr>
            <p:ph type="sldNum" sz="quarter" idx="12"/>
          </p:nvPr>
        </p:nvSpPr>
        <p:spPr/>
        <p:txBody>
          <a:bodyPr/>
          <a:lstStyle/>
          <a:p>
            <a:fld id="{EB792F4E-54C0-4D36-B331-9C6FCFE9A340}" type="slidenum">
              <a:rPr lang="zh-CN" altLang="en-US" smtClean="0"/>
              <a:t>27</a:t>
            </a:fld>
            <a:endParaRPr lang="zh-CN" altLang="en-US"/>
          </a:p>
        </p:txBody>
      </p:sp>
      <p:pic>
        <p:nvPicPr>
          <p:cNvPr id="9" name="图片 8"/>
          <p:cNvPicPr>
            <a:picLocks noChangeAspect="1"/>
          </p:cNvPicPr>
          <p:nvPr/>
        </p:nvPicPr>
        <p:blipFill>
          <a:blip r:embed="rId3"/>
          <a:stretch>
            <a:fillRect/>
          </a:stretch>
        </p:blipFill>
        <p:spPr>
          <a:xfrm>
            <a:off x="1638812" y="2278452"/>
            <a:ext cx="5462076" cy="2257231"/>
          </a:xfrm>
          <a:prstGeom prst="rect">
            <a:avLst/>
          </a:prstGeom>
        </p:spPr>
      </p:pic>
    </p:spTree>
    <p:extLst>
      <p:ext uri="{BB962C8B-B14F-4D97-AF65-F5344CB8AC3E}">
        <p14:creationId xmlns:p14="http://schemas.microsoft.com/office/powerpoint/2010/main" val="35935023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二维旋转</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zh-CN" altLang="en-US" dirty="0">
                    <a:latin typeface="Microsoft YaHei" charset="-122"/>
                    <a:ea typeface="Microsoft YaHei" charset="-122"/>
                    <a:cs typeface="Microsoft YaHei" charset="-122"/>
                  </a:rPr>
                  <a:t>考虑绕原点旋转</a:t>
                </a:r>
                <a14:m>
                  <m:oMath xmlns:m="http://schemas.openxmlformats.org/officeDocument/2006/math">
                    <m:r>
                      <a:rPr lang="en-US" altLang="zh-CN" i="1" dirty="0" smtClean="0">
                        <a:latin typeface="Cambria Math" charset="0"/>
                        <a:ea typeface="Microsoft YaHei" charset="-122"/>
                        <a:cs typeface="Microsoft YaHei" charset="-122"/>
                      </a:rPr>
                      <m:t>𝜃</m:t>
                    </m:r>
                  </m:oMath>
                </a14:m>
                <a:r>
                  <a:rPr lang="zh-CN" altLang="en-US" dirty="0">
                    <a:latin typeface="Microsoft YaHei" charset="-122"/>
                    <a:ea typeface="Microsoft YaHei" charset="-122"/>
                    <a:cs typeface="Microsoft YaHei" charset="-122"/>
                  </a:rPr>
                  <a:t>度</a:t>
                </a:r>
              </a:p>
              <a:p>
                <a:r>
                  <a:rPr lang="zh-CN" altLang="en-US" dirty="0">
                    <a:latin typeface="Microsoft YaHei" charset="-122"/>
                    <a:ea typeface="Microsoft YaHei" charset="-122"/>
                    <a:cs typeface="Microsoft YaHei" charset="-122"/>
                  </a:rPr>
                  <a:t>半径保持不变，角度增加了</a:t>
                </a:r>
                <a14:m>
                  <m:oMath xmlns:m="http://schemas.openxmlformats.org/officeDocument/2006/math">
                    <m:r>
                      <a:rPr lang="en-US" altLang="zh-CN" i="1" dirty="0" smtClean="0">
                        <a:latin typeface="Cambria Math" charset="0"/>
                        <a:ea typeface="Microsoft YaHei" charset="-122"/>
                        <a:cs typeface="Microsoft YaHei" charset="-122"/>
                      </a:rPr>
                      <m:t>𝜃</m:t>
                    </m:r>
                  </m:oMath>
                </a14:m>
                <a:endParaRPr lang="zh-CN" altLang="en-US" dirty="0">
                  <a:latin typeface="Microsoft YaHei" charset="-122"/>
                  <a:ea typeface="Microsoft YaHei" charset="-122"/>
                  <a:cs typeface="Microsoft YaHei" charset="-122"/>
                </a:endParaRP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618" t="-2381"/>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EB792F4E-54C0-4D36-B331-9C6FCFE9A340}" type="slidenum">
              <a:rPr lang="zh-CN" altLang="en-US" smtClean="0"/>
              <a:pPr/>
              <a:t>28</a:t>
            </a:fld>
            <a:endParaRPr lang="zh-CN" altLang="en-US" dirty="0"/>
          </a:p>
        </p:txBody>
      </p:sp>
      <p:pic>
        <p:nvPicPr>
          <p:cNvPr id="5" name="Picture 2" descr="E:\CG\交互式计算机图形学—基于OpenGL着色器的自顶向下方法（第六版）\Figures\CHAPTER03 JPEG\AN03F34.jpg"/>
          <p:cNvPicPr>
            <a:picLocks noChangeAspect="1" noChangeArrowheads="1"/>
          </p:cNvPicPr>
          <p:nvPr/>
        </p:nvPicPr>
        <p:blipFill>
          <a:blip r:embed="rId4" cstate="print"/>
          <a:srcRect/>
          <a:stretch>
            <a:fillRect/>
          </a:stretch>
        </p:blipFill>
        <p:spPr bwMode="auto">
          <a:xfrm>
            <a:off x="1409994" y="2617423"/>
            <a:ext cx="3212211" cy="3249726"/>
          </a:xfrm>
          <a:prstGeom prst="rect">
            <a:avLst/>
          </a:prstGeom>
          <a:noFill/>
        </p:spPr>
      </p:pic>
      <mc:AlternateContent xmlns:mc="http://schemas.openxmlformats.org/markup-compatibility/2006" xmlns:a14="http://schemas.microsoft.com/office/drawing/2010/main">
        <mc:Choice Requires="a14">
          <p:sp>
            <p:nvSpPr>
              <p:cNvPr id="6" name="Text Box 8"/>
              <p:cNvSpPr txBox="1">
                <a:spLocks noChangeArrowheads="1"/>
              </p:cNvSpPr>
              <p:nvPr/>
            </p:nvSpPr>
            <p:spPr bwMode="auto">
              <a:xfrm>
                <a:off x="5848142" y="3831157"/>
                <a:ext cx="2395592" cy="646331"/>
              </a:xfrm>
              <a:prstGeom prst="rect">
                <a:avLst/>
              </a:prstGeom>
              <a:noFill/>
              <a:ln w="12700">
                <a:solidFill>
                  <a:schemeClr val="tx1"/>
                </a:solidFill>
                <a:miter lim="800000"/>
                <a:headEnd type="none" w="sm" len="sm"/>
                <a:tailEnd type="none" w="sm" len="sm"/>
              </a:ln>
            </p:spPr>
            <p:txBody>
              <a:bodyPr wrap="none" anchorCtr="1">
                <a:spAutoFit/>
              </a:bodyPr>
              <a:lstStyle/>
              <a:p>
                <a:pPr/>
                <a14:m>
                  <m:oMathPara xmlns:m="http://schemas.openxmlformats.org/officeDocument/2006/math">
                    <m:oMathParaPr>
                      <m:jc m:val="centerGroup"/>
                    </m:oMathParaPr>
                    <m:oMath xmlns:m="http://schemas.openxmlformats.org/officeDocument/2006/math">
                      <m:r>
                        <a:rPr lang="es-ES" altLang="zh-CN" i="1" dirty="0" smtClean="0">
                          <a:latin typeface="Cambria Math" charset="0"/>
                          <a:cs typeface="Times New Roman" pitchFamily="18" charset="0"/>
                        </a:rPr>
                        <m:t>𝑥</m:t>
                      </m:r>
                      <m:r>
                        <a:rPr lang="es-ES" altLang="zh-CN" i="1" dirty="0" smtClean="0">
                          <a:latin typeface="Cambria Math" charset="0"/>
                          <a:cs typeface="Times New Roman" pitchFamily="18" charset="0"/>
                        </a:rPr>
                        <m:t>’ = </m:t>
                      </m:r>
                      <m:r>
                        <a:rPr lang="es-ES" altLang="zh-CN" i="1" dirty="0" smtClean="0">
                          <a:latin typeface="Cambria Math" charset="0"/>
                          <a:cs typeface="Times New Roman" pitchFamily="18" charset="0"/>
                        </a:rPr>
                        <m:t>𝑥</m:t>
                      </m:r>
                      <m:r>
                        <a:rPr lang="es-ES" altLang="zh-CN" i="1" dirty="0" smtClean="0">
                          <a:latin typeface="Cambria Math" charset="0"/>
                          <a:cs typeface="Times New Roman" pitchFamily="18" charset="0"/>
                        </a:rPr>
                        <m:t> </m:t>
                      </m:r>
                      <m:r>
                        <m:rPr>
                          <m:sty m:val="p"/>
                        </m:rPr>
                        <a:rPr lang="es-ES" altLang="zh-CN" i="1" dirty="0" smtClean="0">
                          <a:latin typeface="Cambria Math" charset="0"/>
                          <a:cs typeface="Times New Roman" pitchFamily="18" charset="0"/>
                        </a:rPr>
                        <m:t>cos</m:t>
                      </m:r>
                      <m:r>
                        <a:rPr lang="es-ES" altLang="zh-CN" i="1" dirty="0" smtClean="0">
                          <a:latin typeface="Cambria Math" charset="0"/>
                          <a:cs typeface="Times New Roman" pitchFamily="18" charset="0"/>
                        </a:rPr>
                        <m:t>⁡</m:t>
                      </m:r>
                      <m:r>
                        <a:rPr lang="es-ES" altLang="zh-CN" i="1" dirty="0" smtClean="0">
                          <a:latin typeface="Cambria Math" charset="0"/>
                          <a:cs typeface="Times New Roman" pitchFamily="18" charset="0"/>
                        </a:rPr>
                        <m:t>𝜃</m:t>
                      </m:r>
                      <m:r>
                        <a:rPr lang="es-ES" altLang="zh-CN" i="1" dirty="0" smtClean="0">
                          <a:latin typeface="Cambria Math" charset="0"/>
                          <a:cs typeface="Times New Roman" pitchFamily="18" charset="0"/>
                        </a:rPr>
                        <m:t> – </m:t>
                      </m:r>
                      <m:r>
                        <a:rPr lang="es-ES" altLang="zh-CN" i="1" dirty="0" smtClean="0">
                          <a:latin typeface="Cambria Math" charset="0"/>
                          <a:cs typeface="Times New Roman" pitchFamily="18" charset="0"/>
                        </a:rPr>
                        <m:t>𝑦</m:t>
                      </m:r>
                      <m:r>
                        <a:rPr lang="es-ES" altLang="zh-CN" i="1" dirty="0" smtClean="0">
                          <a:latin typeface="Cambria Math" charset="0"/>
                          <a:cs typeface="Times New Roman" pitchFamily="18" charset="0"/>
                        </a:rPr>
                        <m:t> </m:t>
                      </m:r>
                      <m:r>
                        <m:rPr>
                          <m:sty m:val="p"/>
                        </m:rPr>
                        <a:rPr lang="es-ES" altLang="zh-CN" i="1" dirty="0" smtClean="0">
                          <a:latin typeface="Cambria Math" charset="0"/>
                          <a:cs typeface="Times New Roman" pitchFamily="18" charset="0"/>
                        </a:rPr>
                        <m:t>sin</m:t>
                      </m:r>
                      <m:r>
                        <a:rPr lang="es-ES" altLang="zh-CN" i="1" dirty="0" smtClean="0">
                          <a:latin typeface="Cambria Math" charset="0"/>
                          <a:cs typeface="Times New Roman" pitchFamily="18" charset="0"/>
                        </a:rPr>
                        <m:t>𝜃</m:t>
                      </m:r>
                    </m:oMath>
                  </m:oMathPara>
                </a14:m>
                <a:endParaRPr lang="es-ES" altLang="zh-CN" i="1" dirty="0">
                  <a:latin typeface="Times New Roman" pitchFamily="18" charset="0"/>
                  <a:cs typeface="Times New Roman" pitchFamily="18" charset="0"/>
                </a:endParaRPr>
              </a:p>
              <a:p>
                <a:pPr/>
                <a14:m>
                  <m:oMathPara xmlns:m="http://schemas.openxmlformats.org/officeDocument/2006/math">
                    <m:oMathParaPr>
                      <m:jc m:val="centerGroup"/>
                    </m:oMathParaPr>
                    <m:oMath xmlns:m="http://schemas.openxmlformats.org/officeDocument/2006/math">
                      <m:r>
                        <a:rPr lang="es-ES" altLang="zh-CN" i="1" dirty="0" smtClean="0">
                          <a:latin typeface="Cambria Math" charset="0"/>
                          <a:cs typeface="Times New Roman" pitchFamily="18" charset="0"/>
                        </a:rPr>
                        <m:t>𝑦</m:t>
                      </m:r>
                      <m:r>
                        <a:rPr lang="es-ES" altLang="zh-CN" i="1" dirty="0" smtClean="0">
                          <a:latin typeface="Cambria Math" charset="0"/>
                          <a:cs typeface="Times New Roman" pitchFamily="18" charset="0"/>
                        </a:rPr>
                        <m:t>’ = </m:t>
                      </m:r>
                      <m:r>
                        <a:rPr lang="es-ES" altLang="zh-CN" i="1" dirty="0" smtClean="0">
                          <a:latin typeface="Cambria Math" charset="0"/>
                          <a:cs typeface="Times New Roman" pitchFamily="18" charset="0"/>
                        </a:rPr>
                        <m:t>𝑥</m:t>
                      </m:r>
                      <m:r>
                        <a:rPr lang="es-ES" altLang="zh-CN" i="1" dirty="0" smtClean="0">
                          <a:latin typeface="Cambria Math" charset="0"/>
                          <a:cs typeface="Times New Roman" pitchFamily="18" charset="0"/>
                        </a:rPr>
                        <m:t> </m:t>
                      </m:r>
                      <m:r>
                        <m:rPr>
                          <m:sty m:val="p"/>
                        </m:rPr>
                        <a:rPr lang="es-ES" altLang="zh-CN" i="1" dirty="0" smtClean="0">
                          <a:latin typeface="Cambria Math" charset="0"/>
                          <a:cs typeface="Times New Roman" pitchFamily="18" charset="0"/>
                        </a:rPr>
                        <m:t>sin</m:t>
                      </m:r>
                      <m:r>
                        <a:rPr lang="es-ES" altLang="zh-CN" i="1" dirty="0" smtClean="0">
                          <a:latin typeface="Cambria Math" charset="0"/>
                          <a:cs typeface="Times New Roman" pitchFamily="18" charset="0"/>
                        </a:rPr>
                        <m:t>⁡</m:t>
                      </m:r>
                      <m:r>
                        <a:rPr lang="es-ES" altLang="zh-CN" i="1" dirty="0" smtClean="0">
                          <a:latin typeface="Cambria Math" charset="0"/>
                          <a:cs typeface="Times New Roman" pitchFamily="18" charset="0"/>
                        </a:rPr>
                        <m:t>𝜃</m:t>
                      </m:r>
                      <m:r>
                        <a:rPr lang="es-ES" altLang="zh-CN" i="1" dirty="0" smtClean="0">
                          <a:latin typeface="Cambria Math" charset="0"/>
                          <a:cs typeface="Times New Roman" pitchFamily="18" charset="0"/>
                        </a:rPr>
                        <m:t>+</m:t>
                      </m:r>
                      <m:r>
                        <a:rPr lang="es-ES" altLang="zh-CN" i="1" dirty="0" smtClean="0">
                          <a:latin typeface="Cambria Math" charset="0"/>
                          <a:cs typeface="Times New Roman" pitchFamily="18" charset="0"/>
                        </a:rPr>
                        <m:t>𝑦</m:t>
                      </m:r>
                      <m:r>
                        <a:rPr lang="es-ES" altLang="zh-CN" i="1" dirty="0" smtClean="0">
                          <a:latin typeface="Cambria Math" charset="0"/>
                          <a:cs typeface="Times New Roman" pitchFamily="18" charset="0"/>
                        </a:rPr>
                        <m:t> </m:t>
                      </m:r>
                      <m:r>
                        <m:rPr>
                          <m:sty m:val="p"/>
                        </m:rPr>
                        <a:rPr lang="es-ES" altLang="zh-CN" i="1" dirty="0" smtClean="0">
                          <a:latin typeface="Cambria Math" charset="0"/>
                          <a:cs typeface="Times New Roman" pitchFamily="18" charset="0"/>
                        </a:rPr>
                        <m:t>cos</m:t>
                      </m:r>
                      <m:r>
                        <a:rPr lang="es-ES" altLang="zh-CN" i="1" dirty="0" smtClean="0">
                          <a:latin typeface="Cambria Math" charset="0"/>
                          <a:cs typeface="Times New Roman" pitchFamily="18" charset="0"/>
                        </a:rPr>
                        <m:t>𝜃</m:t>
                      </m:r>
                    </m:oMath>
                  </m:oMathPara>
                </a14:m>
                <a:endParaRPr lang="en-US" altLang="zh-CN" dirty="0">
                  <a:latin typeface="Times New Roman" pitchFamily="18" charset="0"/>
                  <a:ea typeface="华文新魏" pitchFamily="2" charset="-122"/>
                  <a:cs typeface="Times New Roman" pitchFamily="18" charset="0"/>
                </a:endParaRPr>
              </a:p>
            </p:txBody>
          </p:sp>
        </mc:Choice>
        <mc:Fallback xmlns="">
          <p:sp>
            <p:nvSpPr>
              <p:cNvPr id="6" name="Text Box 8"/>
              <p:cNvSpPr txBox="1">
                <a:spLocks noRot="1" noChangeAspect="1" noMove="1" noResize="1" noEditPoints="1" noAdjustHandles="1" noChangeArrowheads="1" noChangeShapeType="1" noTextEdit="1"/>
              </p:cNvSpPr>
              <p:nvPr/>
            </p:nvSpPr>
            <p:spPr bwMode="auto">
              <a:xfrm>
                <a:off x="5848142" y="3831157"/>
                <a:ext cx="2395592" cy="646331"/>
              </a:xfrm>
              <a:prstGeom prst="rect">
                <a:avLst/>
              </a:prstGeom>
              <a:blipFill rotWithShape="0">
                <a:blip r:embed="rId5"/>
                <a:stretch>
                  <a:fillRect t="-51852" b="-68519"/>
                </a:stretch>
              </a:blipFill>
              <a:ln w="12700">
                <a:solidFill>
                  <a:schemeClr val="tx1"/>
                </a:solidFill>
                <a:miter lim="800000"/>
                <a:headEnd type="none" w="sm" len="sm"/>
                <a:tailEnd type="none" w="sm" len="sm"/>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 Box 9"/>
              <p:cNvSpPr txBox="1">
                <a:spLocks noChangeArrowheads="1"/>
              </p:cNvSpPr>
              <p:nvPr/>
            </p:nvSpPr>
            <p:spPr bwMode="auto">
              <a:xfrm>
                <a:off x="5134966" y="5255746"/>
                <a:ext cx="1426353" cy="646331"/>
              </a:xfrm>
              <a:prstGeom prst="rect">
                <a:avLst/>
              </a:prstGeom>
              <a:noFill/>
              <a:ln w="12700">
                <a:noFill/>
                <a:miter lim="800000"/>
                <a:headEnd type="none" w="sm" len="sm"/>
                <a:tailEnd type="none" w="sm" len="sm"/>
              </a:ln>
            </p:spPr>
            <p:txBody>
              <a:bodyPr wrap="none" anchorCtr="1">
                <a:spAutoFit/>
              </a:bodyPr>
              <a:lstStyle/>
              <a:p>
                <a:pPr/>
                <a14:m>
                  <m:oMathPara xmlns:m="http://schemas.openxmlformats.org/officeDocument/2006/math">
                    <m:oMathParaPr>
                      <m:jc m:val="centerGroup"/>
                    </m:oMathParaPr>
                    <m:oMath xmlns:m="http://schemas.openxmlformats.org/officeDocument/2006/math">
                      <m:r>
                        <a:rPr lang="en-US" altLang="zh-CN" i="1" dirty="0" smtClean="0">
                          <a:latin typeface="Cambria Math" charset="0"/>
                          <a:cs typeface="Times New Roman" pitchFamily="18" charset="0"/>
                        </a:rPr>
                        <m:t>𝑥</m:t>
                      </m:r>
                      <m:r>
                        <a:rPr lang="en-US" altLang="zh-CN" i="1" dirty="0" smtClean="0">
                          <a:latin typeface="Cambria Math" charset="0"/>
                          <a:cs typeface="Times New Roman" pitchFamily="18" charset="0"/>
                        </a:rPr>
                        <m:t> = </m:t>
                      </m:r>
                      <m:r>
                        <a:rPr lang="en-US" altLang="zh-CN" i="1" dirty="0" smtClean="0">
                          <a:latin typeface="Cambria Math" charset="0"/>
                          <a:cs typeface="Times New Roman" pitchFamily="18" charset="0"/>
                        </a:rPr>
                        <m:t>𝑟</m:t>
                      </m:r>
                      <m:r>
                        <a:rPr lang="en-US" altLang="zh-CN" i="1" dirty="0" smtClean="0">
                          <a:latin typeface="Cambria Math" charset="0"/>
                          <a:cs typeface="Times New Roman" pitchFamily="18" charset="0"/>
                        </a:rPr>
                        <m:t> </m:t>
                      </m:r>
                      <m:r>
                        <m:rPr>
                          <m:sty m:val="p"/>
                        </m:rPr>
                        <a:rPr lang="en-US" altLang="zh-CN" i="1" dirty="0" err="1" smtClean="0">
                          <a:latin typeface="Cambria Math" charset="0"/>
                          <a:cs typeface="Times New Roman" pitchFamily="18" charset="0"/>
                        </a:rPr>
                        <m:t>cos</m:t>
                      </m:r>
                      <m:r>
                        <a:rPr lang="el-GR" altLang="zh-CN" i="1" dirty="0" smtClean="0">
                          <a:latin typeface="Cambria Math" charset="0"/>
                          <a:cs typeface="Times New Roman" pitchFamily="18" charset="0"/>
                        </a:rPr>
                        <m:t>𝜑</m:t>
                      </m:r>
                    </m:oMath>
                  </m:oMathPara>
                </a14:m>
                <a:endParaRPr lang="el-GR" altLang="zh-CN" i="1" dirty="0">
                  <a:latin typeface="Times New Roman" pitchFamily="18" charset="0"/>
                  <a:cs typeface="Times New Roman" pitchFamily="18" charset="0"/>
                </a:endParaRPr>
              </a:p>
              <a:p>
                <a:pPr/>
                <a14:m>
                  <m:oMathPara xmlns:m="http://schemas.openxmlformats.org/officeDocument/2006/math">
                    <m:oMathParaPr>
                      <m:jc m:val="centerGroup"/>
                    </m:oMathParaPr>
                    <m:oMath xmlns:m="http://schemas.openxmlformats.org/officeDocument/2006/math">
                      <m:r>
                        <a:rPr lang="en-US" altLang="zh-CN" i="1" dirty="0" smtClean="0">
                          <a:latin typeface="Cambria Math" charset="0"/>
                          <a:cs typeface="Times New Roman" pitchFamily="18" charset="0"/>
                        </a:rPr>
                        <m:t>𝑦</m:t>
                      </m:r>
                      <m:r>
                        <a:rPr lang="en-US" altLang="zh-CN" i="1" dirty="0" smtClean="0">
                          <a:latin typeface="Cambria Math" charset="0"/>
                          <a:cs typeface="Times New Roman" pitchFamily="18" charset="0"/>
                        </a:rPr>
                        <m:t> = </m:t>
                      </m:r>
                      <m:r>
                        <a:rPr lang="en-US" altLang="zh-CN" i="1" dirty="0" smtClean="0">
                          <a:latin typeface="Cambria Math" charset="0"/>
                          <a:cs typeface="Times New Roman" pitchFamily="18" charset="0"/>
                        </a:rPr>
                        <m:t>𝑟</m:t>
                      </m:r>
                      <m:r>
                        <a:rPr lang="en-US" altLang="zh-CN" i="1" dirty="0" smtClean="0">
                          <a:latin typeface="Cambria Math" charset="0"/>
                          <a:cs typeface="Times New Roman" pitchFamily="18" charset="0"/>
                        </a:rPr>
                        <m:t> </m:t>
                      </m:r>
                      <m:r>
                        <m:rPr>
                          <m:sty m:val="p"/>
                        </m:rPr>
                        <a:rPr lang="en-US" altLang="zh-CN" i="1" dirty="0" smtClean="0">
                          <a:latin typeface="Cambria Math" charset="0"/>
                          <a:cs typeface="Times New Roman" pitchFamily="18" charset="0"/>
                        </a:rPr>
                        <m:t>sin</m:t>
                      </m:r>
                      <m:r>
                        <a:rPr lang="el-GR" altLang="zh-CN" i="1" dirty="0" smtClean="0">
                          <a:latin typeface="Cambria Math" charset="0"/>
                          <a:cs typeface="Times New Roman" pitchFamily="18" charset="0"/>
                        </a:rPr>
                        <m:t>𝜑</m:t>
                      </m:r>
                    </m:oMath>
                  </m:oMathPara>
                </a14:m>
                <a:endParaRPr lang="en-US" altLang="zh-CN" dirty="0">
                  <a:latin typeface="Times New Roman" pitchFamily="18" charset="0"/>
                  <a:ea typeface="华文新魏" pitchFamily="2" charset="-122"/>
                  <a:cs typeface="Times New Roman" pitchFamily="18" charset="0"/>
                </a:endParaRPr>
              </a:p>
            </p:txBody>
          </p:sp>
        </mc:Choice>
        <mc:Fallback xmlns="">
          <p:sp>
            <p:nvSpPr>
              <p:cNvPr id="7" name="Text Box 9"/>
              <p:cNvSpPr txBox="1">
                <a:spLocks noRot="1" noChangeAspect="1" noMove="1" noResize="1" noEditPoints="1" noAdjustHandles="1" noChangeArrowheads="1" noChangeShapeType="1" noTextEdit="1"/>
              </p:cNvSpPr>
              <p:nvPr/>
            </p:nvSpPr>
            <p:spPr bwMode="auto">
              <a:xfrm>
                <a:off x="5134966" y="5255746"/>
                <a:ext cx="1426353" cy="646331"/>
              </a:xfrm>
              <a:prstGeom prst="rect">
                <a:avLst/>
              </a:prstGeom>
              <a:blipFill rotWithShape="0">
                <a:blip r:embed="rId6"/>
                <a:stretch>
                  <a:fillRect t="-54717" b="-69811"/>
                </a:stretch>
              </a:blipFill>
              <a:ln w="12700">
                <a:noFill/>
                <a:miter lim="800000"/>
                <a:headEnd type="none" w="sm" len="sm"/>
                <a:tailEnd type="none" w="sm" len="sm"/>
              </a:ln>
            </p:spPr>
            <p:txBody>
              <a:bodyPr/>
              <a:lstStyle/>
              <a:p>
                <a:r>
                  <a:rPr lang="en-US">
                    <a:noFill/>
                  </a:rPr>
                  <a:t> </a:t>
                </a:r>
              </a:p>
            </p:txBody>
          </p:sp>
        </mc:Fallback>
      </mc:AlternateContent>
      <p:sp>
        <p:nvSpPr>
          <p:cNvPr id="8" name="Line 10"/>
          <p:cNvSpPr>
            <a:spLocks noChangeShapeType="1"/>
          </p:cNvSpPr>
          <p:nvPr/>
        </p:nvSpPr>
        <p:spPr bwMode="auto">
          <a:xfrm flipH="1" flipV="1">
            <a:off x="4143375" y="4986337"/>
            <a:ext cx="880437" cy="347705"/>
          </a:xfrm>
          <a:prstGeom prst="line">
            <a:avLst/>
          </a:prstGeom>
          <a:noFill/>
          <a:ln w="12700">
            <a:solidFill>
              <a:srgbClr val="FF0000"/>
            </a:solidFill>
            <a:round/>
            <a:headEnd type="none" w="sm" len="sm"/>
            <a:tailEnd type="triangle" w="sm" len="sm"/>
          </a:ln>
        </p:spPr>
        <p:txBody>
          <a:bodyPr anchor="ctr" anchorCtr="1"/>
          <a:lstStyle/>
          <a:p>
            <a:endParaRPr lang="zh-CN" altLang="en-US">
              <a:latin typeface="华文新魏" pitchFamily="2" charset="-122"/>
              <a:ea typeface="华文新魏" pitchFamily="2" charset="-122"/>
            </a:endParaRPr>
          </a:p>
        </p:txBody>
      </p:sp>
      <mc:AlternateContent xmlns:mc="http://schemas.openxmlformats.org/markup-compatibility/2006" xmlns:a14="http://schemas.microsoft.com/office/drawing/2010/main">
        <mc:Choice Requires="a14">
          <p:sp>
            <p:nvSpPr>
              <p:cNvPr id="9" name="Text Box 11"/>
              <p:cNvSpPr txBox="1">
                <a:spLocks noChangeArrowheads="1"/>
              </p:cNvSpPr>
              <p:nvPr/>
            </p:nvSpPr>
            <p:spPr bwMode="auto">
              <a:xfrm>
                <a:off x="3830478" y="2640478"/>
                <a:ext cx="2126608" cy="646331"/>
              </a:xfrm>
              <a:prstGeom prst="rect">
                <a:avLst/>
              </a:prstGeom>
              <a:noFill/>
              <a:ln w="12700">
                <a:noFill/>
                <a:miter lim="800000"/>
                <a:headEnd type="none" w="sm" len="sm"/>
                <a:tailEnd type="none" w="sm" len="sm"/>
              </a:ln>
            </p:spPr>
            <p:txBody>
              <a:bodyPr wrap="none" anchorCtr="1">
                <a:spAutoFit/>
              </a:bodyPr>
              <a:lstStyle/>
              <a:p>
                <a:pPr/>
                <a14:m>
                  <m:oMathPara xmlns:m="http://schemas.openxmlformats.org/officeDocument/2006/math">
                    <m:oMathParaPr>
                      <m:jc m:val="centerGroup"/>
                    </m:oMathParaPr>
                    <m:oMath xmlns:m="http://schemas.openxmlformats.org/officeDocument/2006/math">
                      <m:r>
                        <a:rPr lang="en-US" altLang="zh-CN" i="1" dirty="0" smtClean="0">
                          <a:latin typeface="Cambria Math" charset="0"/>
                          <a:cs typeface="Times New Roman" pitchFamily="18" charset="0"/>
                        </a:rPr>
                        <m:t>𝑥</m:t>
                      </m:r>
                      <m:r>
                        <a:rPr lang="en-US" altLang="zh-CN" i="1" dirty="0" smtClean="0">
                          <a:latin typeface="Cambria Math" charset="0"/>
                          <a:cs typeface="Times New Roman" pitchFamily="18" charset="0"/>
                        </a:rPr>
                        <m:t>’=</m:t>
                      </m:r>
                      <m:r>
                        <a:rPr lang="en-US" altLang="zh-CN" i="1" dirty="0" smtClean="0">
                          <a:latin typeface="Cambria Math" charset="0"/>
                          <a:cs typeface="Times New Roman" pitchFamily="18" charset="0"/>
                        </a:rPr>
                        <m:t>𝑟</m:t>
                      </m:r>
                      <m:r>
                        <a:rPr lang="zh-CN" altLang="en-US" b="0" i="1" dirty="0" smtClean="0">
                          <a:latin typeface="Cambria Math" charset="0"/>
                          <a:cs typeface="Times New Roman" pitchFamily="18" charset="0"/>
                        </a:rPr>
                        <m:t> </m:t>
                      </m:r>
                      <m:r>
                        <m:rPr>
                          <m:sty m:val="p"/>
                        </m:rPr>
                        <a:rPr lang="en-US" altLang="zh-CN" i="1" dirty="0" err="1" smtClean="0">
                          <a:latin typeface="Cambria Math" charset="0"/>
                          <a:cs typeface="Times New Roman" pitchFamily="18" charset="0"/>
                        </a:rPr>
                        <m:t>cos</m:t>
                      </m:r>
                      <m:r>
                        <a:rPr lang="en-US" altLang="zh-CN" i="1" dirty="0" smtClean="0">
                          <a:latin typeface="Cambria Math" charset="0"/>
                          <a:cs typeface="Times New Roman" pitchFamily="18" charset="0"/>
                        </a:rPr>
                        <m:t>⁡(</m:t>
                      </m:r>
                      <m:r>
                        <a:rPr lang="el-GR" altLang="zh-CN" i="1" dirty="0" smtClean="0">
                          <a:latin typeface="Cambria Math" charset="0"/>
                          <a:cs typeface="Times New Roman" pitchFamily="18" charset="0"/>
                        </a:rPr>
                        <m:t>𝜑</m:t>
                      </m:r>
                      <m:r>
                        <a:rPr lang="el-GR" altLang="zh-CN" i="1" dirty="0" smtClean="0">
                          <a:latin typeface="Cambria Math" charset="0"/>
                          <a:cs typeface="Times New Roman" pitchFamily="18" charset="0"/>
                        </a:rPr>
                        <m:t> + </m:t>
                      </m:r>
                      <m:r>
                        <a:rPr lang="el-GR" altLang="zh-CN" i="1" dirty="0" smtClean="0">
                          <a:latin typeface="Cambria Math" charset="0"/>
                          <a:cs typeface="Times New Roman" pitchFamily="18" charset="0"/>
                        </a:rPr>
                        <m:t>𝜃</m:t>
                      </m:r>
                      <m:r>
                        <a:rPr lang="el-GR" altLang="zh-CN" i="1" dirty="0" smtClean="0">
                          <a:latin typeface="Cambria Math" charset="0"/>
                          <a:cs typeface="Times New Roman" pitchFamily="18" charset="0"/>
                        </a:rPr>
                        <m:t>) </m:t>
                      </m:r>
                    </m:oMath>
                  </m:oMathPara>
                </a14:m>
                <a:endParaRPr lang="en-US" altLang="zh-CN" i="1" dirty="0">
                  <a:latin typeface="Times New Roman" pitchFamily="18" charset="0"/>
                  <a:cs typeface="Times New Roman" pitchFamily="18" charset="0"/>
                </a:endParaRPr>
              </a:p>
              <a:p>
                <a:pPr/>
                <a14:m>
                  <m:oMathPara xmlns:m="http://schemas.openxmlformats.org/officeDocument/2006/math">
                    <m:oMathParaPr>
                      <m:jc m:val="centerGroup"/>
                    </m:oMathParaPr>
                    <m:oMath xmlns:m="http://schemas.openxmlformats.org/officeDocument/2006/math">
                      <m:r>
                        <a:rPr lang="es-ES" altLang="zh-CN" i="1" dirty="0" smtClean="0">
                          <a:latin typeface="Cambria Math" charset="0"/>
                          <a:cs typeface="Times New Roman" pitchFamily="18" charset="0"/>
                        </a:rPr>
                        <m:t>𝑦</m:t>
                      </m:r>
                      <m:r>
                        <a:rPr lang="es-ES" altLang="zh-CN" i="1" dirty="0" smtClean="0">
                          <a:latin typeface="Cambria Math" charset="0"/>
                          <a:cs typeface="Times New Roman" pitchFamily="18" charset="0"/>
                        </a:rPr>
                        <m:t>’=</m:t>
                      </m:r>
                      <m:r>
                        <a:rPr lang="es-ES" altLang="zh-CN" i="1" dirty="0" smtClean="0">
                          <a:latin typeface="Cambria Math" charset="0"/>
                          <a:cs typeface="Times New Roman" pitchFamily="18" charset="0"/>
                        </a:rPr>
                        <m:t>𝑟</m:t>
                      </m:r>
                      <m:r>
                        <a:rPr lang="zh-CN" altLang="en-US" b="0" i="1" dirty="0" smtClean="0">
                          <a:latin typeface="Cambria Math" charset="0"/>
                          <a:cs typeface="Times New Roman" pitchFamily="18" charset="0"/>
                        </a:rPr>
                        <m:t> </m:t>
                      </m:r>
                      <m:r>
                        <m:rPr>
                          <m:sty m:val="p"/>
                        </m:rPr>
                        <a:rPr lang="es-ES" altLang="zh-CN" i="1" dirty="0" smtClean="0">
                          <a:latin typeface="Cambria Math" charset="0"/>
                          <a:cs typeface="Times New Roman" pitchFamily="18" charset="0"/>
                        </a:rPr>
                        <m:t>sin</m:t>
                      </m:r>
                      <m:r>
                        <a:rPr lang="es-ES" altLang="zh-CN" i="1" dirty="0" smtClean="0">
                          <a:latin typeface="Cambria Math" charset="0"/>
                          <a:cs typeface="Times New Roman" pitchFamily="18" charset="0"/>
                        </a:rPr>
                        <m:t>⁡(</m:t>
                      </m:r>
                      <m:r>
                        <a:rPr lang="es-ES" altLang="zh-CN" i="1" dirty="0" smtClean="0">
                          <a:latin typeface="Cambria Math" charset="0"/>
                          <a:cs typeface="Times New Roman" pitchFamily="18" charset="0"/>
                        </a:rPr>
                        <m:t>𝜑</m:t>
                      </m:r>
                      <m:r>
                        <a:rPr lang="es-ES" altLang="zh-CN" i="1" dirty="0" smtClean="0">
                          <a:latin typeface="Cambria Math" charset="0"/>
                          <a:cs typeface="Times New Roman" pitchFamily="18" charset="0"/>
                        </a:rPr>
                        <m:t> + </m:t>
                      </m:r>
                      <m:r>
                        <a:rPr lang="es-ES" altLang="zh-CN" i="1" dirty="0" smtClean="0">
                          <a:latin typeface="Cambria Math" charset="0"/>
                          <a:cs typeface="Times New Roman" pitchFamily="18" charset="0"/>
                        </a:rPr>
                        <m:t>𝜃</m:t>
                      </m:r>
                      <m:r>
                        <a:rPr lang="es-ES" altLang="zh-CN" i="1" dirty="0" smtClean="0">
                          <a:latin typeface="Cambria Math" charset="0"/>
                          <a:cs typeface="Times New Roman" pitchFamily="18" charset="0"/>
                        </a:rPr>
                        <m:t>)</m:t>
                      </m:r>
                    </m:oMath>
                  </m:oMathPara>
                </a14:m>
                <a:endParaRPr lang="en-US" altLang="zh-CN" dirty="0">
                  <a:latin typeface="Times New Roman" pitchFamily="18" charset="0"/>
                  <a:ea typeface="华文新魏" pitchFamily="2" charset="-122"/>
                  <a:cs typeface="Times New Roman" pitchFamily="18" charset="0"/>
                </a:endParaRPr>
              </a:p>
            </p:txBody>
          </p:sp>
        </mc:Choice>
        <mc:Fallback xmlns="">
          <p:sp>
            <p:nvSpPr>
              <p:cNvPr id="9" name="Text Box 11"/>
              <p:cNvSpPr txBox="1">
                <a:spLocks noRot="1" noChangeAspect="1" noMove="1" noResize="1" noEditPoints="1" noAdjustHandles="1" noChangeArrowheads="1" noChangeShapeType="1" noTextEdit="1"/>
              </p:cNvSpPr>
              <p:nvPr/>
            </p:nvSpPr>
            <p:spPr bwMode="auto">
              <a:xfrm>
                <a:off x="3830478" y="2640478"/>
                <a:ext cx="2126608" cy="646331"/>
              </a:xfrm>
              <a:prstGeom prst="rect">
                <a:avLst/>
              </a:prstGeom>
              <a:blipFill rotWithShape="0">
                <a:blip r:embed="rId7"/>
                <a:stretch>
                  <a:fillRect t="-54717" b="-69811"/>
                </a:stretch>
              </a:blipFill>
              <a:ln w="12700">
                <a:noFill/>
                <a:miter lim="800000"/>
                <a:headEnd type="none" w="sm" len="sm"/>
                <a:tailEnd type="none" w="sm" len="sm"/>
              </a:ln>
            </p:spPr>
            <p:txBody>
              <a:bodyPr/>
              <a:lstStyle/>
              <a:p>
                <a:r>
                  <a:rPr lang="en-US">
                    <a:noFill/>
                  </a:rPr>
                  <a:t> </a:t>
                </a:r>
              </a:p>
            </p:txBody>
          </p:sp>
        </mc:Fallback>
      </mc:AlternateContent>
      <p:sp>
        <p:nvSpPr>
          <p:cNvPr id="10" name="Line 12"/>
          <p:cNvSpPr>
            <a:spLocks noChangeShapeType="1"/>
          </p:cNvSpPr>
          <p:nvPr/>
        </p:nvSpPr>
        <p:spPr bwMode="auto">
          <a:xfrm flipH="1">
            <a:off x="3317717" y="3148011"/>
            <a:ext cx="503673" cy="538163"/>
          </a:xfrm>
          <a:prstGeom prst="line">
            <a:avLst/>
          </a:prstGeom>
          <a:noFill/>
          <a:ln w="12700">
            <a:solidFill>
              <a:srgbClr val="FF0000"/>
            </a:solidFill>
            <a:round/>
            <a:headEnd type="none" w="sm" len="sm"/>
            <a:tailEnd type="triangle" w="sm" len="sm"/>
          </a:ln>
        </p:spPr>
        <p:txBody>
          <a:bodyPr anchor="ctr" anchorCtr="1"/>
          <a:lstStyle/>
          <a:p>
            <a:endParaRPr lang="zh-CN" altLang="en-US">
              <a:latin typeface="华文新魏" pitchFamily="2" charset="-122"/>
              <a:ea typeface="华文新魏" pitchFamily="2" charset="-122"/>
            </a:endParaRPr>
          </a:p>
        </p:txBody>
      </p:sp>
    </p:spTree>
    <p:extLst>
      <p:ext uri="{BB962C8B-B14F-4D97-AF65-F5344CB8AC3E}">
        <p14:creationId xmlns:p14="http://schemas.microsoft.com/office/powerpoint/2010/main" val="20416323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二维旋转</a:t>
            </a:r>
            <a:endParaRPr lang="en-US" dirty="0"/>
          </a:p>
        </p:txBody>
      </p:sp>
      <p:sp>
        <p:nvSpPr>
          <p:cNvPr id="3" name="Content Placeholder 2"/>
          <p:cNvSpPr>
            <a:spLocks noGrp="1"/>
          </p:cNvSpPr>
          <p:nvPr>
            <p:ph idx="1"/>
          </p:nvPr>
        </p:nvSpPr>
        <p:spPr/>
        <p:txBody>
          <a:bodyPr/>
          <a:lstStyle/>
          <a:p>
            <a:r>
              <a:rPr lang="zh-CN" altLang="en-US" dirty="0">
                <a:latin typeface="Microsoft YaHei" charset="-122"/>
                <a:ea typeface="Microsoft YaHei" charset="-122"/>
                <a:cs typeface="Microsoft YaHei" charset="-122"/>
              </a:rPr>
              <a:t>二维对象的旋转</a:t>
            </a:r>
            <a:endParaRPr lang="en-US" dirty="0"/>
          </a:p>
        </p:txBody>
      </p:sp>
      <p:sp>
        <p:nvSpPr>
          <p:cNvPr id="4" name="Slide Number Placeholder 3"/>
          <p:cNvSpPr>
            <a:spLocks noGrp="1"/>
          </p:cNvSpPr>
          <p:nvPr>
            <p:ph type="sldNum" sz="quarter" idx="12"/>
          </p:nvPr>
        </p:nvSpPr>
        <p:spPr/>
        <p:txBody>
          <a:bodyPr/>
          <a:lstStyle/>
          <a:p>
            <a:fld id="{EB792F4E-54C0-4D36-B331-9C6FCFE9A340}" type="slidenum">
              <a:rPr lang="zh-CN" altLang="en-US" smtClean="0"/>
              <a:pPr/>
              <a:t>29</a:t>
            </a:fld>
            <a:endParaRPr lang="zh-CN" altLang="en-US" dirty="0"/>
          </a:p>
        </p:txBody>
      </p:sp>
      <p:pic>
        <p:nvPicPr>
          <p:cNvPr id="11" name="图片 4"/>
          <p:cNvPicPr>
            <a:picLocks noChangeAspect="1"/>
          </p:cNvPicPr>
          <p:nvPr/>
        </p:nvPicPr>
        <p:blipFill>
          <a:blip r:embed="rId2"/>
          <a:stretch>
            <a:fillRect/>
          </a:stretch>
        </p:blipFill>
        <p:spPr>
          <a:xfrm>
            <a:off x="884581" y="2374289"/>
            <a:ext cx="7374837" cy="3406195"/>
          </a:xfrm>
          <a:prstGeom prst="rect">
            <a:avLst/>
          </a:prstGeom>
        </p:spPr>
      </p:pic>
    </p:spTree>
    <p:extLst>
      <p:ext uri="{BB962C8B-B14F-4D97-AF65-F5344CB8AC3E}">
        <p14:creationId xmlns:p14="http://schemas.microsoft.com/office/powerpoint/2010/main" val="10091526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6"/>
          <p:cNvPicPr>
            <a:picLocks noChangeAspect="1"/>
          </p:cNvPicPr>
          <p:nvPr/>
        </p:nvPicPr>
        <p:blipFill>
          <a:blip r:embed="rId2"/>
          <a:stretch>
            <a:fillRect/>
          </a:stretch>
        </p:blipFill>
        <p:spPr>
          <a:xfrm>
            <a:off x="4174437" y="4157602"/>
            <a:ext cx="1423148" cy="1440000"/>
          </a:xfrm>
          <a:prstGeom prst="rect">
            <a:avLst/>
          </a:prstGeom>
        </p:spPr>
      </p:pic>
      <p:sp>
        <p:nvSpPr>
          <p:cNvPr id="2" name="Title 1"/>
          <p:cNvSpPr>
            <a:spLocks noGrp="1"/>
          </p:cNvSpPr>
          <p:nvPr>
            <p:ph type="title"/>
          </p:nvPr>
        </p:nvSpPr>
        <p:spPr/>
        <p:txBody>
          <a:bodyPr/>
          <a:lstStyle/>
          <a:p>
            <a:r>
              <a:rPr lang="zh-CN" altLang="en-US" dirty="0"/>
              <a:t>知识点回顾 </a:t>
            </a:r>
            <a:r>
              <a:rPr lang="mr-IN" altLang="zh-CN" dirty="0"/>
              <a:t>–</a:t>
            </a:r>
            <a:r>
              <a:rPr lang="zh-CN" altLang="en-US" dirty="0"/>
              <a:t> 基本几何元素</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628650" y="1316831"/>
                <a:ext cx="7886700" cy="4806794"/>
              </a:xfrm>
            </p:spPr>
            <p:txBody>
              <a:bodyPr>
                <a:normAutofit/>
              </a:bodyPr>
              <a:lstStyle/>
              <a:p>
                <a:r>
                  <a:rPr lang="zh-CN" altLang="en-US" sz="2400" dirty="0"/>
                  <a:t>点（</a:t>
                </a:r>
                <a:r>
                  <a:rPr lang="en-US" altLang="zh-CN" sz="2400" dirty="0"/>
                  <a:t>point</a:t>
                </a:r>
                <a:r>
                  <a:rPr lang="zh-CN" altLang="en-US" sz="2400" dirty="0"/>
                  <a:t>）</a:t>
                </a:r>
                <a:r>
                  <a:rPr lang="en-US" altLang="zh-CN" sz="2400" dirty="0"/>
                  <a:t>--</a:t>
                </a:r>
                <a:r>
                  <a:rPr lang="zh-CN" altLang="en-US" sz="2400" dirty="0"/>
                  <a:t> </a:t>
                </a:r>
                <a14:m>
                  <m:oMath xmlns:m="http://schemas.openxmlformats.org/officeDocument/2006/math">
                    <m:r>
                      <a:rPr lang="en-US" altLang="zh-CN" sz="2400" b="0" i="1" dirty="0" smtClean="0">
                        <a:solidFill>
                          <a:srgbClr val="FF0000"/>
                        </a:solidFill>
                        <a:latin typeface="Cambria Math" charset="0"/>
                      </a:rPr>
                      <m:t>𝑃</m:t>
                    </m:r>
                    <m:r>
                      <a:rPr lang="en-US" altLang="zh-CN" sz="2400" b="0" i="1" dirty="0" smtClean="0">
                        <a:solidFill>
                          <a:srgbClr val="FF0000"/>
                        </a:solidFill>
                        <a:latin typeface="Cambria Math" charset="0"/>
                      </a:rPr>
                      <m:t>,</m:t>
                    </m:r>
                    <m:r>
                      <a:rPr lang="en-US" altLang="zh-CN" sz="2400" b="0" i="1" dirty="0" smtClean="0">
                        <a:solidFill>
                          <a:srgbClr val="FF0000"/>
                        </a:solidFill>
                        <a:latin typeface="Cambria Math" charset="0"/>
                      </a:rPr>
                      <m:t>𝑄</m:t>
                    </m:r>
                    <m:r>
                      <a:rPr lang="en-US" altLang="zh-CN" sz="2400" b="0" i="1" dirty="0" smtClean="0">
                        <a:solidFill>
                          <a:srgbClr val="FF0000"/>
                        </a:solidFill>
                        <a:latin typeface="Cambria Math" charset="0"/>
                      </a:rPr>
                      <m:t>…</m:t>
                    </m:r>
                  </m:oMath>
                </a14:m>
                <a:endParaRPr lang="en-US" altLang="zh-CN" sz="1800" dirty="0">
                  <a:solidFill>
                    <a:srgbClr val="FF0000"/>
                  </a:solidFill>
                </a:endParaRPr>
              </a:p>
              <a:p>
                <a:pPr lvl="1">
                  <a:buClr>
                    <a:schemeClr val="tx1"/>
                  </a:buClr>
                </a:pPr>
                <a:r>
                  <a:rPr lang="zh-CN" altLang="en-US" sz="1800" dirty="0"/>
                  <a:t>三维空间的一个位置</a:t>
                </a:r>
                <a:endParaRPr lang="en-US" altLang="zh-CN" sz="1800" dirty="0"/>
              </a:p>
              <a:p>
                <a:pPr lvl="1">
                  <a:buClr>
                    <a:schemeClr val="tx1"/>
                  </a:buClr>
                </a:pPr>
                <a:endParaRPr lang="en-US" altLang="zh-CN" sz="1800" dirty="0"/>
              </a:p>
              <a:p>
                <a:r>
                  <a:rPr lang="zh-CN" altLang="en-US" sz="2400" dirty="0"/>
                  <a:t>标量（</a:t>
                </a:r>
                <a:r>
                  <a:rPr lang="en-US" altLang="zh-CN" sz="2400" dirty="0"/>
                  <a:t>scalar</a:t>
                </a:r>
                <a:r>
                  <a:rPr lang="zh-CN" altLang="en-US" sz="2400" dirty="0"/>
                  <a:t>）</a:t>
                </a:r>
                <a:r>
                  <a:rPr lang="en-US" altLang="zh-CN" sz="2400" dirty="0"/>
                  <a:t>--</a:t>
                </a:r>
                <a:r>
                  <a:rPr lang="zh-CN" altLang="en-US" sz="2400" dirty="0"/>
                  <a:t> </a:t>
                </a:r>
                <a14:m>
                  <m:oMath xmlns:m="http://schemas.openxmlformats.org/officeDocument/2006/math">
                    <m:r>
                      <a:rPr lang="zh-CN" altLang="en-US" sz="2400" i="1" dirty="0" smtClean="0">
                        <a:solidFill>
                          <a:srgbClr val="FF0000"/>
                        </a:solidFill>
                        <a:latin typeface="Cambria Math" charset="0"/>
                        <a:ea typeface="Cambria Math" charset="0"/>
                        <a:cs typeface="Cambria Math" charset="0"/>
                      </a:rPr>
                      <m:t>𝛼</m:t>
                    </m:r>
                    <m:r>
                      <a:rPr lang="en-US" altLang="zh-CN" sz="2400" i="1" dirty="0">
                        <a:solidFill>
                          <a:srgbClr val="FF0000"/>
                        </a:solidFill>
                        <a:latin typeface="Cambria Math" charset="0"/>
                      </a:rPr>
                      <m:t>,</m:t>
                    </m:r>
                    <m:r>
                      <a:rPr lang="en-US" altLang="zh-CN" sz="2400" i="1" dirty="0" smtClean="0">
                        <a:solidFill>
                          <a:srgbClr val="FF0000"/>
                        </a:solidFill>
                        <a:latin typeface="Cambria Math" charset="0"/>
                        <a:ea typeface="Cambria Math" charset="0"/>
                        <a:cs typeface="Cambria Math" charset="0"/>
                      </a:rPr>
                      <m:t>𝛽</m:t>
                    </m:r>
                    <m:r>
                      <a:rPr lang="en-US" altLang="zh-CN" sz="2400" i="1" dirty="0">
                        <a:solidFill>
                          <a:srgbClr val="FF0000"/>
                        </a:solidFill>
                        <a:latin typeface="Cambria Math" charset="0"/>
                      </a:rPr>
                      <m:t>…</m:t>
                    </m:r>
                  </m:oMath>
                </a14:m>
                <a:endParaRPr lang="en-US" altLang="zh-CN" sz="2400" dirty="0">
                  <a:solidFill>
                    <a:srgbClr val="FF0000"/>
                  </a:solidFill>
                </a:endParaRPr>
              </a:p>
              <a:p>
                <a:pPr lvl="1">
                  <a:buClr>
                    <a:schemeClr val="tx1"/>
                  </a:buClr>
                </a:pPr>
                <a:r>
                  <a:rPr lang="zh-CN" altLang="en-US" sz="1800" dirty="0"/>
                  <a:t>确定数量、度量长短</a:t>
                </a:r>
                <a:r>
                  <a:rPr lang="is-IS" altLang="zh-CN" sz="1800" dirty="0"/>
                  <a:t>…</a:t>
                </a:r>
                <a:endParaRPr lang="en-US" altLang="zh-CN" sz="1800" dirty="0"/>
              </a:p>
              <a:p>
                <a:pPr lvl="1">
                  <a:buClr>
                    <a:schemeClr val="tx1"/>
                  </a:buClr>
                </a:pPr>
                <a:r>
                  <a:rPr lang="zh-CN" altLang="en-US" sz="1800" dirty="0"/>
                  <a:t>满足运算规则：乘法、加法、逆元</a:t>
                </a:r>
                <a:endParaRPr lang="en-US" altLang="zh-CN" sz="1800" dirty="0"/>
              </a:p>
              <a:p>
                <a:pPr lvl="1">
                  <a:buClr>
                    <a:schemeClr val="tx1"/>
                  </a:buClr>
                </a:pPr>
                <a:r>
                  <a:rPr lang="zh-CN" altLang="en-US" sz="1800" dirty="0"/>
                  <a:t>例：实数、复数</a:t>
                </a:r>
                <a:endParaRPr lang="en-US" altLang="zh-CN" sz="1800" dirty="0"/>
              </a:p>
              <a:p>
                <a:pPr lvl="1">
                  <a:buClr>
                    <a:schemeClr val="tx1"/>
                  </a:buClr>
                </a:pPr>
                <a:r>
                  <a:rPr lang="zh-CN" altLang="en-US" sz="1800" dirty="0"/>
                  <a:t>标量自身没有几何属性</a:t>
                </a:r>
              </a:p>
              <a:p>
                <a:pPr lvl="1">
                  <a:buClr>
                    <a:schemeClr val="tx1"/>
                  </a:buClr>
                </a:pPr>
                <a:endParaRPr lang="en-US" altLang="zh-CN" sz="1800" dirty="0">
                  <a:solidFill>
                    <a:srgbClr val="FF0000"/>
                  </a:solidFill>
                </a:endParaRPr>
              </a:p>
              <a:p>
                <a:r>
                  <a:rPr lang="zh-CN" altLang="en-US" sz="2400" dirty="0"/>
                  <a:t>向量（</a:t>
                </a:r>
                <a:r>
                  <a:rPr lang="en-US" altLang="zh-CN" sz="2400" dirty="0"/>
                  <a:t>vector</a:t>
                </a:r>
                <a:r>
                  <a:rPr lang="zh-CN" altLang="en-US" sz="2400" dirty="0"/>
                  <a:t>）</a:t>
                </a:r>
                <a:r>
                  <a:rPr lang="en-US" altLang="zh-CN" sz="2400" dirty="0"/>
                  <a:t>--</a:t>
                </a:r>
                <a:r>
                  <a:rPr lang="zh-CN" altLang="en-US" sz="2400" dirty="0"/>
                  <a:t> </a:t>
                </a:r>
                <a14:m>
                  <m:oMath xmlns:m="http://schemas.openxmlformats.org/officeDocument/2006/math">
                    <m:r>
                      <a:rPr lang="en-US" altLang="zh-CN" sz="2400" b="1" i="1" dirty="0" smtClean="0">
                        <a:solidFill>
                          <a:srgbClr val="FF0000"/>
                        </a:solidFill>
                        <a:latin typeface="Cambria Math" charset="0"/>
                      </a:rPr>
                      <m:t>𝒖</m:t>
                    </m:r>
                    <m:r>
                      <a:rPr lang="en-US" altLang="zh-CN" sz="2400" i="1" dirty="0">
                        <a:solidFill>
                          <a:srgbClr val="FF0000"/>
                        </a:solidFill>
                        <a:latin typeface="Cambria Math" charset="0"/>
                      </a:rPr>
                      <m:t>,</m:t>
                    </m:r>
                    <m:r>
                      <a:rPr lang="en-US" altLang="zh-CN" sz="2400" b="1" i="1" dirty="0" smtClean="0">
                        <a:solidFill>
                          <a:srgbClr val="FF0000"/>
                        </a:solidFill>
                        <a:latin typeface="Cambria Math" charset="0"/>
                      </a:rPr>
                      <m:t>𝒗</m:t>
                    </m:r>
                    <m:r>
                      <a:rPr lang="en-US" altLang="zh-CN" sz="2400" i="1" dirty="0" smtClean="0">
                        <a:solidFill>
                          <a:srgbClr val="FF0000"/>
                        </a:solidFill>
                        <a:latin typeface="Cambria Math" charset="0"/>
                      </a:rPr>
                      <m:t>…</m:t>
                    </m:r>
                  </m:oMath>
                </a14:m>
                <a:endParaRPr lang="en-US" altLang="zh-CN" sz="2400" dirty="0">
                  <a:solidFill>
                    <a:srgbClr val="FF0000"/>
                  </a:solidFill>
                </a:endParaRPr>
              </a:p>
              <a:p>
                <a:pPr lvl="1">
                  <a:buClr>
                    <a:schemeClr val="tx1"/>
                  </a:buClr>
                </a:pPr>
                <a:r>
                  <a:rPr lang="zh-CN" altLang="en-US" sz="1800" dirty="0"/>
                  <a:t>方向</a:t>
                </a:r>
                <a:r>
                  <a:rPr lang="en-US" altLang="zh-CN" sz="1800" dirty="0"/>
                  <a:t>+</a:t>
                </a:r>
                <a:r>
                  <a:rPr lang="zh-CN" altLang="en-US" sz="1800" dirty="0"/>
                  <a:t>长度</a:t>
                </a:r>
                <a14:m>
                  <m:oMath xmlns:m="http://schemas.openxmlformats.org/officeDocument/2006/math">
                    <m:d>
                      <m:dPr>
                        <m:begChr m:val="|"/>
                        <m:endChr m:val="|"/>
                        <m:ctrlPr>
                          <a:rPr lang="hr-HR" altLang="zh-CN" sz="1800" i="1" smtClean="0">
                            <a:latin typeface="Cambria Math" panose="02040503050406030204" pitchFamily="18" charset="0"/>
                          </a:rPr>
                        </m:ctrlPr>
                      </m:dPr>
                      <m:e>
                        <m:r>
                          <a:rPr lang="en-US" altLang="zh-CN" sz="1800" b="1" i="1" smtClean="0">
                            <a:latin typeface="Cambria Math" charset="0"/>
                          </a:rPr>
                          <m:t>𝒖</m:t>
                        </m:r>
                      </m:e>
                    </m:d>
                  </m:oMath>
                </a14:m>
                <a:endParaRPr lang="en-US" altLang="zh-CN" sz="1800" dirty="0"/>
              </a:p>
              <a:p>
                <a:pPr lvl="1">
                  <a:buClr>
                    <a:schemeClr val="tx1"/>
                  </a:buClr>
                </a:pPr>
                <a:r>
                  <a:rPr lang="zh-CN" altLang="en-US" sz="1800" dirty="0"/>
                  <a:t>例：速度，力</a:t>
                </a:r>
                <a:endParaRPr lang="en-US" altLang="zh-CN" sz="1800" dirty="0"/>
              </a:p>
              <a:p>
                <a:pPr lvl="1">
                  <a:buClr>
                    <a:schemeClr val="tx1"/>
                  </a:buClr>
                </a:pPr>
                <a:r>
                  <a:rPr lang="zh-CN" altLang="en-US" sz="1800" dirty="0"/>
                  <a:t>向量没有位置信息</a:t>
                </a:r>
                <a:endParaRPr lang="en-US" altLang="zh-CN" sz="1800"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628650" y="1316831"/>
                <a:ext cx="7886700" cy="4806794"/>
              </a:xfrm>
              <a:blipFill rotWithShape="0">
                <a:blip r:embed="rId3"/>
                <a:stretch>
                  <a:fillRect l="-309" t="-1774"/>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EB792F4E-54C0-4D36-B331-9C6FCFE9A340}" type="slidenum">
              <a:rPr lang="zh-CN" altLang="en-US" smtClean="0"/>
              <a:pPr/>
              <a:t>3</a:t>
            </a:fld>
            <a:endParaRPr lang="zh-CN" altLang="en-US" dirty="0"/>
          </a:p>
        </p:txBody>
      </p:sp>
      <p:pic>
        <p:nvPicPr>
          <p:cNvPr id="6" name="图片 8"/>
          <p:cNvPicPr>
            <a:picLocks noChangeAspect="1"/>
          </p:cNvPicPr>
          <p:nvPr/>
        </p:nvPicPr>
        <p:blipFill>
          <a:blip r:embed="rId4"/>
          <a:stretch>
            <a:fillRect/>
          </a:stretch>
        </p:blipFill>
        <p:spPr>
          <a:xfrm>
            <a:off x="6388242" y="4157602"/>
            <a:ext cx="1336451" cy="1440000"/>
          </a:xfrm>
          <a:prstGeom prst="rect">
            <a:avLst/>
          </a:prstGeom>
        </p:spPr>
      </p:pic>
      <p:sp>
        <p:nvSpPr>
          <p:cNvPr id="7" name="TextBox 6"/>
          <p:cNvSpPr txBox="1"/>
          <p:nvPr/>
        </p:nvSpPr>
        <p:spPr>
          <a:xfrm>
            <a:off x="3741125" y="5711190"/>
            <a:ext cx="2289771" cy="369332"/>
          </a:xfrm>
          <a:prstGeom prst="rect">
            <a:avLst/>
          </a:prstGeom>
          <a:noFill/>
        </p:spPr>
        <p:txBody>
          <a:bodyPr wrap="square" rtlCol="0">
            <a:spAutoFit/>
          </a:bodyPr>
          <a:lstStyle/>
          <a:p>
            <a:r>
              <a:rPr lang="zh-CN" altLang="en-US" dirty="0">
                <a:latin typeface="华文新魏" pitchFamily="2" charset="-122"/>
                <a:ea typeface="华文新魏" pitchFamily="2" charset="-122"/>
              </a:rPr>
              <a:t>连接两点的有向线段</a:t>
            </a:r>
          </a:p>
        </p:txBody>
      </p:sp>
      <p:sp>
        <p:nvSpPr>
          <p:cNvPr id="8" name="TextBox 7"/>
          <p:cNvSpPr txBox="1"/>
          <p:nvPr/>
        </p:nvSpPr>
        <p:spPr>
          <a:xfrm>
            <a:off x="6505809" y="5754293"/>
            <a:ext cx="1860957" cy="369332"/>
          </a:xfrm>
          <a:prstGeom prst="rect">
            <a:avLst/>
          </a:prstGeom>
          <a:noFill/>
        </p:spPr>
        <p:txBody>
          <a:bodyPr wrap="square" rtlCol="0">
            <a:spAutoFit/>
          </a:bodyPr>
          <a:lstStyle/>
          <a:p>
            <a:r>
              <a:rPr lang="zh-CN" altLang="en-US" dirty="0">
                <a:latin typeface="华文新魏" pitchFamily="2" charset="-122"/>
                <a:ea typeface="华文新魏" pitchFamily="2" charset="-122"/>
              </a:rPr>
              <a:t>相同的向量</a:t>
            </a:r>
          </a:p>
        </p:txBody>
      </p:sp>
      <p:pic>
        <p:nvPicPr>
          <p:cNvPr id="9" name="图片 5"/>
          <p:cNvPicPr>
            <a:picLocks noChangeAspect="1"/>
          </p:cNvPicPr>
          <p:nvPr/>
        </p:nvPicPr>
        <p:blipFill>
          <a:blip r:embed="rId5"/>
          <a:stretch>
            <a:fillRect/>
          </a:stretch>
        </p:blipFill>
        <p:spPr>
          <a:xfrm>
            <a:off x="4886010" y="714774"/>
            <a:ext cx="3905851" cy="2076852"/>
          </a:xfrm>
          <a:prstGeom prst="rect">
            <a:avLst/>
          </a:prstGeom>
        </p:spPr>
      </p:pic>
    </p:spTree>
    <p:extLst>
      <p:ext uri="{BB962C8B-B14F-4D97-AF65-F5344CB8AC3E}">
        <p14:creationId xmlns:p14="http://schemas.microsoft.com/office/powerpoint/2010/main" val="30419885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三维旋转</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zh-CN" altLang="en-US" dirty="0">
                    <a:latin typeface="Microsoft YaHei" charset="-122"/>
                    <a:ea typeface="Microsoft YaHei" charset="-122"/>
                    <a:cs typeface="Microsoft YaHei" charset="-122"/>
                  </a:rPr>
                  <a:t>三维对象的旋转</a:t>
                </a:r>
                <a:endParaRPr lang="en-US" altLang="zh-CN" dirty="0">
                  <a:latin typeface="Microsoft YaHei" charset="-122"/>
                  <a:ea typeface="Microsoft YaHei" charset="-122"/>
                  <a:cs typeface="Microsoft YaHei" charset="-122"/>
                </a:endParaRPr>
              </a:p>
              <a:p>
                <a:pPr lvl="1"/>
                <a:r>
                  <a:rPr lang="zh-CN" altLang="en-US" dirty="0">
                    <a:latin typeface="Microsoft YaHei" charset="-122"/>
                    <a:ea typeface="Microsoft YaHei" charset="-122"/>
                    <a:cs typeface="Microsoft YaHei" charset="-122"/>
                  </a:rPr>
                  <a:t>不动点</a:t>
                </a:r>
                <a:endParaRPr lang="en-US" altLang="zh-CN" dirty="0">
                  <a:latin typeface="Microsoft YaHei" charset="-122"/>
                  <a:ea typeface="Microsoft YaHei" charset="-122"/>
                  <a:cs typeface="Microsoft YaHei" charset="-122"/>
                </a:endParaRPr>
              </a:p>
              <a:p>
                <a:pPr lvl="1"/>
                <a:r>
                  <a:rPr lang="zh-CN" altLang="en-US" dirty="0">
                    <a:latin typeface="Microsoft YaHei" charset="-122"/>
                    <a:ea typeface="Microsoft YaHei" charset="-122"/>
                    <a:cs typeface="Microsoft YaHei" charset="-122"/>
                  </a:rPr>
                  <a:t>旋转轴</a:t>
                </a:r>
                <a:endParaRPr lang="en-US" altLang="zh-CN" dirty="0">
                  <a:latin typeface="Microsoft YaHei" charset="-122"/>
                  <a:ea typeface="Microsoft YaHei" charset="-122"/>
                  <a:cs typeface="Microsoft YaHei" charset="-122"/>
                </a:endParaRPr>
              </a:p>
              <a:p>
                <a:pPr lvl="1"/>
                <a:r>
                  <a:rPr lang="zh-CN" altLang="en-US" dirty="0">
                    <a:latin typeface="Microsoft YaHei" charset="-122"/>
                    <a:ea typeface="Microsoft YaHei" charset="-122"/>
                    <a:cs typeface="Microsoft YaHei" charset="-122"/>
                  </a:rPr>
                  <a:t>旋转角度</a:t>
                </a:r>
                <a:endParaRPr lang="en-US" altLang="zh-CN" dirty="0">
                  <a:latin typeface="Microsoft YaHei" charset="-122"/>
                  <a:ea typeface="Microsoft YaHei" charset="-122"/>
                  <a:cs typeface="Microsoft YaHei" charset="-122"/>
                </a:endParaRPr>
              </a:p>
              <a:p>
                <a:pPr lvl="1"/>
                <a:endParaRPr lang="en-US" altLang="zh-CN" dirty="0">
                  <a:latin typeface="Microsoft YaHei" charset="-122"/>
                  <a:ea typeface="Microsoft YaHei" charset="-122"/>
                  <a:cs typeface="Microsoft YaHei" charset="-122"/>
                </a:endParaRPr>
              </a:p>
              <a:p>
                <a:r>
                  <a:rPr lang="zh-CN" altLang="en-US" dirty="0">
                    <a:latin typeface="Microsoft YaHei" charset="-122"/>
                    <a:ea typeface="Microsoft YaHei" charset="-122"/>
                    <a:cs typeface="Microsoft YaHei" charset="-122"/>
                  </a:rPr>
                  <a:t>几种特殊情形</a:t>
                </a:r>
                <a:endParaRPr lang="en-US" altLang="zh-CN" dirty="0">
                  <a:latin typeface="Microsoft YaHei" charset="-122"/>
                  <a:ea typeface="Microsoft YaHei" charset="-122"/>
                  <a:cs typeface="Microsoft YaHei" charset="-122"/>
                </a:endParaRPr>
              </a:p>
              <a:p>
                <a:pPr lvl="1"/>
                <a:r>
                  <a:rPr lang="zh-CN" altLang="en-US" dirty="0">
                    <a:latin typeface="Microsoft YaHei" charset="-122"/>
                    <a:ea typeface="Microsoft YaHei" charset="-122"/>
                    <a:cs typeface="Microsoft YaHei" charset="-122"/>
                  </a:rPr>
                  <a:t>分别绕</a:t>
                </a:r>
                <a14:m>
                  <m:oMath xmlns:m="http://schemas.openxmlformats.org/officeDocument/2006/math">
                    <m:r>
                      <a:rPr lang="en-US" altLang="zh-CN" i="1" dirty="0" smtClean="0">
                        <a:latin typeface="Cambria Math" charset="0"/>
                        <a:ea typeface="Microsoft YaHei" charset="-122"/>
                        <a:cs typeface="Microsoft YaHei" charset="-122"/>
                      </a:rPr>
                      <m:t>𝑥</m:t>
                    </m:r>
                    <m:r>
                      <a:rPr lang="zh-CN" altLang="en-US" i="1" dirty="0">
                        <a:latin typeface="Cambria Math" charset="0"/>
                        <a:ea typeface="Microsoft YaHei" charset="-122"/>
                        <a:cs typeface="Microsoft YaHei" charset="-122"/>
                      </a:rPr>
                      <m:t>，</m:t>
                    </m:r>
                    <m:r>
                      <a:rPr lang="en-US" altLang="zh-CN" i="1" dirty="0">
                        <a:latin typeface="Cambria Math" charset="0"/>
                        <a:ea typeface="Microsoft YaHei" charset="-122"/>
                        <a:cs typeface="Microsoft YaHei" charset="-122"/>
                      </a:rPr>
                      <m:t>𝑦</m:t>
                    </m:r>
                    <m:r>
                      <a:rPr lang="zh-CN" altLang="en-US" i="1" dirty="0">
                        <a:latin typeface="Cambria Math" charset="0"/>
                        <a:ea typeface="Microsoft YaHei" charset="-122"/>
                        <a:cs typeface="Microsoft YaHei" charset="-122"/>
                      </a:rPr>
                      <m:t>，</m:t>
                    </m:r>
                    <m:r>
                      <a:rPr lang="en-US" altLang="zh-CN" i="1" dirty="0">
                        <a:latin typeface="Cambria Math" charset="0"/>
                        <a:ea typeface="Microsoft YaHei" charset="-122"/>
                        <a:cs typeface="Microsoft YaHei" charset="-122"/>
                      </a:rPr>
                      <m:t>𝑧</m:t>
                    </m:r>
                  </m:oMath>
                </a14:m>
                <a:r>
                  <a:rPr lang="zh-CN" altLang="en-US" dirty="0">
                    <a:latin typeface="Microsoft YaHei" charset="-122"/>
                    <a:ea typeface="Microsoft YaHei" charset="-122"/>
                    <a:cs typeface="Microsoft YaHei" charset="-122"/>
                  </a:rPr>
                  <a:t>轴的旋转</a:t>
                </a:r>
              </a:p>
              <a:p>
                <a:pPr lvl="1"/>
                <a:r>
                  <a:rPr lang="zh-CN" altLang="en-US" dirty="0">
                    <a:latin typeface="Microsoft YaHei" charset="-122"/>
                    <a:ea typeface="Microsoft YaHei" charset="-122"/>
                    <a:cs typeface="Microsoft YaHei" charset="-122"/>
                  </a:rPr>
                  <a:t>绕过原点的轴旋转</a:t>
                </a:r>
              </a:p>
              <a:p>
                <a:pPr lvl="1"/>
                <a:r>
                  <a:rPr lang="zh-CN" altLang="en-US" dirty="0">
                    <a:latin typeface="Microsoft YaHei" charset="-122"/>
                    <a:ea typeface="Microsoft YaHei" charset="-122"/>
                    <a:cs typeface="Microsoft YaHei" charset="-122"/>
                  </a:rPr>
                  <a:t>绕任一轴旋转</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618" t="-2381"/>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EB792F4E-54C0-4D36-B331-9C6FCFE9A340}" type="slidenum">
              <a:rPr lang="zh-CN" altLang="en-US" smtClean="0"/>
              <a:pPr/>
              <a:t>30</a:t>
            </a:fld>
            <a:endParaRPr lang="zh-CN" altLang="en-US" dirty="0"/>
          </a:p>
        </p:txBody>
      </p:sp>
      <p:pic>
        <p:nvPicPr>
          <p:cNvPr id="6" name="Picture 2" descr="E:\CG\交互式计算机图形学—基于OpenGL着色器的自顶向下方法（第六版）\Figures\CHAPTER03 JPEG\an03f36.jpg"/>
          <p:cNvPicPr>
            <a:picLocks noChangeAspect="1" noChangeArrowheads="1"/>
          </p:cNvPicPr>
          <p:nvPr/>
        </p:nvPicPr>
        <p:blipFill>
          <a:blip r:embed="rId3" cstate="print"/>
          <a:srcRect/>
          <a:stretch>
            <a:fillRect/>
          </a:stretch>
        </p:blipFill>
        <p:spPr bwMode="auto">
          <a:xfrm>
            <a:off x="4098471" y="1962763"/>
            <a:ext cx="4168899" cy="3580183"/>
          </a:xfrm>
          <a:prstGeom prst="rect">
            <a:avLst/>
          </a:prstGeom>
          <a:noFill/>
        </p:spPr>
      </p:pic>
    </p:spTree>
    <p:extLst>
      <p:ext uri="{BB962C8B-B14F-4D97-AF65-F5344CB8AC3E}">
        <p14:creationId xmlns:p14="http://schemas.microsoft.com/office/powerpoint/2010/main" val="99625153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绕</a:t>
            </a:r>
            <a:r>
              <a:rPr lang="en-US" altLang="zh-CN" dirty="0"/>
              <a:t>z</a:t>
            </a:r>
            <a:r>
              <a:rPr lang="zh-CN" altLang="en-US" dirty="0"/>
              <a:t>轴的旋转</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zh-CN" altLang="en-US" dirty="0">
                    <a:latin typeface="Microsoft YaHei" charset="-122"/>
                    <a:ea typeface="Microsoft YaHei" charset="-122"/>
                    <a:cs typeface="Microsoft YaHei" charset="-122"/>
                  </a:rPr>
                  <a:t>在三维空间中绕</a:t>
                </a:r>
                <a:r>
                  <a:rPr lang="en-US" altLang="zh-CN" dirty="0">
                    <a:latin typeface="Microsoft YaHei" charset="-122"/>
                    <a:ea typeface="Microsoft YaHei" charset="-122"/>
                    <a:cs typeface="Microsoft YaHei" charset="-122"/>
                  </a:rPr>
                  <a:t>z</a:t>
                </a:r>
                <a:r>
                  <a:rPr lang="zh-CN" altLang="en-US" dirty="0">
                    <a:latin typeface="Microsoft YaHei" charset="-122"/>
                    <a:ea typeface="Microsoft YaHei" charset="-122"/>
                    <a:cs typeface="Microsoft YaHei" charset="-122"/>
                  </a:rPr>
                  <a:t>轴旋转，点的</a:t>
                </a:r>
                <a:r>
                  <a:rPr lang="en-US" altLang="zh-CN" dirty="0">
                    <a:latin typeface="Microsoft YaHei" charset="-122"/>
                    <a:ea typeface="Microsoft YaHei" charset="-122"/>
                    <a:cs typeface="Microsoft YaHei" charset="-122"/>
                  </a:rPr>
                  <a:t>z</a:t>
                </a:r>
                <a:r>
                  <a:rPr lang="zh-CN" altLang="en-US" dirty="0">
                    <a:latin typeface="Microsoft YaHei" charset="-122"/>
                    <a:ea typeface="Microsoft YaHei" charset="-122"/>
                    <a:cs typeface="Microsoft YaHei" charset="-122"/>
                  </a:rPr>
                  <a:t>坐标不变</a:t>
                </a:r>
                <a:endParaRPr lang="en-US" altLang="zh-CN" dirty="0">
                  <a:latin typeface="Microsoft YaHei" charset="-122"/>
                  <a:ea typeface="Microsoft YaHei" charset="-122"/>
                  <a:cs typeface="Microsoft YaHei" charset="-122"/>
                </a:endParaRPr>
              </a:p>
              <a:p>
                <a:pPr lvl="1"/>
                <a:r>
                  <a:rPr lang="zh-CN" altLang="en-US" dirty="0">
                    <a:latin typeface="Microsoft YaHei" charset="-122"/>
                    <a:ea typeface="Microsoft YaHei" charset="-122"/>
                    <a:cs typeface="Microsoft YaHei" charset="-122"/>
                  </a:rPr>
                  <a:t>等价于在</a:t>
                </a:r>
                <a:r>
                  <a:rPr lang="en-US" altLang="zh-CN" dirty="0">
                    <a:latin typeface="Microsoft YaHei" charset="-122"/>
                    <a:ea typeface="Microsoft YaHei" charset="-122"/>
                    <a:cs typeface="Microsoft YaHei" charset="-122"/>
                  </a:rPr>
                  <a:t>z=</a:t>
                </a:r>
                <a:r>
                  <a:rPr lang="zh-CN" altLang="en-US" dirty="0">
                    <a:latin typeface="Microsoft YaHei" charset="-122"/>
                    <a:ea typeface="Microsoft YaHei" charset="-122"/>
                    <a:cs typeface="Microsoft YaHei" charset="-122"/>
                  </a:rPr>
                  <a:t>常数的平面上进行二维旋转</a:t>
                </a:r>
                <a:endParaRPr lang="en-US" altLang="zh-CN" dirty="0">
                  <a:latin typeface="Microsoft YaHei" charset="-122"/>
                  <a:ea typeface="Microsoft YaHei" charset="-122"/>
                  <a:cs typeface="Microsoft YaHei" charset="-122"/>
                </a:endParaRPr>
              </a:p>
              <a:p>
                <a:endParaRPr lang="en-US" altLang="zh-CN" dirty="0">
                  <a:latin typeface="Microsoft YaHei" charset="-122"/>
                  <a:ea typeface="Microsoft YaHei" charset="-122"/>
                  <a:cs typeface="Microsoft YaHei" charset="-122"/>
                </a:endParaRPr>
              </a:p>
              <a:p>
                <a:endParaRPr lang="en-US" altLang="zh-CN" dirty="0">
                  <a:latin typeface="Microsoft YaHei" charset="-122"/>
                  <a:ea typeface="Microsoft YaHei" charset="-122"/>
                  <a:cs typeface="Microsoft YaHei" charset="-122"/>
                </a:endParaRPr>
              </a:p>
              <a:p>
                <a:endParaRPr lang="en-US" altLang="zh-CN" dirty="0">
                  <a:latin typeface="Microsoft YaHei" charset="-122"/>
                  <a:ea typeface="Microsoft YaHei" charset="-122"/>
                  <a:cs typeface="Microsoft YaHei" charset="-122"/>
                </a:endParaRPr>
              </a:p>
              <a:p>
                <a:r>
                  <a:rPr lang="zh-CN" altLang="en-US" dirty="0">
                    <a:latin typeface="Microsoft YaHei" charset="-122"/>
                    <a:ea typeface="Microsoft YaHei" charset="-122"/>
                    <a:cs typeface="Microsoft YaHei" charset="-122"/>
                  </a:rPr>
                  <a:t>其齐次坐标表示为</a:t>
                </a:r>
                <a:r>
                  <a:rPr lang="zh-CN" altLang="en-US" b="1" dirty="0">
                    <a:latin typeface="Microsoft YaHei" charset="-122"/>
                    <a:ea typeface="Microsoft YaHei" charset="-122"/>
                    <a:cs typeface="Microsoft YaHei" charset="-122"/>
                  </a:rPr>
                  <a:t> </a:t>
                </a:r>
                <a14:m>
                  <m:oMath xmlns:m="http://schemas.openxmlformats.org/officeDocument/2006/math">
                    <m:r>
                      <a:rPr lang="en-US" altLang="zh-CN" b="1" i="1" dirty="0" smtClean="0">
                        <a:latin typeface="Cambria Math" charset="0"/>
                        <a:ea typeface="Microsoft YaHei" charset="-122"/>
                        <a:cs typeface="Microsoft YaHei" charset="-122"/>
                      </a:rPr>
                      <m:t>𝒑</m:t>
                    </m:r>
                    <m:r>
                      <a:rPr lang="en-US" altLang="zh-CN" i="1" dirty="0">
                        <a:latin typeface="Cambria Math" charset="0"/>
                        <a:ea typeface="Microsoft YaHei" charset="-122"/>
                        <a:cs typeface="Microsoft YaHei" charset="-122"/>
                      </a:rPr>
                      <m:t>’=</m:t>
                    </m:r>
                    <m:r>
                      <a:rPr lang="en-US" altLang="zh-CN" b="1" i="1" dirty="0" err="1">
                        <a:latin typeface="Cambria Math" charset="0"/>
                        <a:ea typeface="Microsoft YaHei" charset="-122"/>
                        <a:cs typeface="Microsoft YaHei" charset="-122"/>
                      </a:rPr>
                      <m:t>𝑹</m:t>
                    </m:r>
                    <m:r>
                      <a:rPr lang="en-US" altLang="zh-CN" sz="4000" b="1" i="1" baseline="-25000" dirty="0" err="1">
                        <a:latin typeface="Cambria Math" charset="0"/>
                        <a:ea typeface="Microsoft YaHei" charset="-122"/>
                        <a:cs typeface="Microsoft YaHei" charset="-122"/>
                      </a:rPr>
                      <m:t>𝒛</m:t>
                    </m:r>
                    <m:r>
                      <a:rPr lang="en-US" altLang="zh-CN" i="1" dirty="0">
                        <a:latin typeface="Cambria Math" charset="0"/>
                        <a:ea typeface="Microsoft YaHei" charset="-122"/>
                        <a:cs typeface="Microsoft YaHei" charset="-122"/>
                      </a:rPr>
                      <m:t>(</m:t>
                    </m:r>
                    <m:r>
                      <a:rPr lang="en-US" altLang="zh-CN" i="1">
                        <a:latin typeface="Cambria Math" charset="0"/>
                        <a:ea typeface="Cambria Math" charset="0"/>
                        <a:cs typeface="Cambria Math" charset="0"/>
                      </a:rPr>
                      <m:t>𝜃</m:t>
                    </m:r>
                    <m:r>
                      <a:rPr lang="en-US" altLang="zh-CN" i="1" dirty="0">
                        <a:latin typeface="Cambria Math" charset="0"/>
                        <a:ea typeface="Microsoft YaHei" charset="-122"/>
                        <a:cs typeface="Microsoft YaHei" charset="-122"/>
                      </a:rPr>
                      <m:t>)</m:t>
                    </m:r>
                    <m:r>
                      <a:rPr lang="en-US" altLang="zh-CN" b="1" i="1" dirty="0">
                        <a:latin typeface="Cambria Math" charset="0"/>
                        <a:ea typeface="Microsoft YaHei" charset="-122"/>
                        <a:cs typeface="Microsoft YaHei" charset="-122"/>
                      </a:rPr>
                      <m:t>𝒑</m:t>
                    </m:r>
                  </m:oMath>
                </a14:m>
                <a:endParaRPr lang="zh-CN" altLang="en-US" dirty="0">
                  <a:latin typeface="Microsoft YaHei" charset="-122"/>
                  <a:ea typeface="Microsoft YaHei" charset="-122"/>
                  <a:cs typeface="Microsoft YaHei" charset="-122"/>
                </a:endParaRPr>
              </a:p>
              <a:p>
                <a:r>
                  <a:rPr lang="zh-CN" altLang="en-US" dirty="0"/>
                  <a:t>其中旋转矩阵为</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618" t="-2381"/>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EB792F4E-54C0-4D36-B331-9C6FCFE9A340}" type="slidenum">
              <a:rPr lang="zh-CN" altLang="en-US" smtClean="0"/>
              <a:pPr/>
              <a:t>31</a:t>
            </a:fld>
            <a:endParaRPr lang="zh-CN" altLang="en-US" dirty="0"/>
          </a:p>
        </p:txBody>
      </p:sp>
      <mc:AlternateContent xmlns:mc="http://schemas.openxmlformats.org/markup-compatibility/2006" xmlns:a14="http://schemas.microsoft.com/office/drawing/2010/main">
        <mc:Choice Requires="a14">
          <p:sp>
            <p:nvSpPr>
              <p:cNvPr id="5" name="Text Box 5"/>
              <p:cNvSpPr txBox="1">
                <a:spLocks noChangeArrowheads="1"/>
              </p:cNvSpPr>
              <p:nvPr/>
            </p:nvSpPr>
            <p:spPr bwMode="auto">
              <a:xfrm>
                <a:off x="2040622" y="2154615"/>
                <a:ext cx="3457870" cy="1384995"/>
              </a:xfrm>
              <a:prstGeom prst="rect">
                <a:avLst/>
              </a:prstGeom>
              <a:noFill/>
              <a:ln w="12700">
                <a:noFill/>
                <a:miter lim="800000"/>
                <a:headEnd type="none" w="sm" len="sm"/>
                <a:tailEnd type="none" w="sm" len="sm"/>
              </a:ln>
            </p:spPr>
            <p:txBody>
              <a:bodyPr wrap="none" anchorCtr="1">
                <a:spAutoFit/>
              </a:bodyPr>
              <a:lstStyle/>
              <a:p>
                <a:pPr/>
                <a14:m>
                  <m:oMathPara xmlns:m="http://schemas.openxmlformats.org/officeDocument/2006/math">
                    <m:oMathParaPr>
                      <m:jc m:val="left"/>
                    </m:oMathParaPr>
                    <m:oMath xmlns:m="http://schemas.openxmlformats.org/officeDocument/2006/math">
                      <m:r>
                        <a:rPr lang="en-US" altLang="zh-CN" sz="2800" i="1" smtClean="0">
                          <a:latin typeface="Cambria Math" charset="0"/>
                          <a:cs typeface="Times New Roman" pitchFamily="18" charset="0"/>
                        </a:rPr>
                        <m:t>𝑥</m:t>
                      </m:r>
                      <m:r>
                        <a:rPr lang="en-US" altLang="zh-CN" sz="2800" i="1" smtClean="0">
                          <a:latin typeface="Cambria Math" charset="0"/>
                          <a:cs typeface="Times New Roman" pitchFamily="18" charset="0"/>
                        </a:rPr>
                        <m:t>’=</m:t>
                      </m:r>
                      <m:r>
                        <a:rPr lang="en-US" altLang="zh-CN" sz="2800" i="1" smtClean="0">
                          <a:latin typeface="Cambria Math" charset="0"/>
                          <a:cs typeface="Times New Roman" pitchFamily="18" charset="0"/>
                        </a:rPr>
                        <m:t>𝑥</m:t>
                      </m:r>
                      <m:r>
                        <a:rPr lang="zh-CN" altLang="en-US" sz="2800" b="0" i="1" smtClean="0">
                          <a:latin typeface="Cambria Math" charset="0"/>
                          <a:cs typeface="Times New Roman" pitchFamily="18" charset="0"/>
                        </a:rPr>
                        <m:t> </m:t>
                      </m:r>
                      <m:r>
                        <a:rPr lang="en-US" altLang="zh-CN" sz="2800" i="1" smtClean="0">
                          <a:latin typeface="Cambria Math" charset="0"/>
                          <a:cs typeface="Times New Roman" pitchFamily="18" charset="0"/>
                        </a:rPr>
                        <m:t>𝑐𝑜𝑠</m:t>
                      </m:r>
                      <m:r>
                        <a:rPr lang="en-US" altLang="zh-CN" sz="2800" i="1" smtClean="0">
                          <a:latin typeface="Cambria Math" charset="0"/>
                          <a:ea typeface="Cambria Math" charset="0"/>
                          <a:cs typeface="Cambria Math" charset="0"/>
                        </a:rPr>
                        <m:t>𝜃</m:t>
                      </m:r>
                      <m:r>
                        <a:rPr lang="zh-CN" altLang="en-US" sz="2800" b="0" i="1" smtClean="0">
                          <a:latin typeface="Cambria Math" charset="0"/>
                          <a:ea typeface="Cambria Math" charset="0"/>
                          <a:cs typeface="Cambria Math" charset="0"/>
                        </a:rPr>
                        <m:t> </m:t>
                      </m:r>
                      <m:r>
                        <a:rPr lang="en-US" altLang="zh-CN" sz="2800" i="1" smtClean="0">
                          <a:latin typeface="Cambria Math" charset="0"/>
                          <a:cs typeface="Times New Roman" pitchFamily="18" charset="0"/>
                        </a:rPr>
                        <m:t>–</m:t>
                      </m:r>
                      <m:r>
                        <a:rPr lang="zh-CN" altLang="en-US" sz="2800" b="0" i="1" smtClean="0">
                          <a:latin typeface="Cambria Math" charset="0"/>
                          <a:cs typeface="Times New Roman" pitchFamily="18" charset="0"/>
                        </a:rPr>
                        <m:t> </m:t>
                      </m:r>
                      <m:r>
                        <a:rPr lang="en-US" altLang="zh-CN" sz="2800" i="1" smtClean="0">
                          <a:latin typeface="Cambria Math" charset="0"/>
                          <a:cs typeface="Times New Roman" pitchFamily="18" charset="0"/>
                        </a:rPr>
                        <m:t>𝑦</m:t>
                      </m:r>
                      <m:func>
                        <m:funcPr>
                          <m:ctrlPr>
                            <a:rPr lang="en-US" altLang="zh-CN" sz="2800" i="1" dirty="0" smtClean="0">
                              <a:latin typeface="Cambria Math" panose="02040503050406030204" pitchFamily="18" charset="0"/>
                              <a:cs typeface="Times New Roman" pitchFamily="18" charset="0"/>
                            </a:rPr>
                          </m:ctrlPr>
                        </m:funcPr>
                        <m:fName>
                          <m:r>
                            <m:rPr>
                              <m:sty m:val="p"/>
                            </m:rPr>
                            <a:rPr lang="en-US" altLang="zh-CN" sz="2800" i="0" dirty="0" smtClean="0">
                              <a:latin typeface="Cambria Math" charset="0"/>
                              <a:cs typeface="Times New Roman" pitchFamily="18" charset="0"/>
                            </a:rPr>
                            <m:t>sin</m:t>
                          </m:r>
                        </m:fName>
                        <m:e>
                          <m:r>
                            <a:rPr lang="en-US" altLang="zh-CN" sz="2800" i="1">
                              <a:latin typeface="Cambria Math" charset="0"/>
                              <a:ea typeface="Cambria Math" charset="0"/>
                              <a:cs typeface="Cambria Math" charset="0"/>
                            </a:rPr>
                            <m:t>𝜃</m:t>
                          </m:r>
                        </m:e>
                      </m:func>
                    </m:oMath>
                  </m:oMathPara>
                </a14:m>
                <a:endParaRPr lang="en-US" altLang="zh-CN" sz="2800" i="1" dirty="0">
                  <a:latin typeface="Cambria Math" charset="0"/>
                  <a:ea typeface="Cambria Math" charset="0"/>
                  <a:cs typeface="Cambria Math" charset="0"/>
                </a:endParaRPr>
              </a:p>
              <a:p>
                <a:pPr/>
                <a14:m>
                  <m:oMathPara xmlns:m="http://schemas.openxmlformats.org/officeDocument/2006/math">
                    <m:oMathParaPr>
                      <m:jc m:val="left"/>
                    </m:oMathParaPr>
                    <m:oMath xmlns:m="http://schemas.openxmlformats.org/officeDocument/2006/math">
                      <m:r>
                        <a:rPr lang="en-US" altLang="zh-CN" sz="2800" i="1" smtClean="0">
                          <a:latin typeface="Cambria Math" charset="0"/>
                          <a:cs typeface="Times New Roman" pitchFamily="18" charset="0"/>
                        </a:rPr>
                        <m:t>𝑦</m:t>
                      </m:r>
                      <m:r>
                        <a:rPr lang="en-US" altLang="zh-CN" sz="2800" i="1" smtClean="0">
                          <a:latin typeface="Cambria Math" charset="0"/>
                          <a:cs typeface="Times New Roman" pitchFamily="18" charset="0"/>
                        </a:rPr>
                        <m:t>’=</m:t>
                      </m:r>
                      <m:func>
                        <m:funcPr>
                          <m:ctrlPr>
                            <a:rPr lang="en-US" altLang="zh-CN" sz="2800" i="1" smtClean="0">
                              <a:latin typeface="Cambria Math" panose="02040503050406030204" pitchFamily="18" charset="0"/>
                              <a:cs typeface="Times New Roman" pitchFamily="18" charset="0"/>
                            </a:rPr>
                          </m:ctrlPr>
                        </m:funcPr>
                        <m:fName>
                          <m:r>
                            <m:rPr>
                              <m:sty m:val="p"/>
                            </m:rPr>
                            <a:rPr lang="en-US" altLang="zh-CN" sz="2800" i="0" smtClean="0">
                              <a:latin typeface="Cambria Math" charset="0"/>
                              <a:cs typeface="Times New Roman" pitchFamily="18" charset="0"/>
                            </a:rPr>
                            <m:t>x</m:t>
                          </m:r>
                          <m:r>
                            <a:rPr lang="zh-CN" altLang="en-US" sz="2800" b="0" i="0" smtClean="0">
                              <a:latin typeface="Cambria Math" charset="0"/>
                              <a:cs typeface="Times New Roman" pitchFamily="18" charset="0"/>
                            </a:rPr>
                            <m:t> </m:t>
                          </m:r>
                          <m:r>
                            <m:rPr>
                              <m:sty m:val="p"/>
                            </m:rPr>
                            <a:rPr lang="en-US" altLang="zh-CN" sz="2800" i="0" smtClean="0">
                              <a:latin typeface="Cambria Math" charset="0"/>
                              <a:cs typeface="Times New Roman" pitchFamily="18" charset="0"/>
                            </a:rPr>
                            <m:t>sin</m:t>
                          </m:r>
                        </m:fName>
                        <m:e>
                          <m:r>
                            <a:rPr lang="en-US" altLang="zh-CN" sz="2800" i="1">
                              <a:latin typeface="Cambria Math" charset="0"/>
                              <a:ea typeface="Cambria Math" charset="0"/>
                              <a:cs typeface="Cambria Math" charset="0"/>
                            </a:rPr>
                            <m:t>𝜃</m:t>
                          </m:r>
                        </m:e>
                      </m:func>
                      <m:r>
                        <a:rPr lang="en-US" altLang="zh-CN" sz="2800" i="1" smtClean="0">
                          <a:latin typeface="Cambria Math" charset="0"/>
                          <a:cs typeface="Times New Roman" pitchFamily="18" charset="0"/>
                        </a:rPr>
                        <m:t>+</m:t>
                      </m:r>
                      <m:r>
                        <a:rPr lang="en-US" altLang="zh-CN" sz="2800" i="1" smtClean="0">
                          <a:latin typeface="Cambria Math" charset="0"/>
                          <a:cs typeface="Times New Roman" pitchFamily="18" charset="0"/>
                        </a:rPr>
                        <m:t>𝑦</m:t>
                      </m:r>
                      <m:func>
                        <m:funcPr>
                          <m:ctrlPr>
                            <a:rPr lang="en-US" altLang="zh-CN" sz="2800" i="1" dirty="0" smtClean="0">
                              <a:latin typeface="Cambria Math" panose="02040503050406030204" pitchFamily="18" charset="0"/>
                              <a:cs typeface="Times New Roman" pitchFamily="18" charset="0"/>
                            </a:rPr>
                          </m:ctrlPr>
                        </m:funcPr>
                        <m:fName>
                          <m:r>
                            <m:rPr>
                              <m:sty m:val="p"/>
                            </m:rPr>
                            <a:rPr lang="en-US" altLang="zh-CN" sz="2800" i="0" smtClean="0">
                              <a:latin typeface="Cambria Math" charset="0"/>
                              <a:cs typeface="Times New Roman" pitchFamily="18" charset="0"/>
                            </a:rPr>
                            <m:t>cos</m:t>
                          </m:r>
                        </m:fName>
                        <m:e>
                          <m:r>
                            <a:rPr lang="en-US" altLang="zh-CN" sz="2800" i="1">
                              <a:latin typeface="Cambria Math" charset="0"/>
                              <a:ea typeface="Cambria Math" charset="0"/>
                              <a:cs typeface="Cambria Math" charset="0"/>
                            </a:rPr>
                            <m:t>𝜃</m:t>
                          </m:r>
                        </m:e>
                      </m:func>
                    </m:oMath>
                  </m:oMathPara>
                </a14:m>
                <a:endParaRPr lang="en-US" altLang="zh-CN" sz="2800" i="1" dirty="0">
                  <a:latin typeface="Cambria Math" charset="0"/>
                  <a:ea typeface="Cambria Math" charset="0"/>
                  <a:cs typeface="Cambria Math" charset="0"/>
                </a:endParaRPr>
              </a:p>
              <a:p>
                <a:pPr/>
                <a14:m>
                  <m:oMathPara xmlns:m="http://schemas.openxmlformats.org/officeDocument/2006/math">
                    <m:oMathParaPr>
                      <m:jc m:val="left"/>
                    </m:oMathParaPr>
                    <m:oMath xmlns:m="http://schemas.openxmlformats.org/officeDocument/2006/math">
                      <m:r>
                        <a:rPr lang="en-US" altLang="zh-CN" sz="2800" i="1" smtClean="0">
                          <a:latin typeface="Cambria Math" charset="0"/>
                          <a:cs typeface="Times New Roman" pitchFamily="18" charset="0"/>
                        </a:rPr>
                        <m:t>𝑧</m:t>
                      </m:r>
                      <m:r>
                        <a:rPr lang="en-US" altLang="zh-CN" sz="2800" i="1" smtClean="0">
                          <a:latin typeface="Cambria Math" charset="0"/>
                          <a:cs typeface="Times New Roman" pitchFamily="18" charset="0"/>
                        </a:rPr>
                        <m:t>’ =</m:t>
                      </m:r>
                      <m:r>
                        <a:rPr lang="en-US" altLang="zh-CN" sz="2800" i="1" smtClean="0">
                          <a:latin typeface="Cambria Math" charset="0"/>
                          <a:cs typeface="Times New Roman" pitchFamily="18" charset="0"/>
                        </a:rPr>
                        <m:t>𝑧</m:t>
                      </m:r>
                    </m:oMath>
                  </m:oMathPara>
                </a14:m>
                <a:endParaRPr lang="en-US" altLang="zh-CN" sz="2800" dirty="0">
                  <a:latin typeface="Times New Roman" pitchFamily="18" charset="0"/>
                  <a:cs typeface="Times New Roman" pitchFamily="18" charset="0"/>
                </a:endParaRPr>
              </a:p>
            </p:txBody>
          </p:sp>
        </mc:Choice>
        <mc:Fallback xmlns="">
          <p:sp>
            <p:nvSpPr>
              <p:cNvPr id="5" name="Text Box 5"/>
              <p:cNvSpPr txBox="1">
                <a:spLocks noRot="1" noChangeAspect="1" noMove="1" noResize="1" noEditPoints="1" noAdjustHandles="1" noChangeArrowheads="1" noChangeShapeType="1" noTextEdit="1"/>
              </p:cNvSpPr>
              <p:nvPr/>
            </p:nvSpPr>
            <p:spPr bwMode="auto">
              <a:xfrm>
                <a:off x="2040622" y="2154615"/>
                <a:ext cx="3457870" cy="1384995"/>
              </a:xfrm>
              <a:prstGeom prst="rect">
                <a:avLst/>
              </a:prstGeom>
              <a:blipFill rotWithShape="0">
                <a:blip r:embed="rId4"/>
                <a:stretch>
                  <a:fillRect/>
                </a:stretch>
              </a:blipFill>
              <a:ln w="12700">
                <a:noFill/>
                <a:miter lim="800000"/>
                <a:headEnd type="none" w="sm" len="sm"/>
                <a:tailEnd type="none" w="sm" len="sm"/>
              </a:ln>
            </p:spPr>
            <p:txBody>
              <a:bodyPr/>
              <a:lstStyle/>
              <a:p>
                <a:r>
                  <a:rPr lang="en-US">
                    <a:noFill/>
                  </a:rPr>
                  <a:t> </a:t>
                </a:r>
              </a:p>
            </p:txBody>
          </p:sp>
        </mc:Fallback>
      </mc:AlternateContent>
      <p:graphicFrame>
        <p:nvGraphicFramePr>
          <p:cNvPr id="6" name="Object 2"/>
          <p:cNvGraphicFramePr>
            <a:graphicFrameLocks noChangeAspect="1"/>
          </p:cNvGraphicFramePr>
          <p:nvPr>
            <p:extLst>
              <p:ext uri="{D42A27DB-BD31-4B8C-83A1-F6EECF244321}">
                <p14:modId xmlns:p14="http://schemas.microsoft.com/office/powerpoint/2010/main" val="2088663362"/>
              </p:ext>
            </p:extLst>
          </p:nvPr>
        </p:nvGraphicFramePr>
        <p:xfrm>
          <a:off x="3774467" y="4578470"/>
          <a:ext cx="3448050" cy="2159000"/>
        </p:xfrm>
        <a:graphic>
          <a:graphicData uri="http://schemas.openxmlformats.org/presentationml/2006/ole">
            <mc:AlternateContent xmlns:mc="http://schemas.openxmlformats.org/markup-compatibility/2006">
              <mc:Choice xmlns:v="urn:schemas-microsoft-com:vml" Requires="v">
                <p:oleObj name="Equation" r:id="rId5" imgW="1460160" imgH="914400" progId="Equation.3">
                  <p:embed/>
                </p:oleObj>
              </mc:Choice>
              <mc:Fallback>
                <p:oleObj name="Equation" r:id="rId5" imgW="1460160" imgH="9144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74467" y="4578470"/>
                        <a:ext cx="3448050" cy="2159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mc:AlternateContent xmlns:mc="http://schemas.openxmlformats.org/markup-compatibility/2006" xmlns:a14="http://schemas.microsoft.com/office/drawing/2010/main">
        <mc:Choice Requires="a14">
          <p:sp>
            <p:nvSpPr>
              <p:cNvPr id="7" name="Text Box 6"/>
              <p:cNvSpPr txBox="1">
                <a:spLocks noChangeArrowheads="1"/>
              </p:cNvSpPr>
              <p:nvPr/>
            </p:nvSpPr>
            <p:spPr>
              <a:xfrm>
                <a:off x="1535945" y="5443736"/>
                <a:ext cx="2347912" cy="448866"/>
              </a:xfrm>
              <a:prstGeom prst="rect">
                <a:avLst/>
              </a:prstGeom>
              <a:noFill/>
            </p:spPr>
            <p:txBody>
              <a:bodyPr vert="horz" lIns="91440" tIns="45720" rIns="91440" bIns="45720" rtlCol="0">
                <a:normAutofit/>
              </a:bodyPr>
              <a:lstStyle/>
              <a:p>
                <a:pPr marL="228600" lvl="0" indent="-360000">
                  <a:lnSpc>
                    <a:spcPct val="90000"/>
                  </a:lnSpc>
                  <a:spcBef>
                    <a:spcPct val="0"/>
                  </a:spcBef>
                  <a:buClr>
                    <a:srgbClr val="94003F"/>
                  </a:buClr>
                  <a:buSzPct val="70000"/>
                  <a:defRPr/>
                </a:pPr>
                <a14:m>
                  <m:oMathPara xmlns:m="http://schemas.openxmlformats.org/officeDocument/2006/math">
                    <m:oMathParaPr>
                      <m:jc m:val="centerGroup"/>
                    </m:oMathParaPr>
                    <m:oMath xmlns:m="http://schemas.openxmlformats.org/officeDocument/2006/math">
                      <m:r>
                        <a:rPr kumimoji="0" lang="en-US" altLang="zh-CN" sz="2400" b="1" i="1" u="none" strike="noStrike" kern="1200" cap="none" spc="0" normalizeH="0" baseline="0" noProof="0" dirty="0" smtClean="0">
                          <a:ln>
                            <a:noFill/>
                          </a:ln>
                          <a:solidFill>
                            <a:schemeClr val="tx1"/>
                          </a:solidFill>
                          <a:effectLst/>
                          <a:uLnTx/>
                          <a:uFillTx/>
                          <a:latin typeface="Cambria Math" charset="0"/>
                          <a:ea typeface="微软雅黑" panose="020B0503020204020204" pitchFamily="34" charset="-122"/>
                        </a:rPr>
                        <m:t>𝑹</m:t>
                      </m:r>
                      <m:r>
                        <a:rPr kumimoji="0" lang="en-US" altLang="zh-CN" sz="2400" b="0" i="1" u="none" strike="noStrike" kern="1200" cap="none" spc="0" normalizeH="0" baseline="0" noProof="0" dirty="0" smtClean="0">
                          <a:ln>
                            <a:noFill/>
                          </a:ln>
                          <a:solidFill>
                            <a:schemeClr val="tx1"/>
                          </a:solidFill>
                          <a:effectLst/>
                          <a:uLnTx/>
                          <a:uFillTx/>
                          <a:latin typeface="Cambria Math" charset="0"/>
                          <a:ea typeface="微软雅黑" panose="020B0503020204020204" pitchFamily="34" charset="-122"/>
                        </a:rPr>
                        <m:t> = </m:t>
                      </m:r>
                      <m:r>
                        <a:rPr kumimoji="0" lang="en-US" altLang="zh-CN" sz="2400" b="1" i="1" u="none" strike="noStrike" kern="1200" cap="none" spc="0" normalizeH="0" baseline="0" noProof="0" dirty="0" err="1" smtClean="0">
                          <a:ln>
                            <a:noFill/>
                          </a:ln>
                          <a:solidFill>
                            <a:schemeClr val="tx1"/>
                          </a:solidFill>
                          <a:effectLst/>
                          <a:uLnTx/>
                          <a:uFillTx/>
                          <a:latin typeface="Cambria Math" charset="0"/>
                          <a:ea typeface="微软雅黑" panose="020B0503020204020204" pitchFamily="34" charset="-122"/>
                        </a:rPr>
                        <m:t>𝑹</m:t>
                      </m:r>
                      <m:r>
                        <a:rPr kumimoji="0" lang="en-US" altLang="zh-CN" sz="2400" b="0" i="1" u="none" strike="noStrike" kern="1200" cap="none" spc="0" normalizeH="0" baseline="-25000" noProof="0" dirty="0" err="1" smtClean="0">
                          <a:ln>
                            <a:noFill/>
                          </a:ln>
                          <a:solidFill>
                            <a:schemeClr val="tx1"/>
                          </a:solidFill>
                          <a:effectLst/>
                          <a:uLnTx/>
                          <a:uFillTx/>
                          <a:latin typeface="Cambria Math" charset="0"/>
                          <a:ea typeface="微软雅黑" panose="020B0503020204020204" pitchFamily="34" charset="-122"/>
                        </a:rPr>
                        <m:t>𝑧</m:t>
                      </m:r>
                      <m:r>
                        <a:rPr kumimoji="0" lang="en-US" altLang="zh-CN" sz="2400" b="0" i="1" u="none" strike="noStrike" kern="1200" cap="none" spc="0" normalizeH="0" baseline="0" noProof="0" dirty="0" smtClean="0">
                          <a:ln>
                            <a:noFill/>
                          </a:ln>
                          <a:solidFill>
                            <a:schemeClr val="tx1"/>
                          </a:solidFill>
                          <a:effectLst/>
                          <a:uLnTx/>
                          <a:uFillTx/>
                          <a:latin typeface="Cambria Math" charset="0"/>
                          <a:ea typeface="微软雅黑" panose="020B0503020204020204" pitchFamily="34" charset="-122"/>
                        </a:rPr>
                        <m:t>(</m:t>
                      </m:r>
                      <m:r>
                        <a:rPr lang="en-US" altLang="zh-CN" sz="2400" i="1">
                          <a:latin typeface="Cambria Math" charset="0"/>
                          <a:ea typeface="Cambria Math" charset="0"/>
                          <a:cs typeface="Cambria Math" charset="0"/>
                        </a:rPr>
                        <m:t>𝜃</m:t>
                      </m:r>
                      <m:r>
                        <a:rPr kumimoji="0" lang="en-US" altLang="zh-CN" sz="2400" b="0" i="1" u="none" strike="noStrike" kern="1200" cap="none" spc="0" normalizeH="0" baseline="0" noProof="0" dirty="0" smtClean="0">
                          <a:ln>
                            <a:noFill/>
                          </a:ln>
                          <a:solidFill>
                            <a:schemeClr val="tx1"/>
                          </a:solidFill>
                          <a:effectLst/>
                          <a:uLnTx/>
                          <a:uFillTx/>
                          <a:latin typeface="Cambria Math" charset="0"/>
                          <a:ea typeface="微软雅黑" panose="020B0503020204020204" pitchFamily="34" charset="-122"/>
                        </a:rPr>
                        <m:t>) =</m:t>
                      </m:r>
                    </m:oMath>
                  </m:oMathPara>
                </a14:m>
                <a:endParaRPr kumimoji="0" lang="en-US" altLang="zh-CN" sz="2400" b="0" i="0" u="none" strike="noStrike" kern="1200" cap="none" spc="0" normalizeH="0" baseline="0" noProof="0" dirty="0">
                  <a:ln>
                    <a:noFill/>
                  </a:ln>
                  <a:solidFill>
                    <a:schemeClr val="tx1"/>
                  </a:solidFill>
                  <a:effectLst/>
                  <a:uLnTx/>
                  <a:uFillTx/>
                  <a:latin typeface="Times New Roman" charset="0"/>
                  <a:ea typeface="微软雅黑" panose="020B0503020204020204" pitchFamily="34" charset="-122"/>
                </a:endParaRPr>
              </a:p>
            </p:txBody>
          </p:sp>
        </mc:Choice>
        <mc:Fallback xmlns="">
          <p:sp>
            <p:nvSpPr>
              <p:cNvPr id="7" name="Text Box 6"/>
              <p:cNvSpPr txBox="1">
                <a:spLocks noRot="1" noChangeAspect="1" noMove="1" noResize="1" noEditPoints="1" noAdjustHandles="1" noChangeArrowheads="1" noChangeShapeType="1" noTextEdit="1"/>
              </p:cNvSpPr>
              <p:nvPr/>
            </p:nvSpPr>
            <p:spPr>
              <a:xfrm>
                <a:off x="1535945" y="5443736"/>
                <a:ext cx="2347912" cy="448866"/>
              </a:xfrm>
              <a:prstGeom prst="rect">
                <a:avLst/>
              </a:prstGeom>
              <a:blipFill rotWithShape="0">
                <a:blip r:embed="rId7"/>
                <a:stretch>
                  <a:fillRect t="-112162" b="-129730"/>
                </a:stretch>
              </a:blipFill>
            </p:spPr>
            <p:txBody>
              <a:bodyPr/>
              <a:lstStyle/>
              <a:p>
                <a:r>
                  <a:rPr lang="en-US">
                    <a:noFill/>
                  </a:rPr>
                  <a:t> </a:t>
                </a:r>
              </a:p>
            </p:txBody>
          </p:sp>
        </mc:Fallback>
      </mc:AlternateContent>
    </p:spTree>
    <p:extLst>
      <p:ext uri="{BB962C8B-B14F-4D97-AF65-F5344CB8AC3E}">
        <p14:creationId xmlns:p14="http://schemas.microsoft.com/office/powerpoint/2010/main" val="55912145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绕</a:t>
            </a:r>
            <a:r>
              <a:rPr lang="en-US" altLang="zh-CN" dirty="0"/>
              <a:t>x</a:t>
            </a:r>
            <a:r>
              <a:rPr lang="zh-CN" altLang="en-US" dirty="0"/>
              <a:t>和</a:t>
            </a:r>
            <a:r>
              <a:rPr lang="en-US" altLang="zh-CN" dirty="0"/>
              <a:t>y</a:t>
            </a:r>
            <a:r>
              <a:rPr lang="zh-CN" altLang="en-US" dirty="0"/>
              <a:t>轴的旋转</a:t>
            </a:r>
            <a:endParaRPr lang="en-US" dirty="0"/>
          </a:p>
        </p:txBody>
      </p:sp>
      <p:sp>
        <p:nvSpPr>
          <p:cNvPr id="3" name="Content Placeholder 2"/>
          <p:cNvSpPr>
            <a:spLocks noGrp="1"/>
          </p:cNvSpPr>
          <p:nvPr>
            <p:ph idx="1"/>
          </p:nvPr>
        </p:nvSpPr>
        <p:spPr/>
        <p:txBody>
          <a:bodyPr/>
          <a:lstStyle/>
          <a:p>
            <a:r>
              <a:rPr lang="zh-CN" altLang="en-US" dirty="0">
                <a:latin typeface="Microsoft YaHei" charset="-122"/>
                <a:ea typeface="Microsoft YaHei" charset="-122"/>
                <a:cs typeface="Microsoft YaHei" charset="-122"/>
              </a:rPr>
              <a:t>与绕</a:t>
            </a:r>
            <a:r>
              <a:rPr lang="en-US" altLang="zh-CN" dirty="0">
                <a:latin typeface="Microsoft YaHei" charset="-122"/>
                <a:ea typeface="Microsoft YaHei" charset="-122"/>
                <a:cs typeface="Microsoft YaHei" charset="-122"/>
              </a:rPr>
              <a:t>z</a:t>
            </a:r>
            <a:r>
              <a:rPr lang="zh-CN" altLang="en-US" dirty="0">
                <a:latin typeface="Microsoft YaHei" charset="-122"/>
                <a:ea typeface="Microsoft YaHei" charset="-122"/>
                <a:cs typeface="Microsoft YaHei" charset="-122"/>
              </a:rPr>
              <a:t>轴的旋转完全类似</a:t>
            </a:r>
          </a:p>
          <a:p>
            <a:pPr lvl="1"/>
            <a:r>
              <a:rPr lang="zh-CN" altLang="en-US" dirty="0">
                <a:latin typeface="Microsoft YaHei" charset="-122"/>
                <a:ea typeface="Microsoft YaHei" charset="-122"/>
                <a:cs typeface="Microsoft YaHei" charset="-122"/>
              </a:rPr>
              <a:t> 对于绕</a:t>
            </a:r>
            <a:r>
              <a:rPr lang="en-US" altLang="zh-CN" dirty="0">
                <a:latin typeface="Microsoft YaHei" charset="-122"/>
                <a:ea typeface="Microsoft YaHei" charset="-122"/>
                <a:cs typeface="Microsoft YaHei" charset="-122"/>
              </a:rPr>
              <a:t>x</a:t>
            </a:r>
            <a:r>
              <a:rPr lang="zh-CN" altLang="en-US" dirty="0">
                <a:latin typeface="Microsoft YaHei" charset="-122"/>
                <a:ea typeface="Microsoft YaHei" charset="-122"/>
                <a:cs typeface="Microsoft YaHei" charset="-122"/>
              </a:rPr>
              <a:t>轴的旋转，</a:t>
            </a:r>
            <a:r>
              <a:rPr lang="en-US" altLang="zh-CN" dirty="0">
                <a:latin typeface="Microsoft YaHei" charset="-122"/>
                <a:ea typeface="Microsoft YaHei" charset="-122"/>
                <a:cs typeface="Microsoft YaHei" charset="-122"/>
              </a:rPr>
              <a:t>x</a:t>
            </a:r>
            <a:r>
              <a:rPr lang="zh-CN" altLang="en-US" dirty="0">
                <a:latin typeface="Microsoft YaHei" charset="-122"/>
                <a:ea typeface="Microsoft YaHei" charset="-122"/>
                <a:cs typeface="Microsoft YaHei" charset="-122"/>
              </a:rPr>
              <a:t>坐标不变</a:t>
            </a:r>
          </a:p>
          <a:p>
            <a:pPr lvl="1"/>
            <a:r>
              <a:rPr lang="zh-CN" altLang="en-US" dirty="0">
                <a:latin typeface="Microsoft YaHei" charset="-122"/>
                <a:ea typeface="Microsoft YaHei" charset="-122"/>
                <a:cs typeface="Microsoft YaHei" charset="-122"/>
              </a:rPr>
              <a:t> 对于绕</a:t>
            </a:r>
            <a:r>
              <a:rPr lang="en-US" altLang="zh-CN" dirty="0">
                <a:latin typeface="Microsoft YaHei" charset="-122"/>
                <a:ea typeface="Microsoft YaHei" charset="-122"/>
                <a:cs typeface="Microsoft YaHei" charset="-122"/>
              </a:rPr>
              <a:t>y</a:t>
            </a:r>
            <a:r>
              <a:rPr lang="zh-CN" altLang="en-US" dirty="0">
                <a:latin typeface="Microsoft YaHei" charset="-122"/>
                <a:ea typeface="Microsoft YaHei" charset="-122"/>
                <a:cs typeface="Microsoft YaHei" charset="-122"/>
              </a:rPr>
              <a:t>轴的旋转，</a:t>
            </a:r>
            <a:r>
              <a:rPr lang="en-US" altLang="zh-CN" dirty="0">
                <a:latin typeface="Microsoft YaHei" charset="-122"/>
                <a:ea typeface="Microsoft YaHei" charset="-122"/>
                <a:cs typeface="Microsoft YaHei" charset="-122"/>
              </a:rPr>
              <a:t>y</a:t>
            </a:r>
            <a:r>
              <a:rPr lang="zh-CN" altLang="en-US" dirty="0">
                <a:latin typeface="Microsoft YaHei" charset="-122"/>
                <a:ea typeface="Microsoft YaHei" charset="-122"/>
                <a:cs typeface="Microsoft YaHei" charset="-122"/>
              </a:rPr>
              <a:t>坐标不变</a:t>
            </a:r>
          </a:p>
          <a:p>
            <a:endParaRPr lang="en-US" dirty="0"/>
          </a:p>
        </p:txBody>
      </p:sp>
      <p:sp>
        <p:nvSpPr>
          <p:cNvPr id="4" name="Slide Number Placeholder 3"/>
          <p:cNvSpPr>
            <a:spLocks noGrp="1"/>
          </p:cNvSpPr>
          <p:nvPr>
            <p:ph type="sldNum" sz="quarter" idx="12"/>
          </p:nvPr>
        </p:nvSpPr>
        <p:spPr/>
        <p:txBody>
          <a:bodyPr/>
          <a:lstStyle/>
          <a:p>
            <a:fld id="{EB792F4E-54C0-4D36-B331-9C6FCFE9A340}" type="slidenum">
              <a:rPr lang="zh-CN" altLang="en-US" smtClean="0"/>
              <a:pPr/>
              <a:t>32</a:t>
            </a:fld>
            <a:endParaRPr lang="zh-CN" altLang="en-US" dirty="0"/>
          </a:p>
        </p:txBody>
      </p:sp>
      <mc:AlternateContent xmlns:mc="http://schemas.openxmlformats.org/markup-compatibility/2006" xmlns:a14="http://schemas.microsoft.com/office/drawing/2010/main">
        <mc:Choice Requires="a14">
          <p:sp>
            <p:nvSpPr>
              <p:cNvPr id="5" name="Text Box 4"/>
              <p:cNvSpPr txBox="1">
                <a:spLocks noChangeArrowheads="1"/>
              </p:cNvSpPr>
              <p:nvPr/>
            </p:nvSpPr>
            <p:spPr bwMode="auto">
              <a:xfrm>
                <a:off x="1457330" y="3436937"/>
                <a:ext cx="2321040" cy="685800"/>
              </a:xfrm>
              <a:prstGeom prst="rect">
                <a:avLst/>
              </a:prstGeom>
              <a:noFill/>
              <a:ln w="12700">
                <a:noFill/>
                <a:miter lim="800000"/>
                <a:headEnd type="none" w="sm" len="sm"/>
                <a:tailEnd type="none" w="sm" len="sm"/>
              </a:ln>
            </p:spPr>
            <p:txBody>
              <a:bodyPr lIns="92075" tIns="46038" rIns="92075" bIns="46038"/>
              <a:lstStyle/>
              <a:p>
                <a:pPr marL="190500" indent="-190500"/>
                <a14:m>
                  <m:oMathPara xmlns:m="http://schemas.openxmlformats.org/officeDocument/2006/math">
                    <m:oMathParaPr>
                      <m:jc m:val="centerGroup"/>
                    </m:oMathParaPr>
                    <m:oMath xmlns:m="http://schemas.openxmlformats.org/officeDocument/2006/math">
                      <m:r>
                        <a:rPr lang="en-US" altLang="zh-CN" sz="2400" b="1" i="1" dirty="0" smtClean="0">
                          <a:latin typeface="Cambria Math" charset="0"/>
                          <a:cs typeface="Times New Roman" pitchFamily="18" charset="0"/>
                        </a:rPr>
                        <m:t>𝑹</m:t>
                      </m:r>
                      <m:r>
                        <a:rPr lang="en-US" altLang="zh-CN" sz="2400" i="1" dirty="0">
                          <a:latin typeface="Cambria Math" charset="0"/>
                          <a:cs typeface="Times New Roman" pitchFamily="18" charset="0"/>
                        </a:rPr>
                        <m:t> = </m:t>
                      </m:r>
                      <m:r>
                        <a:rPr lang="en-US" altLang="zh-CN" sz="2400" b="1" i="1" dirty="0">
                          <a:latin typeface="Cambria Math" charset="0"/>
                          <a:cs typeface="Times New Roman" pitchFamily="18" charset="0"/>
                        </a:rPr>
                        <m:t>𝑹</m:t>
                      </m:r>
                      <m:r>
                        <a:rPr lang="en-US" altLang="zh-CN" sz="2400" i="1" baseline="-25000" dirty="0">
                          <a:latin typeface="Cambria Math" charset="0"/>
                          <a:cs typeface="Times New Roman" pitchFamily="18" charset="0"/>
                        </a:rPr>
                        <m:t>𝑥</m:t>
                      </m:r>
                      <m:r>
                        <a:rPr lang="en-US" altLang="zh-CN" sz="2400" i="1" dirty="0">
                          <a:latin typeface="Cambria Math" charset="0"/>
                          <a:cs typeface="Times New Roman" pitchFamily="18" charset="0"/>
                        </a:rPr>
                        <m:t>(</m:t>
                      </m:r>
                      <m:r>
                        <a:rPr lang="en-US" altLang="zh-CN" sz="2400" i="1">
                          <a:latin typeface="Cambria Math" charset="0"/>
                          <a:ea typeface="Cambria Math" charset="0"/>
                          <a:cs typeface="Cambria Math" charset="0"/>
                        </a:rPr>
                        <m:t>𝜃</m:t>
                      </m:r>
                      <m:r>
                        <a:rPr lang="en-US" altLang="zh-CN" sz="2400" i="1" dirty="0">
                          <a:latin typeface="Cambria Math" charset="0"/>
                          <a:cs typeface="Times New Roman" pitchFamily="18" charset="0"/>
                        </a:rPr>
                        <m:t>) =</m:t>
                      </m:r>
                    </m:oMath>
                  </m:oMathPara>
                </a14:m>
                <a:endParaRPr lang="en-US" altLang="zh-CN" sz="2400" dirty="0">
                  <a:latin typeface="Times New Roman" pitchFamily="18" charset="0"/>
                  <a:cs typeface="Times New Roman" pitchFamily="18" charset="0"/>
                </a:endParaRPr>
              </a:p>
            </p:txBody>
          </p:sp>
        </mc:Choice>
        <mc:Fallback xmlns="">
          <p:sp>
            <p:nvSpPr>
              <p:cNvPr id="5" name="Text Box 4"/>
              <p:cNvSpPr txBox="1">
                <a:spLocks noRot="1" noChangeAspect="1" noMove="1" noResize="1" noEditPoints="1" noAdjustHandles="1" noChangeArrowheads="1" noChangeShapeType="1" noTextEdit="1"/>
              </p:cNvSpPr>
              <p:nvPr/>
            </p:nvSpPr>
            <p:spPr bwMode="auto">
              <a:xfrm>
                <a:off x="1457330" y="3436937"/>
                <a:ext cx="2321040" cy="685800"/>
              </a:xfrm>
              <a:prstGeom prst="rect">
                <a:avLst/>
              </a:prstGeom>
              <a:blipFill rotWithShape="0">
                <a:blip r:embed="rId3"/>
                <a:stretch>
                  <a:fillRect t="-69643" b="-57143"/>
                </a:stretch>
              </a:blipFill>
              <a:ln w="12700">
                <a:noFill/>
                <a:miter lim="800000"/>
                <a:headEnd type="none" w="sm" len="sm"/>
                <a:tailEnd type="none" w="sm" len="sm"/>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 Box 5"/>
              <p:cNvSpPr txBox="1">
                <a:spLocks noChangeArrowheads="1"/>
              </p:cNvSpPr>
              <p:nvPr/>
            </p:nvSpPr>
            <p:spPr bwMode="auto">
              <a:xfrm>
                <a:off x="1457330" y="5113337"/>
                <a:ext cx="2397240" cy="658814"/>
              </a:xfrm>
              <a:prstGeom prst="rect">
                <a:avLst/>
              </a:prstGeom>
              <a:noFill/>
              <a:ln w="12700">
                <a:noFill/>
                <a:miter lim="800000"/>
                <a:headEnd type="none" w="sm" len="sm"/>
                <a:tailEnd type="none" w="sm" len="sm"/>
              </a:ln>
            </p:spPr>
            <p:txBody>
              <a:bodyPr lIns="92075" tIns="46038" rIns="92075" bIns="46038"/>
              <a:lstStyle/>
              <a:p>
                <a:pPr marL="190500" indent="-190500"/>
                <a14:m>
                  <m:oMathPara xmlns:m="http://schemas.openxmlformats.org/officeDocument/2006/math">
                    <m:oMathParaPr>
                      <m:jc m:val="centerGroup"/>
                    </m:oMathParaPr>
                    <m:oMath xmlns:m="http://schemas.openxmlformats.org/officeDocument/2006/math">
                      <m:r>
                        <a:rPr lang="en-US" altLang="zh-CN" sz="2400" b="1" i="1" dirty="0" smtClean="0">
                          <a:latin typeface="Cambria Math" charset="0"/>
                          <a:cs typeface="Times New Roman" pitchFamily="18" charset="0"/>
                        </a:rPr>
                        <m:t>𝑹</m:t>
                      </m:r>
                      <m:r>
                        <a:rPr lang="en-US" altLang="zh-CN" sz="2400" i="1" dirty="0">
                          <a:latin typeface="Cambria Math" charset="0"/>
                          <a:cs typeface="Times New Roman" pitchFamily="18" charset="0"/>
                        </a:rPr>
                        <m:t> = </m:t>
                      </m:r>
                      <m:r>
                        <a:rPr lang="en-US" altLang="zh-CN" sz="2400" b="1" i="1" dirty="0">
                          <a:latin typeface="Cambria Math" charset="0"/>
                          <a:cs typeface="Times New Roman" pitchFamily="18" charset="0"/>
                        </a:rPr>
                        <m:t>𝑹</m:t>
                      </m:r>
                      <m:r>
                        <a:rPr lang="en-US" altLang="zh-CN" sz="2400" i="1" baseline="-25000" dirty="0">
                          <a:latin typeface="Cambria Math" charset="0"/>
                          <a:cs typeface="Times New Roman" pitchFamily="18" charset="0"/>
                        </a:rPr>
                        <m:t>𝑦</m:t>
                      </m:r>
                      <m:r>
                        <a:rPr lang="en-US" altLang="zh-CN" sz="2400" i="1" dirty="0">
                          <a:latin typeface="Cambria Math" charset="0"/>
                          <a:cs typeface="Times New Roman" pitchFamily="18" charset="0"/>
                        </a:rPr>
                        <m:t>(</m:t>
                      </m:r>
                      <m:r>
                        <a:rPr lang="en-US" altLang="zh-CN" sz="2400" i="1">
                          <a:latin typeface="Cambria Math" charset="0"/>
                          <a:ea typeface="Cambria Math" charset="0"/>
                          <a:cs typeface="Cambria Math" charset="0"/>
                        </a:rPr>
                        <m:t>𝜃</m:t>
                      </m:r>
                      <m:r>
                        <a:rPr lang="en-US" altLang="zh-CN" sz="2400" i="1" dirty="0">
                          <a:latin typeface="Cambria Math" charset="0"/>
                          <a:cs typeface="Times New Roman" pitchFamily="18" charset="0"/>
                        </a:rPr>
                        <m:t>) =</m:t>
                      </m:r>
                    </m:oMath>
                  </m:oMathPara>
                </a14:m>
                <a:endParaRPr lang="en-US" altLang="zh-CN" sz="2400" dirty="0">
                  <a:latin typeface="Times New Roman" pitchFamily="18" charset="0"/>
                  <a:cs typeface="Times New Roman" pitchFamily="18" charset="0"/>
                </a:endParaRPr>
              </a:p>
            </p:txBody>
          </p:sp>
        </mc:Choice>
        <mc:Fallback xmlns="">
          <p:sp>
            <p:nvSpPr>
              <p:cNvPr id="6" name="Text Box 5"/>
              <p:cNvSpPr txBox="1">
                <a:spLocks noRot="1" noChangeAspect="1" noMove="1" noResize="1" noEditPoints="1" noAdjustHandles="1" noChangeArrowheads="1" noChangeShapeType="1" noTextEdit="1"/>
              </p:cNvSpPr>
              <p:nvPr/>
            </p:nvSpPr>
            <p:spPr bwMode="auto">
              <a:xfrm>
                <a:off x="1457330" y="5113337"/>
                <a:ext cx="2397240" cy="658814"/>
              </a:xfrm>
              <a:prstGeom prst="rect">
                <a:avLst/>
              </a:prstGeom>
              <a:blipFill rotWithShape="0">
                <a:blip r:embed="rId4"/>
                <a:stretch>
                  <a:fillRect t="-72222" b="-62963"/>
                </a:stretch>
              </a:blipFill>
              <a:ln w="12700">
                <a:noFill/>
                <a:miter lim="800000"/>
                <a:headEnd type="none" w="sm" len="sm"/>
                <a:tailEnd type="none" w="sm" len="sm"/>
              </a:ln>
            </p:spPr>
            <p:txBody>
              <a:bodyPr/>
              <a:lstStyle/>
              <a:p>
                <a:r>
                  <a:rPr lang="en-US">
                    <a:noFill/>
                  </a:rPr>
                  <a:t> </a:t>
                </a:r>
              </a:p>
            </p:txBody>
          </p:sp>
        </mc:Fallback>
      </mc:AlternateContent>
      <p:graphicFrame>
        <p:nvGraphicFramePr>
          <p:cNvPr id="7" name="Object 2"/>
          <p:cNvGraphicFramePr>
            <a:graphicFrameLocks noChangeAspect="1"/>
          </p:cNvGraphicFramePr>
          <p:nvPr>
            <p:extLst>
              <p:ext uri="{D42A27DB-BD31-4B8C-83A1-F6EECF244321}">
                <p14:modId xmlns:p14="http://schemas.microsoft.com/office/powerpoint/2010/main" val="2057602809"/>
              </p:ext>
            </p:extLst>
          </p:nvPr>
        </p:nvGraphicFramePr>
        <p:xfrm>
          <a:off x="3749795" y="2751137"/>
          <a:ext cx="2619375" cy="1700213"/>
        </p:xfrm>
        <a:graphic>
          <a:graphicData uri="http://schemas.openxmlformats.org/presentationml/2006/ole">
            <mc:AlternateContent xmlns:mc="http://schemas.openxmlformats.org/markup-compatibility/2006">
              <mc:Choice xmlns:v="urn:schemas-microsoft-com:vml" Requires="v">
                <p:oleObj name="Equation" r:id="rId5" imgW="1409400" imgH="914400" progId="Equation.3">
                  <p:embed/>
                </p:oleObj>
              </mc:Choice>
              <mc:Fallback>
                <p:oleObj name="Equation" r:id="rId5" imgW="1409400" imgH="91440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49795" y="2751137"/>
                        <a:ext cx="2619375" cy="17002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Object 3"/>
          <p:cNvGraphicFramePr>
            <a:graphicFrameLocks noChangeAspect="1"/>
          </p:cNvGraphicFramePr>
          <p:nvPr>
            <p:extLst>
              <p:ext uri="{D42A27DB-BD31-4B8C-83A1-F6EECF244321}">
                <p14:modId xmlns:p14="http://schemas.microsoft.com/office/powerpoint/2010/main" val="1201243222"/>
              </p:ext>
            </p:extLst>
          </p:nvPr>
        </p:nvGraphicFramePr>
        <p:xfrm>
          <a:off x="3748208" y="4653756"/>
          <a:ext cx="2620962" cy="1700213"/>
        </p:xfrm>
        <a:graphic>
          <a:graphicData uri="http://schemas.openxmlformats.org/presentationml/2006/ole">
            <mc:AlternateContent xmlns:mc="http://schemas.openxmlformats.org/markup-compatibility/2006">
              <mc:Choice xmlns:v="urn:schemas-microsoft-com:vml" Requires="v">
                <p:oleObj name="Equation" r:id="rId7" imgW="1409400" imgH="914400" progId="Equation.3">
                  <p:embed/>
                </p:oleObj>
              </mc:Choice>
              <mc:Fallback>
                <p:oleObj name="Equation" r:id="rId7" imgW="1409400" imgH="91440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748208" y="4653756"/>
                        <a:ext cx="2620962" cy="17002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682897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par>
                                <p:cTn id="16" presetID="10" presetClass="entr" presetSubtype="0" fill="hold"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刚体变换</a:t>
            </a:r>
          </a:p>
        </p:txBody>
      </p:sp>
      <p:sp>
        <p:nvSpPr>
          <p:cNvPr id="3" name="内容占位符 2"/>
          <p:cNvSpPr>
            <a:spLocks noGrp="1"/>
          </p:cNvSpPr>
          <p:nvPr>
            <p:ph idx="1"/>
          </p:nvPr>
        </p:nvSpPr>
        <p:spPr/>
        <p:txBody>
          <a:bodyPr>
            <a:normAutofit/>
          </a:bodyPr>
          <a:lstStyle/>
          <a:p>
            <a:r>
              <a:rPr lang="zh-CN" altLang="en-US" dirty="0"/>
              <a:t>平移与旋转变换合称为</a:t>
            </a:r>
            <a:r>
              <a:rPr lang="zh-CN" altLang="en-US" dirty="0">
                <a:solidFill>
                  <a:srgbClr val="0000FF"/>
                </a:solidFill>
              </a:rPr>
              <a:t>刚体变换</a:t>
            </a:r>
            <a:endParaRPr lang="en-US" altLang="zh-CN" dirty="0">
              <a:solidFill>
                <a:srgbClr val="0000FF"/>
              </a:solidFill>
            </a:endParaRPr>
          </a:p>
          <a:p>
            <a:pPr lvl="1"/>
            <a:r>
              <a:rPr lang="zh-CN" altLang="en-US" dirty="0"/>
              <a:t>只改变对象的位置和定向</a:t>
            </a:r>
            <a:endParaRPr lang="en-US" altLang="zh-CN" dirty="0"/>
          </a:p>
          <a:p>
            <a:endParaRPr lang="en-US" altLang="zh-CN" sz="3000" dirty="0"/>
          </a:p>
          <a:p>
            <a:r>
              <a:rPr lang="zh-CN" altLang="en-US" dirty="0"/>
              <a:t>非刚体变换</a:t>
            </a:r>
            <a:endParaRPr lang="en-US" altLang="zh-CN" sz="2400" dirty="0"/>
          </a:p>
          <a:p>
            <a:pPr lvl="1">
              <a:buClr>
                <a:schemeClr val="tx1"/>
              </a:buClr>
            </a:pPr>
            <a:r>
              <a:rPr lang="zh-CN" altLang="en-US" sz="1800" dirty="0"/>
              <a:t>缩放、反射、错切</a:t>
            </a:r>
            <a:endParaRPr lang="en-US" altLang="zh-CN" sz="1800" dirty="0"/>
          </a:p>
          <a:p>
            <a:endParaRPr lang="en-US" altLang="zh-CN" sz="1800" dirty="0"/>
          </a:p>
          <a:p>
            <a:endParaRPr lang="en-US" altLang="zh-CN" sz="1800" dirty="0"/>
          </a:p>
          <a:p>
            <a:pPr marL="457200" lvl="1" indent="0">
              <a:buClr>
                <a:schemeClr val="tx1"/>
              </a:buClr>
              <a:buNone/>
            </a:pPr>
            <a:endParaRPr lang="en-US" altLang="zh-CN" sz="1800" dirty="0"/>
          </a:p>
          <a:p>
            <a:endParaRPr lang="zh-CN" altLang="en-US" dirty="0"/>
          </a:p>
          <a:p>
            <a:endParaRPr lang="zh-CN" altLang="en-US" dirty="0"/>
          </a:p>
        </p:txBody>
      </p:sp>
      <p:sp>
        <p:nvSpPr>
          <p:cNvPr id="4" name="灯片编号占位符 3"/>
          <p:cNvSpPr>
            <a:spLocks noGrp="1"/>
          </p:cNvSpPr>
          <p:nvPr>
            <p:ph type="sldNum" sz="quarter" idx="12"/>
          </p:nvPr>
        </p:nvSpPr>
        <p:spPr/>
        <p:txBody>
          <a:bodyPr/>
          <a:lstStyle/>
          <a:p>
            <a:fld id="{EB792F4E-54C0-4D36-B331-9C6FCFE9A340}" type="slidenum">
              <a:rPr lang="zh-CN" altLang="en-US" smtClean="0"/>
              <a:t>33</a:t>
            </a:fld>
            <a:endParaRPr lang="zh-CN" altLang="en-US"/>
          </a:p>
        </p:txBody>
      </p:sp>
      <p:pic>
        <p:nvPicPr>
          <p:cNvPr id="8" name="Picture 2" descr="E:\CG\交互式计算机图形学—基于OpenGL着色器的自顶向下方法（第六版）\Figures\CHAPTER03 JPEG\an03f37.jpg"/>
          <p:cNvPicPr>
            <a:picLocks noChangeAspect="1" noChangeArrowheads="1"/>
          </p:cNvPicPr>
          <p:nvPr/>
        </p:nvPicPr>
        <p:blipFill>
          <a:blip r:embed="rId2" cstate="print"/>
          <a:srcRect/>
          <a:stretch>
            <a:fillRect/>
          </a:stretch>
        </p:blipFill>
        <p:spPr bwMode="auto">
          <a:xfrm>
            <a:off x="3871402" y="2285287"/>
            <a:ext cx="4643948" cy="4207588"/>
          </a:xfrm>
          <a:prstGeom prst="rect">
            <a:avLst/>
          </a:prstGeom>
          <a:noFill/>
        </p:spPr>
      </p:pic>
    </p:spTree>
    <p:extLst>
      <p:ext uri="{BB962C8B-B14F-4D97-AF65-F5344CB8AC3E}">
        <p14:creationId xmlns:p14="http://schemas.microsoft.com/office/powerpoint/2010/main" val="3171541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缩放变换</a:t>
            </a:r>
            <a:endParaRPr lang="en-US" dirty="0"/>
          </a:p>
        </p:txBody>
      </p:sp>
      <p:sp>
        <p:nvSpPr>
          <p:cNvPr id="3" name="Content Placeholder 2"/>
          <p:cNvSpPr>
            <a:spLocks noGrp="1"/>
          </p:cNvSpPr>
          <p:nvPr>
            <p:ph idx="1"/>
          </p:nvPr>
        </p:nvSpPr>
        <p:spPr/>
        <p:txBody>
          <a:bodyPr/>
          <a:lstStyle/>
          <a:p>
            <a:r>
              <a:rPr lang="zh-CN" altLang="en-US" dirty="0">
                <a:latin typeface="Microsoft YaHei" charset="-122"/>
                <a:ea typeface="Microsoft YaHei" charset="-122"/>
                <a:cs typeface="Microsoft YaHei" charset="-122"/>
              </a:rPr>
              <a:t>沿每个坐标轴伸展或收缩（</a:t>
            </a:r>
            <a:r>
              <a:rPr lang="zh-CN" altLang="en-US" dirty="0">
                <a:solidFill>
                  <a:srgbClr val="0000FF"/>
                </a:solidFill>
                <a:latin typeface="Microsoft YaHei" charset="-122"/>
                <a:ea typeface="Microsoft YaHei" charset="-122"/>
                <a:cs typeface="Microsoft YaHei" charset="-122"/>
              </a:rPr>
              <a:t>原点为不动点</a:t>
            </a:r>
            <a:r>
              <a:rPr lang="zh-CN" altLang="en-US" dirty="0">
                <a:latin typeface="Microsoft YaHei" charset="-122"/>
                <a:ea typeface="Microsoft YaHei" charset="-122"/>
                <a:cs typeface="Microsoft YaHei" charset="-122"/>
              </a:rPr>
              <a:t>）</a:t>
            </a:r>
          </a:p>
          <a:p>
            <a:endParaRPr lang="en-US" dirty="0"/>
          </a:p>
        </p:txBody>
      </p:sp>
      <p:sp>
        <p:nvSpPr>
          <p:cNvPr id="4" name="Slide Number Placeholder 3"/>
          <p:cNvSpPr>
            <a:spLocks noGrp="1"/>
          </p:cNvSpPr>
          <p:nvPr>
            <p:ph type="sldNum" sz="quarter" idx="12"/>
          </p:nvPr>
        </p:nvSpPr>
        <p:spPr/>
        <p:txBody>
          <a:bodyPr/>
          <a:lstStyle/>
          <a:p>
            <a:fld id="{EB792F4E-54C0-4D36-B331-9C6FCFE9A340}" type="slidenum">
              <a:rPr lang="zh-CN" altLang="en-US" smtClean="0"/>
              <a:pPr/>
              <a:t>34</a:t>
            </a:fld>
            <a:endParaRPr lang="zh-CN" altLang="en-US" dirty="0"/>
          </a:p>
        </p:txBody>
      </p:sp>
      <p:pic>
        <p:nvPicPr>
          <p:cNvPr id="6" name="图片 5"/>
          <p:cNvPicPr>
            <a:picLocks noChangeAspect="1"/>
          </p:cNvPicPr>
          <p:nvPr/>
        </p:nvPicPr>
        <p:blipFill>
          <a:blip r:embed="rId2"/>
          <a:stretch>
            <a:fillRect/>
          </a:stretch>
        </p:blipFill>
        <p:spPr>
          <a:xfrm>
            <a:off x="4767499" y="1918573"/>
            <a:ext cx="3600816" cy="3891077"/>
          </a:xfrm>
          <a:prstGeom prst="rect">
            <a:avLst/>
          </a:prstGeom>
        </p:spPr>
      </p:pic>
      <p:pic>
        <p:nvPicPr>
          <p:cNvPr id="5" name="图片 6"/>
          <p:cNvPicPr>
            <a:picLocks noChangeAspect="1"/>
          </p:cNvPicPr>
          <p:nvPr/>
        </p:nvPicPr>
        <p:blipFill>
          <a:blip r:embed="rId3"/>
          <a:stretch>
            <a:fillRect/>
          </a:stretch>
        </p:blipFill>
        <p:spPr>
          <a:xfrm>
            <a:off x="1062284" y="4264373"/>
            <a:ext cx="4289196" cy="1816149"/>
          </a:xfrm>
          <a:prstGeom prst="rect">
            <a:avLst/>
          </a:prstGeom>
        </p:spPr>
      </p:pic>
    </p:spTree>
    <p:extLst>
      <p:ext uri="{BB962C8B-B14F-4D97-AF65-F5344CB8AC3E}">
        <p14:creationId xmlns:p14="http://schemas.microsoft.com/office/powerpoint/2010/main" val="10262852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E:\CG\交互式计算机图形学—基于OpenGL着色器的自顶向下方法（第六版）\Figures\CHAPTER03 JPEG\AN03F39.jpg"/>
          <p:cNvPicPr>
            <a:picLocks noChangeAspect="1" noChangeArrowheads="1"/>
          </p:cNvPicPr>
          <p:nvPr/>
        </p:nvPicPr>
        <p:blipFill>
          <a:blip r:embed="rId2" cstate="print"/>
          <a:srcRect/>
          <a:stretch>
            <a:fillRect/>
          </a:stretch>
        </p:blipFill>
        <p:spPr bwMode="auto">
          <a:xfrm>
            <a:off x="4989657" y="1443790"/>
            <a:ext cx="3836288" cy="3719916"/>
          </a:xfrm>
          <a:prstGeom prst="rect">
            <a:avLst/>
          </a:prstGeom>
          <a:noFill/>
        </p:spPr>
      </p:pic>
      <p:sp>
        <p:nvSpPr>
          <p:cNvPr id="2" name="Title 1"/>
          <p:cNvSpPr>
            <a:spLocks noGrp="1"/>
          </p:cNvSpPr>
          <p:nvPr>
            <p:ph type="title"/>
          </p:nvPr>
        </p:nvSpPr>
        <p:spPr/>
        <p:txBody>
          <a:bodyPr/>
          <a:lstStyle/>
          <a:p>
            <a:r>
              <a:rPr lang="zh-CN" altLang="en-US" dirty="0"/>
              <a:t>缩放因子</a:t>
            </a:r>
            <a:endParaRPr lang="en-US" dirty="0"/>
          </a:p>
        </p:txBody>
      </p:sp>
      <p:sp>
        <p:nvSpPr>
          <p:cNvPr id="3" name="Content Placeholder 2"/>
          <p:cNvSpPr>
            <a:spLocks noGrp="1"/>
          </p:cNvSpPr>
          <p:nvPr>
            <p:ph idx="1"/>
          </p:nvPr>
        </p:nvSpPr>
        <p:spPr>
          <a:xfrm>
            <a:off x="628649" y="1316831"/>
            <a:ext cx="4954003" cy="4351338"/>
          </a:xfrm>
        </p:spPr>
        <p:txBody>
          <a:bodyPr/>
          <a:lstStyle/>
          <a:p>
            <a:r>
              <a:rPr lang="zh-CN" altLang="en-US" dirty="0">
                <a:latin typeface="Microsoft YaHei" charset="-122"/>
                <a:ea typeface="Microsoft YaHei" charset="-122"/>
                <a:cs typeface="Microsoft YaHei" charset="-122"/>
              </a:rPr>
              <a:t>放缩变换必定有一个不动点</a:t>
            </a:r>
          </a:p>
          <a:p>
            <a:endParaRPr lang="en-US" altLang="zh-CN" dirty="0">
              <a:latin typeface="Microsoft YaHei" charset="-122"/>
              <a:ea typeface="Microsoft YaHei" charset="-122"/>
              <a:cs typeface="Microsoft YaHei" charset="-122"/>
            </a:endParaRPr>
          </a:p>
          <a:p>
            <a:r>
              <a:rPr lang="zh-CN" altLang="en-US" dirty="0">
                <a:latin typeface="Microsoft YaHei" charset="-122"/>
                <a:ea typeface="Microsoft YaHei" charset="-122"/>
                <a:cs typeface="Microsoft YaHei" charset="-122"/>
              </a:rPr>
              <a:t>为了定义放缩变换，可以指定其</a:t>
            </a:r>
            <a:r>
              <a:rPr lang="zh-CN" altLang="en-US" dirty="0">
                <a:solidFill>
                  <a:srgbClr val="0000FF"/>
                </a:solidFill>
                <a:latin typeface="Microsoft YaHei" charset="-122"/>
                <a:ea typeface="Microsoft YaHei" charset="-122"/>
                <a:cs typeface="Microsoft YaHei" charset="-122"/>
              </a:rPr>
              <a:t>不动点</a:t>
            </a:r>
            <a:r>
              <a:rPr lang="zh-CN" altLang="en-US" dirty="0">
                <a:latin typeface="Microsoft YaHei" charset="-122"/>
                <a:ea typeface="Microsoft YaHei" charset="-122"/>
                <a:cs typeface="Microsoft YaHei" charset="-122"/>
              </a:rPr>
              <a:t>，</a:t>
            </a:r>
            <a:r>
              <a:rPr lang="zh-CN" altLang="en-US" dirty="0">
                <a:solidFill>
                  <a:srgbClr val="0000FF"/>
                </a:solidFill>
                <a:latin typeface="Microsoft YaHei" charset="-122"/>
                <a:ea typeface="Microsoft YaHei" charset="-122"/>
                <a:cs typeface="Microsoft YaHei" charset="-122"/>
              </a:rPr>
              <a:t>一个放缩方向</a:t>
            </a:r>
            <a:r>
              <a:rPr lang="zh-CN" altLang="en-US" dirty="0">
                <a:latin typeface="Microsoft YaHei" charset="-122"/>
                <a:ea typeface="Microsoft YaHei" charset="-122"/>
                <a:cs typeface="Microsoft YaHei" charset="-122"/>
              </a:rPr>
              <a:t>，以及</a:t>
            </a:r>
            <a:r>
              <a:rPr lang="zh-CN" altLang="en-US" dirty="0">
                <a:solidFill>
                  <a:srgbClr val="0000FF"/>
                </a:solidFill>
                <a:latin typeface="Microsoft YaHei" charset="-122"/>
                <a:ea typeface="Microsoft YaHei" charset="-122"/>
                <a:cs typeface="Microsoft YaHei" charset="-122"/>
              </a:rPr>
              <a:t>沿该方向的放缩因子</a:t>
            </a:r>
          </a:p>
          <a:p>
            <a:endParaRPr lang="en-US" altLang="zh-CN" dirty="0">
              <a:latin typeface="Microsoft YaHei" charset="-122"/>
              <a:ea typeface="Microsoft YaHei" charset="-122"/>
              <a:cs typeface="Microsoft YaHei" charset="-122"/>
            </a:endParaRPr>
          </a:p>
          <a:p>
            <a:r>
              <a:rPr lang="zh-CN" altLang="en-US" dirty="0">
                <a:latin typeface="Microsoft YaHei" charset="-122"/>
                <a:ea typeface="Microsoft YaHei" charset="-122"/>
                <a:cs typeface="Microsoft YaHei" charset="-122"/>
              </a:rPr>
              <a:t>当放缩因子大于</a:t>
            </a:r>
            <a:r>
              <a:rPr lang="en-US" altLang="zh-CN" dirty="0">
                <a:latin typeface="Microsoft YaHei" charset="-122"/>
                <a:ea typeface="Microsoft YaHei" charset="-122"/>
                <a:cs typeface="Microsoft YaHei" charset="-122"/>
              </a:rPr>
              <a:t>1</a:t>
            </a:r>
            <a:r>
              <a:rPr lang="zh-CN" altLang="en-US" dirty="0">
                <a:latin typeface="Microsoft YaHei" charset="-122"/>
                <a:ea typeface="Microsoft YaHei" charset="-122"/>
                <a:cs typeface="Microsoft YaHei" charset="-122"/>
              </a:rPr>
              <a:t>时，对象在指定方向上变长</a:t>
            </a:r>
          </a:p>
          <a:p>
            <a:endParaRPr lang="en-US" dirty="0"/>
          </a:p>
        </p:txBody>
      </p:sp>
      <p:sp>
        <p:nvSpPr>
          <p:cNvPr id="4" name="Slide Number Placeholder 3"/>
          <p:cNvSpPr>
            <a:spLocks noGrp="1"/>
          </p:cNvSpPr>
          <p:nvPr>
            <p:ph type="sldNum" sz="quarter" idx="12"/>
          </p:nvPr>
        </p:nvSpPr>
        <p:spPr/>
        <p:txBody>
          <a:bodyPr/>
          <a:lstStyle/>
          <a:p>
            <a:fld id="{EB792F4E-54C0-4D36-B331-9C6FCFE9A340}" type="slidenum">
              <a:rPr lang="zh-CN" altLang="en-US" smtClean="0"/>
              <a:pPr/>
              <a:t>35</a:t>
            </a:fld>
            <a:endParaRPr lang="zh-CN" altLang="en-US" dirty="0"/>
          </a:p>
        </p:txBody>
      </p:sp>
    </p:spTree>
    <p:extLst>
      <p:ext uri="{BB962C8B-B14F-4D97-AF65-F5344CB8AC3E}">
        <p14:creationId xmlns:p14="http://schemas.microsoft.com/office/powerpoint/2010/main" val="171394069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反射变换</a:t>
            </a:r>
            <a:endParaRPr lang="en-US" dirty="0"/>
          </a:p>
        </p:txBody>
      </p:sp>
      <p:sp>
        <p:nvSpPr>
          <p:cNvPr id="3" name="Content Placeholder 2"/>
          <p:cNvSpPr>
            <a:spLocks noGrp="1"/>
          </p:cNvSpPr>
          <p:nvPr>
            <p:ph idx="1"/>
          </p:nvPr>
        </p:nvSpPr>
        <p:spPr/>
        <p:txBody>
          <a:bodyPr/>
          <a:lstStyle/>
          <a:p>
            <a:r>
              <a:rPr lang="zh-CN" altLang="en-US" dirty="0"/>
              <a:t>对应于负的放缩因子</a:t>
            </a:r>
          </a:p>
          <a:p>
            <a:endParaRPr lang="en-US" dirty="0"/>
          </a:p>
        </p:txBody>
      </p:sp>
      <p:sp>
        <p:nvSpPr>
          <p:cNvPr id="4" name="Slide Number Placeholder 3"/>
          <p:cNvSpPr>
            <a:spLocks noGrp="1"/>
          </p:cNvSpPr>
          <p:nvPr>
            <p:ph type="sldNum" sz="quarter" idx="12"/>
          </p:nvPr>
        </p:nvSpPr>
        <p:spPr/>
        <p:txBody>
          <a:bodyPr/>
          <a:lstStyle/>
          <a:p>
            <a:fld id="{EB792F4E-54C0-4D36-B331-9C6FCFE9A340}" type="slidenum">
              <a:rPr lang="zh-CN" altLang="en-US" smtClean="0"/>
              <a:pPr/>
              <a:t>36</a:t>
            </a:fld>
            <a:endParaRPr lang="zh-CN" altLang="en-US" dirty="0"/>
          </a:p>
        </p:txBody>
      </p:sp>
      <p:pic>
        <p:nvPicPr>
          <p:cNvPr id="5" name="Picture 4" descr="E:\CG\交互式计算机图形学—基于OpenGL着色器的自顶向下方法（第六版）\Figures\CHAPTER03 JPEG\an03f40.jpg"/>
          <p:cNvPicPr>
            <a:picLocks noChangeAspect="1" noChangeArrowheads="1"/>
          </p:cNvPicPr>
          <p:nvPr/>
        </p:nvPicPr>
        <p:blipFill>
          <a:blip r:embed="rId2" cstate="print"/>
          <a:srcRect/>
          <a:stretch>
            <a:fillRect/>
          </a:stretch>
        </p:blipFill>
        <p:spPr bwMode="auto">
          <a:xfrm>
            <a:off x="2601870" y="1984460"/>
            <a:ext cx="3966711" cy="4017861"/>
          </a:xfrm>
          <a:prstGeom prst="rect">
            <a:avLst/>
          </a:prstGeom>
          <a:noFill/>
        </p:spPr>
      </p:pic>
      <p:sp>
        <p:nvSpPr>
          <p:cNvPr id="6" name="Text Box 6"/>
          <p:cNvSpPr txBox="1">
            <a:spLocks noChangeArrowheads="1"/>
          </p:cNvSpPr>
          <p:nvPr/>
        </p:nvSpPr>
        <p:spPr bwMode="auto">
          <a:xfrm>
            <a:off x="6553200" y="2819400"/>
            <a:ext cx="1107996" cy="369332"/>
          </a:xfrm>
          <a:prstGeom prst="rect">
            <a:avLst/>
          </a:prstGeom>
          <a:noFill/>
          <a:ln w="12700">
            <a:noFill/>
            <a:miter lim="800000"/>
            <a:headEnd type="none" w="sm" len="sm"/>
            <a:tailEnd type="none" w="sm" len="sm"/>
          </a:ln>
        </p:spPr>
        <p:txBody>
          <a:bodyPr wrap="none" anchorCtr="1">
            <a:spAutoFit/>
          </a:bodyPr>
          <a:lstStyle/>
          <a:p>
            <a:r>
              <a:rPr lang="zh-CN" altLang="en-US" dirty="0"/>
              <a:t>初始形状</a:t>
            </a:r>
            <a:endParaRPr lang="en-US" altLang="zh-CN" dirty="0"/>
          </a:p>
        </p:txBody>
      </p:sp>
      <mc:AlternateContent xmlns:mc="http://schemas.openxmlformats.org/markup-compatibility/2006" xmlns:a14="http://schemas.microsoft.com/office/drawing/2010/main">
        <mc:Choice Requires="a14">
          <p:sp>
            <p:nvSpPr>
              <p:cNvPr id="7" name="Text Box 7"/>
              <p:cNvSpPr txBox="1">
                <a:spLocks noChangeArrowheads="1"/>
              </p:cNvSpPr>
              <p:nvPr/>
            </p:nvSpPr>
            <p:spPr bwMode="auto">
              <a:xfrm>
                <a:off x="874713" y="2784475"/>
                <a:ext cx="1750544" cy="369332"/>
              </a:xfrm>
              <a:prstGeom prst="rect">
                <a:avLst/>
              </a:prstGeom>
              <a:noFill/>
              <a:ln w="12700">
                <a:noFill/>
                <a:miter lim="800000"/>
                <a:headEnd type="none" w="sm" len="sm"/>
                <a:tailEnd type="none" w="sm" len="sm"/>
              </a:ln>
            </p:spPr>
            <p:txBody>
              <a:bodyPr wrap="none" anchorCtr="1">
                <a:spAutoFit/>
              </a:bodyPr>
              <a:lstStyle/>
              <a:p>
                <a:pPr/>
                <a14:m>
                  <m:oMathPara xmlns:m="http://schemas.openxmlformats.org/officeDocument/2006/math">
                    <m:oMathParaPr>
                      <m:jc m:val="centerGroup"/>
                    </m:oMathParaPr>
                    <m:oMath xmlns:m="http://schemas.openxmlformats.org/officeDocument/2006/math">
                      <m:r>
                        <a:rPr lang="en-US" altLang="zh-CN" i="1" dirty="0" smtClean="0">
                          <a:latin typeface="Cambria Math" charset="0"/>
                        </a:rPr>
                        <m:t>𝑠</m:t>
                      </m:r>
                      <m:r>
                        <a:rPr lang="en-US" altLang="zh-CN" i="1" baseline="-25000" dirty="0" err="1">
                          <a:latin typeface="Cambria Math" charset="0"/>
                        </a:rPr>
                        <m:t>𝑥</m:t>
                      </m:r>
                      <m:r>
                        <a:rPr lang="en-US" altLang="zh-CN" i="1" dirty="0">
                          <a:latin typeface="Cambria Math" charset="0"/>
                        </a:rPr>
                        <m:t>=−1</m:t>
                      </m:r>
                      <m:r>
                        <a:rPr lang="en-US" altLang="zh-CN" b="0" i="1" dirty="0" smtClean="0">
                          <a:latin typeface="Cambria Math" charset="0"/>
                        </a:rPr>
                        <m:t>,</m:t>
                      </m:r>
                      <m:r>
                        <a:rPr lang="en-US" altLang="zh-CN" i="1" dirty="0">
                          <a:latin typeface="Cambria Math" charset="0"/>
                        </a:rPr>
                        <m:t> </m:t>
                      </m:r>
                      <m:r>
                        <a:rPr lang="en-US" altLang="zh-CN" i="1" dirty="0" err="1">
                          <a:latin typeface="Cambria Math" charset="0"/>
                        </a:rPr>
                        <m:t>𝑠</m:t>
                      </m:r>
                      <m:r>
                        <a:rPr lang="en-US" altLang="zh-CN" i="1" baseline="-25000" dirty="0" err="1">
                          <a:latin typeface="Cambria Math" charset="0"/>
                        </a:rPr>
                        <m:t>𝑦</m:t>
                      </m:r>
                      <m:r>
                        <a:rPr lang="en-US" altLang="zh-CN" i="1" dirty="0">
                          <a:latin typeface="Cambria Math" charset="0"/>
                        </a:rPr>
                        <m:t>=1</m:t>
                      </m:r>
                    </m:oMath>
                  </m:oMathPara>
                </a14:m>
                <a:endParaRPr lang="en-US" altLang="zh-CN" dirty="0"/>
              </a:p>
            </p:txBody>
          </p:sp>
        </mc:Choice>
        <mc:Fallback xmlns="">
          <p:sp>
            <p:nvSpPr>
              <p:cNvPr id="7" name="Text Box 7"/>
              <p:cNvSpPr txBox="1">
                <a:spLocks noRot="1" noChangeAspect="1" noMove="1" noResize="1" noEditPoints="1" noAdjustHandles="1" noChangeArrowheads="1" noChangeShapeType="1" noTextEdit="1"/>
              </p:cNvSpPr>
              <p:nvPr/>
            </p:nvSpPr>
            <p:spPr bwMode="auto">
              <a:xfrm>
                <a:off x="874713" y="2784475"/>
                <a:ext cx="1750544" cy="369332"/>
              </a:xfrm>
              <a:prstGeom prst="rect">
                <a:avLst/>
              </a:prstGeom>
              <a:blipFill rotWithShape="0">
                <a:blip r:embed="rId3"/>
                <a:stretch>
                  <a:fillRect b="-6667"/>
                </a:stretch>
              </a:blipFill>
              <a:ln w="12700">
                <a:noFill/>
                <a:miter lim="800000"/>
                <a:headEnd type="none" w="sm" len="sm"/>
                <a:tailEnd type="none" w="sm" len="sm"/>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 Box 8"/>
              <p:cNvSpPr txBox="1">
                <a:spLocks noChangeArrowheads="1"/>
              </p:cNvSpPr>
              <p:nvPr/>
            </p:nvSpPr>
            <p:spPr bwMode="auto">
              <a:xfrm>
                <a:off x="787400" y="4876800"/>
                <a:ext cx="1923668" cy="369332"/>
              </a:xfrm>
              <a:prstGeom prst="rect">
                <a:avLst/>
              </a:prstGeom>
              <a:noFill/>
              <a:ln w="12700">
                <a:noFill/>
                <a:miter lim="800000"/>
                <a:headEnd type="none" w="sm" len="sm"/>
                <a:tailEnd type="none" w="sm" len="sm"/>
              </a:ln>
            </p:spPr>
            <p:txBody>
              <a:bodyPr wrap="none" anchorCtr="1">
                <a:spAutoFit/>
              </a:bodyPr>
              <a:lstStyle/>
              <a:p>
                <a:pPr/>
                <a14:m>
                  <m:oMathPara xmlns:m="http://schemas.openxmlformats.org/officeDocument/2006/math">
                    <m:oMathParaPr>
                      <m:jc m:val="centerGroup"/>
                    </m:oMathParaPr>
                    <m:oMath xmlns:m="http://schemas.openxmlformats.org/officeDocument/2006/math">
                      <m:r>
                        <a:rPr lang="en-US" altLang="zh-CN" i="1" dirty="0" smtClean="0">
                          <a:latin typeface="Cambria Math" charset="0"/>
                        </a:rPr>
                        <m:t>𝑠</m:t>
                      </m:r>
                      <m:r>
                        <a:rPr lang="en-US" altLang="zh-CN" i="1" baseline="-25000" dirty="0" err="1">
                          <a:latin typeface="Cambria Math" charset="0"/>
                        </a:rPr>
                        <m:t>𝑥</m:t>
                      </m:r>
                      <m:r>
                        <a:rPr lang="en-US" altLang="zh-CN" i="1" dirty="0">
                          <a:latin typeface="Cambria Math" charset="0"/>
                        </a:rPr>
                        <m:t>=−1</m:t>
                      </m:r>
                      <m:r>
                        <a:rPr lang="en-US" altLang="zh-CN" b="0" i="1" dirty="0" smtClean="0">
                          <a:latin typeface="Cambria Math" charset="0"/>
                        </a:rPr>
                        <m:t>,</m:t>
                      </m:r>
                      <m:r>
                        <a:rPr lang="en-US" altLang="zh-CN" i="1" dirty="0">
                          <a:latin typeface="Cambria Math" charset="0"/>
                        </a:rPr>
                        <m:t> </m:t>
                      </m:r>
                      <m:r>
                        <a:rPr lang="en-US" altLang="zh-CN" i="1" dirty="0" err="1">
                          <a:latin typeface="Cambria Math" charset="0"/>
                        </a:rPr>
                        <m:t>𝑠</m:t>
                      </m:r>
                      <m:r>
                        <a:rPr lang="en-US" altLang="zh-CN" i="1" baseline="-25000" dirty="0" err="1">
                          <a:latin typeface="Cambria Math" charset="0"/>
                        </a:rPr>
                        <m:t>𝑦</m:t>
                      </m:r>
                      <m:r>
                        <a:rPr lang="en-US" altLang="zh-CN" i="1" dirty="0">
                          <a:latin typeface="Cambria Math" charset="0"/>
                        </a:rPr>
                        <m:t>=−1</m:t>
                      </m:r>
                    </m:oMath>
                  </m:oMathPara>
                </a14:m>
                <a:endParaRPr lang="en-US" altLang="zh-CN" dirty="0"/>
              </a:p>
            </p:txBody>
          </p:sp>
        </mc:Choice>
        <mc:Fallback xmlns="">
          <p:sp>
            <p:nvSpPr>
              <p:cNvPr id="8" name="Text Box 8"/>
              <p:cNvSpPr txBox="1">
                <a:spLocks noRot="1" noChangeAspect="1" noMove="1" noResize="1" noEditPoints="1" noAdjustHandles="1" noChangeArrowheads="1" noChangeShapeType="1" noTextEdit="1"/>
              </p:cNvSpPr>
              <p:nvPr/>
            </p:nvSpPr>
            <p:spPr bwMode="auto">
              <a:xfrm>
                <a:off x="787400" y="4876800"/>
                <a:ext cx="1923668" cy="369332"/>
              </a:xfrm>
              <a:prstGeom prst="rect">
                <a:avLst/>
              </a:prstGeom>
              <a:blipFill rotWithShape="0">
                <a:blip r:embed="rId4"/>
                <a:stretch>
                  <a:fillRect b="-4918"/>
                </a:stretch>
              </a:blipFill>
              <a:ln w="12700">
                <a:noFill/>
                <a:miter lim="800000"/>
                <a:headEnd type="none" w="sm" len="sm"/>
                <a:tailEnd type="none" w="sm" len="sm"/>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 Box 9"/>
              <p:cNvSpPr txBox="1">
                <a:spLocks noChangeArrowheads="1"/>
              </p:cNvSpPr>
              <p:nvPr/>
            </p:nvSpPr>
            <p:spPr bwMode="auto">
              <a:xfrm>
                <a:off x="6291277" y="4968300"/>
                <a:ext cx="1750544" cy="369332"/>
              </a:xfrm>
              <a:prstGeom prst="rect">
                <a:avLst/>
              </a:prstGeom>
              <a:noFill/>
              <a:ln w="12700">
                <a:noFill/>
                <a:miter lim="800000"/>
                <a:headEnd type="none" w="sm" len="sm"/>
                <a:tailEnd type="none" w="sm" len="sm"/>
              </a:ln>
            </p:spPr>
            <p:txBody>
              <a:bodyPr wrap="none" anchorCtr="1">
                <a:spAutoFit/>
              </a:bodyPr>
              <a:lstStyle/>
              <a:p>
                <a:pPr/>
                <a14:m>
                  <m:oMathPara xmlns:m="http://schemas.openxmlformats.org/officeDocument/2006/math">
                    <m:oMathParaPr>
                      <m:jc m:val="centerGroup"/>
                    </m:oMathParaPr>
                    <m:oMath xmlns:m="http://schemas.openxmlformats.org/officeDocument/2006/math">
                      <m:r>
                        <a:rPr lang="en-US" altLang="zh-CN" i="1" dirty="0" smtClean="0">
                          <a:latin typeface="Cambria Math" charset="0"/>
                        </a:rPr>
                        <m:t>𝑠</m:t>
                      </m:r>
                      <m:r>
                        <a:rPr lang="en-US" altLang="zh-CN" i="1" baseline="-25000" dirty="0" err="1">
                          <a:latin typeface="Cambria Math" charset="0"/>
                        </a:rPr>
                        <m:t>𝑥</m:t>
                      </m:r>
                      <m:r>
                        <a:rPr lang="en-US" altLang="zh-CN" i="1" dirty="0">
                          <a:latin typeface="Cambria Math" charset="0"/>
                        </a:rPr>
                        <m:t>=1</m:t>
                      </m:r>
                      <m:r>
                        <a:rPr lang="en-US" altLang="zh-CN" b="0" i="1" dirty="0" smtClean="0">
                          <a:latin typeface="Cambria Math" charset="0"/>
                        </a:rPr>
                        <m:t>,</m:t>
                      </m:r>
                      <m:r>
                        <a:rPr lang="en-US" altLang="zh-CN" i="1" dirty="0">
                          <a:latin typeface="Cambria Math" charset="0"/>
                        </a:rPr>
                        <m:t> </m:t>
                      </m:r>
                      <m:r>
                        <a:rPr lang="en-US" altLang="zh-CN" i="1" dirty="0" err="1">
                          <a:latin typeface="Cambria Math" charset="0"/>
                        </a:rPr>
                        <m:t>𝑠</m:t>
                      </m:r>
                      <m:r>
                        <a:rPr lang="en-US" altLang="zh-CN" i="1" baseline="-25000" dirty="0" err="1">
                          <a:latin typeface="Cambria Math" charset="0"/>
                        </a:rPr>
                        <m:t>𝑦</m:t>
                      </m:r>
                      <m:r>
                        <a:rPr lang="en-US" altLang="zh-CN" i="1" dirty="0">
                          <a:latin typeface="Cambria Math" charset="0"/>
                        </a:rPr>
                        <m:t>=−1</m:t>
                      </m:r>
                    </m:oMath>
                  </m:oMathPara>
                </a14:m>
                <a:endParaRPr lang="en-US" altLang="zh-CN" dirty="0"/>
              </a:p>
            </p:txBody>
          </p:sp>
        </mc:Choice>
        <mc:Fallback xmlns="">
          <p:sp>
            <p:nvSpPr>
              <p:cNvPr id="9" name="Text Box 9"/>
              <p:cNvSpPr txBox="1">
                <a:spLocks noRot="1" noChangeAspect="1" noMove="1" noResize="1" noEditPoints="1" noAdjustHandles="1" noChangeArrowheads="1" noChangeShapeType="1" noTextEdit="1"/>
              </p:cNvSpPr>
              <p:nvPr/>
            </p:nvSpPr>
            <p:spPr bwMode="auto">
              <a:xfrm>
                <a:off x="6291277" y="4968300"/>
                <a:ext cx="1750544" cy="369332"/>
              </a:xfrm>
              <a:prstGeom prst="rect">
                <a:avLst/>
              </a:prstGeom>
              <a:blipFill rotWithShape="0">
                <a:blip r:embed="rId5"/>
                <a:stretch>
                  <a:fillRect b="-6557"/>
                </a:stretch>
              </a:blipFill>
              <a:ln w="12700">
                <a:noFill/>
                <a:miter lim="800000"/>
                <a:headEnd type="none" w="sm" len="sm"/>
                <a:tailEnd type="none" w="sm" len="sm"/>
              </a:ln>
            </p:spPr>
            <p:txBody>
              <a:bodyPr/>
              <a:lstStyle/>
              <a:p>
                <a:r>
                  <a:rPr lang="en-US">
                    <a:noFill/>
                  </a:rPr>
                  <a:t> </a:t>
                </a:r>
              </a:p>
            </p:txBody>
          </p:sp>
        </mc:Fallback>
      </mc:AlternateContent>
    </p:spTree>
    <p:extLst>
      <p:ext uri="{BB962C8B-B14F-4D97-AF65-F5344CB8AC3E}">
        <p14:creationId xmlns:p14="http://schemas.microsoft.com/office/powerpoint/2010/main" val="116067331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错切变换</a:t>
            </a:r>
          </a:p>
        </p:txBody>
      </p:sp>
      <p:sp>
        <p:nvSpPr>
          <p:cNvPr id="3" name="内容占位符 2"/>
          <p:cNvSpPr>
            <a:spLocks noGrp="1"/>
          </p:cNvSpPr>
          <p:nvPr>
            <p:ph idx="1"/>
          </p:nvPr>
        </p:nvSpPr>
        <p:spPr/>
        <p:txBody>
          <a:bodyPr>
            <a:normAutofit/>
          </a:bodyPr>
          <a:lstStyle/>
          <a:p>
            <a:r>
              <a:rPr lang="zh-CN" altLang="en-US" dirty="0"/>
              <a:t>等价于把面的不同区域向相反方向倾斜</a:t>
            </a:r>
            <a:endParaRPr lang="zh-CN" altLang="en-US" sz="3200" dirty="0"/>
          </a:p>
          <a:p>
            <a:endParaRPr lang="en-US" altLang="zh-CN" dirty="0"/>
          </a:p>
          <a:p>
            <a:endParaRPr lang="en-US" altLang="zh-CN" dirty="0"/>
          </a:p>
          <a:p>
            <a:endParaRPr lang="en-US" altLang="zh-CN" dirty="0"/>
          </a:p>
          <a:p>
            <a:endParaRPr lang="en-US" altLang="zh-CN" dirty="0"/>
          </a:p>
          <a:p>
            <a:endParaRPr lang="en-US" altLang="zh-CN" dirty="0"/>
          </a:p>
          <a:p>
            <a:r>
              <a:rPr lang="zh-CN" altLang="en-US" dirty="0"/>
              <a:t>齐次坐标表达：</a:t>
            </a:r>
            <a:endParaRPr lang="en-US" altLang="zh-CN" sz="2000" dirty="0"/>
          </a:p>
          <a:p>
            <a:pPr lvl="1">
              <a:buClr>
                <a:schemeClr val="tx1"/>
              </a:buClr>
            </a:pPr>
            <a:endParaRPr lang="zh-CN" altLang="en-US" sz="2400" dirty="0"/>
          </a:p>
        </p:txBody>
      </p:sp>
      <p:sp>
        <p:nvSpPr>
          <p:cNvPr id="4" name="灯片编号占位符 3"/>
          <p:cNvSpPr>
            <a:spLocks noGrp="1"/>
          </p:cNvSpPr>
          <p:nvPr>
            <p:ph type="sldNum" sz="quarter" idx="12"/>
          </p:nvPr>
        </p:nvSpPr>
        <p:spPr/>
        <p:txBody>
          <a:bodyPr/>
          <a:lstStyle/>
          <a:p>
            <a:fld id="{EB792F4E-54C0-4D36-B331-9C6FCFE9A340}" type="slidenum">
              <a:rPr lang="zh-CN" altLang="en-US" smtClean="0"/>
              <a:t>37</a:t>
            </a:fld>
            <a:endParaRPr lang="zh-CN" altLang="en-US"/>
          </a:p>
        </p:txBody>
      </p:sp>
      <p:pic>
        <p:nvPicPr>
          <p:cNvPr id="6" name="图片 5"/>
          <p:cNvPicPr>
            <a:picLocks noChangeAspect="1"/>
          </p:cNvPicPr>
          <p:nvPr/>
        </p:nvPicPr>
        <p:blipFill>
          <a:blip r:embed="rId2"/>
          <a:stretch>
            <a:fillRect/>
          </a:stretch>
        </p:blipFill>
        <p:spPr>
          <a:xfrm>
            <a:off x="1715678" y="1883435"/>
            <a:ext cx="5015189" cy="2127878"/>
          </a:xfrm>
          <a:prstGeom prst="rect">
            <a:avLst/>
          </a:prstGeom>
        </p:spPr>
      </p:pic>
      <p:pic>
        <p:nvPicPr>
          <p:cNvPr id="9" name="图片 8"/>
          <p:cNvPicPr>
            <a:picLocks noChangeAspect="1"/>
          </p:cNvPicPr>
          <p:nvPr/>
        </p:nvPicPr>
        <p:blipFill>
          <a:blip r:embed="rId3"/>
          <a:stretch>
            <a:fillRect/>
          </a:stretch>
        </p:blipFill>
        <p:spPr>
          <a:xfrm>
            <a:off x="2097546" y="4819191"/>
            <a:ext cx="4001849" cy="1872288"/>
          </a:xfrm>
          <a:prstGeom prst="rect">
            <a:avLst/>
          </a:prstGeom>
        </p:spPr>
      </p:pic>
      <mc:AlternateContent xmlns:mc="http://schemas.openxmlformats.org/markup-compatibility/2006" xmlns:a14="http://schemas.microsoft.com/office/drawing/2010/main">
        <mc:Choice Requires="a14">
          <p:sp>
            <p:nvSpPr>
              <p:cNvPr id="5" name="TextBox 4"/>
              <p:cNvSpPr txBox="1"/>
              <p:nvPr/>
            </p:nvSpPr>
            <p:spPr>
              <a:xfrm>
                <a:off x="6730867" y="5493725"/>
                <a:ext cx="2192523" cy="523220"/>
              </a:xfrm>
              <a:prstGeom prst="rect">
                <a:avLst/>
              </a:prstGeom>
              <a:noFill/>
            </p:spPr>
            <p:txBody>
              <a:bodyPr wrap="none" rtlCol="0">
                <a:spAutoFit/>
              </a:bodyPr>
              <a:lstStyle/>
              <a:p>
                <a14:m>
                  <m:oMath xmlns:m="http://schemas.openxmlformats.org/officeDocument/2006/math">
                    <m:r>
                      <a:rPr lang="en-US" sz="2800" i="1" smtClean="0">
                        <a:latin typeface="Cambria Math" charset="0"/>
                        <a:ea typeface="Cambria Math" charset="0"/>
                        <a:cs typeface="Cambria Math" charset="0"/>
                      </a:rPr>
                      <m:t>𝜃</m:t>
                    </m:r>
                  </m:oMath>
                </a14:m>
                <a:r>
                  <a:rPr lang="zh-CN" altLang="en-US" sz="2800" dirty="0"/>
                  <a:t>代表什么？</a:t>
                </a:r>
                <a:endParaRPr lang="en-US" sz="2800" dirty="0"/>
              </a:p>
            </p:txBody>
          </p:sp>
        </mc:Choice>
        <mc:Fallback xmlns="">
          <p:sp>
            <p:nvSpPr>
              <p:cNvPr id="5" name="TextBox 4"/>
              <p:cNvSpPr txBox="1">
                <a:spLocks noRot="1" noChangeAspect="1" noMove="1" noResize="1" noEditPoints="1" noAdjustHandles="1" noChangeArrowheads="1" noChangeShapeType="1" noTextEdit="1"/>
              </p:cNvSpPr>
              <p:nvPr/>
            </p:nvSpPr>
            <p:spPr>
              <a:xfrm>
                <a:off x="6730867" y="5493725"/>
                <a:ext cx="2192523" cy="523220"/>
              </a:xfrm>
              <a:prstGeom prst="rect">
                <a:avLst/>
              </a:prstGeom>
              <a:blipFill rotWithShape="0">
                <a:blip r:embed="rId4"/>
                <a:stretch>
                  <a:fillRect t="-16279" r="-4444" b="-26744"/>
                </a:stretch>
              </a:blipFill>
            </p:spPr>
            <p:txBody>
              <a:bodyPr/>
              <a:lstStyle/>
              <a:p>
                <a:r>
                  <a:rPr lang="en-US">
                    <a:noFill/>
                  </a:rPr>
                  <a:t> </a:t>
                </a:r>
              </a:p>
            </p:txBody>
          </p:sp>
        </mc:Fallback>
      </mc:AlternateContent>
    </p:spTree>
    <p:extLst>
      <p:ext uri="{BB962C8B-B14F-4D97-AF65-F5344CB8AC3E}">
        <p14:creationId xmlns:p14="http://schemas.microsoft.com/office/powerpoint/2010/main" val="2154148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变换的级联</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zh-CN" altLang="en-US" dirty="0"/>
                  <a:t>多个变换依次作用于点 </a:t>
                </a:r>
                <a14:m>
                  <m:oMath xmlns:m="http://schemas.openxmlformats.org/officeDocument/2006/math">
                    <m:r>
                      <a:rPr lang="en-US" altLang="zh-CN" b="1" i="1" smtClean="0">
                        <a:latin typeface="Cambria Math" charset="0"/>
                      </a:rPr>
                      <m:t>𝒑</m:t>
                    </m:r>
                  </m:oMath>
                </a14:m>
                <a:r>
                  <a:rPr lang="zh-CN" altLang="en-US" dirty="0"/>
                  <a:t>： </a:t>
                </a:r>
                <a14:m>
                  <m:oMath xmlns:m="http://schemas.openxmlformats.org/officeDocument/2006/math">
                    <m:r>
                      <a:rPr lang="zh-CN" altLang="en-US" i="1" dirty="0" smtClean="0">
                        <a:latin typeface="Cambria Math" charset="0"/>
                      </a:rPr>
                      <m:t>𝒒</m:t>
                    </m:r>
                    <m:r>
                      <a:rPr lang="en-US" altLang="zh-CN" i="1" dirty="0">
                        <a:latin typeface="Cambria Math" charset="0"/>
                      </a:rPr>
                      <m:t>=</m:t>
                    </m:r>
                    <m:r>
                      <a:rPr lang="en-US" altLang="zh-CN" i="1" dirty="0">
                        <a:solidFill>
                          <a:srgbClr val="00B0F0"/>
                        </a:solidFill>
                        <a:latin typeface="Cambria Math" charset="0"/>
                      </a:rPr>
                      <m:t>𝑪𝑩𝑨</m:t>
                    </m:r>
                    <m:r>
                      <a:rPr lang="en-US" altLang="zh-CN" i="1" dirty="0">
                        <a:latin typeface="Cambria Math" charset="0"/>
                      </a:rPr>
                      <m:t>𝒑</m:t>
                    </m:r>
                  </m:oMath>
                </a14:m>
                <a:endParaRPr lang="en-US" altLang="zh-CN" dirty="0"/>
              </a:p>
              <a:p>
                <a:endParaRPr lang="en-US" altLang="zh-CN" dirty="0"/>
              </a:p>
              <a:p>
                <a:endParaRPr lang="en-US" altLang="zh-CN" dirty="0"/>
              </a:p>
              <a:p>
                <a:endParaRPr lang="en-US" altLang="zh-CN" dirty="0"/>
              </a:p>
              <a:p>
                <a:endParaRPr lang="en-US" altLang="zh-CN" dirty="0"/>
              </a:p>
              <a:p>
                <a:r>
                  <a:rPr lang="zh-CN" altLang="en-US" dirty="0"/>
                  <a:t>变换的级联：  </a:t>
                </a:r>
                <a14:m>
                  <m:oMath xmlns:m="http://schemas.openxmlformats.org/officeDocument/2006/math">
                    <m:r>
                      <a:rPr lang="zh-CN" altLang="en-US" i="1" dirty="0" smtClean="0">
                        <a:latin typeface="Cambria Math" charset="0"/>
                      </a:rPr>
                      <m:t>𝑴</m:t>
                    </m:r>
                    <m:r>
                      <a:rPr lang="en-US" altLang="zh-CN" i="1" dirty="0">
                        <a:latin typeface="Cambria Math" charset="0"/>
                      </a:rPr>
                      <m:t>=</m:t>
                    </m:r>
                    <m:r>
                      <a:rPr lang="en-US" altLang="zh-CN" i="1" dirty="0">
                        <a:solidFill>
                          <a:srgbClr val="00B0F0"/>
                        </a:solidFill>
                        <a:latin typeface="Cambria Math" charset="0"/>
                      </a:rPr>
                      <m:t>𝑪𝑩𝑨</m:t>
                    </m:r>
                  </m:oMath>
                </a14:m>
                <a:r>
                  <a:rPr lang="zh-CN" altLang="en-US" dirty="0"/>
                  <a:t>， </a:t>
                </a:r>
                <a14:m>
                  <m:oMath xmlns:m="http://schemas.openxmlformats.org/officeDocument/2006/math">
                    <m:r>
                      <a:rPr lang="zh-CN" altLang="en-US" i="1" dirty="0" smtClean="0">
                        <a:latin typeface="Cambria Math" charset="0"/>
                      </a:rPr>
                      <m:t>𝒒</m:t>
                    </m:r>
                    <m:r>
                      <a:rPr lang="en-US" altLang="zh-CN" i="1" dirty="0">
                        <a:latin typeface="Cambria Math" charset="0"/>
                      </a:rPr>
                      <m:t>=</m:t>
                    </m:r>
                    <m:r>
                      <a:rPr lang="en-US" altLang="zh-CN" i="1" dirty="0">
                        <a:solidFill>
                          <a:srgbClr val="00B0F0"/>
                        </a:solidFill>
                        <a:latin typeface="Cambria Math" charset="0"/>
                      </a:rPr>
                      <m:t>𝑴</m:t>
                    </m:r>
                    <m:r>
                      <a:rPr lang="en-US" altLang="zh-CN" i="1" dirty="0">
                        <a:latin typeface="Cambria Math" charset="0"/>
                      </a:rPr>
                      <m:t>𝒑</m:t>
                    </m:r>
                  </m:oMath>
                </a14:m>
                <a:endParaRPr lang="en-US" altLang="zh-CN" dirty="0"/>
              </a:p>
              <a:p>
                <a:endParaRPr lang="en-US" altLang="zh-CN"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618" t="-2381"/>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EB792F4E-54C0-4D36-B331-9C6FCFE9A340}" type="slidenum">
              <a:rPr lang="zh-CN" altLang="en-US" smtClean="0"/>
              <a:pPr/>
              <a:t>38</a:t>
            </a:fld>
            <a:endParaRPr lang="zh-CN" altLang="en-US" dirty="0"/>
          </a:p>
        </p:txBody>
      </p:sp>
      <p:pic>
        <p:nvPicPr>
          <p:cNvPr id="5" name="图片 4"/>
          <p:cNvPicPr>
            <a:picLocks noChangeAspect="1"/>
          </p:cNvPicPr>
          <p:nvPr/>
        </p:nvPicPr>
        <p:blipFill>
          <a:blip r:embed="rId3"/>
          <a:stretch>
            <a:fillRect/>
          </a:stretch>
        </p:blipFill>
        <p:spPr>
          <a:xfrm>
            <a:off x="1026731" y="2188548"/>
            <a:ext cx="7090538" cy="789602"/>
          </a:xfrm>
          <a:prstGeom prst="rect">
            <a:avLst/>
          </a:prstGeom>
        </p:spPr>
      </p:pic>
      <p:pic>
        <p:nvPicPr>
          <p:cNvPr id="6" name="图片 6"/>
          <p:cNvPicPr>
            <a:picLocks noChangeAspect="1"/>
          </p:cNvPicPr>
          <p:nvPr/>
        </p:nvPicPr>
        <p:blipFill>
          <a:blip r:embed="rId4"/>
          <a:stretch>
            <a:fillRect/>
          </a:stretch>
        </p:blipFill>
        <p:spPr>
          <a:xfrm>
            <a:off x="2229093" y="4473451"/>
            <a:ext cx="4171464" cy="1882899"/>
          </a:xfrm>
          <a:prstGeom prst="rect">
            <a:avLst/>
          </a:prstGeom>
        </p:spPr>
      </p:pic>
    </p:spTree>
    <p:extLst>
      <p:ext uri="{BB962C8B-B14F-4D97-AF65-F5344CB8AC3E}">
        <p14:creationId xmlns:p14="http://schemas.microsoft.com/office/powerpoint/2010/main" val="55946709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绕原点的一般旋转</a:t>
            </a:r>
          </a:p>
        </p:txBody>
      </p:sp>
      <p:sp>
        <p:nvSpPr>
          <p:cNvPr id="3" name="内容占位符 2"/>
          <p:cNvSpPr>
            <a:spLocks noGrp="1"/>
          </p:cNvSpPr>
          <p:nvPr>
            <p:ph idx="1"/>
          </p:nvPr>
        </p:nvSpPr>
        <p:spPr>
          <a:xfrm>
            <a:off x="628650" y="1316831"/>
            <a:ext cx="8039762" cy="4351338"/>
          </a:xfrm>
        </p:spPr>
        <p:txBody>
          <a:bodyPr/>
          <a:lstStyle/>
          <a:p>
            <a:r>
              <a:rPr lang="zh-CN" altLang="en-US" dirty="0"/>
              <a:t>绕原点的任意旋转根据选择的顺序不同可</a:t>
            </a:r>
            <a:r>
              <a:rPr lang="zh-CN" altLang="en-US" dirty="0">
                <a:solidFill>
                  <a:srgbClr val="0000FF"/>
                </a:solidFill>
              </a:rPr>
              <a:t>不唯一</a:t>
            </a:r>
            <a:r>
              <a:rPr lang="zh-CN" altLang="en-US" dirty="0"/>
              <a:t>地分解为绕</a:t>
            </a:r>
            <a:r>
              <a:rPr lang="en-US" altLang="zh-CN" dirty="0"/>
              <a:t>x</a:t>
            </a:r>
            <a:r>
              <a:rPr lang="zh-CN" altLang="en-US" dirty="0"/>
              <a:t>轴、</a:t>
            </a:r>
            <a:r>
              <a:rPr lang="en-US" altLang="zh-CN" dirty="0"/>
              <a:t>y</a:t>
            </a:r>
            <a:r>
              <a:rPr lang="zh-CN" altLang="en-US" dirty="0"/>
              <a:t>轴、</a:t>
            </a:r>
            <a:r>
              <a:rPr lang="en-US" altLang="zh-CN" dirty="0"/>
              <a:t>z</a:t>
            </a:r>
            <a:r>
              <a:rPr lang="zh-CN" altLang="en-US" dirty="0"/>
              <a:t>轴的三个旋转的级联</a:t>
            </a:r>
            <a:endParaRPr lang="en-US" altLang="zh-CN" dirty="0"/>
          </a:p>
          <a:p>
            <a:endParaRPr lang="en-US" altLang="zh-CN" sz="2400" dirty="0"/>
          </a:p>
          <a:p>
            <a:pPr marL="0" indent="0">
              <a:buNone/>
            </a:pPr>
            <a:endParaRPr lang="en-US" altLang="zh-CN" sz="2400" dirty="0"/>
          </a:p>
          <a:p>
            <a:endParaRPr lang="en-US" altLang="zh-CN" sz="1800" dirty="0"/>
          </a:p>
          <a:p>
            <a:pPr lvl="1">
              <a:buClr>
                <a:schemeClr val="tx1"/>
              </a:buClr>
            </a:pPr>
            <a:endParaRPr lang="zh-CN" altLang="en-US" dirty="0"/>
          </a:p>
        </p:txBody>
      </p:sp>
      <p:sp>
        <p:nvSpPr>
          <p:cNvPr id="4" name="灯片编号占位符 3"/>
          <p:cNvSpPr>
            <a:spLocks noGrp="1"/>
          </p:cNvSpPr>
          <p:nvPr>
            <p:ph type="sldNum" sz="quarter" idx="12"/>
          </p:nvPr>
        </p:nvSpPr>
        <p:spPr/>
        <p:txBody>
          <a:bodyPr/>
          <a:lstStyle/>
          <a:p>
            <a:fld id="{EB792F4E-54C0-4D36-B331-9C6FCFE9A340}" type="slidenum">
              <a:rPr lang="zh-CN" altLang="en-US" smtClean="0"/>
              <a:t>39</a:t>
            </a:fld>
            <a:endParaRPr lang="zh-CN" altLang="en-US"/>
          </a:p>
        </p:txBody>
      </p:sp>
      <p:pic>
        <p:nvPicPr>
          <p:cNvPr id="6" name="图片 5"/>
          <p:cNvPicPr>
            <a:picLocks noChangeAspect="1"/>
          </p:cNvPicPr>
          <p:nvPr/>
        </p:nvPicPr>
        <p:blipFill>
          <a:blip r:embed="rId2"/>
          <a:stretch>
            <a:fillRect/>
          </a:stretch>
        </p:blipFill>
        <p:spPr>
          <a:xfrm>
            <a:off x="695419" y="2877532"/>
            <a:ext cx="3530299" cy="1882840"/>
          </a:xfrm>
          <a:prstGeom prst="rect">
            <a:avLst/>
          </a:prstGeom>
        </p:spPr>
      </p:pic>
      <p:pic>
        <p:nvPicPr>
          <p:cNvPr id="9" name="图片 8"/>
          <p:cNvPicPr>
            <a:picLocks noChangeAspect="1"/>
          </p:cNvPicPr>
          <p:nvPr/>
        </p:nvPicPr>
        <p:blipFill>
          <a:blip r:embed="rId3"/>
          <a:stretch>
            <a:fillRect/>
          </a:stretch>
        </p:blipFill>
        <p:spPr>
          <a:xfrm>
            <a:off x="5588215" y="2787190"/>
            <a:ext cx="3080197" cy="1479861"/>
          </a:xfrm>
          <a:prstGeom prst="rect">
            <a:avLst/>
          </a:prstGeom>
        </p:spPr>
      </p:pic>
      <p:pic>
        <p:nvPicPr>
          <p:cNvPr id="10" name="图片 9"/>
          <p:cNvPicPr>
            <a:picLocks noChangeAspect="1"/>
          </p:cNvPicPr>
          <p:nvPr/>
        </p:nvPicPr>
        <p:blipFill>
          <a:blip r:embed="rId4"/>
          <a:stretch>
            <a:fillRect/>
          </a:stretch>
        </p:blipFill>
        <p:spPr>
          <a:xfrm>
            <a:off x="4874167" y="4603274"/>
            <a:ext cx="3355433" cy="1658393"/>
          </a:xfrm>
          <a:prstGeom prst="rect">
            <a:avLst/>
          </a:prstGeom>
        </p:spPr>
      </p:pic>
      <p:sp>
        <p:nvSpPr>
          <p:cNvPr id="11" name="文本框 10"/>
          <p:cNvSpPr txBox="1"/>
          <p:nvPr/>
        </p:nvSpPr>
        <p:spPr>
          <a:xfrm>
            <a:off x="1847259" y="2431001"/>
            <a:ext cx="1226618" cy="369332"/>
          </a:xfrm>
          <a:prstGeom prst="rect">
            <a:avLst/>
          </a:prstGeom>
          <a:noFill/>
        </p:spPr>
        <p:txBody>
          <a:bodyPr wrap="none" rtlCol="0">
            <a:spAutoFit/>
          </a:bodyPr>
          <a:lstStyle/>
          <a:p>
            <a:pPr algn="ctr"/>
            <a:r>
              <a:rPr lang="zh-CN" altLang="en-US" b="1" dirty="0">
                <a:latin typeface="微软雅黑" panose="020B0503020204020204" pitchFamily="34" charset="-122"/>
                <a:ea typeface="微软雅黑" panose="020B0503020204020204" pitchFamily="34" charset="-122"/>
              </a:rPr>
              <a:t>绕</a:t>
            </a:r>
            <a:r>
              <a:rPr lang="en-US" altLang="zh-CN" b="1" dirty="0">
                <a:latin typeface="微软雅黑" panose="020B0503020204020204" pitchFamily="34" charset="-122"/>
                <a:ea typeface="微软雅黑" panose="020B0503020204020204" pitchFamily="34" charset="-122"/>
              </a:rPr>
              <a:t>z</a:t>
            </a:r>
            <a:r>
              <a:rPr lang="zh-CN" altLang="en-US" b="1" dirty="0">
                <a:latin typeface="微软雅黑" panose="020B0503020204020204" pitchFamily="34" charset="-122"/>
                <a:ea typeface="微软雅黑" panose="020B0503020204020204" pitchFamily="34" charset="-122"/>
              </a:rPr>
              <a:t>轴旋转</a:t>
            </a:r>
          </a:p>
        </p:txBody>
      </p:sp>
      <p:sp>
        <p:nvSpPr>
          <p:cNvPr id="12" name="文本框 11"/>
          <p:cNvSpPr txBox="1"/>
          <p:nvPr/>
        </p:nvSpPr>
        <p:spPr>
          <a:xfrm>
            <a:off x="6326819" y="2431001"/>
            <a:ext cx="1241045" cy="369332"/>
          </a:xfrm>
          <a:prstGeom prst="rect">
            <a:avLst/>
          </a:prstGeom>
          <a:noFill/>
        </p:spPr>
        <p:txBody>
          <a:bodyPr wrap="none" rtlCol="0">
            <a:spAutoFit/>
          </a:bodyPr>
          <a:lstStyle/>
          <a:p>
            <a:pPr algn="ctr"/>
            <a:r>
              <a:rPr lang="zh-CN" altLang="en-US" b="1" dirty="0">
                <a:latin typeface="微软雅黑" panose="020B0503020204020204" pitchFamily="34" charset="-122"/>
                <a:ea typeface="微软雅黑" panose="020B0503020204020204" pitchFamily="34" charset="-122"/>
              </a:rPr>
              <a:t>绕</a:t>
            </a:r>
            <a:r>
              <a:rPr lang="en-US" altLang="zh-CN" b="1" dirty="0">
                <a:latin typeface="微软雅黑" panose="020B0503020204020204" pitchFamily="34" charset="-122"/>
                <a:ea typeface="微软雅黑" panose="020B0503020204020204" pitchFamily="34" charset="-122"/>
              </a:rPr>
              <a:t>y</a:t>
            </a:r>
            <a:r>
              <a:rPr lang="zh-CN" altLang="en-US" b="1" dirty="0">
                <a:latin typeface="微软雅黑" panose="020B0503020204020204" pitchFamily="34" charset="-122"/>
                <a:ea typeface="微软雅黑" panose="020B0503020204020204" pitchFamily="34" charset="-122"/>
              </a:rPr>
              <a:t>轴旋转</a:t>
            </a:r>
          </a:p>
        </p:txBody>
      </p:sp>
      <p:sp>
        <p:nvSpPr>
          <p:cNvPr id="13" name="文本框 12"/>
          <p:cNvSpPr txBox="1"/>
          <p:nvPr/>
        </p:nvSpPr>
        <p:spPr>
          <a:xfrm>
            <a:off x="6325215" y="6261667"/>
            <a:ext cx="1242649" cy="369332"/>
          </a:xfrm>
          <a:prstGeom prst="rect">
            <a:avLst/>
          </a:prstGeom>
          <a:noFill/>
        </p:spPr>
        <p:txBody>
          <a:bodyPr wrap="none" rtlCol="0">
            <a:spAutoFit/>
          </a:bodyPr>
          <a:lstStyle/>
          <a:p>
            <a:pPr algn="ctr"/>
            <a:r>
              <a:rPr lang="zh-CN" altLang="en-US" b="1" dirty="0">
                <a:latin typeface="微软雅黑" panose="020B0503020204020204" pitchFamily="34" charset="-122"/>
                <a:ea typeface="微软雅黑" panose="020B0503020204020204" pitchFamily="34" charset="-122"/>
              </a:rPr>
              <a:t>绕</a:t>
            </a:r>
            <a:r>
              <a:rPr lang="en-US" altLang="zh-CN" b="1" dirty="0">
                <a:latin typeface="微软雅黑" panose="020B0503020204020204" pitchFamily="34" charset="-122"/>
                <a:ea typeface="微软雅黑" panose="020B0503020204020204" pitchFamily="34" charset="-122"/>
              </a:rPr>
              <a:t>x</a:t>
            </a:r>
            <a:r>
              <a:rPr lang="zh-CN" altLang="en-US" b="1" dirty="0">
                <a:latin typeface="微软雅黑" panose="020B0503020204020204" pitchFamily="34" charset="-122"/>
                <a:ea typeface="微软雅黑" panose="020B0503020204020204" pitchFamily="34" charset="-122"/>
              </a:rPr>
              <a:t>轴旋转</a:t>
            </a:r>
          </a:p>
        </p:txBody>
      </p:sp>
      <p:sp>
        <p:nvSpPr>
          <p:cNvPr id="14" name="箭头: 右 13"/>
          <p:cNvSpPr/>
          <p:nvPr/>
        </p:nvSpPr>
        <p:spPr>
          <a:xfrm>
            <a:off x="4570976" y="3210029"/>
            <a:ext cx="540450" cy="634185"/>
          </a:xfrm>
          <a:prstGeom prst="rightArrow">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zh-CN" altLang="en-US"/>
          </a:p>
        </p:txBody>
      </p:sp>
      <p:sp>
        <p:nvSpPr>
          <p:cNvPr id="15" name="箭头: 下 14"/>
          <p:cNvSpPr/>
          <p:nvPr/>
        </p:nvSpPr>
        <p:spPr>
          <a:xfrm>
            <a:off x="6611889" y="4234364"/>
            <a:ext cx="669303" cy="544177"/>
          </a:xfrm>
          <a:prstGeom prst="downArrow">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zh-CN" altLang="en-US"/>
          </a:p>
        </p:txBody>
      </p:sp>
      <p:pic>
        <p:nvPicPr>
          <p:cNvPr id="16" name="图片 15"/>
          <p:cNvPicPr>
            <a:picLocks noChangeAspect="1"/>
          </p:cNvPicPr>
          <p:nvPr/>
        </p:nvPicPr>
        <p:blipFill>
          <a:blip r:embed="rId5"/>
          <a:stretch>
            <a:fillRect/>
          </a:stretch>
        </p:blipFill>
        <p:spPr>
          <a:xfrm>
            <a:off x="1430984" y="5063638"/>
            <a:ext cx="2196917" cy="576280"/>
          </a:xfrm>
          <a:prstGeom prst="rect">
            <a:avLst/>
          </a:prstGeom>
        </p:spPr>
      </p:pic>
    </p:spTree>
    <p:extLst>
      <p:ext uri="{BB962C8B-B14F-4D97-AF65-F5344CB8AC3E}">
        <p14:creationId xmlns:p14="http://schemas.microsoft.com/office/powerpoint/2010/main" val="7251207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知识点回顾 </a:t>
            </a:r>
            <a:r>
              <a:rPr lang="mr-IN" altLang="zh-CN" dirty="0"/>
              <a:t>–</a:t>
            </a:r>
            <a:r>
              <a:rPr lang="zh-CN" altLang="en-US" dirty="0"/>
              <a:t> 几何不变性</a:t>
            </a:r>
            <a:endParaRPr lang="en-US" dirty="0"/>
          </a:p>
        </p:txBody>
      </p:sp>
      <p:sp>
        <p:nvSpPr>
          <p:cNvPr id="3" name="Content Placeholder 2"/>
          <p:cNvSpPr>
            <a:spLocks noGrp="1"/>
          </p:cNvSpPr>
          <p:nvPr>
            <p:ph idx="1"/>
          </p:nvPr>
        </p:nvSpPr>
        <p:spPr/>
        <p:txBody>
          <a:bodyPr/>
          <a:lstStyle/>
          <a:p>
            <a:r>
              <a:rPr lang="zh-CN" altLang="en-US" dirty="0"/>
              <a:t>几何对象中点的坐标实现相对于一个原点和两个坐标轴的方向而言的</a:t>
            </a:r>
            <a:endParaRPr lang="en-US" altLang="zh-CN" dirty="0"/>
          </a:p>
          <a:p>
            <a:r>
              <a:rPr lang="zh-CN" altLang="en-US" dirty="0"/>
              <a:t>原点的位置和坐标轴的方向是可以任意指定的</a:t>
            </a:r>
            <a:endParaRPr lang="en-US" altLang="zh-CN" dirty="0"/>
          </a:p>
          <a:p>
            <a:r>
              <a:rPr lang="zh-CN" altLang="en-US" dirty="0"/>
              <a:t>重要的是</a:t>
            </a:r>
            <a:r>
              <a:rPr lang="zh-CN" altLang="en-US" dirty="0">
                <a:solidFill>
                  <a:srgbClr val="0000FF"/>
                </a:solidFill>
              </a:rPr>
              <a:t>保持不变的基本几何关系</a:t>
            </a:r>
            <a:endParaRPr lang="en-US" altLang="zh-CN" dirty="0">
              <a:solidFill>
                <a:srgbClr val="0000FF"/>
              </a:solidFill>
            </a:endParaRPr>
          </a:p>
          <a:p>
            <a:pPr lvl="1"/>
            <a:r>
              <a:rPr lang="zh-CN" altLang="en-US" dirty="0"/>
              <a:t>不管在何种坐标系下，正方形依旧是正方形，边和边的夹角，点和点的距离都保持不变。</a:t>
            </a:r>
            <a:endParaRPr lang="en-US" dirty="0"/>
          </a:p>
        </p:txBody>
      </p:sp>
      <p:sp>
        <p:nvSpPr>
          <p:cNvPr id="4" name="Slide Number Placeholder 3"/>
          <p:cNvSpPr>
            <a:spLocks noGrp="1"/>
          </p:cNvSpPr>
          <p:nvPr>
            <p:ph type="sldNum" sz="quarter" idx="12"/>
          </p:nvPr>
        </p:nvSpPr>
        <p:spPr/>
        <p:txBody>
          <a:bodyPr/>
          <a:lstStyle/>
          <a:p>
            <a:fld id="{EB792F4E-54C0-4D36-B331-9C6FCFE9A340}" type="slidenum">
              <a:rPr lang="zh-CN" altLang="en-US" smtClean="0"/>
              <a:pPr/>
              <a:t>4</a:t>
            </a:fld>
            <a:endParaRPr lang="zh-CN" altLang="en-US" dirty="0"/>
          </a:p>
        </p:txBody>
      </p:sp>
      <p:pic>
        <p:nvPicPr>
          <p:cNvPr id="5" name="Picture 2" descr="E:\CG\交互式计算机图形学—基于OpenGL着色器的自顶向下方法（第六版）\Figures\CHAPTER03 JPEG\AN03F07.jpg"/>
          <p:cNvPicPr>
            <a:picLocks noChangeAspect="1" noChangeArrowheads="1"/>
          </p:cNvPicPr>
          <p:nvPr/>
        </p:nvPicPr>
        <p:blipFill>
          <a:blip r:embed="rId2" cstate="print"/>
          <a:srcRect/>
          <a:stretch>
            <a:fillRect/>
          </a:stretch>
        </p:blipFill>
        <p:spPr bwMode="auto">
          <a:xfrm>
            <a:off x="5745463" y="4630975"/>
            <a:ext cx="1529898" cy="1449547"/>
          </a:xfrm>
          <a:prstGeom prst="rect">
            <a:avLst/>
          </a:prstGeom>
          <a:noFill/>
        </p:spPr>
      </p:pic>
      <p:pic>
        <p:nvPicPr>
          <p:cNvPr id="6" name="Picture 3" descr="E:\CG\交互式计算机图形学—基于OpenGL着色器的自顶向下方法（第六版）\Figures\CHAPTER03 JPEG\AN03F06.jpg"/>
          <p:cNvPicPr>
            <a:picLocks noChangeAspect="1" noChangeArrowheads="1"/>
          </p:cNvPicPr>
          <p:nvPr/>
        </p:nvPicPr>
        <p:blipFill>
          <a:blip r:embed="rId3" cstate="print"/>
          <a:srcRect/>
          <a:stretch>
            <a:fillRect/>
          </a:stretch>
        </p:blipFill>
        <p:spPr bwMode="auto">
          <a:xfrm>
            <a:off x="1754479" y="4123153"/>
            <a:ext cx="2461979" cy="1957369"/>
          </a:xfrm>
          <a:prstGeom prst="rect">
            <a:avLst/>
          </a:prstGeom>
          <a:noFill/>
        </p:spPr>
      </p:pic>
      <p:sp>
        <p:nvSpPr>
          <p:cNvPr id="7" name="TextBox 6"/>
          <p:cNvSpPr txBox="1"/>
          <p:nvPr/>
        </p:nvSpPr>
        <p:spPr>
          <a:xfrm>
            <a:off x="2144287" y="6171684"/>
            <a:ext cx="1682361" cy="369332"/>
          </a:xfrm>
          <a:prstGeom prst="rect">
            <a:avLst/>
          </a:prstGeom>
          <a:noFill/>
        </p:spPr>
        <p:txBody>
          <a:bodyPr wrap="square" rtlCol="0">
            <a:spAutoFit/>
          </a:bodyPr>
          <a:lstStyle/>
          <a:p>
            <a:r>
              <a:rPr lang="zh-CN" altLang="en-US">
                <a:latin typeface="华文新魏" pitchFamily="2" charset="-122"/>
                <a:ea typeface="华文新魏" pitchFamily="2" charset="-122"/>
              </a:rPr>
              <a:t>对象和坐标系</a:t>
            </a:r>
            <a:endParaRPr lang="zh-CN" altLang="en-US" dirty="0">
              <a:latin typeface="华文新魏" pitchFamily="2" charset="-122"/>
              <a:ea typeface="华文新魏" pitchFamily="2" charset="-122"/>
            </a:endParaRPr>
          </a:p>
        </p:txBody>
      </p:sp>
      <p:sp>
        <p:nvSpPr>
          <p:cNvPr id="8" name="TextBox 7"/>
          <p:cNvSpPr txBox="1"/>
          <p:nvPr/>
        </p:nvSpPr>
        <p:spPr>
          <a:xfrm>
            <a:off x="5212747" y="6171684"/>
            <a:ext cx="2595329" cy="369332"/>
          </a:xfrm>
          <a:prstGeom prst="rect">
            <a:avLst/>
          </a:prstGeom>
          <a:noFill/>
        </p:spPr>
        <p:txBody>
          <a:bodyPr wrap="square" rtlCol="0">
            <a:spAutoFit/>
          </a:bodyPr>
          <a:lstStyle/>
          <a:p>
            <a:r>
              <a:rPr lang="zh-CN" altLang="en-US">
                <a:latin typeface="华文新魏" pitchFamily="2" charset="-122"/>
                <a:ea typeface="华文新魏" pitchFamily="2" charset="-122"/>
              </a:rPr>
              <a:t>只有对象，没有坐标系</a:t>
            </a:r>
            <a:endParaRPr lang="zh-CN" altLang="en-US" dirty="0">
              <a:latin typeface="华文新魏" pitchFamily="2" charset="-122"/>
              <a:ea typeface="华文新魏" pitchFamily="2" charset="-122"/>
            </a:endParaRPr>
          </a:p>
        </p:txBody>
      </p:sp>
    </p:spTree>
    <p:extLst>
      <p:ext uri="{BB962C8B-B14F-4D97-AF65-F5344CB8AC3E}">
        <p14:creationId xmlns:p14="http://schemas.microsoft.com/office/powerpoint/2010/main" val="71387628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a:stretch>
            <a:fillRect/>
          </a:stretch>
        </p:blipFill>
        <p:spPr>
          <a:xfrm>
            <a:off x="4879398" y="1933312"/>
            <a:ext cx="3635952" cy="1727289"/>
          </a:xfrm>
          <a:prstGeom prst="rect">
            <a:avLst/>
          </a:prstGeom>
        </p:spPr>
      </p:pic>
      <p:sp>
        <p:nvSpPr>
          <p:cNvPr id="2" name="标题 1"/>
          <p:cNvSpPr>
            <a:spLocks noGrp="1"/>
          </p:cNvSpPr>
          <p:nvPr>
            <p:ph type="title"/>
          </p:nvPr>
        </p:nvSpPr>
        <p:spPr/>
        <p:txBody>
          <a:bodyPr/>
          <a:lstStyle/>
          <a:p>
            <a:r>
              <a:rPr lang="zh-CN" altLang="en-US" dirty="0"/>
              <a:t>绕不同于原点的固定点旋转</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lstStyle/>
              <a:p>
                <a:r>
                  <a:rPr lang="zh-CN" altLang="en-US" dirty="0"/>
                  <a:t>问题：</a:t>
                </a:r>
                <a:r>
                  <a:rPr lang="zh-CN" altLang="en-US" dirty="0">
                    <a:solidFill>
                      <a:srgbClr val="0000FF"/>
                    </a:solidFill>
                  </a:rPr>
                  <a:t>沿着</a:t>
                </a:r>
                <a:r>
                  <a:rPr lang="en-US" altLang="zh-CN" dirty="0"/>
                  <a:t>z</a:t>
                </a:r>
                <a:r>
                  <a:rPr lang="zh-CN" altLang="en-US" dirty="0"/>
                  <a:t>轴，</a:t>
                </a:r>
                <a:r>
                  <a:rPr lang="zh-CN" altLang="en-US" dirty="0">
                    <a:solidFill>
                      <a:srgbClr val="0000FF"/>
                    </a:solidFill>
                  </a:rPr>
                  <a:t>绕</a:t>
                </a:r>
                <a:r>
                  <a:rPr lang="zh-CN" altLang="en-US" dirty="0"/>
                  <a:t>物体中心</a:t>
                </a:r>
                <a14:m>
                  <m:oMath xmlns:m="http://schemas.openxmlformats.org/officeDocument/2006/math">
                    <m:r>
                      <a:rPr lang="en-US" altLang="zh-CN" b="1" i="1" dirty="0" smtClean="0">
                        <a:latin typeface="Cambria Math" charset="0"/>
                      </a:rPr>
                      <m:t>𝑷</m:t>
                    </m:r>
                    <m:r>
                      <a:rPr lang="en-US" altLang="zh-CN" i="1" baseline="-25000" dirty="0">
                        <a:latin typeface="Cambria Math" charset="0"/>
                      </a:rPr>
                      <m:t>𝑓</m:t>
                    </m:r>
                  </m:oMath>
                </a14:m>
                <a:r>
                  <a:rPr lang="zh-CN" altLang="en-US" dirty="0"/>
                  <a:t>旋转</a:t>
                </a:r>
                <a:endParaRPr lang="en-US" altLang="zh-CN" dirty="0"/>
              </a:p>
              <a:p>
                <a:endParaRPr lang="en-US" altLang="zh-CN" sz="2400" dirty="0"/>
              </a:p>
              <a:p>
                <a:pPr marL="0" indent="0">
                  <a:buNone/>
                </a:pPr>
                <a:endParaRPr lang="en-US" altLang="zh-CN" sz="2400" dirty="0"/>
              </a:p>
              <a:p>
                <a:r>
                  <a:rPr lang="zh-CN" altLang="en-US" dirty="0"/>
                  <a:t>解决方案：</a:t>
                </a:r>
                <a:endParaRPr lang="en-US" altLang="zh-CN" dirty="0"/>
              </a:p>
              <a:p>
                <a:pPr lvl="1">
                  <a:buClr>
                    <a:schemeClr val="tx1"/>
                  </a:buClr>
                </a:pPr>
                <a:r>
                  <a:rPr lang="en-US" altLang="zh-CN" dirty="0"/>
                  <a:t>1.</a:t>
                </a:r>
                <a:r>
                  <a:rPr lang="zh-CN" altLang="en-US" dirty="0"/>
                  <a:t>将物体平移到原点</a:t>
                </a:r>
                <a:endParaRPr lang="en-US" altLang="zh-CN" dirty="0"/>
              </a:p>
              <a:p>
                <a:pPr lvl="1">
                  <a:buClr>
                    <a:schemeClr val="tx1"/>
                  </a:buClr>
                </a:pPr>
                <a:r>
                  <a:rPr lang="en-US" altLang="zh-CN" dirty="0"/>
                  <a:t>2.</a:t>
                </a:r>
                <a:r>
                  <a:rPr lang="zh-CN" altLang="en-US" dirty="0"/>
                  <a:t>利用绕</a:t>
                </a:r>
                <a:r>
                  <a:rPr lang="en-US" altLang="zh-CN" dirty="0"/>
                  <a:t>z</a:t>
                </a:r>
                <a:r>
                  <a:rPr lang="zh-CN" altLang="en-US" dirty="0"/>
                  <a:t>轴旋转公式</a:t>
                </a:r>
                <a14:m>
                  <m:oMath xmlns:m="http://schemas.openxmlformats.org/officeDocument/2006/math">
                    <m:r>
                      <a:rPr lang="en-US" altLang="zh-CN" b="1" i="1" dirty="0" smtClean="0">
                        <a:latin typeface="Cambria Math" charset="0"/>
                      </a:rPr>
                      <m:t>𝑹</m:t>
                    </m:r>
                    <m:r>
                      <a:rPr lang="en-US" altLang="zh-CN" i="1" baseline="-25000" dirty="0" err="1">
                        <a:latin typeface="Cambria Math" charset="0"/>
                      </a:rPr>
                      <m:t>𝑧</m:t>
                    </m:r>
                    <m:r>
                      <a:rPr lang="en-US" altLang="zh-CN" i="1" dirty="0">
                        <a:latin typeface="Cambria Math" charset="0"/>
                      </a:rPr>
                      <m:t>(</m:t>
                    </m:r>
                    <m:r>
                      <a:rPr lang="el-GR" altLang="zh-CN" i="1" dirty="0">
                        <a:latin typeface="Cambria Math" charset="0"/>
                      </a:rPr>
                      <m:t>𝜃</m:t>
                    </m:r>
                    <m:r>
                      <a:rPr lang="el-GR" altLang="zh-CN" i="1" dirty="0">
                        <a:latin typeface="Cambria Math" charset="0"/>
                      </a:rPr>
                      <m:t>)</m:t>
                    </m:r>
                  </m:oMath>
                </a14:m>
                <a:r>
                  <a:rPr lang="zh-CN" altLang="en-US" dirty="0"/>
                  <a:t>变换</a:t>
                </a:r>
                <a:endParaRPr lang="en-US" altLang="zh-CN" dirty="0"/>
              </a:p>
              <a:p>
                <a:pPr lvl="1">
                  <a:buClr>
                    <a:schemeClr val="tx1"/>
                  </a:buClr>
                </a:pPr>
                <a:r>
                  <a:rPr lang="en-US" altLang="zh-CN" dirty="0"/>
                  <a:t>3.</a:t>
                </a:r>
                <a:r>
                  <a:rPr lang="zh-CN" altLang="en-US" dirty="0"/>
                  <a:t>将物体平移回原位</a:t>
                </a:r>
                <a:endParaRPr lang="en-US" altLang="zh-CN" sz="2800" dirty="0"/>
              </a:p>
              <a:p>
                <a:endParaRPr lang="en-US" altLang="zh-CN" sz="1800" dirty="0"/>
              </a:p>
              <a:p>
                <a:pPr lvl="1">
                  <a:buClr>
                    <a:schemeClr val="tx1"/>
                  </a:buClr>
                </a:pP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3"/>
                <a:stretch>
                  <a:fillRect l="-618" t="-2381"/>
                </a:stretch>
              </a:blipFill>
            </p:spPr>
            <p:txBody>
              <a:bodyPr/>
              <a:lstStyle/>
              <a:p>
                <a:r>
                  <a:rPr lang="en-US">
                    <a:noFill/>
                  </a:rPr>
                  <a:t> </a:t>
                </a:r>
              </a:p>
            </p:txBody>
          </p:sp>
        </mc:Fallback>
      </mc:AlternateContent>
      <p:sp>
        <p:nvSpPr>
          <p:cNvPr id="4" name="灯片编号占位符 3"/>
          <p:cNvSpPr>
            <a:spLocks noGrp="1"/>
          </p:cNvSpPr>
          <p:nvPr>
            <p:ph type="sldNum" sz="quarter" idx="12"/>
          </p:nvPr>
        </p:nvSpPr>
        <p:spPr/>
        <p:txBody>
          <a:bodyPr/>
          <a:lstStyle/>
          <a:p>
            <a:fld id="{EB792F4E-54C0-4D36-B331-9C6FCFE9A340}" type="slidenum">
              <a:rPr lang="zh-CN" altLang="en-US" smtClean="0"/>
              <a:t>40</a:t>
            </a:fld>
            <a:endParaRPr lang="zh-CN" altLang="en-US"/>
          </a:p>
        </p:txBody>
      </p:sp>
      <p:pic>
        <p:nvPicPr>
          <p:cNvPr id="7" name="图片 6"/>
          <p:cNvPicPr>
            <a:picLocks noChangeAspect="1"/>
          </p:cNvPicPr>
          <p:nvPr/>
        </p:nvPicPr>
        <p:blipFill>
          <a:blip r:embed="rId4"/>
          <a:stretch>
            <a:fillRect/>
          </a:stretch>
        </p:blipFill>
        <p:spPr>
          <a:xfrm>
            <a:off x="1157056" y="4682452"/>
            <a:ext cx="6732302" cy="1888455"/>
          </a:xfrm>
          <a:prstGeom prst="rect">
            <a:avLst/>
          </a:prstGeom>
        </p:spPr>
      </p:pic>
      <p:pic>
        <p:nvPicPr>
          <p:cNvPr id="8" name="图片 7"/>
          <p:cNvPicPr>
            <a:picLocks noChangeAspect="1"/>
          </p:cNvPicPr>
          <p:nvPr/>
        </p:nvPicPr>
        <p:blipFill>
          <a:blip r:embed="rId5"/>
          <a:stretch>
            <a:fillRect/>
          </a:stretch>
        </p:blipFill>
        <p:spPr>
          <a:xfrm>
            <a:off x="3325284" y="4277082"/>
            <a:ext cx="2878441" cy="372771"/>
          </a:xfrm>
          <a:prstGeom prst="rect">
            <a:avLst/>
          </a:prstGeom>
        </p:spPr>
      </p:pic>
    </p:spTree>
    <p:extLst>
      <p:ext uri="{BB962C8B-B14F-4D97-AF65-F5344CB8AC3E}">
        <p14:creationId xmlns:p14="http://schemas.microsoft.com/office/powerpoint/2010/main" val="1177985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r>
                  <a:rPr lang="zh-CN" altLang="en-US" dirty="0"/>
                  <a:t>绕任意轴旋转变换的构造步骤：</a:t>
                </a:r>
                <a:endParaRPr lang="en-US" altLang="zh-CN" dirty="0"/>
              </a:p>
              <a:p>
                <a:pPr lvl="1">
                  <a:buClr>
                    <a:schemeClr val="tx1"/>
                  </a:buClr>
                </a:pPr>
                <a:r>
                  <a:rPr lang="en-US" altLang="zh-CN" dirty="0"/>
                  <a:t>1.</a:t>
                </a:r>
                <a:r>
                  <a:rPr lang="zh-CN" altLang="en-US" dirty="0"/>
                  <a:t>使用两个旋转变换</a:t>
                </a:r>
                <a14:m>
                  <m:oMath xmlns:m="http://schemas.openxmlformats.org/officeDocument/2006/math">
                    <m:r>
                      <a:rPr lang="en-US" altLang="zh-CN" b="1" i="1" dirty="0" smtClean="0">
                        <a:latin typeface="Cambria Math" charset="0"/>
                      </a:rPr>
                      <m:t>𝑹</m:t>
                    </m:r>
                    <m:r>
                      <a:rPr lang="en-US" altLang="zh-CN" i="1" baseline="-25000" dirty="0">
                        <a:latin typeface="Cambria Math" charset="0"/>
                      </a:rPr>
                      <m:t>𝑥</m:t>
                    </m:r>
                    <m:r>
                      <a:rPr lang="en-US" altLang="zh-CN" i="1" dirty="0">
                        <a:latin typeface="Cambria Math" charset="0"/>
                      </a:rPr>
                      <m:t>(</m:t>
                    </m:r>
                    <m:r>
                      <a:rPr lang="el-GR" altLang="zh-CN" i="1" dirty="0">
                        <a:latin typeface="Cambria Math" charset="0"/>
                      </a:rPr>
                      <m:t>𝜃</m:t>
                    </m:r>
                    <m:r>
                      <a:rPr lang="en-US" altLang="zh-CN" i="1" baseline="-25000" dirty="0">
                        <a:latin typeface="Cambria Math" charset="0"/>
                      </a:rPr>
                      <m:t>𝑥</m:t>
                    </m:r>
                    <m:r>
                      <a:rPr lang="el-GR" altLang="zh-CN" i="1" dirty="0">
                        <a:latin typeface="Cambria Math" charset="0"/>
                      </a:rPr>
                      <m:t>)</m:t>
                    </m:r>
                    <m:r>
                      <a:rPr lang="zh-CN" altLang="en-US" i="1" dirty="0">
                        <a:latin typeface="Cambria Math" charset="0"/>
                      </a:rPr>
                      <m:t>、</m:t>
                    </m:r>
                    <m:r>
                      <a:rPr lang="en-US" altLang="zh-CN" b="1" i="1" dirty="0">
                        <a:latin typeface="Cambria Math" charset="0"/>
                      </a:rPr>
                      <m:t> </m:t>
                    </m:r>
                    <m:r>
                      <a:rPr lang="en-US" altLang="zh-CN" b="1" i="1" dirty="0">
                        <a:latin typeface="Cambria Math" charset="0"/>
                      </a:rPr>
                      <m:t>𝑹</m:t>
                    </m:r>
                    <m:r>
                      <a:rPr lang="en-US" altLang="zh-CN" i="1" baseline="-25000" dirty="0">
                        <a:latin typeface="Cambria Math" charset="0"/>
                      </a:rPr>
                      <m:t>𝑦</m:t>
                    </m:r>
                    <m:r>
                      <a:rPr lang="en-US" altLang="zh-CN" i="1" dirty="0">
                        <a:latin typeface="Cambria Math" charset="0"/>
                      </a:rPr>
                      <m:t>(</m:t>
                    </m:r>
                    <m:r>
                      <a:rPr lang="el-GR" altLang="zh-CN" i="1" dirty="0">
                        <a:latin typeface="Cambria Math" charset="0"/>
                      </a:rPr>
                      <m:t>𝜃</m:t>
                    </m:r>
                    <m:r>
                      <a:rPr lang="en-US" altLang="zh-CN" i="1" baseline="-25000" dirty="0">
                        <a:latin typeface="Cambria Math" charset="0"/>
                      </a:rPr>
                      <m:t>𝑦</m:t>
                    </m:r>
                    <m:r>
                      <a:rPr lang="el-GR" altLang="zh-CN" i="1" dirty="0">
                        <a:latin typeface="Cambria Math" charset="0"/>
                      </a:rPr>
                      <m:t>)</m:t>
                    </m:r>
                  </m:oMath>
                </a14:m>
                <a:r>
                  <a:rPr lang="zh-CN" altLang="en-US" dirty="0"/>
                  <a:t>将轴向量</a:t>
                </a:r>
                <a:r>
                  <a:rPr lang="en-US" altLang="zh-CN" dirty="0"/>
                  <a:t>u</a:t>
                </a:r>
                <a:r>
                  <a:rPr lang="zh-CN" altLang="en-US" dirty="0"/>
                  <a:t>与</a:t>
                </a:r>
                <a:r>
                  <a:rPr lang="en-US" altLang="zh-CN" dirty="0"/>
                  <a:t>z</a:t>
                </a:r>
                <a:r>
                  <a:rPr lang="zh-CN" altLang="en-US" dirty="0"/>
                  <a:t>轴</a:t>
                </a:r>
                <a:r>
                  <a:rPr lang="zh-CN" altLang="en-US" dirty="0">
                    <a:solidFill>
                      <a:srgbClr val="0000FF"/>
                    </a:solidFill>
                  </a:rPr>
                  <a:t>对齐</a:t>
                </a:r>
                <a:endParaRPr lang="en-US" altLang="zh-CN" dirty="0">
                  <a:solidFill>
                    <a:srgbClr val="0000FF"/>
                  </a:solidFill>
                </a:endParaRPr>
              </a:p>
              <a:p>
                <a:pPr lvl="1">
                  <a:buClr>
                    <a:schemeClr val="tx1"/>
                  </a:buClr>
                </a:pPr>
                <a:r>
                  <a:rPr lang="en-US" altLang="zh-CN" dirty="0"/>
                  <a:t>2.</a:t>
                </a:r>
                <a:r>
                  <a:rPr lang="zh-CN" altLang="en-US" dirty="0"/>
                  <a:t>施加绕</a:t>
                </a:r>
                <a:r>
                  <a:rPr lang="en-US" altLang="zh-CN" dirty="0"/>
                  <a:t>z</a:t>
                </a:r>
                <a:r>
                  <a:rPr lang="zh-CN" altLang="en-US" dirty="0"/>
                  <a:t>轴的旋转变换</a:t>
                </a:r>
                <a14:m>
                  <m:oMath xmlns:m="http://schemas.openxmlformats.org/officeDocument/2006/math">
                    <m:r>
                      <a:rPr lang="en-US" altLang="zh-CN" sz="2400" b="1" i="1" dirty="0" smtClean="0">
                        <a:latin typeface="Cambria Math" charset="0"/>
                      </a:rPr>
                      <m:t>𝑹</m:t>
                    </m:r>
                    <m:r>
                      <a:rPr lang="en-US" altLang="zh-CN" sz="2400" i="1" baseline="-25000" dirty="0" err="1">
                        <a:latin typeface="Cambria Math" charset="0"/>
                      </a:rPr>
                      <m:t>𝑧</m:t>
                    </m:r>
                    <m:r>
                      <a:rPr lang="en-US" altLang="zh-CN" sz="2400" i="1" dirty="0">
                        <a:latin typeface="Cambria Math" charset="0"/>
                      </a:rPr>
                      <m:t>(</m:t>
                    </m:r>
                    <m:r>
                      <a:rPr lang="el-GR" altLang="zh-CN" sz="2400" i="1" dirty="0">
                        <a:latin typeface="Cambria Math" charset="0"/>
                      </a:rPr>
                      <m:t>𝜃</m:t>
                    </m:r>
                    <m:r>
                      <a:rPr lang="el-GR" altLang="zh-CN" sz="2400" i="1" dirty="0">
                        <a:latin typeface="Cambria Math" charset="0"/>
                      </a:rPr>
                      <m:t>)</m:t>
                    </m:r>
                  </m:oMath>
                </a14:m>
                <a:endParaRPr lang="en-US" altLang="zh-CN" dirty="0"/>
              </a:p>
              <a:p>
                <a:pPr lvl="1">
                  <a:buClr>
                    <a:schemeClr val="tx1"/>
                  </a:buClr>
                </a:pPr>
                <a:r>
                  <a:rPr lang="en-US" altLang="zh-CN" dirty="0"/>
                  <a:t>3.</a:t>
                </a:r>
                <a:r>
                  <a:rPr lang="zh-CN" altLang="en-US" dirty="0"/>
                  <a:t>使用两个逆旋转变换</a:t>
                </a:r>
                <a14:m>
                  <m:oMath xmlns:m="http://schemas.openxmlformats.org/officeDocument/2006/math">
                    <m:r>
                      <a:rPr lang="en-US" altLang="zh-CN" b="1" i="1" dirty="0" smtClean="0">
                        <a:latin typeface="Cambria Math" charset="0"/>
                      </a:rPr>
                      <m:t>𝑹</m:t>
                    </m:r>
                    <m:r>
                      <a:rPr lang="en-US" altLang="zh-CN" i="1" baseline="-25000" dirty="0">
                        <a:latin typeface="Cambria Math" charset="0"/>
                      </a:rPr>
                      <m:t>𝑦</m:t>
                    </m:r>
                    <m:r>
                      <a:rPr lang="en-US" altLang="zh-CN" i="1" dirty="0">
                        <a:latin typeface="Cambria Math" charset="0"/>
                      </a:rPr>
                      <m:t>(−</m:t>
                    </m:r>
                    <m:r>
                      <a:rPr lang="el-GR" altLang="zh-CN" i="1" dirty="0">
                        <a:latin typeface="Cambria Math" charset="0"/>
                      </a:rPr>
                      <m:t>𝜃</m:t>
                    </m:r>
                    <m:r>
                      <a:rPr lang="en-US" altLang="zh-CN" i="1" baseline="-25000" dirty="0">
                        <a:latin typeface="Cambria Math" charset="0"/>
                      </a:rPr>
                      <m:t>𝑦</m:t>
                    </m:r>
                    <m:r>
                      <a:rPr lang="el-GR" altLang="zh-CN" i="1" dirty="0">
                        <a:latin typeface="Cambria Math" charset="0"/>
                      </a:rPr>
                      <m:t>) </m:t>
                    </m:r>
                    <m:r>
                      <a:rPr lang="zh-CN" altLang="en-US" i="1" dirty="0">
                        <a:latin typeface="Cambria Math" charset="0"/>
                      </a:rPr>
                      <m:t>、</m:t>
                    </m:r>
                    <m:r>
                      <a:rPr lang="en-US" altLang="zh-CN" b="1" i="1" dirty="0">
                        <a:latin typeface="Cambria Math" charset="0"/>
                      </a:rPr>
                      <m:t>𝑹</m:t>
                    </m:r>
                    <m:r>
                      <a:rPr lang="en-US" altLang="zh-CN" i="1" baseline="-25000" dirty="0">
                        <a:latin typeface="Cambria Math" charset="0"/>
                      </a:rPr>
                      <m:t>𝑥</m:t>
                    </m:r>
                    <m:r>
                      <a:rPr lang="en-US" altLang="zh-CN" i="1" dirty="0">
                        <a:latin typeface="Cambria Math" charset="0"/>
                      </a:rPr>
                      <m:t>(−</m:t>
                    </m:r>
                    <m:r>
                      <a:rPr lang="el-GR" altLang="zh-CN" i="1" dirty="0">
                        <a:latin typeface="Cambria Math" charset="0"/>
                      </a:rPr>
                      <m:t>𝜃</m:t>
                    </m:r>
                    <m:r>
                      <a:rPr lang="en-US" altLang="zh-CN" i="1" baseline="-25000" dirty="0">
                        <a:latin typeface="Cambria Math" charset="0"/>
                      </a:rPr>
                      <m:t>𝑥</m:t>
                    </m:r>
                    <m:r>
                      <a:rPr lang="el-GR" altLang="zh-CN" i="1" dirty="0">
                        <a:latin typeface="Cambria Math" charset="0"/>
                      </a:rPr>
                      <m:t>)</m:t>
                    </m:r>
                    <m:r>
                      <a:rPr lang="zh-CN" altLang="en-US" i="1" dirty="0">
                        <a:latin typeface="Cambria Math" charset="0"/>
                      </a:rPr>
                      <m:t> </m:t>
                    </m:r>
                  </m:oMath>
                </a14:m>
                <a:r>
                  <a:rPr lang="zh-CN" altLang="en-US" dirty="0"/>
                  <a:t>将向量</a:t>
                </a:r>
                <a:r>
                  <a:rPr lang="en-US" altLang="zh-CN" dirty="0"/>
                  <a:t>u</a:t>
                </a:r>
                <a:r>
                  <a:rPr lang="zh-CN" altLang="en-US" dirty="0"/>
                  <a:t>转至原位</a:t>
                </a:r>
                <a:endParaRPr lang="en-US" altLang="zh-CN" dirty="0"/>
              </a:p>
              <a:p>
                <a:pPr lvl="1">
                  <a:buClr>
                    <a:schemeClr val="tx1"/>
                  </a:buClr>
                </a:pPr>
                <a:endParaRPr lang="en-US" altLang="zh-CN" sz="1800" dirty="0"/>
              </a:p>
              <a:p>
                <a:pPr lvl="1">
                  <a:buClr>
                    <a:schemeClr val="tx1"/>
                  </a:buClr>
                </a:pPr>
                <a:endParaRPr lang="en-US" altLang="zh-CN" sz="1800" dirty="0"/>
              </a:p>
              <a:p>
                <a:pPr lvl="1">
                  <a:buClr>
                    <a:schemeClr val="tx1"/>
                  </a:buClr>
                </a:pPr>
                <a:endParaRPr lang="en-US" altLang="zh-CN" sz="1800" dirty="0"/>
              </a:p>
              <a:p>
                <a:pPr lvl="2">
                  <a:buClr>
                    <a:schemeClr val="tx1"/>
                  </a:buClr>
                </a:pPr>
                <a:endParaRPr lang="en-US" altLang="zh-CN" sz="1800" dirty="0"/>
              </a:p>
              <a:p>
                <a:pPr lvl="1">
                  <a:buClr>
                    <a:schemeClr val="tx1"/>
                  </a:buClr>
                </a:pPr>
                <a:endParaRPr lang="en-US" altLang="zh-CN" sz="1800" dirty="0"/>
              </a:p>
              <a:p>
                <a:pPr lvl="1">
                  <a:buClr>
                    <a:schemeClr val="tx1"/>
                  </a:buClr>
                </a:pPr>
                <a:endParaRPr lang="en-US" altLang="zh-CN" sz="1800" dirty="0"/>
              </a:p>
              <a:p>
                <a:pPr lvl="1">
                  <a:buClr>
                    <a:schemeClr val="tx1"/>
                  </a:buClr>
                </a:pPr>
                <a:endParaRPr lang="en-US" altLang="zh-CN" sz="2400" dirty="0"/>
              </a:p>
              <a:p>
                <a:endParaRPr lang="en-US" altLang="zh-CN" sz="2400" dirty="0"/>
              </a:p>
              <a:p>
                <a:endParaRPr lang="en-US" altLang="zh-CN" sz="2400" dirty="0"/>
              </a:p>
              <a:p>
                <a:endParaRPr lang="en-US" altLang="zh-CN" sz="2400" dirty="0"/>
              </a:p>
              <a:p>
                <a:pPr marL="0" indent="0">
                  <a:buNone/>
                </a:pPr>
                <a:endParaRPr lang="en-US" altLang="zh-CN" sz="2400" dirty="0"/>
              </a:p>
              <a:p>
                <a:pPr lvl="1">
                  <a:buClr>
                    <a:schemeClr val="tx1"/>
                  </a:buClr>
                </a:pP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618" t="-2381"/>
                </a:stretch>
              </a:blipFill>
            </p:spPr>
            <p:txBody>
              <a:bodyPr/>
              <a:lstStyle/>
              <a:p>
                <a:r>
                  <a:rPr lang="en-US">
                    <a:noFill/>
                  </a:rPr>
                  <a:t> </a:t>
                </a:r>
              </a:p>
            </p:txBody>
          </p:sp>
        </mc:Fallback>
      </mc:AlternateContent>
      <p:pic>
        <p:nvPicPr>
          <p:cNvPr id="5" name="图片 4"/>
          <p:cNvPicPr>
            <a:picLocks noChangeAspect="1"/>
          </p:cNvPicPr>
          <p:nvPr/>
        </p:nvPicPr>
        <p:blipFill>
          <a:blip r:embed="rId3"/>
          <a:stretch>
            <a:fillRect/>
          </a:stretch>
        </p:blipFill>
        <p:spPr>
          <a:xfrm>
            <a:off x="6179285" y="3538138"/>
            <a:ext cx="2796762" cy="2962018"/>
          </a:xfrm>
          <a:prstGeom prst="rect">
            <a:avLst/>
          </a:prstGeom>
        </p:spPr>
      </p:pic>
      <p:pic>
        <p:nvPicPr>
          <p:cNvPr id="7" name="图片 6"/>
          <p:cNvPicPr>
            <a:picLocks noChangeAspect="1"/>
          </p:cNvPicPr>
          <p:nvPr/>
        </p:nvPicPr>
        <p:blipFill>
          <a:blip r:embed="rId4"/>
          <a:stretch>
            <a:fillRect/>
          </a:stretch>
        </p:blipFill>
        <p:spPr>
          <a:xfrm>
            <a:off x="628650" y="3160938"/>
            <a:ext cx="6099462" cy="1725798"/>
          </a:xfrm>
          <a:prstGeom prst="rect">
            <a:avLst/>
          </a:prstGeom>
        </p:spPr>
      </p:pic>
      <p:sp>
        <p:nvSpPr>
          <p:cNvPr id="2" name="标题 1"/>
          <p:cNvSpPr>
            <a:spLocks noGrp="1"/>
          </p:cNvSpPr>
          <p:nvPr>
            <p:ph type="title"/>
          </p:nvPr>
        </p:nvSpPr>
        <p:spPr/>
        <p:txBody>
          <a:bodyPr/>
          <a:lstStyle/>
          <a:p>
            <a:r>
              <a:rPr lang="zh-CN" altLang="en-US" dirty="0"/>
              <a:t>绕任意轴旋转</a:t>
            </a:r>
          </a:p>
        </p:txBody>
      </p:sp>
      <p:sp>
        <p:nvSpPr>
          <p:cNvPr id="4" name="灯片编号占位符 3"/>
          <p:cNvSpPr>
            <a:spLocks noGrp="1"/>
          </p:cNvSpPr>
          <p:nvPr>
            <p:ph type="sldNum" sz="quarter" idx="12"/>
          </p:nvPr>
        </p:nvSpPr>
        <p:spPr/>
        <p:txBody>
          <a:bodyPr/>
          <a:lstStyle/>
          <a:p>
            <a:fld id="{EB792F4E-54C0-4D36-B331-9C6FCFE9A340}" type="slidenum">
              <a:rPr lang="zh-CN" altLang="en-US" smtClean="0"/>
              <a:t>41</a:t>
            </a:fld>
            <a:endParaRPr lang="zh-CN" altLang="en-US"/>
          </a:p>
        </p:txBody>
      </p:sp>
      <p:pic>
        <p:nvPicPr>
          <p:cNvPr id="20" name="图片 19"/>
          <p:cNvPicPr>
            <a:picLocks noChangeAspect="1"/>
          </p:cNvPicPr>
          <p:nvPr/>
        </p:nvPicPr>
        <p:blipFill>
          <a:blip r:embed="rId5"/>
          <a:stretch>
            <a:fillRect/>
          </a:stretch>
        </p:blipFill>
        <p:spPr>
          <a:xfrm>
            <a:off x="1222562" y="5241980"/>
            <a:ext cx="4362811" cy="332937"/>
          </a:xfrm>
          <a:prstGeom prst="rect">
            <a:avLst/>
          </a:prstGeom>
        </p:spPr>
      </p:pic>
    </p:spTree>
    <p:extLst>
      <p:ext uri="{BB962C8B-B14F-4D97-AF65-F5344CB8AC3E}">
        <p14:creationId xmlns:p14="http://schemas.microsoft.com/office/powerpoint/2010/main" val="80820790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绕任意轴旋转</a:t>
            </a: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r>
                  <a:rPr lang="zh-CN" altLang="en-US" dirty="0"/>
                  <a:t>绕任意轴旋转变换的构造步骤：</a:t>
                </a:r>
                <a:endParaRPr lang="en-US" altLang="zh-CN" dirty="0"/>
              </a:p>
              <a:p>
                <a:pPr lvl="1">
                  <a:buClr>
                    <a:schemeClr val="tx1"/>
                  </a:buClr>
                </a:pPr>
                <a:r>
                  <a:rPr lang="en-US" altLang="zh-CN" dirty="0"/>
                  <a:t>1.</a:t>
                </a:r>
                <a:r>
                  <a:rPr lang="zh-CN" altLang="en-US" dirty="0"/>
                  <a:t>使用两个旋转变换</a:t>
                </a:r>
                <a14:m>
                  <m:oMath xmlns:m="http://schemas.openxmlformats.org/officeDocument/2006/math">
                    <m:r>
                      <a:rPr lang="en-US" altLang="zh-CN" b="1" i="1" dirty="0">
                        <a:latin typeface="Cambria Math" charset="0"/>
                      </a:rPr>
                      <m:t>𝑹</m:t>
                    </m:r>
                    <m:r>
                      <a:rPr lang="en-US" altLang="zh-CN" i="1" baseline="-25000" dirty="0">
                        <a:latin typeface="Cambria Math" charset="0"/>
                      </a:rPr>
                      <m:t>𝑥</m:t>
                    </m:r>
                    <m:r>
                      <a:rPr lang="en-US" altLang="zh-CN" i="1" dirty="0">
                        <a:latin typeface="Cambria Math" charset="0"/>
                      </a:rPr>
                      <m:t>(</m:t>
                    </m:r>
                    <m:r>
                      <a:rPr lang="el-GR" altLang="zh-CN" i="1" dirty="0">
                        <a:latin typeface="Cambria Math" charset="0"/>
                      </a:rPr>
                      <m:t>𝜃</m:t>
                    </m:r>
                    <m:r>
                      <a:rPr lang="en-US" altLang="zh-CN" i="1" baseline="-25000" dirty="0">
                        <a:latin typeface="Cambria Math" charset="0"/>
                      </a:rPr>
                      <m:t>𝑥</m:t>
                    </m:r>
                    <m:r>
                      <a:rPr lang="el-GR" altLang="zh-CN" i="1" dirty="0">
                        <a:latin typeface="Cambria Math" charset="0"/>
                      </a:rPr>
                      <m:t>)</m:t>
                    </m:r>
                    <m:r>
                      <a:rPr lang="zh-CN" altLang="en-US" i="1" dirty="0">
                        <a:latin typeface="Cambria Math" charset="0"/>
                      </a:rPr>
                      <m:t>、</m:t>
                    </m:r>
                    <m:r>
                      <a:rPr lang="en-US" altLang="zh-CN" b="1" i="1" dirty="0">
                        <a:latin typeface="Cambria Math" charset="0"/>
                      </a:rPr>
                      <m:t> </m:t>
                    </m:r>
                    <m:r>
                      <a:rPr lang="en-US" altLang="zh-CN" b="1" i="1" dirty="0">
                        <a:latin typeface="Cambria Math" charset="0"/>
                      </a:rPr>
                      <m:t>𝑹</m:t>
                    </m:r>
                    <m:r>
                      <a:rPr lang="en-US" altLang="zh-CN" i="1" baseline="-25000" dirty="0">
                        <a:latin typeface="Cambria Math" charset="0"/>
                      </a:rPr>
                      <m:t>𝑦</m:t>
                    </m:r>
                    <m:r>
                      <a:rPr lang="en-US" altLang="zh-CN" i="1" dirty="0">
                        <a:latin typeface="Cambria Math" charset="0"/>
                      </a:rPr>
                      <m:t>(</m:t>
                    </m:r>
                    <m:r>
                      <a:rPr lang="el-GR" altLang="zh-CN" i="1" dirty="0">
                        <a:latin typeface="Cambria Math" charset="0"/>
                      </a:rPr>
                      <m:t>𝜃</m:t>
                    </m:r>
                    <m:r>
                      <a:rPr lang="en-US" altLang="zh-CN" i="1" baseline="-25000" dirty="0">
                        <a:latin typeface="Cambria Math" charset="0"/>
                      </a:rPr>
                      <m:t>𝑦</m:t>
                    </m:r>
                    <m:r>
                      <a:rPr lang="el-GR" altLang="zh-CN" i="1" dirty="0">
                        <a:latin typeface="Cambria Math" charset="0"/>
                      </a:rPr>
                      <m:t>)</m:t>
                    </m:r>
                  </m:oMath>
                </a14:m>
                <a:r>
                  <a:rPr lang="zh-CN" altLang="en-US" dirty="0"/>
                  <a:t>将轴向量</a:t>
                </a:r>
                <a:r>
                  <a:rPr lang="en-US" altLang="zh-CN" dirty="0"/>
                  <a:t>u</a:t>
                </a:r>
                <a:r>
                  <a:rPr lang="zh-CN" altLang="en-US" dirty="0"/>
                  <a:t>与</a:t>
                </a:r>
                <a:r>
                  <a:rPr lang="en-US" altLang="zh-CN" dirty="0"/>
                  <a:t>z</a:t>
                </a:r>
                <a:r>
                  <a:rPr lang="zh-CN" altLang="en-US" dirty="0"/>
                  <a:t>轴</a:t>
                </a:r>
                <a:r>
                  <a:rPr lang="zh-CN" altLang="en-US" dirty="0">
                    <a:solidFill>
                      <a:srgbClr val="0000FF"/>
                    </a:solidFill>
                  </a:rPr>
                  <a:t>对齐</a:t>
                </a:r>
                <a:endParaRPr lang="en-US" altLang="zh-CN" dirty="0">
                  <a:solidFill>
                    <a:srgbClr val="0000FF"/>
                  </a:solidFill>
                </a:endParaRPr>
              </a:p>
              <a:p>
                <a:pPr lvl="1">
                  <a:buClr>
                    <a:schemeClr val="tx1"/>
                  </a:buClr>
                </a:pPr>
                <a:r>
                  <a:rPr lang="en-US" altLang="zh-CN" dirty="0"/>
                  <a:t>2.</a:t>
                </a:r>
                <a:r>
                  <a:rPr lang="zh-CN" altLang="en-US" dirty="0"/>
                  <a:t>施加绕</a:t>
                </a:r>
                <a:r>
                  <a:rPr lang="en-US" altLang="zh-CN" dirty="0"/>
                  <a:t>z</a:t>
                </a:r>
                <a:r>
                  <a:rPr lang="zh-CN" altLang="en-US" dirty="0"/>
                  <a:t>轴的旋转变换</a:t>
                </a:r>
                <a14:m>
                  <m:oMath xmlns:m="http://schemas.openxmlformats.org/officeDocument/2006/math">
                    <m:r>
                      <a:rPr lang="en-US" altLang="zh-CN" sz="2400" b="1" i="1" dirty="0">
                        <a:latin typeface="Cambria Math" charset="0"/>
                      </a:rPr>
                      <m:t>𝑹</m:t>
                    </m:r>
                    <m:r>
                      <a:rPr lang="en-US" altLang="zh-CN" sz="2400" i="1" baseline="-25000" dirty="0" err="1">
                        <a:latin typeface="Cambria Math" charset="0"/>
                      </a:rPr>
                      <m:t>𝑧</m:t>
                    </m:r>
                    <m:r>
                      <a:rPr lang="en-US" altLang="zh-CN" sz="2400" i="1" dirty="0">
                        <a:latin typeface="Cambria Math" charset="0"/>
                      </a:rPr>
                      <m:t>(</m:t>
                    </m:r>
                    <m:r>
                      <a:rPr lang="el-GR" altLang="zh-CN" sz="2400" i="1" dirty="0">
                        <a:latin typeface="Cambria Math" charset="0"/>
                      </a:rPr>
                      <m:t>𝜃</m:t>
                    </m:r>
                    <m:r>
                      <a:rPr lang="el-GR" altLang="zh-CN" sz="2400" i="1" dirty="0">
                        <a:latin typeface="Cambria Math" charset="0"/>
                      </a:rPr>
                      <m:t>)</m:t>
                    </m:r>
                  </m:oMath>
                </a14:m>
                <a:endParaRPr lang="en-US" altLang="zh-CN" dirty="0"/>
              </a:p>
              <a:p>
                <a:pPr lvl="1">
                  <a:buClr>
                    <a:schemeClr val="tx1"/>
                  </a:buClr>
                </a:pPr>
                <a:r>
                  <a:rPr lang="en-US" altLang="zh-CN" dirty="0"/>
                  <a:t>3.</a:t>
                </a:r>
                <a:r>
                  <a:rPr lang="zh-CN" altLang="en-US" dirty="0"/>
                  <a:t>使用两个逆旋转变换</a:t>
                </a:r>
                <a14:m>
                  <m:oMath xmlns:m="http://schemas.openxmlformats.org/officeDocument/2006/math">
                    <m:r>
                      <a:rPr lang="en-US" altLang="zh-CN" b="1" i="1" dirty="0">
                        <a:latin typeface="Cambria Math" charset="0"/>
                      </a:rPr>
                      <m:t>𝑹</m:t>
                    </m:r>
                    <m:r>
                      <a:rPr lang="en-US" altLang="zh-CN" i="1" baseline="-25000" dirty="0">
                        <a:latin typeface="Cambria Math" charset="0"/>
                      </a:rPr>
                      <m:t>𝑦</m:t>
                    </m:r>
                    <m:r>
                      <a:rPr lang="en-US" altLang="zh-CN" i="1" dirty="0">
                        <a:latin typeface="Cambria Math" charset="0"/>
                      </a:rPr>
                      <m:t>(−</m:t>
                    </m:r>
                    <m:r>
                      <a:rPr lang="el-GR" altLang="zh-CN" i="1" dirty="0">
                        <a:latin typeface="Cambria Math" charset="0"/>
                      </a:rPr>
                      <m:t>𝜃</m:t>
                    </m:r>
                    <m:r>
                      <a:rPr lang="en-US" altLang="zh-CN" i="1" baseline="-25000" dirty="0">
                        <a:latin typeface="Cambria Math" charset="0"/>
                      </a:rPr>
                      <m:t>𝑦</m:t>
                    </m:r>
                    <m:r>
                      <a:rPr lang="el-GR" altLang="zh-CN" i="1" dirty="0">
                        <a:latin typeface="Cambria Math" charset="0"/>
                      </a:rPr>
                      <m:t>) </m:t>
                    </m:r>
                    <m:r>
                      <a:rPr lang="zh-CN" altLang="en-US" i="1" dirty="0">
                        <a:latin typeface="Cambria Math" charset="0"/>
                      </a:rPr>
                      <m:t>、</m:t>
                    </m:r>
                    <m:r>
                      <a:rPr lang="en-US" altLang="zh-CN" b="1" i="1" dirty="0">
                        <a:latin typeface="Cambria Math" charset="0"/>
                      </a:rPr>
                      <m:t>𝑹</m:t>
                    </m:r>
                    <m:r>
                      <a:rPr lang="en-US" altLang="zh-CN" i="1" baseline="-25000" dirty="0">
                        <a:latin typeface="Cambria Math" charset="0"/>
                      </a:rPr>
                      <m:t>𝑥</m:t>
                    </m:r>
                    <m:r>
                      <a:rPr lang="en-US" altLang="zh-CN" i="1" dirty="0">
                        <a:latin typeface="Cambria Math" charset="0"/>
                      </a:rPr>
                      <m:t>(−</m:t>
                    </m:r>
                    <m:r>
                      <a:rPr lang="el-GR" altLang="zh-CN" i="1" dirty="0">
                        <a:latin typeface="Cambria Math" charset="0"/>
                      </a:rPr>
                      <m:t>𝜃</m:t>
                    </m:r>
                    <m:r>
                      <a:rPr lang="en-US" altLang="zh-CN" i="1" baseline="-25000" dirty="0">
                        <a:latin typeface="Cambria Math" charset="0"/>
                      </a:rPr>
                      <m:t>𝑥</m:t>
                    </m:r>
                    <m:r>
                      <a:rPr lang="el-GR" altLang="zh-CN" i="1" dirty="0">
                        <a:latin typeface="Cambria Math" charset="0"/>
                      </a:rPr>
                      <m:t>)</m:t>
                    </m:r>
                    <m:r>
                      <a:rPr lang="zh-CN" altLang="en-US" i="1" dirty="0">
                        <a:latin typeface="Cambria Math" charset="0"/>
                      </a:rPr>
                      <m:t> </m:t>
                    </m:r>
                  </m:oMath>
                </a14:m>
                <a:r>
                  <a:rPr lang="zh-CN" altLang="en-US" dirty="0"/>
                  <a:t>将向量</a:t>
                </a:r>
                <a:r>
                  <a:rPr lang="en-US" altLang="zh-CN" dirty="0"/>
                  <a:t>u</a:t>
                </a:r>
                <a:r>
                  <a:rPr lang="zh-CN" altLang="en-US" dirty="0"/>
                  <a:t>转至原位</a:t>
                </a:r>
                <a:endParaRPr lang="en-US" altLang="zh-CN" dirty="0"/>
              </a:p>
              <a:p>
                <a:pPr lvl="1">
                  <a:buClr>
                    <a:schemeClr val="tx1"/>
                  </a:buClr>
                </a:pPr>
                <a:endParaRPr lang="en-US" altLang="zh-CN" dirty="0"/>
              </a:p>
              <a:p>
                <a14:m>
                  <m:oMath xmlns:m="http://schemas.openxmlformats.org/officeDocument/2006/math">
                    <m:r>
                      <a:rPr lang="el-GR" altLang="zh-CN" i="1" dirty="0" smtClean="0">
                        <a:latin typeface="Cambria Math" charset="0"/>
                      </a:rPr>
                      <m:t>𝜃</m:t>
                    </m:r>
                    <m:r>
                      <a:rPr lang="en-US" altLang="zh-CN" i="1" baseline="-25000" dirty="0">
                        <a:latin typeface="Cambria Math" charset="0"/>
                      </a:rPr>
                      <m:t>𝑥</m:t>
                    </m:r>
                    <m:r>
                      <a:rPr lang="zh-CN" altLang="en-US" i="1" dirty="0">
                        <a:latin typeface="Cambria Math" charset="0"/>
                      </a:rPr>
                      <m:t>、</m:t>
                    </m:r>
                    <m:r>
                      <a:rPr lang="el-GR" altLang="zh-CN" i="1" dirty="0">
                        <a:latin typeface="Cambria Math" charset="0"/>
                      </a:rPr>
                      <m:t>𝜃</m:t>
                    </m:r>
                    <m:r>
                      <a:rPr lang="en-US" altLang="zh-CN" i="1" baseline="-25000" dirty="0">
                        <a:latin typeface="Cambria Math" charset="0"/>
                      </a:rPr>
                      <m:t>𝑦</m:t>
                    </m:r>
                  </m:oMath>
                </a14:m>
                <a:r>
                  <a:rPr lang="zh-CN" altLang="en-US" dirty="0"/>
                  <a:t>的计算：</a:t>
                </a:r>
                <a:endParaRPr lang="en-US" altLang="zh-CN" dirty="0"/>
              </a:p>
              <a:p>
                <a:pPr lvl="1">
                  <a:buClr>
                    <a:schemeClr val="tx1"/>
                  </a:buClr>
                </a:pPr>
                <a:endParaRPr lang="en-US" altLang="zh-CN" sz="2400" dirty="0"/>
              </a:p>
              <a:p>
                <a:endParaRPr lang="en-US" altLang="zh-CN" sz="2400" dirty="0"/>
              </a:p>
              <a:p>
                <a:endParaRPr lang="en-US" altLang="zh-CN" sz="2400" dirty="0"/>
              </a:p>
              <a:p>
                <a:endParaRPr lang="en-US" altLang="zh-CN" sz="2400" dirty="0"/>
              </a:p>
              <a:p>
                <a:pPr marL="0" indent="0">
                  <a:buNone/>
                </a:pPr>
                <a:endParaRPr lang="en-US" altLang="zh-CN" sz="2400" dirty="0"/>
              </a:p>
              <a:p>
                <a:pPr lvl="1">
                  <a:buClr>
                    <a:schemeClr val="tx1"/>
                  </a:buClr>
                </a:pPr>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rotWithShape="0">
                <a:blip r:embed="rId2"/>
                <a:stretch>
                  <a:fillRect l="-618" t="-2381"/>
                </a:stretch>
              </a:blipFill>
            </p:spPr>
            <p:txBody>
              <a:bodyPr/>
              <a:lstStyle/>
              <a:p>
                <a:r>
                  <a:rPr lang="en-US">
                    <a:noFill/>
                  </a:rPr>
                  <a:t> </a:t>
                </a:r>
              </a:p>
            </p:txBody>
          </p:sp>
        </mc:Fallback>
      </mc:AlternateContent>
      <p:sp>
        <p:nvSpPr>
          <p:cNvPr id="4" name="灯片编号占位符 3"/>
          <p:cNvSpPr>
            <a:spLocks noGrp="1"/>
          </p:cNvSpPr>
          <p:nvPr>
            <p:ph type="sldNum" sz="quarter" idx="12"/>
          </p:nvPr>
        </p:nvSpPr>
        <p:spPr/>
        <p:txBody>
          <a:bodyPr/>
          <a:lstStyle/>
          <a:p>
            <a:fld id="{EB792F4E-54C0-4D36-B331-9C6FCFE9A340}" type="slidenum">
              <a:rPr lang="zh-CN" altLang="en-US" smtClean="0"/>
              <a:t>42</a:t>
            </a:fld>
            <a:endParaRPr lang="zh-CN" altLang="en-US"/>
          </a:p>
        </p:txBody>
      </p:sp>
      <p:pic>
        <p:nvPicPr>
          <p:cNvPr id="8" name="图片 7"/>
          <p:cNvPicPr>
            <a:picLocks noChangeAspect="1"/>
          </p:cNvPicPr>
          <p:nvPr/>
        </p:nvPicPr>
        <p:blipFill>
          <a:blip r:embed="rId3"/>
          <a:stretch>
            <a:fillRect/>
          </a:stretch>
        </p:blipFill>
        <p:spPr>
          <a:xfrm>
            <a:off x="1975930" y="3772907"/>
            <a:ext cx="2143877" cy="2301686"/>
          </a:xfrm>
          <a:prstGeom prst="rect">
            <a:avLst/>
          </a:prstGeom>
        </p:spPr>
      </p:pic>
      <p:pic>
        <p:nvPicPr>
          <p:cNvPr id="17" name="图片 16"/>
          <p:cNvPicPr>
            <a:picLocks noChangeAspect="1"/>
          </p:cNvPicPr>
          <p:nvPr/>
        </p:nvPicPr>
        <p:blipFill>
          <a:blip r:embed="rId4"/>
          <a:stretch>
            <a:fillRect/>
          </a:stretch>
        </p:blipFill>
        <p:spPr>
          <a:xfrm>
            <a:off x="5220408" y="3844515"/>
            <a:ext cx="1983004" cy="2132687"/>
          </a:xfrm>
          <a:prstGeom prst="rect">
            <a:avLst/>
          </a:prstGeom>
        </p:spPr>
      </p:pic>
      <mc:AlternateContent xmlns:mc="http://schemas.openxmlformats.org/markup-compatibility/2006" xmlns:a14="http://schemas.microsoft.com/office/drawing/2010/main">
        <mc:Choice Requires="a14">
          <p:sp>
            <p:nvSpPr>
              <p:cNvPr id="18" name="文本框 17"/>
              <p:cNvSpPr txBox="1"/>
              <p:nvPr/>
            </p:nvSpPr>
            <p:spPr>
              <a:xfrm>
                <a:off x="2594198" y="5901786"/>
                <a:ext cx="878767" cy="369332"/>
              </a:xfrm>
              <a:prstGeom prst="rect">
                <a:avLst/>
              </a:prstGeom>
              <a:noFill/>
            </p:spPr>
            <p:txBody>
              <a:bodyPr wrap="none" rtlCol="0">
                <a:spAutoFit/>
              </a:bodyPr>
              <a:lstStyle/>
              <a:p>
                <a:pPr algn="ctr"/>
                <a:r>
                  <a:rPr lang="zh-CN" altLang="en-US" b="1" dirty="0"/>
                  <a:t>计算</a:t>
                </a:r>
                <a14:m>
                  <m:oMath xmlns:m="http://schemas.openxmlformats.org/officeDocument/2006/math">
                    <m:r>
                      <a:rPr lang="el-GR" altLang="zh-CN" b="1" i="1" dirty="0" smtClean="0">
                        <a:latin typeface="Cambria Math" charset="0"/>
                      </a:rPr>
                      <m:t>𝜽</m:t>
                    </m:r>
                    <m:r>
                      <a:rPr lang="en-US" altLang="zh-CN" b="1" i="1" baseline="-25000" dirty="0">
                        <a:latin typeface="Cambria Math" charset="0"/>
                      </a:rPr>
                      <m:t>𝒙</m:t>
                    </m:r>
                  </m:oMath>
                </a14:m>
                <a:endParaRPr lang="zh-CN" altLang="en-US" b="1" dirty="0">
                  <a:latin typeface="微软雅黑" panose="020B0503020204020204" pitchFamily="34" charset="-122"/>
                  <a:ea typeface="微软雅黑" panose="020B0503020204020204" pitchFamily="34" charset="-122"/>
                </a:endParaRPr>
              </a:p>
            </p:txBody>
          </p:sp>
        </mc:Choice>
        <mc:Fallback xmlns="">
          <p:sp>
            <p:nvSpPr>
              <p:cNvPr id="18" name="文本框 17"/>
              <p:cNvSpPr txBox="1">
                <a:spLocks noRot="1" noChangeAspect="1" noMove="1" noResize="1" noEditPoints="1" noAdjustHandles="1" noChangeArrowheads="1" noChangeShapeType="1" noTextEdit="1"/>
              </p:cNvSpPr>
              <p:nvPr/>
            </p:nvSpPr>
            <p:spPr>
              <a:xfrm>
                <a:off x="2594198" y="5901786"/>
                <a:ext cx="878767" cy="369332"/>
              </a:xfrm>
              <a:prstGeom prst="rect">
                <a:avLst/>
              </a:prstGeom>
              <a:blipFill rotWithShape="0">
                <a:blip r:embed="rId5"/>
                <a:stretch>
                  <a:fillRect l="-6250" t="-11475" b="-213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文本框 18"/>
              <p:cNvSpPr txBox="1"/>
              <p:nvPr/>
            </p:nvSpPr>
            <p:spPr>
              <a:xfrm>
                <a:off x="5770923" y="5901786"/>
                <a:ext cx="881973" cy="369332"/>
              </a:xfrm>
              <a:prstGeom prst="rect">
                <a:avLst/>
              </a:prstGeom>
              <a:noFill/>
            </p:spPr>
            <p:txBody>
              <a:bodyPr wrap="none" rtlCol="0">
                <a:spAutoFit/>
              </a:bodyPr>
              <a:lstStyle/>
              <a:p>
                <a:pPr algn="ctr"/>
                <a:r>
                  <a:rPr lang="zh-CN" altLang="en-US" b="1" dirty="0"/>
                  <a:t>计算</a:t>
                </a:r>
                <a14:m>
                  <m:oMath xmlns:m="http://schemas.openxmlformats.org/officeDocument/2006/math">
                    <m:r>
                      <a:rPr lang="el-GR" altLang="zh-CN" b="1" i="1" dirty="0" smtClean="0">
                        <a:latin typeface="Cambria Math" charset="0"/>
                      </a:rPr>
                      <m:t>𝜽</m:t>
                    </m:r>
                    <m:r>
                      <a:rPr lang="en-US" altLang="zh-CN" b="1" i="1" baseline="-25000" dirty="0">
                        <a:latin typeface="Cambria Math" charset="0"/>
                      </a:rPr>
                      <m:t>𝒚</m:t>
                    </m:r>
                  </m:oMath>
                </a14:m>
                <a:endParaRPr lang="zh-CN" altLang="en-US" b="1" dirty="0">
                  <a:latin typeface="微软雅黑" panose="020B0503020204020204" pitchFamily="34" charset="-122"/>
                  <a:ea typeface="微软雅黑" panose="020B0503020204020204" pitchFamily="34" charset="-122"/>
                </a:endParaRPr>
              </a:p>
            </p:txBody>
          </p:sp>
        </mc:Choice>
        <mc:Fallback xmlns="">
          <p:sp>
            <p:nvSpPr>
              <p:cNvPr id="19" name="文本框 18"/>
              <p:cNvSpPr txBox="1">
                <a:spLocks noRot="1" noChangeAspect="1" noMove="1" noResize="1" noEditPoints="1" noAdjustHandles="1" noChangeArrowheads="1" noChangeShapeType="1" noTextEdit="1"/>
              </p:cNvSpPr>
              <p:nvPr/>
            </p:nvSpPr>
            <p:spPr>
              <a:xfrm>
                <a:off x="5770923" y="5901786"/>
                <a:ext cx="881973" cy="369332"/>
              </a:xfrm>
              <a:prstGeom prst="rect">
                <a:avLst/>
              </a:prstGeom>
              <a:blipFill rotWithShape="0">
                <a:blip r:embed="rId6"/>
                <a:stretch>
                  <a:fillRect l="-6250" t="-11475" b="-21311"/>
                </a:stretch>
              </a:blipFill>
            </p:spPr>
            <p:txBody>
              <a:bodyPr/>
              <a:lstStyle/>
              <a:p>
                <a:r>
                  <a:rPr lang="en-US">
                    <a:noFill/>
                  </a:rPr>
                  <a:t> </a:t>
                </a:r>
              </a:p>
            </p:txBody>
          </p:sp>
        </mc:Fallback>
      </mc:AlternateContent>
    </p:spTree>
    <p:extLst>
      <p:ext uri="{BB962C8B-B14F-4D97-AF65-F5344CB8AC3E}">
        <p14:creationId xmlns:p14="http://schemas.microsoft.com/office/powerpoint/2010/main" val="426779991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圆角矩形 4"/>
          <p:cNvSpPr/>
          <p:nvPr/>
        </p:nvSpPr>
        <p:spPr>
          <a:xfrm>
            <a:off x="3200401" y="2094748"/>
            <a:ext cx="3032598" cy="796287"/>
          </a:xfrm>
          <a:prstGeom prst="roundRect">
            <a:avLst>
              <a:gd name="adj" fmla="val 50000"/>
            </a:avLst>
          </a:prstGeom>
          <a:solidFill>
            <a:srgbClr val="9400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圆角矩形 2"/>
          <p:cNvSpPr/>
          <p:nvPr/>
        </p:nvSpPr>
        <p:spPr>
          <a:xfrm>
            <a:off x="5418743" y="2115257"/>
            <a:ext cx="788833" cy="749851"/>
          </a:xfrm>
          <a:prstGeom prst="roundRect">
            <a:avLst>
              <a:gd name="adj"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p:txBody>
          <a:bodyPr/>
          <a:lstStyle/>
          <a:p>
            <a:r>
              <a:rPr lang="zh-CN" altLang="en-US" dirty="0"/>
              <a:t>大纲</a:t>
            </a:r>
          </a:p>
        </p:txBody>
      </p:sp>
      <p:sp>
        <p:nvSpPr>
          <p:cNvPr id="8" name="文本框 7"/>
          <p:cNvSpPr txBox="1"/>
          <p:nvPr/>
        </p:nvSpPr>
        <p:spPr>
          <a:xfrm>
            <a:off x="2167925" y="3389111"/>
            <a:ext cx="4815742" cy="646331"/>
          </a:xfrm>
          <a:prstGeom prst="rect">
            <a:avLst/>
          </a:prstGeom>
          <a:noFill/>
        </p:spPr>
        <p:txBody>
          <a:bodyPr wrap="none" rtlCol="0">
            <a:spAutoFit/>
          </a:bodyPr>
          <a:lstStyle/>
          <a:p>
            <a:pPr algn="ctr"/>
            <a:r>
              <a:rPr lang="en-US" altLang="zh-CN" sz="3600" b="1" dirty="0">
                <a:solidFill>
                  <a:srgbClr val="08AFF0"/>
                </a:solidFill>
                <a:latin typeface="微软雅黑" panose="020B0503020204020204" pitchFamily="34" charset="-122"/>
                <a:ea typeface="微软雅黑" panose="020B0503020204020204" pitchFamily="34" charset="-122"/>
              </a:rPr>
              <a:t>OpenGL</a:t>
            </a:r>
            <a:r>
              <a:rPr lang="zh-CN" altLang="en-US" sz="3600" b="1" dirty="0">
                <a:latin typeface="微软雅黑" panose="020B0503020204020204" pitchFamily="34" charset="-122"/>
                <a:ea typeface="微软雅黑" panose="020B0503020204020204" pitchFamily="34" charset="-122"/>
              </a:rPr>
              <a:t>中的变换矩阵</a:t>
            </a:r>
          </a:p>
        </p:txBody>
      </p:sp>
      <p:sp>
        <p:nvSpPr>
          <p:cNvPr id="11" name="文本框 10"/>
          <p:cNvSpPr txBox="1"/>
          <p:nvPr/>
        </p:nvSpPr>
        <p:spPr>
          <a:xfrm>
            <a:off x="3376147" y="2138948"/>
            <a:ext cx="1755609" cy="707886"/>
          </a:xfrm>
          <a:prstGeom prst="rect">
            <a:avLst/>
          </a:prstGeom>
          <a:noFill/>
        </p:spPr>
        <p:txBody>
          <a:bodyPr wrap="none" rtlCol="0">
            <a:spAutoFit/>
          </a:bodyPr>
          <a:lstStyle/>
          <a:p>
            <a:pPr algn="ctr"/>
            <a:r>
              <a:rPr lang="en-US" altLang="zh-CN" sz="4000" b="1" dirty="0">
                <a:solidFill>
                  <a:schemeClr val="bg1"/>
                </a:solidFill>
              </a:rPr>
              <a:t>Section</a:t>
            </a:r>
            <a:endParaRPr lang="zh-CN" altLang="en-US" sz="4000" b="1" dirty="0">
              <a:solidFill>
                <a:schemeClr val="bg1"/>
              </a:solidFill>
            </a:endParaRPr>
          </a:p>
        </p:txBody>
      </p:sp>
      <p:sp>
        <p:nvSpPr>
          <p:cNvPr id="12" name="文本框 11"/>
          <p:cNvSpPr txBox="1"/>
          <p:nvPr/>
        </p:nvSpPr>
        <p:spPr>
          <a:xfrm>
            <a:off x="5523179" y="1913900"/>
            <a:ext cx="614271" cy="1107996"/>
          </a:xfrm>
          <a:prstGeom prst="rect">
            <a:avLst/>
          </a:prstGeom>
          <a:noFill/>
        </p:spPr>
        <p:txBody>
          <a:bodyPr wrap="none" rtlCol="0">
            <a:spAutoFit/>
          </a:bodyPr>
          <a:lstStyle/>
          <a:p>
            <a:pPr algn="ctr"/>
            <a:r>
              <a:rPr lang="en-US" altLang="zh-CN" sz="6600" b="1" i="1" dirty="0">
                <a:solidFill>
                  <a:srgbClr val="94003F"/>
                </a:solidFill>
              </a:rPr>
              <a:t>3</a:t>
            </a:r>
            <a:endParaRPr lang="zh-CN" altLang="en-US" sz="6600" b="1" i="1" dirty="0">
              <a:solidFill>
                <a:srgbClr val="94003F"/>
              </a:solidFill>
            </a:endParaRPr>
          </a:p>
        </p:txBody>
      </p:sp>
      <p:sp>
        <p:nvSpPr>
          <p:cNvPr id="6" name="等腰三角形 5"/>
          <p:cNvSpPr/>
          <p:nvPr/>
        </p:nvSpPr>
        <p:spPr>
          <a:xfrm rot="10800000">
            <a:off x="4447572" y="2804325"/>
            <a:ext cx="492176" cy="321924"/>
          </a:xfrm>
          <a:prstGeom prst="triangle">
            <a:avLst/>
          </a:prstGeom>
          <a:solidFill>
            <a:srgbClr val="9400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5988869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OpenGL</a:t>
            </a:r>
            <a:r>
              <a:rPr lang="zh-CN" altLang="en-US" dirty="0"/>
              <a:t>中的变换矩阵</a:t>
            </a:r>
          </a:p>
        </p:txBody>
      </p:sp>
      <p:sp>
        <p:nvSpPr>
          <p:cNvPr id="3" name="内容占位符 2"/>
          <p:cNvSpPr>
            <a:spLocks noGrp="1"/>
          </p:cNvSpPr>
          <p:nvPr>
            <p:ph idx="1"/>
          </p:nvPr>
        </p:nvSpPr>
        <p:spPr/>
        <p:txBody>
          <a:bodyPr>
            <a:normAutofit/>
          </a:bodyPr>
          <a:lstStyle/>
          <a:p>
            <a:r>
              <a:rPr lang="zh-CN" altLang="en-US" dirty="0"/>
              <a:t>在</a:t>
            </a:r>
            <a:r>
              <a:rPr lang="en-US" altLang="zh-CN" dirty="0"/>
              <a:t>OpenGL</a:t>
            </a:r>
            <a:r>
              <a:rPr lang="zh-CN" altLang="en-US" dirty="0"/>
              <a:t>中变换矩阵是状态的一部分</a:t>
            </a:r>
            <a:endParaRPr lang="en-US" altLang="zh-CN" dirty="0"/>
          </a:p>
          <a:p>
            <a:endParaRPr lang="en-US" altLang="zh-CN" dirty="0"/>
          </a:p>
          <a:p>
            <a:r>
              <a:rPr lang="zh-CN" altLang="en-US" dirty="0"/>
              <a:t>变换矩阵的类型</a:t>
            </a:r>
            <a:endParaRPr lang="en-US" altLang="zh-CN" dirty="0"/>
          </a:p>
          <a:p>
            <a:pPr lvl="1">
              <a:buClr>
                <a:schemeClr val="tx1"/>
              </a:buClr>
            </a:pPr>
            <a:r>
              <a:rPr lang="zh-CN" altLang="en-US" dirty="0"/>
              <a:t>模型视图</a:t>
            </a:r>
            <a:r>
              <a:rPr lang="en-US" altLang="zh-CN" dirty="0"/>
              <a:t>(GL_MODELVIEW)</a:t>
            </a:r>
            <a:endParaRPr lang="zh-CN" altLang="en-US" sz="2400" dirty="0"/>
          </a:p>
          <a:p>
            <a:pPr lvl="1">
              <a:buClr>
                <a:schemeClr val="tx1"/>
              </a:buClr>
            </a:pPr>
            <a:r>
              <a:rPr lang="zh-CN" altLang="en-US" dirty="0"/>
              <a:t>投影</a:t>
            </a:r>
            <a:r>
              <a:rPr lang="en-US" altLang="zh-CN" dirty="0"/>
              <a:t>(GL_PROJECTION)</a:t>
            </a:r>
          </a:p>
          <a:p>
            <a:pPr lvl="1">
              <a:buClr>
                <a:schemeClr val="tx1"/>
              </a:buClr>
            </a:pPr>
            <a:endParaRPr lang="en-US" altLang="zh-CN" sz="2400" dirty="0"/>
          </a:p>
          <a:p>
            <a:r>
              <a:rPr lang="zh-CN" altLang="en-US" dirty="0"/>
              <a:t>着色器对</a:t>
            </a:r>
            <a:r>
              <a:rPr lang="en-US" altLang="zh-CN" dirty="0"/>
              <a:t>OpenGL</a:t>
            </a:r>
            <a:r>
              <a:rPr lang="zh-CN" altLang="en-US" dirty="0"/>
              <a:t>变换矩阵的影响</a:t>
            </a:r>
            <a:endParaRPr lang="en-US" altLang="zh-CN" dirty="0"/>
          </a:p>
          <a:p>
            <a:pPr lvl="1">
              <a:buClr>
                <a:schemeClr val="tx1"/>
              </a:buClr>
            </a:pPr>
            <a:r>
              <a:rPr lang="zh-CN" altLang="en-US" dirty="0"/>
              <a:t>坐标系的使用更加灵活</a:t>
            </a:r>
            <a:endParaRPr lang="en-US" altLang="zh-CN" dirty="0"/>
          </a:p>
          <a:p>
            <a:endParaRPr lang="zh-CN" altLang="en-US" sz="3200" dirty="0"/>
          </a:p>
        </p:txBody>
      </p:sp>
      <p:sp>
        <p:nvSpPr>
          <p:cNvPr id="4" name="灯片编号占位符 3"/>
          <p:cNvSpPr>
            <a:spLocks noGrp="1"/>
          </p:cNvSpPr>
          <p:nvPr>
            <p:ph type="sldNum" sz="quarter" idx="12"/>
          </p:nvPr>
        </p:nvSpPr>
        <p:spPr/>
        <p:txBody>
          <a:bodyPr/>
          <a:lstStyle/>
          <a:p>
            <a:fld id="{EB792F4E-54C0-4D36-B331-9C6FCFE9A340}" type="slidenum">
              <a:rPr lang="zh-CN" altLang="en-US" smtClean="0"/>
              <a:t>44</a:t>
            </a:fld>
            <a:endParaRPr lang="zh-CN" altLang="en-US"/>
          </a:p>
        </p:txBody>
      </p:sp>
    </p:spTree>
    <p:extLst>
      <p:ext uri="{BB962C8B-B14F-4D97-AF65-F5344CB8AC3E}">
        <p14:creationId xmlns:p14="http://schemas.microsoft.com/office/powerpoint/2010/main" val="218460266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当前变换矩阵（</a:t>
            </a:r>
            <a:r>
              <a:rPr lang="en-US" altLang="zh-CN" dirty="0"/>
              <a:t>CTM</a:t>
            </a:r>
            <a:r>
              <a:rPr lang="zh-CN" altLang="en-US" dirty="0"/>
              <a:t>）</a:t>
            </a:r>
          </a:p>
        </p:txBody>
      </p:sp>
      <p:sp>
        <p:nvSpPr>
          <p:cNvPr id="3" name="内容占位符 2"/>
          <p:cNvSpPr>
            <a:spLocks noGrp="1"/>
          </p:cNvSpPr>
          <p:nvPr>
            <p:ph idx="1"/>
          </p:nvPr>
        </p:nvSpPr>
        <p:spPr/>
        <p:txBody>
          <a:bodyPr>
            <a:normAutofit/>
          </a:bodyPr>
          <a:lstStyle/>
          <a:p>
            <a:r>
              <a:rPr lang="zh-CN" altLang="en-US" dirty="0"/>
              <a:t>从概念上说，当前变换矩阵（</a:t>
            </a:r>
            <a:r>
              <a:rPr lang="en-US" altLang="zh-CN" dirty="0"/>
              <a:t>CTM</a:t>
            </a:r>
            <a:r>
              <a:rPr lang="zh-CN" altLang="en-US" dirty="0"/>
              <a:t>）就是一个</a:t>
            </a:r>
            <a:r>
              <a:rPr lang="en-US" altLang="zh-CN" dirty="0"/>
              <a:t>4x4</a:t>
            </a:r>
            <a:r>
              <a:rPr lang="zh-CN" altLang="en-US" dirty="0"/>
              <a:t>阶的齐次坐标矩阵，它是状态的一部分，被应用到经过流水线中的所有顶点</a:t>
            </a:r>
            <a:endParaRPr lang="en-US" altLang="zh-CN" dirty="0"/>
          </a:p>
          <a:p>
            <a:endParaRPr lang="en-US" altLang="zh-CN" dirty="0"/>
          </a:p>
          <a:p>
            <a:r>
              <a:rPr lang="en-US" altLang="zh-CN" dirty="0"/>
              <a:t>CTM</a:t>
            </a:r>
            <a:r>
              <a:rPr lang="zh-CN" altLang="en-US" dirty="0"/>
              <a:t>是在应用程序中定义的，并被上载到变换单元中</a:t>
            </a:r>
            <a:endParaRPr lang="en-US" altLang="zh-CN" dirty="0"/>
          </a:p>
          <a:p>
            <a:endParaRPr lang="zh-CN" altLang="en-US" sz="3200" dirty="0"/>
          </a:p>
        </p:txBody>
      </p:sp>
      <p:sp>
        <p:nvSpPr>
          <p:cNvPr id="4" name="灯片编号占位符 3"/>
          <p:cNvSpPr>
            <a:spLocks noGrp="1"/>
          </p:cNvSpPr>
          <p:nvPr>
            <p:ph type="sldNum" sz="quarter" idx="12"/>
          </p:nvPr>
        </p:nvSpPr>
        <p:spPr/>
        <p:txBody>
          <a:bodyPr/>
          <a:lstStyle/>
          <a:p>
            <a:fld id="{EB792F4E-54C0-4D36-B331-9C6FCFE9A340}" type="slidenum">
              <a:rPr lang="zh-CN" altLang="en-US" smtClean="0"/>
              <a:t>45</a:t>
            </a:fld>
            <a:endParaRPr lang="zh-CN" altLang="en-US"/>
          </a:p>
        </p:txBody>
      </p:sp>
      <p:pic>
        <p:nvPicPr>
          <p:cNvPr id="5" name="图片 4"/>
          <p:cNvPicPr>
            <a:picLocks noChangeAspect="1"/>
          </p:cNvPicPr>
          <p:nvPr/>
        </p:nvPicPr>
        <p:blipFill>
          <a:blip r:embed="rId2"/>
          <a:stretch>
            <a:fillRect/>
          </a:stretch>
        </p:blipFill>
        <p:spPr>
          <a:xfrm>
            <a:off x="1023740" y="3900811"/>
            <a:ext cx="7414578" cy="1767358"/>
          </a:xfrm>
          <a:prstGeom prst="rect">
            <a:avLst/>
          </a:prstGeom>
        </p:spPr>
      </p:pic>
    </p:spTree>
    <p:extLst>
      <p:ext uri="{BB962C8B-B14F-4D97-AF65-F5344CB8AC3E}">
        <p14:creationId xmlns:p14="http://schemas.microsoft.com/office/powerpoint/2010/main" val="62668472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2"/>
          <a:stretch>
            <a:fillRect/>
          </a:stretch>
        </p:blipFill>
        <p:spPr>
          <a:xfrm>
            <a:off x="1180974" y="3904853"/>
            <a:ext cx="6782052" cy="1635550"/>
          </a:xfrm>
          <a:prstGeom prst="rect">
            <a:avLst/>
          </a:prstGeom>
        </p:spPr>
      </p:pic>
      <p:sp>
        <p:nvSpPr>
          <p:cNvPr id="2" name="标题 1"/>
          <p:cNvSpPr>
            <a:spLocks noGrp="1"/>
          </p:cNvSpPr>
          <p:nvPr>
            <p:ph type="title"/>
          </p:nvPr>
        </p:nvSpPr>
        <p:spPr/>
        <p:txBody>
          <a:bodyPr/>
          <a:lstStyle/>
          <a:p>
            <a:r>
              <a:rPr lang="zh-CN" altLang="en-US" dirty="0"/>
              <a:t>在</a:t>
            </a:r>
            <a:r>
              <a:rPr lang="en-US" altLang="zh-CN" dirty="0"/>
              <a:t>OpenGL</a:t>
            </a:r>
            <a:r>
              <a:rPr lang="zh-CN" altLang="en-US" dirty="0"/>
              <a:t>中的</a:t>
            </a:r>
            <a:r>
              <a:rPr lang="en-US" altLang="zh-CN" dirty="0"/>
              <a:t>CTM</a:t>
            </a:r>
            <a:br>
              <a:rPr lang="en-US" altLang="zh-CN" dirty="0"/>
            </a:br>
            <a:endParaRPr lang="zh-CN" altLang="en-US" dirty="0"/>
          </a:p>
        </p:txBody>
      </p:sp>
      <p:sp>
        <p:nvSpPr>
          <p:cNvPr id="3" name="内容占位符 2"/>
          <p:cNvSpPr>
            <a:spLocks noGrp="1"/>
          </p:cNvSpPr>
          <p:nvPr>
            <p:ph idx="1"/>
          </p:nvPr>
        </p:nvSpPr>
        <p:spPr>
          <a:xfrm>
            <a:off x="628650" y="1316831"/>
            <a:ext cx="7886700" cy="5176044"/>
          </a:xfrm>
        </p:spPr>
        <p:txBody>
          <a:bodyPr>
            <a:normAutofit/>
          </a:bodyPr>
          <a:lstStyle/>
          <a:p>
            <a:pPr marL="342900" indent="-342900"/>
            <a:r>
              <a:rPr lang="zh-CN" altLang="en-US" dirty="0"/>
              <a:t>在</a:t>
            </a:r>
            <a:r>
              <a:rPr lang="en-US" altLang="zh-CN" dirty="0"/>
              <a:t>OpenGL</a:t>
            </a:r>
            <a:r>
              <a:rPr lang="zh-CN" altLang="en-US" dirty="0"/>
              <a:t>的流水线中有一个模型视图矩阵和一个投影矩阵，这两个矩阵复合在一起构成</a:t>
            </a:r>
            <a:r>
              <a:rPr lang="en-US" altLang="zh-CN" dirty="0"/>
              <a:t>CTM</a:t>
            </a:r>
          </a:p>
          <a:p>
            <a:pPr marL="342900" indent="-342900"/>
            <a:r>
              <a:rPr lang="zh-CN" altLang="en-US" dirty="0"/>
              <a:t>可以通过首先设置正确的矩阵模式处理每个矩阵</a:t>
            </a:r>
          </a:p>
          <a:p>
            <a:endParaRPr lang="zh-CN" altLang="en-US" sz="3200" dirty="0"/>
          </a:p>
        </p:txBody>
      </p:sp>
      <p:sp>
        <p:nvSpPr>
          <p:cNvPr id="4" name="灯片编号占位符 3"/>
          <p:cNvSpPr>
            <a:spLocks noGrp="1"/>
          </p:cNvSpPr>
          <p:nvPr>
            <p:ph type="sldNum" sz="quarter" idx="12"/>
          </p:nvPr>
        </p:nvSpPr>
        <p:spPr/>
        <p:txBody>
          <a:bodyPr/>
          <a:lstStyle/>
          <a:p>
            <a:fld id="{EB792F4E-54C0-4D36-B331-9C6FCFE9A340}" type="slidenum">
              <a:rPr lang="zh-CN" altLang="en-US" smtClean="0"/>
              <a:t>46</a:t>
            </a:fld>
            <a:endParaRPr lang="zh-CN" altLang="en-US"/>
          </a:p>
        </p:txBody>
      </p:sp>
    </p:spTree>
    <p:extLst>
      <p:ext uri="{BB962C8B-B14F-4D97-AF65-F5344CB8AC3E}">
        <p14:creationId xmlns:p14="http://schemas.microsoft.com/office/powerpoint/2010/main" val="313852984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在</a:t>
            </a:r>
            <a:r>
              <a:rPr lang="en-US" altLang="zh-CN" dirty="0"/>
              <a:t>OpenGL</a:t>
            </a:r>
            <a:r>
              <a:rPr lang="zh-CN" altLang="en-US" dirty="0"/>
              <a:t>中的</a:t>
            </a:r>
            <a:r>
              <a:rPr lang="en-US" altLang="zh-CN" dirty="0"/>
              <a:t>CTM</a:t>
            </a:r>
            <a:br>
              <a:rPr lang="en-US" altLang="zh-CN" dirty="0"/>
            </a:br>
            <a:endParaRPr lang="zh-CN" altLang="en-US" dirty="0"/>
          </a:p>
        </p:txBody>
      </p:sp>
      <p:sp>
        <p:nvSpPr>
          <p:cNvPr id="3" name="内容占位符 2"/>
          <p:cNvSpPr>
            <a:spLocks noGrp="1"/>
          </p:cNvSpPr>
          <p:nvPr>
            <p:ph idx="1"/>
          </p:nvPr>
        </p:nvSpPr>
        <p:spPr>
          <a:xfrm>
            <a:off x="628650" y="1316831"/>
            <a:ext cx="7886700" cy="5176044"/>
          </a:xfrm>
        </p:spPr>
        <p:txBody>
          <a:bodyPr>
            <a:normAutofit/>
          </a:bodyPr>
          <a:lstStyle/>
          <a:p>
            <a:pPr marL="342900" indent="-342900"/>
            <a:r>
              <a:rPr lang="zh-CN" altLang="en-US" dirty="0"/>
              <a:t>模型视图矩阵</a:t>
            </a:r>
            <a:endParaRPr lang="en-US" altLang="zh-CN" sz="2000" dirty="0"/>
          </a:p>
          <a:p>
            <a:pPr lvl="1">
              <a:buClr>
                <a:schemeClr val="tx1"/>
              </a:buClr>
            </a:pPr>
            <a:r>
              <a:rPr lang="zh-CN" altLang="en-US" dirty="0"/>
              <a:t>该矩阵是仿射变换</a:t>
            </a:r>
            <a:endParaRPr lang="en-US" altLang="zh-CN" dirty="0"/>
          </a:p>
          <a:p>
            <a:pPr lvl="1">
              <a:buClr>
                <a:schemeClr val="tx1"/>
              </a:buClr>
            </a:pPr>
            <a:r>
              <a:rPr lang="zh-CN" altLang="en-US" dirty="0"/>
              <a:t>用于指定场景中物体的形态与位姿、相机朝向</a:t>
            </a:r>
            <a:endParaRPr lang="en-US" altLang="zh-CN" dirty="0"/>
          </a:p>
          <a:p>
            <a:pPr lvl="1">
              <a:buClr>
                <a:schemeClr val="tx1"/>
              </a:buClr>
            </a:pPr>
            <a:r>
              <a:rPr lang="en-US" altLang="zh-CN" dirty="0" err="1"/>
              <a:t>RotateX</a:t>
            </a:r>
            <a:r>
              <a:rPr lang="en-US" altLang="zh-CN" dirty="0"/>
              <a:t>(float </a:t>
            </a:r>
            <a:r>
              <a:rPr lang="en-US" altLang="zh-CN" dirty="0" err="1"/>
              <a:t>xangle</a:t>
            </a:r>
            <a:r>
              <a:rPr lang="en-US" altLang="zh-CN" dirty="0"/>
              <a:t>); </a:t>
            </a:r>
            <a:r>
              <a:rPr lang="en-US" altLang="zh-CN" dirty="0">
                <a:solidFill>
                  <a:srgbClr val="00B050"/>
                </a:solidFill>
              </a:rPr>
              <a:t>//</a:t>
            </a:r>
            <a:r>
              <a:rPr lang="zh-CN" altLang="en-US" dirty="0">
                <a:solidFill>
                  <a:srgbClr val="00B050"/>
                </a:solidFill>
              </a:rPr>
              <a:t>绕</a:t>
            </a:r>
            <a:r>
              <a:rPr lang="en-US" altLang="zh-CN" dirty="0">
                <a:solidFill>
                  <a:srgbClr val="00B050"/>
                </a:solidFill>
              </a:rPr>
              <a:t>X</a:t>
            </a:r>
            <a:r>
              <a:rPr lang="zh-CN" altLang="en-US" dirty="0">
                <a:solidFill>
                  <a:srgbClr val="00B050"/>
                </a:solidFill>
              </a:rPr>
              <a:t>轴旋转</a:t>
            </a:r>
            <a:endParaRPr lang="en-US" altLang="zh-CN" dirty="0">
              <a:solidFill>
                <a:srgbClr val="00B050"/>
              </a:solidFill>
            </a:endParaRPr>
          </a:p>
          <a:p>
            <a:pPr lvl="1">
              <a:buClr>
                <a:schemeClr val="tx1"/>
              </a:buClr>
            </a:pPr>
            <a:r>
              <a:rPr lang="en-US" altLang="zh-CN" dirty="0" err="1"/>
              <a:t>RotateY</a:t>
            </a:r>
            <a:r>
              <a:rPr lang="en-US" altLang="zh-CN" dirty="0"/>
              <a:t>(float </a:t>
            </a:r>
            <a:r>
              <a:rPr lang="en-US" altLang="zh-CN" dirty="0" err="1"/>
              <a:t>yangle</a:t>
            </a:r>
            <a:r>
              <a:rPr lang="en-US" altLang="zh-CN" dirty="0"/>
              <a:t>); </a:t>
            </a:r>
            <a:r>
              <a:rPr lang="en-US" altLang="zh-CN" dirty="0">
                <a:solidFill>
                  <a:srgbClr val="00B050"/>
                </a:solidFill>
              </a:rPr>
              <a:t>//</a:t>
            </a:r>
            <a:r>
              <a:rPr lang="zh-CN" altLang="en-US" dirty="0">
                <a:solidFill>
                  <a:srgbClr val="00B050"/>
                </a:solidFill>
              </a:rPr>
              <a:t>绕</a:t>
            </a:r>
            <a:r>
              <a:rPr lang="en-US" altLang="zh-CN" dirty="0">
                <a:solidFill>
                  <a:srgbClr val="00B050"/>
                </a:solidFill>
              </a:rPr>
              <a:t>Y</a:t>
            </a:r>
            <a:r>
              <a:rPr lang="zh-CN" altLang="en-US" dirty="0">
                <a:solidFill>
                  <a:srgbClr val="00B050"/>
                </a:solidFill>
              </a:rPr>
              <a:t>轴旋转</a:t>
            </a:r>
            <a:endParaRPr lang="en-US" altLang="zh-CN" dirty="0">
              <a:solidFill>
                <a:srgbClr val="00B050"/>
              </a:solidFill>
            </a:endParaRPr>
          </a:p>
          <a:p>
            <a:pPr lvl="1">
              <a:buClr>
                <a:schemeClr val="tx1"/>
              </a:buClr>
            </a:pPr>
            <a:r>
              <a:rPr lang="en-US" altLang="zh-CN" dirty="0" err="1"/>
              <a:t>RotateZ</a:t>
            </a:r>
            <a:r>
              <a:rPr lang="en-US" altLang="zh-CN" dirty="0"/>
              <a:t>(float </a:t>
            </a:r>
            <a:r>
              <a:rPr lang="en-US" altLang="zh-CN" dirty="0" err="1"/>
              <a:t>zangle</a:t>
            </a:r>
            <a:r>
              <a:rPr lang="en-US" altLang="zh-CN" dirty="0"/>
              <a:t>); </a:t>
            </a:r>
            <a:r>
              <a:rPr lang="en-US" altLang="zh-CN" dirty="0">
                <a:solidFill>
                  <a:srgbClr val="00B050"/>
                </a:solidFill>
              </a:rPr>
              <a:t>//</a:t>
            </a:r>
            <a:r>
              <a:rPr lang="zh-CN" altLang="en-US" dirty="0">
                <a:solidFill>
                  <a:srgbClr val="00B050"/>
                </a:solidFill>
              </a:rPr>
              <a:t>绕</a:t>
            </a:r>
            <a:r>
              <a:rPr lang="en-US" altLang="zh-CN" dirty="0">
                <a:solidFill>
                  <a:srgbClr val="00B050"/>
                </a:solidFill>
              </a:rPr>
              <a:t>Z</a:t>
            </a:r>
            <a:r>
              <a:rPr lang="zh-CN" altLang="en-US" dirty="0">
                <a:solidFill>
                  <a:srgbClr val="00B050"/>
                </a:solidFill>
              </a:rPr>
              <a:t>轴旋转</a:t>
            </a:r>
            <a:endParaRPr lang="en-US" altLang="zh-CN" dirty="0">
              <a:solidFill>
                <a:srgbClr val="00B050"/>
              </a:solidFill>
            </a:endParaRPr>
          </a:p>
          <a:p>
            <a:pPr lvl="1">
              <a:buClr>
                <a:schemeClr val="tx1"/>
              </a:buClr>
            </a:pPr>
            <a:r>
              <a:rPr lang="en-US" altLang="zh-CN" dirty="0"/>
              <a:t>Translate(float dx, float </a:t>
            </a:r>
            <a:r>
              <a:rPr lang="en-US" altLang="zh-CN" dirty="0" err="1"/>
              <a:t>dy</a:t>
            </a:r>
            <a:r>
              <a:rPr lang="en-US" altLang="zh-CN" dirty="0"/>
              <a:t>, float </a:t>
            </a:r>
            <a:r>
              <a:rPr lang="en-US" altLang="zh-CN" dirty="0" err="1"/>
              <a:t>dz</a:t>
            </a:r>
            <a:r>
              <a:rPr lang="en-US" altLang="zh-CN" dirty="0"/>
              <a:t>); </a:t>
            </a:r>
            <a:r>
              <a:rPr lang="en-US" altLang="zh-CN" dirty="0">
                <a:solidFill>
                  <a:srgbClr val="00B050"/>
                </a:solidFill>
              </a:rPr>
              <a:t>//</a:t>
            </a:r>
            <a:r>
              <a:rPr lang="zh-CN" altLang="en-US" dirty="0">
                <a:solidFill>
                  <a:srgbClr val="00B050"/>
                </a:solidFill>
              </a:rPr>
              <a:t>平移</a:t>
            </a:r>
            <a:endParaRPr lang="en-US" altLang="zh-CN" dirty="0">
              <a:solidFill>
                <a:srgbClr val="00B050"/>
              </a:solidFill>
            </a:endParaRPr>
          </a:p>
          <a:p>
            <a:pPr lvl="1">
              <a:buClr>
                <a:schemeClr val="tx1"/>
              </a:buClr>
            </a:pPr>
            <a:r>
              <a:rPr lang="en-US" altLang="zh-CN" dirty="0"/>
              <a:t>Scale(float </a:t>
            </a:r>
            <a:r>
              <a:rPr lang="en-US" altLang="zh-CN" dirty="0" err="1"/>
              <a:t>sx</a:t>
            </a:r>
            <a:r>
              <a:rPr lang="en-US" altLang="zh-CN" dirty="0"/>
              <a:t>, float </a:t>
            </a:r>
            <a:r>
              <a:rPr lang="en-US" altLang="zh-CN" dirty="0" err="1"/>
              <a:t>sy</a:t>
            </a:r>
            <a:r>
              <a:rPr lang="en-US" altLang="zh-CN" dirty="0"/>
              <a:t>, float </a:t>
            </a:r>
            <a:r>
              <a:rPr lang="en-US" altLang="zh-CN" dirty="0" err="1"/>
              <a:t>sz</a:t>
            </a:r>
            <a:r>
              <a:rPr lang="en-US" altLang="zh-CN" dirty="0"/>
              <a:t>); </a:t>
            </a:r>
            <a:r>
              <a:rPr lang="en-US" altLang="zh-CN" dirty="0">
                <a:solidFill>
                  <a:srgbClr val="00B050"/>
                </a:solidFill>
              </a:rPr>
              <a:t>// </a:t>
            </a:r>
            <a:r>
              <a:rPr lang="zh-CN" altLang="en-US" dirty="0">
                <a:solidFill>
                  <a:srgbClr val="00B050"/>
                </a:solidFill>
              </a:rPr>
              <a:t>缩放</a:t>
            </a:r>
            <a:endParaRPr lang="en-US" altLang="zh-CN" dirty="0">
              <a:solidFill>
                <a:srgbClr val="00B050"/>
              </a:solidFill>
            </a:endParaRPr>
          </a:p>
          <a:p>
            <a:pPr lvl="1">
              <a:buClr>
                <a:schemeClr val="tx1"/>
              </a:buClr>
            </a:pPr>
            <a:endParaRPr lang="en-US" altLang="zh-CN" sz="2800" dirty="0"/>
          </a:p>
          <a:p>
            <a:pPr marL="342900" indent="-342900"/>
            <a:r>
              <a:rPr lang="zh-CN" altLang="en-US" dirty="0"/>
              <a:t>投影矩阵</a:t>
            </a:r>
            <a:endParaRPr lang="en-US" altLang="zh-CN" sz="2000" dirty="0"/>
          </a:p>
          <a:p>
            <a:pPr lvl="1">
              <a:buClr>
                <a:schemeClr val="tx1"/>
              </a:buClr>
            </a:pPr>
            <a:r>
              <a:rPr lang="zh-CN" altLang="en-US" dirty="0"/>
              <a:t>该矩阵是投影变换</a:t>
            </a:r>
            <a:endParaRPr lang="en-US" altLang="zh-CN" dirty="0"/>
          </a:p>
          <a:p>
            <a:pPr lvl="1">
              <a:buClr>
                <a:schemeClr val="tx1"/>
              </a:buClr>
            </a:pPr>
            <a:r>
              <a:rPr lang="zh-CN" altLang="en-US" dirty="0"/>
              <a:t>用于指定相机透视观察方式</a:t>
            </a:r>
            <a:endParaRPr lang="en-US" altLang="zh-CN" dirty="0"/>
          </a:p>
        </p:txBody>
      </p:sp>
      <p:sp>
        <p:nvSpPr>
          <p:cNvPr id="4" name="灯片编号占位符 3"/>
          <p:cNvSpPr>
            <a:spLocks noGrp="1"/>
          </p:cNvSpPr>
          <p:nvPr>
            <p:ph type="sldNum" sz="quarter" idx="12"/>
          </p:nvPr>
        </p:nvSpPr>
        <p:spPr/>
        <p:txBody>
          <a:bodyPr/>
          <a:lstStyle/>
          <a:p>
            <a:fld id="{EB792F4E-54C0-4D36-B331-9C6FCFE9A340}" type="slidenum">
              <a:rPr lang="zh-CN" altLang="en-US" smtClean="0"/>
              <a:t>47</a:t>
            </a:fld>
            <a:endParaRPr lang="zh-CN" altLang="en-US"/>
          </a:p>
        </p:txBody>
      </p:sp>
    </p:spTree>
    <p:extLst>
      <p:ext uri="{BB962C8B-B14F-4D97-AF65-F5344CB8AC3E}">
        <p14:creationId xmlns:p14="http://schemas.microsoft.com/office/powerpoint/2010/main" val="120940589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绕固定点旋转</a:t>
            </a:r>
          </a:p>
        </p:txBody>
      </p:sp>
      <p:sp>
        <p:nvSpPr>
          <p:cNvPr id="3" name="内容占位符 2"/>
          <p:cNvSpPr>
            <a:spLocks noGrp="1"/>
          </p:cNvSpPr>
          <p:nvPr>
            <p:ph idx="1"/>
          </p:nvPr>
        </p:nvSpPr>
        <p:spPr/>
        <p:txBody>
          <a:bodyPr>
            <a:normAutofit/>
          </a:bodyPr>
          <a:lstStyle/>
          <a:p>
            <a:r>
              <a:rPr lang="zh-CN" altLang="en-US" dirty="0"/>
              <a:t>变换的构造</a:t>
            </a:r>
            <a:r>
              <a:rPr lang="en-US" altLang="zh-CN" dirty="0"/>
              <a:t>:</a:t>
            </a:r>
            <a:endParaRPr lang="en-US" altLang="zh-CN" sz="2000" dirty="0"/>
          </a:p>
          <a:p>
            <a:pPr lvl="1">
              <a:buClr>
                <a:schemeClr val="tx1"/>
              </a:buClr>
            </a:pPr>
            <a:r>
              <a:rPr lang="zh-CN" altLang="en-US" dirty="0"/>
              <a:t>从单位阵开始：</a:t>
            </a:r>
            <a:r>
              <a:rPr lang="en-US" altLang="zh-CN" dirty="0"/>
              <a:t>C ←</a:t>
            </a:r>
            <a:r>
              <a:rPr lang="zh-CN" altLang="en-US" dirty="0"/>
              <a:t> </a:t>
            </a:r>
            <a:r>
              <a:rPr lang="en-US" altLang="zh-CN" dirty="0"/>
              <a:t>I</a:t>
            </a:r>
          </a:p>
          <a:p>
            <a:pPr lvl="1">
              <a:buClr>
                <a:schemeClr val="tx1"/>
              </a:buClr>
            </a:pPr>
            <a:r>
              <a:rPr lang="zh-CN" altLang="en-US" dirty="0"/>
              <a:t>把固定点移到原点：</a:t>
            </a:r>
            <a:r>
              <a:rPr lang="en-US" altLang="zh-CN" dirty="0"/>
              <a:t>C ←</a:t>
            </a:r>
            <a:r>
              <a:rPr lang="zh-CN" altLang="en-US" dirty="0"/>
              <a:t> </a:t>
            </a:r>
            <a:r>
              <a:rPr lang="en-US" altLang="zh-CN" dirty="0"/>
              <a:t>TC</a:t>
            </a:r>
          </a:p>
          <a:p>
            <a:pPr lvl="1">
              <a:buClr>
                <a:schemeClr val="tx1"/>
              </a:buClr>
            </a:pPr>
            <a:r>
              <a:rPr lang="zh-CN" altLang="en-US" dirty="0"/>
              <a:t>旋转：</a:t>
            </a:r>
            <a:r>
              <a:rPr lang="en-US" altLang="zh-CN" dirty="0"/>
              <a:t>C ←</a:t>
            </a:r>
            <a:r>
              <a:rPr lang="zh-CN" altLang="en-US" dirty="0"/>
              <a:t> </a:t>
            </a:r>
            <a:r>
              <a:rPr lang="en-US" altLang="zh-CN" dirty="0"/>
              <a:t>RC</a:t>
            </a:r>
          </a:p>
          <a:p>
            <a:pPr lvl="1">
              <a:buClr>
                <a:schemeClr val="tx1"/>
              </a:buClr>
            </a:pPr>
            <a:r>
              <a:rPr lang="zh-CN" altLang="en-US" dirty="0"/>
              <a:t>把固定点移回到原处：</a:t>
            </a:r>
            <a:r>
              <a:rPr lang="en-US" altLang="zh-CN" dirty="0"/>
              <a:t>C ←</a:t>
            </a:r>
            <a:r>
              <a:rPr lang="zh-CN" altLang="en-US" dirty="0"/>
              <a:t> </a:t>
            </a:r>
            <a:r>
              <a:rPr lang="en-US" altLang="zh-CN" dirty="0"/>
              <a:t>T</a:t>
            </a:r>
            <a:r>
              <a:rPr lang="en-US" altLang="zh-CN" baseline="30000" dirty="0"/>
              <a:t>−1</a:t>
            </a:r>
            <a:r>
              <a:rPr lang="en-US" altLang="zh-CN" dirty="0"/>
              <a:t>C</a:t>
            </a:r>
            <a:endParaRPr lang="en-US" altLang="zh-CN" baseline="30000" dirty="0"/>
          </a:p>
          <a:p>
            <a:pPr lvl="1">
              <a:buClr>
                <a:schemeClr val="tx1"/>
              </a:buClr>
            </a:pPr>
            <a:endParaRPr lang="en-US" altLang="zh-CN" dirty="0"/>
          </a:p>
          <a:p>
            <a:r>
              <a:rPr lang="zh-CN" altLang="en-US" dirty="0"/>
              <a:t>实现代码：</a:t>
            </a:r>
            <a:endParaRPr lang="en-US" altLang="zh-CN" dirty="0"/>
          </a:p>
          <a:p>
            <a:endParaRPr lang="en-US" altLang="zh-CN" sz="2400" dirty="0"/>
          </a:p>
          <a:p>
            <a:endParaRPr lang="en-US" altLang="zh-CN" sz="2400" dirty="0"/>
          </a:p>
          <a:p>
            <a:endParaRPr lang="en-US" altLang="zh-CN" sz="2400" dirty="0"/>
          </a:p>
          <a:p>
            <a:endParaRPr lang="en-US" altLang="zh-CN" sz="2400" dirty="0"/>
          </a:p>
          <a:p>
            <a:endParaRPr lang="en-US" altLang="zh-CN" sz="2400" dirty="0"/>
          </a:p>
          <a:p>
            <a:pPr lvl="1"/>
            <a:endParaRPr lang="en-US" altLang="zh-CN" sz="1600" dirty="0"/>
          </a:p>
          <a:p>
            <a:endParaRPr lang="en-US" altLang="zh-CN" sz="1800" dirty="0"/>
          </a:p>
          <a:p>
            <a:endParaRPr lang="zh-CN" altLang="en-US" dirty="0"/>
          </a:p>
        </p:txBody>
      </p:sp>
      <p:sp>
        <p:nvSpPr>
          <p:cNvPr id="4" name="灯片编号占位符 3"/>
          <p:cNvSpPr>
            <a:spLocks noGrp="1"/>
          </p:cNvSpPr>
          <p:nvPr>
            <p:ph type="sldNum" sz="quarter" idx="12"/>
          </p:nvPr>
        </p:nvSpPr>
        <p:spPr/>
        <p:txBody>
          <a:bodyPr/>
          <a:lstStyle/>
          <a:p>
            <a:fld id="{EB792F4E-54C0-4D36-B331-9C6FCFE9A340}" type="slidenum">
              <a:rPr lang="zh-CN" altLang="en-US" smtClean="0"/>
              <a:t>48</a:t>
            </a:fld>
            <a:endParaRPr lang="zh-CN" altLang="en-US"/>
          </a:p>
        </p:txBody>
      </p:sp>
      <p:sp>
        <p:nvSpPr>
          <p:cNvPr id="5" name="矩形 4"/>
          <p:cNvSpPr/>
          <p:nvPr/>
        </p:nvSpPr>
        <p:spPr>
          <a:xfrm>
            <a:off x="1100436" y="4048026"/>
            <a:ext cx="6943128" cy="2308324"/>
          </a:xfrm>
          <a:prstGeom prst="rect">
            <a:avLst/>
          </a:prstGeom>
          <a:solidFill>
            <a:srgbClr val="BDD7EE">
              <a:alpha val="52941"/>
            </a:srgbClr>
          </a:solidFill>
        </p:spPr>
        <p:txBody>
          <a:bodyPr wrap="square">
            <a:spAutoFit/>
          </a:bodyPr>
          <a:lstStyle/>
          <a:p>
            <a:r>
              <a:rPr lang="en-US" altLang="zh-CN" dirty="0">
                <a:solidFill>
                  <a:srgbClr val="0000FF"/>
                </a:solidFill>
                <a:latin typeface="ZztexMono-Regular"/>
              </a:rPr>
              <a:t>mat4</a:t>
            </a:r>
            <a:r>
              <a:rPr lang="en-US" altLang="zh-CN" dirty="0">
                <a:latin typeface="ZztexMono-Regular"/>
              </a:rPr>
              <a:t> R, </a:t>
            </a:r>
            <a:r>
              <a:rPr lang="en-US" altLang="zh-CN" dirty="0" err="1">
                <a:latin typeface="ZztexMono-Regular"/>
              </a:rPr>
              <a:t>ctm</a:t>
            </a:r>
            <a:r>
              <a:rPr lang="en-US" altLang="zh-CN" dirty="0">
                <a:latin typeface="ZztexMono-Regular"/>
              </a:rPr>
              <a:t>;</a:t>
            </a:r>
          </a:p>
          <a:p>
            <a:r>
              <a:rPr lang="en-US" altLang="zh-CN" dirty="0">
                <a:solidFill>
                  <a:srgbClr val="0000FF"/>
                </a:solidFill>
                <a:latin typeface="ZztexMono-Regular"/>
              </a:rPr>
              <a:t>float</a:t>
            </a:r>
            <a:r>
              <a:rPr lang="en-US" altLang="zh-CN" dirty="0">
                <a:latin typeface="ZztexMono-Regular"/>
              </a:rPr>
              <a:t> </a:t>
            </a:r>
            <a:r>
              <a:rPr lang="en-US" altLang="zh-CN" dirty="0" err="1">
                <a:latin typeface="ZztexMono-Regular"/>
              </a:rPr>
              <a:t>thetax</a:t>
            </a:r>
            <a:r>
              <a:rPr lang="en-US" altLang="zh-CN" dirty="0">
                <a:latin typeface="ZztexMono-Regular"/>
              </a:rPr>
              <a:t>, </a:t>
            </a:r>
            <a:r>
              <a:rPr lang="en-US" altLang="zh-CN" dirty="0" err="1">
                <a:latin typeface="ZztexMono-Regular"/>
              </a:rPr>
              <a:t>thetay</a:t>
            </a:r>
            <a:r>
              <a:rPr lang="en-US" altLang="zh-CN" dirty="0">
                <a:latin typeface="ZztexMono-Regular"/>
              </a:rPr>
              <a:t>;</a:t>
            </a:r>
          </a:p>
          <a:p>
            <a:r>
              <a:rPr lang="en-US" altLang="zh-CN" dirty="0" err="1">
                <a:solidFill>
                  <a:srgbClr val="0000FF"/>
                </a:solidFill>
                <a:latin typeface="ZztexMono-Regular"/>
              </a:rPr>
              <a:t>const</a:t>
            </a:r>
            <a:r>
              <a:rPr lang="en-US" altLang="zh-CN" dirty="0">
                <a:solidFill>
                  <a:srgbClr val="0000FF"/>
                </a:solidFill>
                <a:latin typeface="ZztexMono-Regular"/>
              </a:rPr>
              <a:t> float </a:t>
            </a:r>
            <a:r>
              <a:rPr lang="en-US" altLang="zh-CN" dirty="0" err="1">
                <a:latin typeface="ZztexMono-Regular"/>
              </a:rPr>
              <a:t>Radians_To_Degrees</a:t>
            </a:r>
            <a:r>
              <a:rPr lang="en-US" altLang="zh-CN" dirty="0">
                <a:latin typeface="ZztexMono-Regular"/>
              </a:rPr>
              <a:t> = 180.0/M_PI;</a:t>
            </a:r>
          </a:p>
          <a:p>
            <a:r>
              <a:rPr lang="en-US" altLang="zh-CN" dirty="0" err="1">
                <a:latin typeface="ZztexMono-Regular"/>
              </a:rPr>
              <a:t>thetax</a:t>
            </a:r>
            <a:r>
              <a:rPr lang="en-US" altLang="zh-CN" dirty="0">
                <a:latin typeface="ZztexMono-Regular"/>
              </a:rPr>
              <a:t> = </a:t>
            </a:r>
            <a:r>
              <a:rPr lang="en-US" altLang="zh-CN" dirty="0" err="1">
                <a:latin typeface="ZztexMono-Regular"/>
              </a:rPr>
              <a:t>Radians_To_Degrees</a:t>
            </a:r>
            <a:r>
              <a:rPr lang="en-US" altLang="zh-CN" dirty="0">
                <a:latin typeface="ZztexMono-Regular"/>
              </a:rPr>
              <a:t>*</a:t>
            </a:r>
            <a:r>
              <a:rPr lang="en-US" altLang="zh-CN" dirty="0" err="1">
                <a:latin typeface="ZztexMono-Regular"/>
              </a:rPr>
              <a:t>acos</a:t>
            </a:r>
            <a:r>
              <a:rPr lang="en-US" altLang="zh-CN" dirty="0">
                <a:latin typeface="ZztexMono-Regular"/>
              </a:rPr>
              <a:t>(3.0/</a:t>
            </a:r>
            <a:r>
              <a:rPr lang="en-US" altLang="zh-CN" dirty="0" err="1">
                <a:latin typeface="ZztexMono-Regular"/>
              </a:rPr>
              <a:t>sqrt</a:t>
            </a:r>
            <a:r>
              <a:rPr lang="en-US" altLang="zh-CN" dirty="0">
                <a:latin typeface="ZztexMono-Regular"/>
              </a:rPr>
              <a:t>(14.0));</a:t>
            </a:r>
          </a:p>
          <a:p>
            <a:r>
              <a:rPr lang="en-US" altLang="zh-CN" dirty="0" err="1">
                <a:latin typeface="ZztexMono-Regular"/>
              </a:rPr>
              <a:t>thetay</a:t>
            </a:r>
            <a:r>
              <a:rPr lang="en-US" altLang="zh-CN" dirty="0">
                <a:latin typeface="ZztexMono-Regular"/>
              </a:rPr>
              <a:t> = </a:t>
            </a:r>
            <a:r>
              <a:rPr lang="en-US" altLang="zh-CN" dirty="0" err="1">
                <a:latin typeface="ZztexMono-Regular"/>
              </a:rPr>
              <a:t>Radians_To_Degrees</a:t>
            </a:r>
            <a:r>
              <a:rPr lang="en-US" altLang="zh-CN" dirty="0">
                <a:latin typeface="ZztexMono-Regular"/>
              </a:rPr>
              <a:t>*</a:t>
            </a:r>
            <a:r>
              <a:rPr lang="en-US" altLang="zh-CN" dirty="0" err="1">
                <a:latin typeface="ZztexMono-Regular"/>
              </a:rPr>
              <a:t>acos</a:t>
            </a:r>
            <a:r>
              <a:rPr lang="en-US" altLang="zh-CN" dirty="0">
                <a:latin typeface="ZztexMono-Regular"/>
              </a:rPr>
              <a:t>(</a:t>
            </a:r>
            <a:r>
              <a:rPr lang="en-US" altLang="zh-CN" dirty="0" err="1">
                <a:latin typeface="ZztexMono-Regular"/>
              </a:rPr>
              <a:t>sqrt</a:t>
            </a:r>
            <a:r>
              <a:rPr lang="en-US" altLang="zh-CN" dirty="0">
                <a:latin typeface="ZztexMono-Regular"/>
              </a:rPr>
              <a:t>(13.0/14.0));</a:t>
            </a:r>
          </a:p>
          <a:p>
            <a:r>
              <a:rPr lang="en-US" altLang="zh-CN" dirty="0">
                <a:latin typeface="ZztexMono-Regular"/>
              </a:rPr>
              <a:t>R = </a:t>
            </a:r>
            <a:r>
              <a:rPr lang="en-US" altLang="zh-CN" b="1" dirty="0" err="1">
                <a:latin typeface="ZztexMono-Regular"/>
              </a:rPr>
              <a:t>RotateX</a:t>
            </a:r>
            <a:r>
              <a:rPr lang="en-US" altLang="zh-CN" dirty="0">
                <a:latin typeface="ZztexMono-Regular"/>
              </a:rPr>
              <a:t>(-</a:t>
            </a:r>
            <a:r>
              <a:rPr lang="en-US" altLang="zh-CN" dirty="0" err="1">
                <a:latin typeface="ZztexMono-Regular"/>
              </a:rPr>
              <a:t>thetax</a:t>
            </a:r>
            <a:r>
              <a:rPr lang="en-US" altLang="zh-CN" dirty="0">
                <a:latin typeface="ZztexMono-Regular"/>
              </a:rPr>
              <a:t>)*</a:t>
            </a:r>
            <a:r>
              <a:rPr lang="en-US" altLang="zh-CN" b="1" dirty="0" err="1">
                <a:latin typeface="ZztexMono-Regular"/>
              </a:rPr>
              <a:t>RotateY</a:t>
            </a:r>
            <a:r>
              <a:rPr lang="en-US" altLang="zh-CN" dirty="0">
                <a:latin typeface="ZztexMono-Regular"/>
              </a:rPr>
              <a:t>(-</a:t>
            </a:r>
            <a:r>
              <a:rPr lang="en-US" altLang="zh-CN" dirty="0" err="1">
                <a:latin typeface="ZztexMono-Regular"/>
              </a:rPr>
              <a:t>thetay</a:t>
            </a:r>
            <a:r>
              <a:rPr lang="en-US" altLang="zh-CN" dirty="0">
                <a:latin typeface="ZztexMono-Regular"/>
              </a:rPr>
              <a:t>)*</a:t>
            </a:r>
            <a:r>
              <a:rPr lang="en-US" altLang="zh-CN" b="1" dirty="0" err="1">
                <a:latin typeface="ZztexMono-Regular"/>
              </a:rPr>
              <a:t>RotateZ</a:t>
            </a:r>
            <a:r>
              <a:rPr lang="en-US" altLang="zh-CN" dirty="0">
                <a:latin typeface="ZztexMono-Regular"/>
              </a:rPr>
              <a:t>(-45.0)</a:t>
            </a:r>
          </a:p>
          <a:p>
            <a:r>
              <a:rPr lang="en-US" altLang="zh-CN" dirty="0">
                <a:latin typeface="ZztexMono-Regular"/>
              </a:rPr>
              <a:t>*</a:t>
            </a:r>
            <a:r>
              <a:rPr lang="en-US" altLang="zh-CN" b="1" dirty="0" err="1">
                <a:latin typeface="ZztexMono-Regular"/>
              </a:rPr>
              <a:t>RotateY</a:t>
            </a:r>
            <a:r>
              <a:rPr lang="en-US" altLang="zh-CN" dirty="0">
                <a:latin typeface="ZztexMono-Regular"/>
              </a:rPr>
              <a:t>(</a:t>
            </a:r>
            <a:r>
              <a:rPr lang="en-US" altLang="zh-CN" dirty="0" err="1">
                <a:latin typeface="ZztexMono-Regular"/>
              </a:rPr>
              <a:t>thetay</a:t>
            </a:r>
            <a:r>
              <a:rPr lang="en-US" altLang="zh-CN" dirty="0">
                <a:latin typeface="ZztexMono-Regular"/>
              </a:rPr>
              <a:t>)*</a:t>
            </a:r>
            <a:r>
              <a:rPr lang="en-US" altLang="zh-CN" b="1" dirty="0" err="1">
                <a:latin typeface="ZztexMono-Regular"/>
              </a:rPr>
              <a:t>RotateX</a:t>
            </a:r>
            <a:r>
              <a:rPr lang="en-US" altLang="zh-CN" dirty="0">
                <a:latin typeface="ZztexMono-Regular"/>
              </a:rPr>
              <a:t>(</a:t>
            </a:r>
            <a:r>
              <a:rPr lang="en-US" altLang="zh-CN" dirty="0" err="1">
                <a:latin typeface="ZztexMono-Regular"/>
              </a:rPr>
              <a:t>thetax</a:t>
            </a:r>
            <a:r>
              <a:rPr lang="en-US" altLang="zh-CN" dirty="0">
                <a:latin typeface="ZztexMono-Regular"/>
              </a:rPr>
              <a:t>);</a:t>
            </a:r>
          </a:p>
          <a:p>
            <a:r>
              <a:rPr lang="en-US" altLang="zh-CN" dirty="0" err="1">
                <a:latin typeface="ZztexMono-Regular"/>
              </a:rPr>
              <a:t>ctm</a:t>
            </a:r>
            <a:r>
              <a:rPr lang="en-US" altLang="zh-CN" dirty="0">
                <a:latin typeface="ZztexMono-Regular"/>
              </a:rPr>
              <a:t> = </a:t>
            </a:r>
            <a:r>
              <a:rPr lang="en-US" altLang="zh-CN" b="1" dirty="0">
                <a:latin typeface="ZztexMono-Regular"/>
              </a:rPr>
              <a:t>Translate</a:t>
            </a:r>
            <a:r>
              <a:rPr lang="en-US" altLang="zh-CN" dirty="0">
                <a:latin typeface="ZztexMono-Regular"/>
              </a:rPr>
              <a:t>(4.0, 5.0, 6.0)*</a:t>
            </a:r>
            <a:r>
              <a:rPr lang="en-US" altLang="zh-CN" b="1" dirty="0">
                <a:latin typeface="ZztexMono-Regular"/>
              </a:rPr>
              <a:t>R</a:t>
            </a:r>
            <a:r>
              <a:rPr lang="en-US" altLang="zh-CN" dirty="0">
                <a:latin typeface="ZztexMono-Regular"/>
              </a:rPr>
              <a:t>* </a:t>
            </a:r>
            <a:r>
              <a:rPr lang="en-US" altLang="zh-CN" b="1" dirty="0">
                <a:latin typeface="ZztexMono-Regular"/>
              </a:rPr>
              <a:t>Translate</a:t>
            </a:r>
            <a:r>
              <a:rPr lang="en-US" altLang="zh-CN" dirty="0">
                <a:latin typeface="ZztexMono-Regular"/>
              </a:rPr>
              <a:t>(-4.0, -5.0, -6.0);</a:t>
            </a:r>
            <a:endParaRPr lang="zh-CN" altLang="en-US" dirty="0"/>
          </a:p>
        </p:txBody>
      </p:sp>
    </p:spTree>
    <p:extLst>
      <p:ext uri="{BB962C8B-B14F-4D97-AF65-F5344CB8AC3E}">
        <p14:creationId xmlns:p14="http://schemas.microsoft.com/office/powerpoint/2010/main" val="269790393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旋转立方体</a:t>
            </a:r>
          </a:p>
        </p:txBody>
      </p:sp>
      <p:sp>
        <p:nvSpPr>
          <p:cNvPr id="3" name="内容占位符 2"/>
          <p:cNvSpPr>
            <a:spLocks noGrp="1"/>
          </p:cNvSpPr>
          <p:nvPr>
            <p:ph idx="1"/>
          </p:nvPr>
        </p:nvSpPr>
        <p:spPr/>
        <p:txBody>
          <a:bodyPr>
            <a:normAutofit/>
          </a:bodyPr>
          <a:lstStyle/>
          <a:p>
            <a:r>
              <a:rPr lang="zh-CN" altLang="en-US" dirty="0"/>
              <a:t>实现方式一：</a:t>
            </a:r>
            <a:endParaRPr lang="en-US" altLang="zh-CN" sz="2000" dirty="0"/>
          </a:p>
          <a:p>
            <a:pPr lvl="1">
              <a:buClr>
                <a:schemeClr val="tx1"/>
              </a:buClr>
            </a:pPr>
            <a:r>
              <a:rPr lang="zh-CN" altLang="en-US" dirty="0"/>
              <a:t>构建新的模型视图矩阵，变换顶点位置，重新送入顶点坐标到</a:t>
            </a:r>
            <a:r>
              <a:rPr lang="en-US" altLang="zh-CN" dirty="0"/>
              <a:t>GPU</a:t>
            </a:r>
          </a:p>
        </p:txBody>
      </p:sp>
      <p:sp>
        <p:nvSpPr>
          <p:cNvPr id="4" name="灯片编号占位符 3"/>
          <p:cNvSpPr>
            <a:spLocks noGrp="1"/>
          </p:cNvSpPr>
          <p:nvPr>
            <p:ph type="sldNum" sz="quarter" idx="12"/>
          </p:nvPr>
        </p:nvSpPr>
        <p:spPr/>
        <p:txBody>
          <a:bodyPr/>
          <a:lstStyle/>
          <a:p>
            <a:fld id="{EB792F4E-54C0-4D36-B331-9C6FCFE9A340}" type="slidenum">
              <a:rPr lang="zh-CN" altLang="en-US" smtClean="0"/>
              <a:t>49</a:t>
            </a:fld>
            <a:endParaRPr lang="zh-CN" altLang="en-US"/>
          </a:p>
        </p:txBody>
      </p:sp>
      <p:sp>
        <p:nvSpPr>
          <p:cNvPr id="7" name="矩形 4"/>
          <p:cNvSpPr/>
          <p:nvPr/>
        </p:nvSpPr>
        <p:spPr>
          <a:xfrm>
            <a:off x="1155700" y="2683018"/>
            <a:ext cx="7244518" cy="3046988"/>
          </a:xfrm>
          <a:prstGeom prst="rect">
            <a:avLst/>
          </a:prstGeom>
          <a:solidFill>
            <a:srgbClr val="BDD7EE">
              <a:alpha val="52941"/>
            </a:srgbClr>
          </a:solidFill>
        </p:spPr>
        <p:txBody>
          <a:bodyPr wrap="square">
            <a:spAutoFit/>
          </a:bodyPr>
          <a:lstStyle/>
          <a:p>
            <a:r>
              <a:rPr lang="en-US" altLang="zh-CN" sz="1600" dirty="0">
                <a:solidFill>
                  <a:srgbClr val="0000FF"/>
                </a:solidFill>
                <a:latin typeface="ZztexMono-Regular"/>
              </a:rPr>
              <a:t>mat4 </a:t>
            </a:r>
            <a:r>
              <a:rPr lang="en-US" altLang="zh-CN" sz="1600" dirty="0" err="1">
                <a:latin typeface="ZztexMono-Regular"/>
              </a:rPr>
              <a:t>ctm</a:t>
            </a:r>
            <a:r>
              <a:rPr lang="en-US" altLang="zh-CN" sz="1600" dirty="0">
                <a:latin typeface="ZztexMono-Regular"/>
              </a:rPr>
              <a:t> = </a:t>
            </a:r>
            <a:r>
              <a:rPr lang="en-US" altLang="zh-CN" sz="1600" b="1" dirty="0" err="1">
                <a:latin typeface="ZztexMono-Regular"/>
              </a:rPr>
              <a:t>RotateX</a:t>
            </a:r>
            <a:r>
              <a:rPr lang="en-US" altLang="zh-CN" sz="1600" dirty="0">
                <a:latin typeface="ZztexMono-Regular"/>
              </a:rPr>
              <a:t>(theta[0])*</a:t>
            </a:r>
            <a:r>
              <a:rPr lang="en-US" altLang="zh-CN" sz="1600" b="1" dirty="0" err="1">
                <a:latin typeface="ZztexMono-Regular"/>
              </a:rPr>
              <a:t>RotateY</a:t>
            </a:r>
            <a:r>
              <a:rPr lang="en-US" altLang="zh-CN" sz="1600" dirty="0">
                <a:latin typeface="ZztexMono-Regular"/>
              </a:rPr>
              <a:t>(theta[1])*</a:t>
            </a:r>
            <a:r>
              <a:rPr lang="en-US" altLang="zh-CN" sz="1600" b="1" dirty="0" err="1">
                <a:latin typeface="ZztexMono-Regular"/>
              </a:rPr>
              <a:t>RotateZ</a:t>
            </a:r>
            <a:r>
              <a:rPr lang="en-US" altLang="zh-CN" sz="1600" dirty="0">
                <a:latin typeface="ZztexMono-Regular"/>
              </a:rPr>
              <a:t>(theta[2]);</a:t>
            </a:r>
          </a:p>
          <a:p>
            <a:endParaRPr lang="en-US" altLang="zh-CN" sz="1600" dirty="0"/>
          </a:p>
          <a:p>
            <a:r>
              <a:rPr lang="en-US" altLang="zh-CN" sz="1600" dirty="0"/>
              <a:t>point4 </a:t>
            </a:r>
            <a:r>
              <a:rPr lang="en-US" altLang="zh-CN" sz="1600" dirty="0" err="1"/>
              <a:t>new_points</a:t>
            </a:r>
            <a:r>
              <a:rPr lang="en-US" altLang="zh-CN" sz="1600" dirty="0"/>
              <a:t>[36]; </a:t>
            </a:r>
            <a:r>
              <a:rPr lang="en-US" altLang="zh-CN" sz="1600" dirty="0">
                <a:solidFill>
                  <a:srgbClr val="00B050"/>
                </a:solidFill>
              </a:rPr>
              <a:t>//======</a:t>
            </a:r>
            <a:r>
              <a:rPr lang="zh-CN" altLang="en-US" sz="1600" dirty="0">
                <a:solidFill>
                  <a:srgbClr val="00B050"/>
                </a:solidFill>
              </a:rPr>
              <a:t>更新顶点位置</a:t>
            </a:r>
            <a:endParaRPr lang="en-US" altLang="zh-CN" sz="1600" dirty="0"/>
          </a:p>
          <a:p>
            <a:r>
              <a:rPr lang="en-US" altLang="zh-CN" sz="1600" dirty="0">
                <a:solidFill>
                  <a:srgbClr val="0000FF"/>
                </a:solidFill>
              </a:rPr>
              <a:t>for</a:t>
            </a:r>
            <a:r>
              <a:rPr lang="en-US" altLang="zh-CN" sz="1600" dirty="0"/>
              <a:t>(</a:t>
            </a:r>
            <a:r>
              <a:rPr lang="en-US" altLang="zh-CN" sz="1600" dirty="0" err="1">
                <a:solidFill>
                  <a:srgbClr val="0000FF"/>
                </a:solidFill>
              </a:rPr>
              <a:t>int</a:t>
            </a:r>
            <a:r>
              <a:rPr lang="en-US" altLang="zh-CN" sz="1600" dirty="0"/>
              <a:t> </a:t>
            </a:r>
            <a:r>
              <a:rPr lang="en-US" altLang="zh-CN" sz="1600" dirty="0" err="1"/>
              <a:t>i</a:t>
            </a:r>
            <a:r>
              <a:rPr lang="en-US" altLang="zh-CN" sz="1600" dirty="0"/>
              <a:t>=0; </a:t>
            </a:r>
            <a:r>
              <a:rPr lang="en-US" altLang="zh-CN" sz="1600" dirty="0" err="1"/>
              <a:t>i</a:t>
            </a:r>
            <a:r>
              <a:rPr lang="en-US" altLang="zh-CN" sz="1600" dirty="0"/>
              <a:t>&lt;36; </a:t>
            </a:r>
            <a:r>
              <a:rPr lang="en-US" altLang="zh-CN" sz="1600" dirty="0" err="1"/>
              <a:t>i</a:t>
            </a:r>
            <a:r>
              <a:rPr lang="en-US" altLang="zh-CN" sz="1600" dirty="0"/>
              <a:t>++)</a:t>
            </a:r>
          </a:p>
          <a:p>
            <a:r>
              <a:rPr lang="en-US" altLang="zh-CN" sz="1600" dirty="0"/>
              <a:t>{</a:t>
            </a:r>
          </a:p>
          <a:p>
            <a:pPr lvl="1"/>
            <a:r>
              <a:rPr lang="en-US" altLang="zh-CN" sz="1600" dirty="0" err="1"/>
              <a:t>new_points</a:t>
            </a:r>
            <a:r>
              <a:rPr lang="en-US" altLang="zh-CN" sz="1600" dirty="0"/>
              <a:t>[</a:t>
            </a:r>
            <a:r>
              <a:rPr lang="en-US" altLang="zh-CN" sz="1600" dirty="0" err="1"/>
              <a:t>i</a:t>
            </a:r>
            <a:r>
              <a:rPr lang="en-US" altLang="zh-CN" sz="1600" dirty="0"/>
              <a:t>] = </a:t>
            </a:r>
            <a:r>
              <a:rPr lang="en-US" altLang="zh-CN" sz="1600" dirty="0" err="1"/>
              <a:t>ctm</a:t>
            </a:r>
            <a:r>
              <a:rPr lang="en-US" altLang="zh-CN" sz="1600" dirty="0"/>
              <a:t>*points[</a:t>
            </a:r>
            <a:r>
              <a:rPr lang="en-US" altLang="zh-CN" sz="1600" dirty="0" err="1"/>
              <a:t>i</a:t>
            </a:r>
            <a:r>
              <a:rPr lang="en-US" altLang="zh-CN" sz="1600" dirty="0"/>
              <a:t>];</a:t>
            </a:r>
          </a:p>
          <a:p>
            <a:r>
              <a:rPr lang="en-US" altLang="zh-CN" sz="1600" dirty="0"/>
              <a:t>}</a:t>
            </a:r>
          </a:p>
          <a:p>
            <a:r>
              <a:rPr lang="en-US" altLang="zh-CN" sz="1600" dirty="0"/>
              <a:t>……</a:t>
            </a:r>
          </a:p>
          <a:p>
            <a:r>
              <a:rPr lang="en-US" altLang="zh-CN" sz="1600" dirty="0">
                <a:solidFill>
                  <a:srgbClr val="00B050"/>
                </a:solidFill>
              </a:rPr>
              <a:t>//======</a:t>
            </a:r>
            <a:r>
              <a:rPr lang="zh-CN" altLang="en-US" sz="1600" dirty="0">
                <a:solidFill>
                  <a:srgbClr val="00B050"/>
                </a:solidFill>
              </a:rPr>
              <a:t>将顶点坐标送入</a:t>
            </a:r>
            <a:r>
              <a:rPr lang="en-US" altLang="zh-CN" sz="1600" dirty="0">
                <a:solidFill>
                  <a:srgbClr val="00B050"/>
                </a:solidFill>
              </a:rPr>
              <a:t>GPU</a:t>
            </a:r>
            <a:r>
              <a:rPr lang="zh-CN" altLang="en-US" sz="1600" dirty="0">
                <a:solidFill>
                  <a:srgbClr val="00B050"/>
                </a:solidFill>
              </a:rPr>
              <a:t>重绘</a:t>
            </a:r>
            <a:endParaRPr lang="en-US" altLang="zh-CN" sz="1600" dirty="0"/>
          </a:p>
          <a:p>
            <a:r>
              <a:rPr lang="en-US" altLang="zh-CN" sz="1600" dirty="0" err="1"/>
              <a:t>loc</a:t>
            </a:r>
            <a:r>
              <a:rPr lang="en-US" altLang="zh-CN" sz="1600" dirty="0"/>
              <a:t> = </a:t>
            </a:r>
            <a:r>
              <a:rPr lang="en-US" altLang="zh-CN" sz="1600" b="1" dirty="0" err="1"/>
              <a:t>glGetAttribLocation</a:t>
            </a:r>
            <a:r>
              <a:rPr lang="en-US" altLang="zh-CN" sz="1600" dirty="0"/>
              <a:t>(program, "</a:t>
            </a:r>
            <a:r>
              <a:rPr lang="en-US" altLang="zh-CN" sz="1600" dirty="0" err="1"/>
              <a:t>vPosition</a:t>
            </a:r>
            <a:r>
              <a:rPr lang="en-US" altLang="zh-CN" sz="1600" dirty="0"/>
              <a:t>");  </a:t>
            </a:r>
          </a:p>
          <a:p>
            <a:r>
              <a:rPr lang="en-US" altLang="zh-CN" sz="1600" dirty="0"/>
              <a:t>……</a:t>
            </a:r>
          </a:p>
          <a:p>
            <a:r>
              <a:rPr lang="en-US" altLang="zh-CN" sz="1600" b="1" dirty="0" err="1"/>
              <a:t>glfwSwapBuffers</a:t>
            </a:r>
            <a:r>
              <a:rPr lang="en-US" altLang="zh-CN" sz="1600" dirty="0"/>
              <a:t>();</a:t>
            </a:r>
            <a:endParaRPr lang="zh-CN" altLang="en-US" sz="1600" dirty="0"/>
          </a:p>
        </p:txBody>
      </p:sp>
    </p:spTree>
    <p:extLst>
      <p:ext uri="{BB962C8B-B14F-4D97-AF65-F5344CB8AC3E}">
        <p14:creationId xmlns:p14="http://schemas.microsoft.com/office/powerpoint/2010/main" val="38873056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知识点回顾 </a:t>
            </a:r>
            <a:r>
              <a:rPr lang="mr-IN" altLang="zh-CN" dirty="0"/>
              <a:t>–</a:t>
            </a:r>
            <a:r>
              <a:rPr lang="zh-CN" altLang="en-US" dirty="0"/>
              <a:t> 坐标系 </a:t>
            </a:r>
            <a:endParaRPr lang="en-US" dirty="0"/>
          </a:p>
        </p:txBody>
      </p:sp>
      <p:sp>
        <p:nvSpPr>
          <p:cNvPr id="3" name="Content Placeholder 2"/>
          <p:cNvSpPr>
            <a:spLocks noGrp="1"/>
          </p:cNvSpPr>
          <p:nvPr>
            <p:ph idx="1"/>
          </p:nvPr>
        </p:nvSpPr>
        <p:spPr/>
        <p:txBody>
          <a:bodyPr/>
          <a:lstStyle/>
          <a:p>
            <a:r>
              <a:rPr lang="zh-CN" altLang="en-US" dirty="0"/>
              <a:t>空间由一组线性无关的基张成</a:t>
            </a:r>
          </a:p>
          <a:p>
            <a:r>
              <a:rPr lang="zh-CN" altLang="en-US" dirty="0"/>
              <a:t>一组基向量定义了坐标系</a:t>
            </a:r>
          </a:p>
          <a:p>
            <a:r>
              <a:rPr lang="zh-CN" altLang="en-US" dirty="0"/>
              <a:t>在坐标系中，</a:t>
            </a:r>
            <a:r>
              <a:rPr lang="zh-CN" altLang="en-US" dirty="0">
                <a:solidFill>
                  <a:srgbClr val="0000FF"/>
                </a:solidFill>
              </a:rPr>
              <a:t>向量</a:t>
            </a:r>
            <a:r>
              <a:rPr lang="zh-CN" altLang="en-US" dirty="0"/>
              <a:t>可表示为：</a:t>
            </a:r>
          </a:p>
          <a:p>
            <a:endParaRPr lang="en-US" dirty="0"/>
          </a:p>
        </p:txBody>
      </p:sp>
      <p:sp>
        <p:nvSpPr>
          <p:cNvPr id="4" name="Slide Number Placeholder 3"/>
          <p:cNvSpPr>
            <a:spLocks noGrp="1"/>
          </p:cNvSpPr>
          <p:nvPr>
            <p:ph type="sldNum" sz="quarter" idx="12"/>
          </p:nvPr>
        </p:nvSpPr>
        <p:spPr/>
        <p:txBody>
          <a:bodyPr/>
          <a:lstStyle/>
          <a:p>
            <a:fld id="{EB792F4E-54C0-4D36-B331-9C6FCFE9A340}" type="slidenum">
              <a:rPr lang="zh-CN" altLang="en-US" smtClean="0"/>
              <a:pPr/>
              <a:t>5</a:t>
            </a:fld>
            <a:endParaRPr lang="zh-CN" altLang="en-US" dirty="0"/>
          </a:p>
        </p:txBody>
      </p:sp>
      <p:pic>
        <p:nvPicPr>
          <p:cNvPr id="5" name="图片 4"/>
          <p:cNvPicPr>
            <a:picLocks noChangeAspect="1"/>
          </p:cNvPicPr>
          <p:nvPr/>
        </p:nvPicPr>
        <p:blipFill>
          <a:blip r:embed="rId2"/>
          <a:stretch>
            <a:fillRect/>
          </a:stretch>
        </p:blipFill>
        <p:spPr>
          <a:xfrm>
            <a:off x="4571197" y="2868199"/>
            <a:ext cx="3867121" cy="3488151"/>
          </a:xfrm>
          <a:prstGeom prst="rect">
            <a:avLst/>
          </a:prstGeom>
        </p:spPr>
      </p:pic>
      <p:pic>
        <p:nvPicPr>
          <p:cNvPr id="6" name="图片 15"/>
          <p:cNvPicPr>
            <a:picLocks noChangeAspect="1"/>
          </p:cNvPicPr>
          <p:nvPr/>
        </p:nvPicPr>
        <p:blipFill>
          <a:blip r:embed="rId3"/>
          <a:stretch>
            <a:fillRect/>
          </a:stretch>
        </p:blipFill>
        <p:spPr>
          <a:xfrm>
            <a:off x="1864175" y="3177550"/>
            <a:ext cx="2117203" cy="945503"/>
          </a:xfrm>
          <a:prstGeom prst="rect">
            <a:avLst/>
          </a:prstGeom>
        </p:spPr>
      </p:pic>
    </p:spTree>
    <p:extLst>
      <p:ext uri="{BB962C8B-B14F-4D97-AF65-F5344CB8AC3E}">
        <p14:creationId xmlns:p14="http://schemas.microsoft.com/office/powerpoint/2010/main" val="12758620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旋转立方体</a:t>
            </a:r>
          </a:p>
        </p:txBody>
      </p:sp>
      <p:sp>
        <p:nvSpPr>
          <p:cNvPr id="3" name="内容占位符 2"/>
          <p:cNvSpPr>
            <a:spLocks noGrp="1"/>
          </p:cNvSpPr>
          <p:nvPr>
            <p:ph idx="1"/>
          </p:nvPr>
        </p:nvSpPr>
        <p:spPr/>
        <p:txBody>
          <a:bodyPr>
            <a:normAutofit/>
          </a:bodyPr>
          <a:lstStyle/>
          <a:p>
            <a:r>
              <a:rPr lang="zh-CN" altLang="en-US" dirty="0"/>
              <a:t>实现方式二：</a:t>
            </a:r>
            <a:endParaRPr lang="en-US" altLang="zh-CN" sz="2000" dirty="0"/>
          </a:p>
          <a:p>
            <a:pPr lvl="1">
              <a:buClr>
                <a:schemeClr val="tx1"/>
              </a:buClr>
            </a:pPr>
            <a:r>
              <a:rPr lang="zh-CN" altLang="en-US" dirty="0"/>
              <a:t>将新的模型视图矩阵送入着色器</a:t>
            </a:r>
            <a:endParaRPr lang="en-US" altLang="zh-CN" dirty="0"/>
          </a:p>
        </p:txBody>
      </p:sp>
      <p:sp>
        <p:nvSpPr>
          <p:cNvPr id="4" name="灯片编号占位符 3"/>
          <p:cNvSpPr>
            <a:spLocks noGrp="1"/>
          </p:cNvSpPr>
          <p:nvPr>
            <p:ph type="sldNum" sz="quarter" idx="12"/>
          </p:nvPr>
        </p:nvSpPr>
        <p:spPr/>
        <p:txBody>
          <a:bodyPr/>
          <a:lstStyle/>
          <a:p>
            <a:fld id="{EB792F4E-54C0-4D36-B331-9C6FCFE9A340}" type="slidenum">
              <a:rPr lang="zh-CN" altLang="en-US" smtClean="0"/>
              <a:t>50</a:t>
            </a:fld>
            <a:endParaRPr lang="zh-CN" altLang="en-US"/>
          </a:p>
        </p:txBody>
      </p:sp>
      <p:sp>
        <p:nvSpPr>
          <p:cNvPr id="6" name="矩形 6"/>
          <p:cNvSpPr/>
          <p:nvPr/>
        </p:nvSpPr>
        <p:spPr>
          <a:xfrm>
            <a:off x="1410135" y="2362782"/>
            <a:ext cx="5701866" cy="1323439"/>
          </a:xfrm>
          <a:prstGeom prst="rect">
            <a:avLst/>
          </a:prstGeom>
          <a:solidFill>
            <a:srgbClr val="BDD7EE">
              <a:alpha val="52941"/>
            </a:srgbClr>
          </a:solidFill>
        </p:spPr>
        <p:txBody>
          <a:bodyPr wrap="square">
            <a:spAutoFit/>
          </a:bodyPr>
          <a:lstStyle/>
          <a:p>
            <a:r>
              <a:rPr lang="en-US" altLang="zh-CN" sz="1600" dirty="0">
                <a:solidFill>
                  <a:srgbClr val="0000FF"/>
                </a:solidFill>
                <a:latin typeface="ZztexMono-Regular"/>
              </a:rPr>
              <a:t>void </a:t>
            </a:r>
            <a:r>
              <a:rPr lang="en-US" altLang="zh-CN" sz="1600" dirty="0">
                <a:latin typeface="ZztexMono-Regular"/>
              </a:rPr>
              <a:t>main() </a:t>
            </a:r>
            <a:r>
              <a:rPr lang="en-US" altLang="zh-CN" sz="1600" dirty="0">
                <a:solidFill>
                  <a:srgbClr val="00B050"/>
                </a:solidFill>
                <a:latin typeface="ZztexMono-Regular"/>
              </a:rPr>
              <a:t>// </a:t>
            </a:r>
            <a:r>
              <a:rPr lang="zh-CN" altLang="en-US" sz="1600" dirty="0">
                <a:solidFill>
                  <a:srgbClr val="00B050"/>
                </a:solidFill>
                <a:latin typeface="ZztexMono-Regular"/>
              </a:rPr>
              <a:t>顶点着色器</a:t>
            </a:r>
            <a:endParaRPr lang="en-US" altLang="zh-CN" sz="1600" dirty="0">
              <a:solidFill>
                <a:srgbClr val="00B050"/>
              </a:solidFill>
              <a:latin typeface="ZztexMono-Regular"/>
            </a:endParaRPr>
          </a:p>
          <a:p>
            <a:r>
              <a:rPr lang="en-US" altLang="zh-CN" sz="1600" dirty="0">
                <a:latin typeface="ZztexMono-Regular"/>
              </a:rPr>
              <a:t>{</a:t>
            </a:r>
          </a:p>
          <a:p>
            <a:pPr lvl="1"/>
            <a:r>
              <a:rPr lang="en-US" altLang="zh-CN" sz="1600" dirty="0" err="1">
                <a:latin typeface="ZztexMono-Regular"/>
              </a:rPr>
              <a:t>gl_Position</a:t>
            </a:r>
            <a:r>
              <a:rPr lang="en-US" altLang="zh-CN" sz="1600" dirty="0">
                <a:latin typeface="ZztexMono-Regular"/>
              </a:rPr>
              <a:t> = rotation*</a:t>
            </a:r>
            <a:r>
              <a:rPr lang="en-US" altLang="zh-CN" sz="1600" dirty="0" err="1">
                <a:latin typeface="ZztexMono-Regular"/>
              </a:rPr>
              <a:t>vPosition</a:t>
            </a:r>
            <a:r>
              <a:rPr lang="en-US" altLang="zh-CN" sz="1600" dirty="0">
                <a:latin typeface="ZztexMono-Regular"/>
              </a:rPr>
              <a:t>;</a:t>
            </a:r>
          </a:p>
          <a:p>
            <a:pPr lvl="1"/>
            <a:r>
              <a:rPr lang="en-US" altLang="zh-CN" sz="1600" dirty="0">
                <a:latin typeface="ZztexMono-Regular"/>
              </a:rPr>
              <a:t>color = </a:t>
            </a:r>
            <a:r>
              <a:rPr lang="en-US" altLang="zh-CN" sz="1600" dirty="0" err="1">
                <a:latin typeface="ZztexMono-Regular"/>
              </a:rPr>
              <a:t>vColor</a:t>
            </a:r>
            <a:r>
              <a:rPr lang="en-US" altLang="zh-CN" sz="1600" dirty="0">
                <a:latin typeface="ZztexMono-Regular"/>
              </a:rPr>
              <a:t>;</a:t>
            </a:r>
          </a:p>
          <a:p>
            <a:r>
              <a:rPr lang="en-US" altLang="zh-CN" sz="1600" dirty="0">
                <a:latin typeface="ZztexMono-Regular"/>
              </a:rPr>
              <a:t>}</a:t>
            </a:r>
            <a:endParaRPr lang="zh-CN" altLang="en-US" sz="1600" dirty="0"/>
          </a:p>
        </p:txBody>
      </p:sp>
    </p:spTree>
    <p:extLst>
      <p:ext uri="{BB962C8B-B14F-4D97-AF65-F5344CB8AC3E}">
        <p14:creationId xmlns:p14="http://schemas.microsoft.com/office/powerpoint/2010/main" val="67395535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实验</a:t>
            </a:r>
            <a:r>
              <a:rPr lang="en-US" altLang="zh-CN" dirty="0"/>
              <a:t>2.2</a:t>
            </a:r>
            <a:endParaRPr lang="en-US" dirty="0"/>
          </a:p>
        </p:txBody>
      </p:sp>
      <p:sp>
        <p:nvSpPr>
          <p:cNvPr id="3" name="Content Placeholder 2"/>
          <p:cNvSpPr>
            <a:spLocks noGrp="1"/>
          </p:cNvSpPr>
          <p:nvPr>
            <p:ph idx="1"/>
          </p:nvPr>
        </p:nvSpPr>
        <p:spPr/>
        <p:txBody>
          <a:bodyPr/>
          <a:lstStyle/>
          <a:p>
            <a:r>
              <a:rPr lang="en-US" dirty="0"/>
              <a:t>OFF</a:t>
            </a:r>
            <a:r>
              <a:rPr lang="zh-CN" altLang="en-US" dirty="0"/>
              <a:t>格式的模型显示</a:t>
            </a:r>
            <a:endParaRPr lang="en-US" altLang="zh-CN" dirty="0"/>
          </a:p>
          <a:p>
            <a:pPr lvl="1"/>
            <a:r>
              <a:rPr lang="zh-CN" altLang="en-US" dirty="0"/>
              <a:t>了解和熟悉</a:t>
            </a:r>
            <a:r>
              <a:rPr lang="en-US" altLang="zh-CN" dirty="0"/>
              <a:t>OFF</a:t>
            </a:r>
            <a:r>
              <a:rPr lang="zh-CN" altLang="en-US" dirty="0"/>
              <a:t>模型文件格式</a:t>
            </a:r>
          </a:p>
          <a:p>
            <a:pPr lvl="1"/>
            <a:r>
              <a:rPr lang="zh-CN" altLang="en-US" dirty="0"/>
              <a:t>掌握读取</a:t>
            </a:r>
            <a:r>
              <a:rPr lang="en-US" altLang="zh-CN" dirty="0"/>
              <a:t>OFF</a:t>
            </a:r>
            <a:r>
              <a:rPr lang="zh-CN" altLang="en-US" dirty="0"/>
              <a:t>模型文件</a:t>
            </a:r>
          </a:p>
          <a:p>
            <a:pPr lvl="1"/>
            <a:r>
              <a:rPr lang="zh-CN" altLang="en-US" dirty="0"/>
              <a:t>了解基本</a:t>
            </a:r>
            <a:r>
              <a:rPr lang="en-US" altLang="zh-CN" dirty="0"/>
              <a:t>3D</a:t>
            </a:r>
            <a:r>
              <a:rPr lang="zh-CN" altLang="en-US" dirty="0"/>
              <a:t>图元的绘制</a:t>
            </a:r>
          </a:p>
          <a:p>
            <a:pPr lvl="1"/>
            <a:r>
              <a:rPr lang="zh-CN" altLang="en-US" dirty="0"/>
              <a:t>了解深度测试技术</a:t>
            </a:r>
          </a:p>
          <a:p>
            <a:endParaRPr lang="en-US" dirty="0"/>
          </a:p>
        </p:txBody>
      </p:sp>
      <p:sp>
        <p:nvSpPr>
          <p:cNvPr id="4" name="Slide Number Placeholder 3"/>
          <p:cNvSpPr>
            <a:spLocks noGrp="1"/>
          </p:cNvSpPr>
          <p:nvPr>
            <p:ph type="sldNum" sz="quarter" idx="12"/>
          </p:nvPr>
        </p:nvSpPr>
        <p:spPr/>
        <p:txBody>
          <a:bodyPr/>
          <a:lstStyle/>
          <a:p>
            <a:fld id="{EB792F4E-54C0-4D36-B331-9C6FCFE9A340}" type="slidenum">
              <a:rPr lang="zh-CN" altLang="en-US" smtClean="0"/>
              <a:pPr/>
              <a:t>51</a:t>
            </a:fld>
            <a:endParaRPr lang="zh-CN" altLang="en-US" dirty="0"/>
          </a:p>
        </p:txBody>
      </p:sp>
      <p:pic>
        <p:nvPicPr>
          <p:cNvPr id="6" name="Picture 5">
            <a:extLst>
              <a:ext uri="{FF2B5EF4-FFF2-40B4-BE49-F238E27FC236}">
                <a16:creationId xmlns:a16="http://schemas.microsoft.com/office/drawing/2014/main" id="{F052A33E-EFEE-E543-8A64-44FF6F3E6EC6}"/>
              </a:ext>
            </a:extLst>
          </p:cNvPr>
          <p:cNvPicPr>
            <a:picLocks noChangeAspect="1"/>
          </p:cNvPicPr>
          <p:nvPr/>
        </p:nvPicPr>
        <p:blipFill>
          <a:blip r:embed="rId2"/>
          <a:stretch>
            <a:fillRect/>
          </a:stretch>
        </p:blipFill>
        <p:spPr>
          <a:xfrm>
            <a:off x="4665519" y="2159866"/>
            <a:ext cx="3992488" cy="4196484"/>
          </a:xfrm>
          <a:prstGeom prst="rect">
            <a:avLst/>
          </a:prstGeom>
        </p:spPr>
      </p:pic>
    </p:spTree>
    <p:extLst>
      <p:ext uri="{BB962C8B-B14F-4D97-AF65-F5344CB8AC3E}">
        <p14:creationId xmlns:p14="http://schemas.microsoft.com/office/powerpoint/2010/main" val="26543391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实验一</a:t>
            </a:r>
            <a:endParaRPr lang="en-US" dirty="0"/>
          </a:p>
        </p:txBody>
      </p:sp>
      <p:sp>
        <p:nvSpPr>
          <p:cNvPr id="3" name="Content Placeholder 2"/>
          <p:cNvSpPr>
            <a:spLocks noGrp="1"/>
          </p:cNvSpPr>
          <p:nvPr>
            <p:ph idx="1"/>
          </p:nvPr>
        </p:nvSpPr>
        <p:spPr/>
        <p:txBody>
          <a:bodyPr/>
          <a:lstStyle/>
          <a:p>
            <a:r>
              <a:rPr lang="en-US" dirty="0"/>
              <a:t>OpenGL</a:t>
            </a:r>
            <a:r>
              <a:rPr lang="zh-CN" altLang="en-US" dirty="0"/>
              <a:t>基本绘制</a:t>
            </a:r>
            <a:endParaRPr lang="en-US" altLang="zh-CN" dirty="0"/>
          </a:p>
          <a:p>
            <a:pPr lvl="1"/>
            <a:r>
              <a:rPr lang="zh-CN" altLang="en-US" dirty="0"/>
              <a:t>绘制多个简单的二维图形，撰写详细实验报告</a:t>
            </a:r>
            <a:endParaRPr lang="en-US" altLang="zh-CN" dirty="0"/>
          </a:p>
          <a:p>
            <a:pPr lvl="1"/>
            <a:r>
              <a:rPr lang="zh-CN" altLang="en-US" dirty="0"/>
              <a:t>截止时间</a:t>
            </a:r>
            <a:r>
              <a:rPr lang="zh-CN" altLang="en-US"/>
              <a:t>：</a:t>
            </a:r>
            <a:r>
              <a:rPr lang="en-US" b="1"/>
              <a:t> </a:t>
            </a:r>
            <a:r>
              <a:rPr lang="en-US" b="1">
                <a:solidFill>
                  <a:srgbClr val="FF0000"/>
                </a:solidFill>
              </a:rPr>
              <a:t>20</a:t>
            </a:r>
            <a:r>
              <a:rPr lang="en-US" altLang="zh-CN" b="1">
                <a:solidFill>
                  <a:srgbClr val="FF0000"/>
                </a:solidFill>
              </a:rPr>
              <a:t>23</a:t>
            </a:r>
            <a:r>
              <a:rPr lang="zh-CN" altLang="en-US" b="1">
                <a:solidFill>
                  <a:srgbClr val="FF0000"/>
                </a:solidFill>
              </a:rPr>
              <a:t>年</a:t>
            </a:r>
            <a:r>
              <a:rPr lang="en-US" altLang="zh-CN" b="1">
                <a:solidFill>
                  <a:srgbClr val="FF0000"/>
                </a:solidFill>
              </a:rPr>
              <a:t>10</a:t>
            </a:r>
            <a:r>
              <a:rPr lang="zh-CN" altLang="en-US" b="1">
                <a:solidFill>
                  <a:srgbClr val="FF0000"/>
                </a:solidFill>
              </a:rPr>
              <a:t>月</a:t>
            </a:r>
            <a:r>
              <a:rPr lang="en-US" altLang="zh-CN" b="1">
                <a:solidFill>
                  <a:srgbClr val="FF0000"/>
                </a:solidFill>
              </a:rPr>
              <a:t>10</a:t>
            </a:r>
            <a:r>
              <a:rPr lang="zh-CN" altLang="en-US" b="1">
                <a:solidFill>
                  <a:srgbClr val="FF0000"/>
                </a:solidFill>
              </a:rPr>
              <a:t>日</a:t>
            </a:r>
            <a:r>
              <a:rPr lang="en-US" b="1">
                <a:solidFill>
                  <a:srgbClr val="FF0000"/>
                </a:solidFill>
              </a:rPr>
              <a:t> </a:t>
            </a:r>
            <a:r>
              <a:rPr lang="en-US" b="1" dirty="0">
                <a:solidFill>
                  <a:srgbClr val="FF0000"/>
                </a:solidFill>
              </a:rPr>
              <a:t>23:59</a:t>
            </a:r>
            <a:r>
              <a:rPr lang="zh-CN" altLang="en-US" b="1" dirty="0">
                <a:solidFill>
                  <a:srgbClr val="FF0000"/>
                </a:solidFill>
              </a:rPr>
              <a:t>，逾期提交：</a:t>
            </a:r>
            <a:r>
              <a:rPr lang="en-US" altLang="zh-CN" b="1" dirty="0">
                <a:solidFill>
                  <a:srgbClr val="FF0000"/>
                </a:solidFill>
              </a:rPr>
              <a:t>0</a:t>
            </a:r>
            <a:r>
              <a:rPr lang="zh-CN" altLang="en-US" b="1" dirty="0">
                <a:solidFill>
                  <a:srgbClr val="FF0000"/>
                </a:solidFill>
              </a:rPr>
              <a:t>分</a:t>
            </a:r>
            <a:endParaRPr lang="en-US" b="1" dirty="0">
              <a:solidFill>
                <a:srgbClr val="FF0000"/>
              </a:solidFill>
            </a:endParaRPr>
          </a:p>
          <a:p>
            <a:pPr lvl="1"/>
            <a:endParaRPr lang="en-US" dirty="0">
              <a:solidFill>
                <a:srgbClr val="FF0000"/>
              </a:solidFill>
            </a:endParaRPr>
          </a:p>
          <a:p>
            <a:pPr lvl="1"/>
            <a:endParaRPr lang="en-US" dirty="0"/>
          </a:p>
        </p:txBody>
      </p:sp>
      <p:sp>
        <p:nvSpPr>
          <p:cNvPr id="4" name="Slide Number Placeholder 3"/>
          <p:cNvSpPr>
            <a:spLocks noGrp="1"/>
          </p:cNvSpPr>
          <p:nvPr>
            <p:ph type="sldNum" sz="quarter" idx="12"/>
          </p:nvPr>
        </p:nvSpPr>
        <p:spPr/>
        <p:txBody>
          <a:bodyPr/>
          <a:lstStyle/>
          <a:p>
            <a:fld id="{EB792F4E-54C0-4D36-B331-9C6FCFE9A340}" type="slidenum">
              <a:rPr lang="zh-CN" altLang="en-US" smtClean="0"/>
              <a:t>52</a:t>
            </a:fld>
            <a:endParaRPr lang="zh-CN" altLang="en-US" dirty="0"/>
          </a:p>
        </p:txBody>
      </p:sp>
      <p:pic>
        <p:nvPicPr>
          <p:cNvPr id="5" name="图片 1" descr="https://www.cs.drexel.edu/~david/Classes/ICG/Assignments_new/a2_files/a2.png"/>
          <p:cNvPicPr/>
          <p:nvPr/>
        </p:nvPicPr>
        <p:blipFill>
          <a:blip r:embed="rId2">
            <a:extLst>
              <a:ext uri="{28A0092B-C50C-407E-A947-70E740481C1C}">
                <a14:useLocalDpi xmlns:a14="http://schemas.microsoft.com/office/drawing/2010/main" val="0"/>
              </a:ext>
            </a:extLst>
          </a:blip>
          <a:srcRect/>
          <a:stretch>
            <a:fillRect/>
          </a:stretch>
        </p:blipFill>
        <p:spPr bwMode="auto">
          <a:xfrm>
            <a:off x="1263999" y="2966172"/>
            <a:ext cx="3190875" cy="3190875"/>
          </a:xfrm>
          <a:prstGeom prst="rect">
            <a:avLst/>
          </a:prstGeom>
          <a:noFill/>
          <a:ln>
            <a:noFill/>
          </a:ln>
        </p:spPr>
      </p:pic>
      <p:pic>
        <p:nvPicPr>
          <p:cNvPr id="8" name="图片 2" descr="C:\Users\a1309\Desktop\My Class\1.大三.1\计算机图形学\实验一\实验一\运行结果.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090223" y="2851404"/>
            <a:ext cx="1533503" cy="16130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图片 24"/>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096173" y="4673410"/>
            <a:ext cx="1527553" cy="16179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图片 3"/>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880426" y="2851660"/>
            <a:ext cx="1549867" cy="16125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图片 7"/>
          <p:cNvPicPr/>
          <p:nvPr/>
        </p:nvPicPr>
        <p:blipFill rotWithShape="1">
          <a:blip r:embed="rId6"/>
          <a:srcRect l="2844" r="3281" b="8627"/>
          <a:stretch>
            <a:fillRect/>
          </a:stretch>
        </p:blipFill>
        <p:spPr>
          <a:xfrm>
            <a:off x="6918748" y="4676256"/>
            <a:ext cx="1588577" cy="1615095"/>
          </a:xfrm>
          <a:prstGeom prst="rect">
            <a:avLst/>
          </a:prstGeom>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期中大作业</a:t>
            </a:r>
            <a:endParaRPr lang="en-US" dirty="0"/>
          </a:p>
        </p:txBody>
      </p:sp>
      <p:sp>
        <p:nvSpPr>
          <p:cNvPr id="3" name="Content Placeholder 2"/>
          <p:cNvSpPr>
            <a:spLocks noGrp="1"/>
          </p:cNvSpPr>
          <p:nvPr>
            <p:ph idx="1"/>
          </p:nvPr>
        </p:nvSpPr>
        <p:spPr/>
        <p:txBody>
          <a:bodyPr/>
          <a:lstStyle/>
          <a:p>
            <a:r>
              <a:rPr lang="zh-CN" altLang="en-US" dirty="0"/>
              <a:t>俄罗斯方块</a:t>
            </a:r>
            <a:r>
              <a:rPr lang="en-US" dirty="0"/>
              <a:t> </a:t>
            </a:r>
          </a:p>
          <a:p>
            <a:pPr lvl="1"/>
            <a:r>
              <a:rPr lang="zh-CN" altLang="en-US" dirty="0"/>
              <a:t>编写一个简化版的俄罗斯方块游戏程序，撰写详细实验报告</a:t>
            </a:r>
            <a:endParaRPr lang="en-US" altLang="zh-CN" dirty="0"/>
          </a:p>
          <a:p>
            <a:pPr lvl="1"/>
            <a:r>
              <a:rPr lang="zh-CN" altLang="en-US" dirty="0"/>
              <a:t>提供参考代码，仅需实现部分功能</a:t>
            </a:r>
            <a:endParaRPr lang="en-US" altLang="zh-CN" dirty="0"/>
          </a:p>
          <a:p>
            <a:pPr lvl="1"/>
            <a:r>
              <a:rPr lang="zh-CN" altLang="en-US" dirty="0"/>
              <a:t>截止时间：</a:t>
            </a:r>
            <a:r>
              <a:rPr lang="en-US" b="1" dirty="0"/>
              <a:t> </a:t>
            </a:r>
            <a:r>
              <a:rPr lang="en-US" altLang="zh-CN" b="1" dirty="0">
                <a:solidFill>
                  <a:srgbClr val="FF0000"/>
                </a:solidFill>
              </a:rPr>
              <a:t>2023</a:t>
            </a:r>
            <a:r>
              <a:rPr lang="zh-CN" altLang="en-US" b="1" dirty="0">
                <a:solidFill>
                  <a:srgbClr val="FF0000"/>
                </a:solidFill>
              </a:rPr>
              <a:t>年</a:t>
            </a:r>
            <a:r>
              <a:rPr lang="en-US" altLang="zh-CN" b="1" dirty="0">
                <a:solidFill>
                  <a:srgbClr val="FF0000"/>
                </a:solidFill>
              </a:rPr>
              <a:t>10</a:t>
            </a:r>
            <a:r>
              <a:rPr lang="zh-CN" altLang="en-US" b="1" dirty="0">
                <a:solidFill>
                  <a:srgbClr val="FF0000"/>
                </a:solidFill>
              </a:rPr>
              <a:t>月</a:t>
            </a:r>
            <a:r>
              <a:rPr lang="en-US" altLang="zh-CN" b="1">
                <a:solidFill>
                  <a:srgbClr val="FF0000"/>
                </a:solidFill>
              </a:rPr>
              <a:t>29</a:t>
            </a:r>
            <a:r>
              <a:rPr lang="zh-CN" altLang="en-US" b="1">
                <a:solidFill>
                  <a:srgbClr val="FF0000"/>
                </a:solidFill>
              </a:rPr>
              <a:t>日</a:t>
            </a:r>
            <a:r>
              <a:rPr lang="en-US" altLang="zh-CN" b="1" dirty="0">
                <a:solidFill>
                  <a:srgbClr val="FF0000"/>
                </a:solidFill>
              </a:rPr>
              <a:t> 23:59</a:t>
            </a:r>
            <a:r>
              <a:rPr lang="zh-CN" altLang="en-US" b="1" dirty="0">
                <a:solidFill>
                  <a:srgbClr val="FF0000"/>
                </a:solidFill>
              </a:rPr>
              <a:t>，逾期提交：</a:t>
            </a:r>
            <a:r>
              <a:rPr lang="en-US" altLang="zh-CN" b="1" dirty="0">
                <a:solidFill>
                  <a:srgbClr val="FF0000"/>
                </a:solidFill>
              </a:rPr>
              <a:t>0</a:t>
            </a:r>
            <a:r>
              <a:rPr lang="zh-CN" altLang="en-US" b="1" dirty="0">
                <a:solidFill>
                  <a:srgbClr val="FF0000"/>
                </a:solidFill>
              </a:rPr>
              <a:t>分</a:t>
            </a:r>
            <a:endParaRPr lang="en-US" altLang="zh-CN" b="1" dirty="0">
              <a:solidFill>
                <a:srgbClr val="FF0000"/>
              </a:solidFill>
            </a:endParaRPr>
          </a:p>
          <a:p>
            <a:pPr lvl="1"/>
            <a:endParaRPr lang="en-US" dirty="0"/>
          </a:p>
        </p:txBody>
      </p:sp>
      <p:sp>
        <p:nvSpPr>
          <p:cNvPr id="4" name="Slide Number Placeholder 3"/>
          <p:cNvSpPr>
            <a:spLocks noGrp="1"/>
          </p:cNvSpPr>
          <p:nvPr>
            <p:ph type="sldNum" sz="quarter" idx="12"/>
          </p:nvPr>
        </p:nvSpPr>
        <p:spPr/>
        <p:txBody>
          <a:bodyPr/>
          <a:lstStyle/>
          <a:p>
            <a:fld id="{EB792F4E-54C0-4D36-B331-9C6FCFE9A340}" type="slidenum">
              <a:rPr lang="zh-CN" altLang="en-US" smtClean="0"/>
              <a:t>53</a:t>
            </a:fld>
            <a:endParaRPr lang="zh-CN" altLang="en-US" dirty="0"/>
          </a:p>
        </p:txBody>
      </p:sp>
      <p:pic>
        <p:nvPicPr>
          <p:cNvPr id="5" name="Picture 4"/>
          <p:cNvPicPr/>
          <p:nvPr/>
        </p:nvPicPr>
        <p:blipFill>
          <a:blip r:embed="rId2"/>
          <a:stretch>
            <a:fillRect/>
          </a:stretch>
        </p:blipFill>
        <p:spPr>
          <a:xfrm>
            <a:off x="2542222" y="3080782"/>
            <a:ext cx="4059555" cy="2999740"/>
          </a:xfrm>
          <a:prstGeom prst="rect">
            <a:avLst/>
          </a:prstGeom>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1" name="矩形 1">
            <a:extLst>
              <a:ext uri="{FF2B5EF4-FFF2-40B4-BE49-F238E27FC236}">
                <a16:creationId xmlns:a16="http://schemas.microsoft.com/office/drawing/2014/main" id="{69D0DE16-1872-274B-9B31-9C7D76C033F7}"/>
              </a:ext>
            </a:extLst>
          </p:cNvPr>
          <p:cNvSpPr/>
          <p:nvPr/>
        </p:nvSpPr>
        <p:spPr>
          <a:xfrm>
            <a:off x="0" y="0"/>
            <a:ext cx="9144000" cy="126227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7">
            <a:extLst>
              <a:ext uri="{FF2B5EF4-FFF2-40B4-BE49-F238E27FC236}">
                <a16:creationId xmlns:a16="http://schemas.microsoft.com/office/drawing/2014/main" id="{67C88B64-0B09-674D-A9E7-26D97A0BAE78}"/>
              </a:ext>
            </a:extLst>
          </p:cNvPr>
          <p:cNvSpPr/>
          <p:nvPr/>
        </p:nvSpPr>
        <p:spPr>
          <a:xfrm>
            <a:off x="2951204" y="149764"/>
            <a:ext cx="3241592" cy="1569660"/>
          </a:xfrm>
          <a:prstGeom prst="rect">
            <a:avLst/>
          </a:prstGeom>
        </p:spPr>
        <p:txBody>
          <a:bodyPr wrap="none">
            <a:spAutoFit/>
          </a:bodyPr>
          <a:lstStyle/>
          <a:p>
            <a:pPr algn="ctr"/>
            <a:r>
              <a:rPr lang="en-US" altLang="zh-CN" sz="9600" b="1" dirty="0">
                <a:solidFill>
                  <a:srgbClr val="94003F"/>
                </a:solidFill>
                <a:latin typeface="微软雅黑" panose="020B0503020204020204" pitchFamily="34" charset="-122"/>
                <a:ea typeface="微软雅黑" panose="020B0503020204020204" pitchFamily="34" charset="-122"/>
              </a:rPr>
              <a:t>Q&amp;A</a:t>
            </a:r>
            <a:endParaRPr lang="zh-CN" altLang="en-US" sz="9600" b="1" dirty="0">
              <a:solidFill>
                <a:srgbClr val="94003F"/>
              </a:solidFill>
              <a:latin typeface="微软雅黑" panose="020B0503020204020204" pitchFamily="34" charset="-122"/>
              <a:ea typeface="微软雅黑" panose="020B0503020204020204" pitchFamily="34" charset="-122"/>
            </a:endParaRPr>
          </a:p>
        </p:txBody>
      </p:sp>
      <p:pic>
        <p:nvPicPr>
          <p:cNvPr id="14" name="图片 11">
            <a:extLst>
              <a:ext uri="{FF2B5EF4-FFF2-40B4-BE49-F238E27FC236}">
                <a16:creationId xmlns:a16="http://schemas.microsoft.com/office/drawing/2014/main" id="{57B030C2-A92D-1147-AC3C-52C5BD616799}"/>
              </a:ext>
            </a:extLst>
          </p:cNvPr>
          <p:cNvPicPr>
            <a:picLocks noChangeAspect="1"/>
          </p:cNvPicPr>
          <p:nvPr/>
        </p:nvPicPr>
        <p:blipFill>
          <a:blip r:embed="rId3"/>
          <a:stretch>
            <a:fillRect/>
          </a:stretch>
        </p:blipFill>
        <p:spPr>
          <a:xfrm>
            <a:off x="1787450" y="1991082"/>
            <a:ext cx="1112742" cy="1112742"/>
          </a:xfrm>
          <a:prstGeom prst="rect">
            <a:avLst/>
          </a:prstGeom>
        </p:spPr>
      </p:pic>
      <p:sp>
        <p:nvSpPr>
          <p:cNvPr id="15" name="圆角矩形 13">
            <a:extLst>
              <a:ext uri="{FF2B5EF4-FFF2-40B4-BE49-F238E27FC236}">
                <a16:creationId xmlns:a16="http://schemas.microsoft.com/office/drawing/2014/main" id="{59DF3CF0-F7D4-E947-BA1B-36B1C5F30FA1}"/>
              </a:ext>
            </a:extLst>
          </p:cNvPr>
          <p:cNvSpPr/>
          <p:nvPr/>
        </p:nvSpPr>
        <p:spPr>
          <a:xfrm>
            <a:off x="5780902" y="3127217"/>
            <a:ext cx="2109764" cy="387627"/>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rPr>
              <a:t>vcc.szu.edu.cn</a:t>
            </a:r>
            <a:endPar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6" name="圆角矩形 14">
            <a:extLst>
              <a:ext uri="{FF2B5EF4-FFF2-40B4-BE49-F238E27FC236}">
                <a16:creationId xmlns:a16="http://schemas.microsoft.com/office/drawing/2014/main" id="{9950FA3B-B651-3C4C-99D7-163C227EE0AD}"/>
              </a:ext>
            </a:extLst>
          </p:cNvPr>
          <p:cNvSpPr/>
          <p:nvPr/>
        </p:nvSpPr>
        <p:spPr>
          <a:xfrm>
            <a:off x="1182455" y="3127217"/>
            <a:ext cx="2387218" cy="387627"/>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a:solidFill>
                  <a:schemeClr val="tx1">
                    <a:lumMod val="65000"/>
                    <a:lumOff val="35000"/>
                  </a:schemeClr>
                </a:solidFill>
                <a:latin typeface="微软雅黑" panose="020B0503020204020204" pitchFamily="34" charset="-122"/>
                <a:ea typeface="微软雅黑" panose="020B0503020204020204" pitchFamily="34" charset="-122"/>
              </a:rPr>
              <a:t>www.szu.edu.cn</a:t>
            </a:r>
            <a:endParaRPr lang="zh-CN" altLang="en-US" sz="2000" dirty="0">
              <a:solidFill>
                <a:schemeClr val="tx1">
                  <a:lumMod val="65000"/>
                  <a:lumOff val="35000"/>
                </a:schemeClr>
              </a:solidFill>
              <a:latin typeface="微软雅黑" panose="020B0503020204020204" pitchFamily="34" charset="-122"/>
              <a:ea typeface="微软雅黑" panose="020B0503020204020204" pitchFamily="34" charset="-122"/>
            </a:endParaRPr>
          </a:p>
        </p:txBody>
      </p:sp>
      <p:sp>
        <p:nvSpPr>
          <p:cNvPr id="17" name="矩形 6">
            <a:extLst>
              <a:ext uri="{FF2B5EF4-FFF2-40B4-BE49-F238E27FC236}">
                <a16:creationId xmlns:a16="http://schemas.microsoft.com/office/drawing/2014/main" id="{6B76E5B9-B0E5-334B-B211-9969E3268A6E}"/>
              </a:ext>
            </a:extLst>
          </p:cNvPr>
          <p:cNvSpPr/>
          <p:nvPr/>
        </p:nvSpPr>
        <p:spPr>
          <a:xfrm>
            <a:off x="3633282" y="3621719"/>
            <a:ext cx="1877437" cy="769441"/>
          </a:xfrm>
          <a:prstGeom prst="rect">
            <a:avLst/>
          </a:prstGeom>
        </p:spPr>
        <p:txBody>
          <a:bodyPr wrap="none">
            <a:spAutoFit/>
          </a:bodyPr>
          <a:lstStyle/>
          <a:p>
            <a:pPr algn="ctr"/>
            <a:r>
              <a:rPr lang="zh-CN" altLang="en-US" sz="4400" dirty="0">
                <a:latin typeface="叶根友刀锋黑草" panose="02010601030101010101" pitchFamily="2" charset="-122"/>
                <a:ea typeface="叶根友刀锋黑草" panose="02010601030101010101" pitchFamily="2" charset="-122"/>
              </a:rPr>
              <a:t>胡瑞珍</a:t>
            </a:r>
          </a:p>
        </p:txBody>
      </p:sp>
      <p:sp>
        <p:nvSpPr>
          <p:cNvPr id="18" name="圆角矩形 12">
            <a:extLst>
              <a:ext uri="{FF2B5EF4-FFF2-40B4-BE49-F238E27FC236}">
                <a16:creationId xmlns:a16="http://schemas.microsoft.com/office/drawing/2014/main" id="{1EA90D61-5B55-9441-ACC7-4C4C8E9DB6EE}"/>
              </a:ext>
            </a:extLst>
          </p:cNvPr>
          <p:cNvSpPr/>
          <p:nvPr/>
        </p:nvSpPr>
        <p:spPr>
          <a:xfrm>
            <a:off x="2350083" y="4391160"/>
            <a:ext cx="4443833" cy="387627"/>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solidFill>
                  <a:schemeClr val="tx1">
                    <a:lumMod val="65000"/>
                    <a:lumOff val="35000"/>
                  </a:schemeClr>
                </a:solidFill>
                <a:hlinkClick r:id="rId4"/>
              </a:rPr>
              <a:t>http://</a:t>
            </a:r>
            <a:r>
              <a:rPr lang="en-US" altLang="zh-CN" sz="2000" b="1" dirty="0" err="1">
                <a:solidFill>
                  <a:schemeClr val="tx1">
                    <a:lumMod val="65000"/>
                    <a:lumOff val="35000"/>
                  </a:schemeClr>
                </a:solidFill>
                <a:hlinkClick r:id="rId4"/>
              </a:rPr>
              <a:t>csse.szu.edu.cn</a:t>
            </a:r>
            <a:r>
              <a:rPr lang="en-US" altLang="zh-CN" sz="2000" b="1" dirty="0">
                <a:solidFill>
                  <a:schemeClr val="tx1">
                    <a:lumMod val="65000"/>
                    <a:lumOff val="35000"/>
                  </a:schemeClr>
                </a:solidFill>
                <a:hlinkClick r:id="rId4"/>
              </a:rPr>
              <a:t>/staff/</a:t>
            </a:r>
            <a:r>
              <a:rPr lang="en-US" altLang="zh-CN" sz="2000" b="1" dirty="0" err="1">
                <a:solidFill>
                  <a:schemeClr val="tx1">
                    <a:lumMod val="65000"/>
                    <a:lumOff val="35000"/>
                  </a:schemeClr>
                </a:solidFill>
                <a:hlinkClick r:id="rId4"/>
              </a:rPr>
              <a:t>ruizhenhu</a:t>
            </a:r>
            <a:r>
              <a:rPr lang="en-US" altLang="zh-CN" sz="2000" b="1" dirty="0">
                <a:solidFill>
                  <a:schemeClr val="tx1">
                    <a:lumMod val="65000"/>
                    <a:lumOff val="35000"/>
                  </a:schemeClr>
                </a:solidFill>
                <a:hlinkClick r:id="rId4"/>
              </a:rPr>
              <a:t>/</a:t>
            </a:r>
            <a:endParaRPr lang="zh-CN" altLang="en-US" sz="2000" b="1" dirty="0">
              <a:solidFill>
                <a:schemeClr val="tx1">
                  <a:lumMod val="65000"/>
                  <a:lumOff val="35000"/>
                </a:schemeClr>
              </a:solidFill>
            </a:endParaRPr>
          </a:p>
        </p:txBody>
      </p:sp>
      <p:pic>
        <p:nvPicPr>
          <p:cNvPr id="19" name="Picture 18">
            <a:extLst>
              <a:ext uri="{FF2B5EF4-FFF2-40B4-BE49-F238E27FC236}">
                <a16:creationId xmlns:a16="http://schemas.microsoft.com/office/drawing/2014/main" id="{E7FED75F-6BCE-D94B-B1EA-1844937B0F72}"/>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269751" y="2004825"/>
            <a:ext cx="1132065" cy="1132065"/>
          </a:xfrm>
          <a:prstGeom prst="rect">
            <a:avLst/>
          </a:prstGeom>
        </p:spPr>
      </p:pic>
      <p:pic>
        <p:nvPicPr>
          <p:cNvPr id="28" name="Picture 27">
            <a:extLst>
              <a:ext uri="{FF2B5EF4-FFF2-40B4-BE49-F238E27FC236}">
                <a16:creationId xmlns:a16="http://schemas.microsoft.com/office/drawing/2014/main" id="{DE1C7EFD-414B-374A-9B74-26FF5C06920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765821" y="1851421"/>
            <a:ext cx="1638300" cy="1638300"/>
          </a:xfrm>
          <a:prstGeom prst="rect">
            <a:avLst/>
          </a:prstGeom>
        </p:spPr>
      </p:pic>
    </p:spTree>
    <p:extLst>
      <p:ext uri="{BB962C8B-B14F-4D97-AF65-F5344CB8AC3E}">
        <p14:creationId xmlns:p14="http://schemas.microsoft.com/office/powerpoint/2010/main" val="15867033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知识点回顾 </a:t>
            </a:r>
            <a:r>
              <a:rPr lang="mr-IN" altLang="zh-CN" dirty="0"/>
              <a:t>–</a:t>
            </a:r>
            <a:r>
              <a:rPr lang="zh-CN" altLang="en-US" dirty="0"/>
              <a:t> 标架</a:t>
            </a:r>
          </a:p>
        </p:txBody>
      </p:sp>
      <p:sp>
        <p:nvSpPr>
          <p:cNvPr id="6" name="Content Placeholder 5"/>
          <p:cNvSpPr>
            <a:spLocks noGrp="1"/>
          </p:cNvSpPr>
          <p:nvPr>
            <p:ph idx="1"/>
          </p:nvPr>
        </p:nvSpPr>
        <p:spPr/>
        <p:txBody>
          <a:bodyPr/>
          <a:lstStyle/>
          <a:p>
            <a:r>
              <a:rPr lang="zh-CN" altLang="en-US" dirty="0"/>
              <a:t>标架 </a:t>
            </a:r>
            <a:r>
              <a:rPr lang="en-US" altLang="zh-CN" dirty="0"/>
              <a:t>= </a:t>
            </a:r>
            <a:r>
              <a:rPr lang="zh-CN" altLang="en-US" dirty="0"/>
              <a:t>原点</a:t>
            </a:r>
            <a:r>
              <a:rPr lang="en-US" altLang="zh-CN" dirty="0"/>
              <a:t>+</a:t>
            </a:r>
            <a:r>
              <a:rPr lang="zh-CN" altLang="en-US" dirty="0"/>
              <a:t>基向量</a:t>
            </a:r>
          </a:p>
          <a:p>
            <a:r>
              <a:rPr lang="zh-CN" altLang="en-US" dirty="0"/>
              <a:t>将向量坐标系固定在原点</a:t>
            </a:r>
            <a:r>
              <a:rPr lang="en-US" altLang="zh-CN" dirty="0"/>
              <a:t>P0</a:t>
            </a:r>
            <a:r>
              <a:rPr lang="zh-CN" altLang="en-US" dirty="0"/>
              <a:t>上</a:t>
            </a:r>
          </a:p>
          <a:p>
            <a:r>
              <a:rPr lang="zh-CN" altLang="en-US" dirty="0"/>
              <a:t>能够表示</a:t>
            </a:r>
            <a:r>
              <a:rPr lang="zh-CN" altLang="en-US" dirty="0">
                <a:solidFill>
                  <a:srgbClr val="0000FF"/>
                </a:solidFill>
              </a:rPr>
              <a:t>点</a:t>
            </a:r>
            <a:r>
              <a:rPr lang="zh-CN" altLang="en-US" dirty="0"/>
              <a:t>：</a:t>
            </a:r>
          </a:p>
          <a:p>
            <a:endParaRPr lang="en-US" dirty="0"/>
          </a:p>
        </p:txBody>
      </p:sp>
      <p:sp>
        <p:nvSpPr>
          <p:cNvPr id="4" name="灯片编号占位符 3"/>
          <p:cNvSpPr>
            <a:spLocks noGrp="1"/>
          </p:cNvSpPr>
          <p:nvPr>
            <p:ph type="sldNum" sz="quarter" idx="12"/>
          </p:nvPr>
        </p:nvSpPr>
        <p:spPr/>
        <p:txBody>
          <a:bodyPr/>
          <a:lstStyle/>
          <a:p>
            <a:fld id="{EB792F4E-54C0-4D36-B331-9C6FCFE9A340}" type="slidenum">
              <a:rPr lang="zh-CN" altLang="en-US" smtClean="0"/>
              <a:t>6</a:t>
            </a:fld>
            <a:endParaRPr lang="zh-CN" altLang="en-US"/>
          </a:p>
        </p:txBody>
      </p:sp>
      <p:pic>
        <p:nvPicPr>
          <p:cNvPr id="18" name="图片 17"/>
          <p:cNvPicPr>
            <a:picLocks noChangeAspect="1"/>
          </p:cNvPicPr>
          <p:nvPr/>
        </p:nvPicPr>
        <p:blipFill>
          <a:blip r:embed="rId2"/>
          <a:stretch>
            <a:fillRect/>
          </a:stretch>
        </p:blipFill>
        <p:spPr>
          <a:xfrm>
            <a:off x="5054094" y="2906464"/>
            <a:ext cx="3261676" cy="3449886"/>
          </a:xfrm>
          <a:prstGeom prst="rect">
            <a:avLst/>
          </a:prstGeom>
        </p:spPr>
      </p:pic>
      <p:pic>
        <p:nvPicPr>
          <p:cNvPr id="19" name="图片 18"/>
          <p:cNvPicPr>
            <a:picLocks noChangeAspect="1"/>
          </p:cNvPicPr>
          <p:nvPr/>
        </p:nvPicPr>
        <p:blipFill>
          <a:blip r:embed="rId3"/>
          <a:stretch>
            <a:fillRect/>
          </a:stretch>
        </p:blipFill>
        <p:spPr>
          <a:xfrm>
            <a:off x="1075485" y="3059404"/>
            <a:ext cx="4359643" cy="344471"/>
          </a:xfrm>
          <a:prstGeom prst="rect">
            <a:avLst/>
          </a:prstGeom>
        </p:spPr>
      </p:pic>
    </p:spTree>
    <p:extLst>
      <p:ext uri="{BB962C8B-B14F-4D97-AF65-F5344CB8AC3E}">
        <p14:creationId xmlns:p14="http://schemas.microsoft.com/office/powerpoint/2010/main" val="11526845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知识点回顾 </a:t>
            </a:r>
            <a:r>
              <a:rPr lang="mr-IN" altLang="zh-CN" dirty="0"/>
              <a:t>–</a:t>
            </a:r>
            <a:r>
              <a:rPr lang="zh-CN" altLang="en-US" dirty="0"/>
              <a:t> 齐次坐标</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zh-CN" altLang="en-US" dirty="0"/>
                  <a:t>三维空间的四维齐次坐标的一般形式为</a:t>
                </a:r>
                <a:endParaRPr lang="en-US" altLang="zh-CN" dirty="0"/>
              </a:p>
              <a:p>
                <a:pPr lvl="1"/>
                <a14:m>
                  <m:oMath xmlns:m="http://schemas.openxmlformats.org/officeDocument/2006/math">
                    <m:r>
                      <a:rPr lang="pl-PL" altLang="zh-CN" i="1" dirty="0" smtClean="0">
                        <a:solidFill>
                          <a:srgbClr val="0000FF"/>
                        </a:solidFill>
                        <a:latin typeface="Cambria Math" charset="0"/>
                      </a:rPr>
                      <m:t>𝑃</m:t>
                    </m:r>
                    <m:r>
                      <a:rPr lang="pl-PL" altLang="zh-CN" i="1" dirty="0" smtClean="0">
                        <a:solidFill>
                          <a:srgbClr val="0000FF"/>
                        </a:solidFill>
                        <a:latin typeface="Cambria Math" charset="0"/>
                      </a:rPr>
                      <m:t> = [</m:t>
                    </m:r>
                    <m:r>
                      <a:rPr lang="pl-PL" altLang="zh-CN" i="1" dirty="0" smtClean="0">
                        <a:solidFill>
                          <a:srgbClr val="0000FF"/>
                        </a:solidFill>
                        <a:latin typeface="Cambria Math" charset="0"/>
                      </a:rPr>
                      <m:t>𝑥</m:t>
                    </m:r>
                    <m:r>
                      <a:rPr lang="pl-PL" altLang="zh-CN" i="1" dirty="0" smtClean="0">
                        <a:solidFill>
                          <a:srgbClr val="0000FF"/>
                        </a:solidFill>
                        <a:latin typeface="Cambria Math" charset="0"/>
                      </a:rPr>
                      <m:t>, </m:t>
                    </m:r>
                    <m:r>
                      <a:rPr lang="pl-PL" altLang="zh-CN" i="1" dirty="0" smtClean="0">
                        <a:solidFill>
                          <a:srgbClr val="0000FF"/>
                        </a:solidFill>
                        <a:latin typeface="Cambria Math" charset="0"/>
                      </a:rPr>
                      <m:t>𝑦</m:t>
                    </m:r>
                    <m:r>
                      <a:rPr lang="pl-PL" altLang="zh-CN" i="1" dirty="0" smtClean="0">
                        <a:solidFill>
                          <a:srgbClr val="0000FF"/>
                        </a:solidFill>
                        <a:latin typeface="Cambria Math" charset="0"/>
                      </a:rPr>
                      <m:t>, </m:t>
                    </m:r>
                    <m:r>
                      <a:rPr lang="pl-PL" altLang="zh-CN" i="1" dirty="0" smtClean="0">
                        <a:solidFill>
                          <a:srgbClr val="0000FF"/>
                        </a:solidFill>
                        <a:latin typeface="Cambria Math" charset="0"/>
                      </a:rPr>
                      <m:t>𝑧</m:t>
                    </m:r>
                    <m:r>
                      <a:rPr lang="pl-PL" altLang="zh-CN" i="1" dirty="0" smtClean="0">
                        <a:solidFill>
                          <a:srgbClr val="0000FF"/>
                        </a:solidFill>
                        <a:latin typeface="Cambria Math" charset="0"/>
                      </a:rPr>
                      <m:t>, </m:t>
                    </m:r>
                    <m:r>
                      <a:rPr lang="pl-PL" altLang="zh-CN" i="1" dirty="0" smtClean="0">
                        <a:solidFill>
                          <a:srgbClr val="0000FF"/>
                        </a:solidFill>
                        <a:latin typeface="Cambria Math" charset="0"/>
                      </a:rPr>
                      <m:t>𝑤</m:t>
                    </m:r>
                    <m:r>
                      <a:rPr lang="pl-PL" altLang="zh-CN" i="1" dirty="0" smtClean="0">
                        <a:solidFill>
                          <a:srgbClr val="0000FF"/>
                        </a:solidFill>
                        <a:latin typeface="Cambria Math" charset="0"/>
                      </a:rPr>
                      <m:t>]</m:t>
                    </m:r>
                    <m:r>
                      <a:rPr lang="pl-PL" altLang="zh-CN" i="1" baseline="30000" dirty="0">
                        <a:solidFill>
                          <a:srgbClr val="0000FF"/>
                        </a:solidFill>
                        <a:latin typeface="Cambria Math" charset="0"/>
                      </a:rPr>
                      <m:t>𝑇</m:t>
                    </m:r>
                  </m:oMath>
                </a14:m>
                <a:endParaRPr lang="en-US" altLang="zh-CN" i="1" dirty="0">
                  <a:solidFill>
                    <a:srgbClr val="0000FF"/>
                  </a:solidFill>
                  <a:latin typeface="Cambria Math" charset="0"/>
                </a:endParaRPr>
              </a:p>
              <a:p>
                <a:pPr lvl="1"/>
                <a14:m>
                  <m:oMath xmlns:m="http://schemas.openxmlformats.org/officeDocument/2006/math">
                    <m:r>
                      <a:rPr lang="en-US" altLang="zh-CN" i="1" dirty="0">
                        <a:solidFill>
                          <a:srgbClr val="0000FF"/>
                        </a:solidFill>
                        <a:latin typeface="Cambria Math" charset="0"/>
                      </a:rPr>
                      <m:t>𝑤</m:t>
                    </m:r>
                    <m:r>
                      <a:rPr lang="en-US" altLang="zh-CN" i="1" dirty="0">
                        <a:solidFill>
                          <a:srgbClr val="0000FF"/>
                        </a:solidFill>
                        <a:latin typeface="Cambria Math" charset="0"/>
                      </a:rPr>
                      <m:t>=0</m:t>
                    </m:r>
                  </m:oMath>
                </a14:m>
                <a:r>
                  <a:rPr lang="en-US" altLang="zh-CN" dirty="0">
                    <a:solidFill>
                      <a:srgbClr val="0000FF"/>
                    </a:solidFill>
                  </a:rPr>
                  <a:t>:</a:t>
                </a:r>
                <a:r>
                  <a:rPr lang="zh-CN" altLang="en-US" dirty="0">
                    <a:solidFill>
                      <a:srgbClr val="0000FF"/>
                    </a:solidFill>
                  </a:rPr>
                  <a:t> 向量</a:t>
                </a:r>
                <a:endParaRPr lang="en-US" altLang="zh-CN" i="1" dirty="0">
                  <a:solidFill>
                    <a:srgbClr val="0000FF"/>
                  </a:solidFill>
                  <a:latin typeface="Cambria Math" charset="0"/>
                </a:endParaRPr>
              </a:p>
              <a:p>
                <a:pPr lvl="1"/>
                <a14:m>
                  <m:oMath xmlns:m="http://schemas.openxmlformats.org/officeDocument/2006/math">
                    <m:r>
                      <a:rPr lang="en-US" altLang="zh-CN" i="1" dirty="0">
                        <a:solidFill>
                          <a:srgbClr val="0000FF"/>
                        </a:solidFill>
                        <a:latin typeface="Cambria Math" charset="0"/>
                      </a:rPr>
                      <m:t>𝑤</m:t>
                    </m:r>
                    <m:r>
                      <a:rPr lang="en-US" altLang="zh-CN" i="1" dirty="0">
                        <a:solidFill>
                          <a:srgbClr val="0000FF"/>
                        </a:solidFill>
                        <a:latin typeface="Cambria Math" charset="0"/>
                      </a:rPr>
                      <m:t>=1</m:t>
                    </m:r>
                  </m:oMath>
                </a14:m>
                <a:r>
                  <a:rPr lang="en-US" altLang="zh-CN" dirty="0">
                    <a:solidFill>
                      <a:srgbClr val="0000FF"/>
                    </a:solidFill>
                  </a:rPr>
                  <a:t>:</a:t>
                </a:r>
                <a:r>
                  <a:rPr lang="zh-CN" altLang="en-US" dirty="0">
                    <a:solidFill>
                      <a:srgbClr val="0000FF"/>
                    </a:solidFill>
                  </a:rPr>
                  <a:t> 点</a:t>
                </a:r>
                <a:endParaRPr lang="en-US" altLang="zh-CN" dirty="0">
                  <a:solidFill>
                    <a:srgbClr val="0000FF"/>
                  </a:solidFill>
                </a:endParaRPr>
              </a:p>
              <a:p>
                <a:pPr lvl="1"/>
                <a:endParaRPr lang="zh-CN" altLang="en-US" dirty="0"/>
              </a:p>
              <a:p>
                <a:r>
                  <a:rPr lang="zh-CN" altLang="en-US" dirty="0"/>
                  <a:t>齐次坐标是所有计算机图形系统的关键</a:t>
                </a:r>
              </a:p>
              <a:p>
                <a:pPr lvl="1"/>
                <a:r>
                  <a:rPr lang="zh-CN" altLang="en-US" dirty="0"/>
                  <a:t>所有标准变换（旋转、平移、放缩）都可以应用</a:t>
                </a:r>
                <a:r>
                  <a:rPr lang="en-US" altLang="zh-CN" dirty="0"/>
                  <a:t>4×4</a:t>
                </a:r>
                <a:r>
                  <a:rPr lang="zh-CN" altLang="en-US" dirty="0"/>
                  <a:t>阶矩阵的乘法实现</a:t>
                </a:r>
              </a:p>
              <a:p>
                <a:pPr lvl="1"/>
                <a:r>
                  <a:rPr lang="zh-CN" altLang="en-US" dirty="0"/>
                  <a:t>硬件流水线体系可以应用四维表示</a:t>
                </a:r>
              </a:p>
              <a:p>
                <a:pPr lvl="1"/>
                <a:r>
                  <a:rPr lang="zh-CN" altLang="en-US" dirty="0"/>
                  <a:t>对于正交投影，可以通过</a:t>
                </a:r>
                <a:r>
                  <a:rPr lang="en-US" altLang="zh-CN" dirty="0"/>
                  <a:t>w = 0</a:t>
                </a:r>
                <a:r>
                  <a:rPr lang="zh-CN" altLang="en-US" dirty="0"/>
                  <a:t>保证向量，</a:t>
                </a:r>
                <a:r>
                  <a:rPr lang="en-US" altLang="zh-CN" dirty="0"/>
                  <a:t>w = 1</a:t>
                </a:r>
                <a:r>
                  <a:rPr lang="zh-CN" altLang="en-US" dirty="0"/>
                  <a:t>保证点</a:t>
                </a:r>
              </a:p>
              <a:p>
                <a:pPr lvl="1"/>
                <a:r>
                  <a:rPr lang="zh-CN" altLang="en-US" dirty="0"/>
                  <a:t>对于透视投影，需要进行特别的处理：透视除法</a:t>
                </a:r>
              </a:p>
              <a:p>
                <a:endParaRPr lang="zh-CN" altLang="en-US"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618" t="-2381"/>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EB792F4E-54C0-4D36-B331-9C6FCFE9A340}" type="slidenum">
              <a:rPr lang="zh-CN" altLang="en-US" smtClean="0"/>
              <a:pPr/>
              <a:t>7</a:t>
            </a:fld>
            <a:endParaRPr lang="zh-CN" altLang="en-US" dirty="0"/>
          </a:p>
        </p:txBody>
      </p:sp>
    </p:spTree>
    <p:extLst>
      <p:ext uri="{BB962C8B-B14F-4D97-AF65-F5344CB8AC3E}">
        <p14:creationId xmlns:p14="http://schemas.microsoft.com/office/powerpoint/2010/main" val="5947434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知识点回顾 </a:t>
            </a:r>
            <a:r>
              <a:rPr lang="mr-IN" altLang="zh-CN" dirty="0"/>
              <a:t>–</a:t>
            </a:r>
            <a:r>
              <a:rPr lang="zh-CN" altLang="en-US" dirty="0"/>
              <a:t> 坐标系变换</a:t>
            </a:r>
            <a:endParaRPr lang="en-US" dirty="0"/>
          </a:p>
        </p:txBody>
      </p:sp>
      <p:sp>
        <p:nvSpPr>
          <p:cNvPr id="4" name="Slide Number Placeholder 3"/>
          <p:cNvSpPr>
            <a:spLocks noGrp="1"/>
          </p:cNvSpPr>
          <p:nvPr>
            <p:ph type="sldNum" sz="quarter" idx="12"/>
          </p:nvPr>
        </p:nvSpPr>
        <p:spPr/>
        <p:txBody>
          <a:bodyPr/>
          <a:lstStyle/>
          <a:p>
            <a:fld id="{EB792F4E-54C0-4D36-B331-9C6FCFE9A340}" type="slidenum">
              <a:rPr lang="zh-CN" altLang="en-US" smtClean="0"/>
              <a:pPr/>
              <a:t>8</a:t>
            </a:fld>
            <a:endParaRPr lang="zh-CN" altLang="en-US" dirty="0"/>
          </a:p>
        </p:txBody>
      </p:sp>
      <p:sp>
        <p:nvSpPr>
          <p:cNvPr id="7" name="Content Placeholder 2"/>
          <p:cNvSpPr>
            <a:spLocks noGrp="1"/>
          </p:cNvSpPr>
          <p:nvPr>
            <p:ph idx="1"/>
          </p:nvPr>
        </p:nvSpPr>
        <p:spPr>
          <a:xfrm>
            <a:off x="628650" y="1316831"/>
            <a:ext cx="7886700" cy="4351338"/>
          </a:xfrm>
        </p:spPr>
        <p:txBody>
          <a:bodyPr/>
          <a:lstStyle/>
          <a:p>
            <a:r>
              <a:rPr lang="zh-CN" altLang="en-US" dirty="0">
                <a:latin typeface="Microsoft YaHei" charset="-122"/>
                <a:ea typeface="Microsoft YaHei" charset="-122"/>
                <a:cs typeface="Microsoft YaHei" charset="-122"/>
              </a:rPr>
              <a:t>考虑同一个向量相对于两组不同基的表示</a:t>
            </a:r>
            <a:endParaRPr lang="en-US" altLang="zh-CN" dirty="0">
              <a:latin typeface="Microsoft YaHei" charset="-122"/>
              <a:ea typeface="Microsoft YaHei" charset="-122"/>
              <a:cs typeface="Microsoft YaHei" charset="-122"/>
            </a:endParaRPr>
          </a:p>
          <a:p>
            <a:r>
              <a:rPr lang="zh-CN" altLang="en-US" dirty="0">
                <a:latin typeface="Microsoft YaHei" charset="-122"/>
                <a:ea typeface="Microsoft YaHei" charset="-122"/>
                <a:cs typeface="Microsoft YaHei" charset="-122"/>
              </a:rPr>
              <a:t>假设表示分别是</a:t>
            </a:r>
          </a:p>
          <a:p>
            <a:endParaRPr lang="en-US" altLang="zh-CN" dirty="0">
              <a:latin typeface="Microsoft YaHei" charset="-122"/>
              <a:ea typeface="Microsoft YaHei" charset="-122"/>
              <a:cs typeface="Microsoft YaHei" charset="-122"/>
            </a:endParaRPr>
          </a:p>
          <a:p>
            <a:pPr>
              <a:buNone/>
            </a:pPr>
            <a:endParaRPr lang="en-US" altLang="zh-CN" dirty="0">
              <a:latin typeface="Microsoft YaHei" charset="-122"/>
              <a:ea typeface="Microsoft YaHei" charset="-122"/>
              <a:cs typeface="Microsoft YaHei" charset="-122"/>
            </a:endParaRPr>
          </a:p>
          <a:p>
            <a:endParaRPr lang="zh-CN" altLang="en-US" dirty="0">
              <a:latin typeface="Microsoft YaHei" charset="-122"/>
              <a:ea typeface="Microsoft YaHei" charset="-122"/>
              <a:cs typeface="Microsoft YaHei" charset="-122"/>
            </a:endParaRPr>
          </a:p>
        </p:txBody>
      </p:sp>
      <mc:AlternateContent xmlns:mc="http://schemas.openxmlformats.org/markup-compatibility/2006" xmlns:a14="http://schemas.microsoft.com/office/drawing/2010/main">
        <mc:Choice Requires="a14">
          <p:sp>
            <p:nvSpPr>
              <p:cNvPr id="8" name="Text Box 6"/>
              <p:cNvSpPr txBox="1">
                <a:spLocks noChangeArrowheads="1"/>
              </p:cNvSpPr>
              <p:nvPr/>
            </p:nvSpPr>
            <p:spPr bwMode="auto">
              <a:xfrm>
                <a:off x="914543" y="2527176"/>
                <a:ext cx="2616422" cy="507831"/>
              </a:xfrm>
              <a:prstGeom prst="rect">
                <a:avLst/>
              </a:prstGeom>
              <a:noFill/>
              <a:ln w="12700">
                <a:noFill/>
                <a:miter lim="800000"/>
                <a:headEnd type="none" w="sm" len="sm"/>
                <a:tailEnd type="none" w="sm" len="sm"/>
              </a:ln>
            </p:spPr>
            <p:txBody>
              <a:bodyPr wrap="none" anchorCtr="1">
                <a:spAutoFit/>
              </a:bodyPr>
              <a:lstStyle/>
              <a:p>
                <a:pPr/>
                <a14:m>
                  <m:oMathPara xmlns:m="http://schemas.openxmlformats.org/officeDocument/2006/math">
                    <m:oMathParaPr>
                      <m:jc m:val="centerGroup"/>
                    </m:oMathParaPr>
                    <m:oMath xmlns:m="http://schemas.openxmlformats.org/officeDocument/2006/math">
                      <m:r>
                        <a:rPr lang="en-US" altLang="zh-CN" sz="2700" b="1" i="1" dirty="0" smtClean="0">
                          <a:latin typeface="Cambria Math" charset="0"/>
                          <a:ea typeface="Microsoft YaHei" charset="-122"/>
                          <a:cs typeface="Microsoft YaHei" charset="-122"/>
                        </a:rPr>
                        <m:t>𝒂</m:t>
                      </m:r>
                      <m:r>
                        <a:rPr lang="en-US" altLang="zh-CN" sz="2700" i="1" dirty="0">
                          <a:latin typeface="Cambria Math" charset="0"/>
                          <a:ea typeface="Microsoft YaHei" charset="-122"/>
                          <a:cs typeface="Microsoft YaHei" charset="-122"/>
                        </a:rPr>
                        <m:t>=</m:t>
                      </m:r>
                      <m:sSup>
                        <m:sSupPr>
                          <m:ctrlPr>
                            <a:rPr lang="en-US" altLang="zh-CN" sz="2700" b="0" i="1" dirty="0" smtClean="0">
                              <a:latin typeface="Cambria Math" panose="02040503050406030204" pitchFamily="18" charset="0"/>
                              <a:ea typeface="Microsoft YaHei" charset="-122"/>
                              <a:cs typeface="Microsoft YaHei" charset="-122"/>
                            </a:rPr>
                          </m:ctrlPr>
                        </m:sSupPr>
                        <m:e>
                          <m:d>
                            <m:dPr>
                              <m:begChr m:val="["/>
                              <m:endChr m:val="]"/>
                              <m:ctrlPr>
                                <a:rPr lang="en-US" altLang="zh-CN" sz="2700" i="1" dirty="0">
                                  <a:latin typeface="Cambria Math" panose="02040503050406030204" pitchFamily="18" charset="0"/>
                                  <a:ea typeface="Microsoft YaHei" charset="-122"/>
                                  <a:cs typeface="Microsoft YaHei" charset="-122"/>
                                </a:rPr>
                              </m:ctrlPr>
                            </m:dPr>
                            <m:e>
                              <m:r>
                                <a:rPr lang="en-US" altLang="zh-CN" sz="2700" i="1" dirty="0">
                                  <a:latin typeface="Cambria Math" charset="0"/>
                                  <a:ea typeface="Microsoft YaHei" charset="-122"/>
                                  <a:cs typeface="Microsoft YaHei" charset="-122"/>
                                </a:rPr>
                                <m:t>𝑎</m:t>
                              </m:r>
                              <m:r>
                                <a:rPr lang="en-US" altLang="zh-CN" sz="2700" i="1" baseline="-25000" dirty="0">
                                  <a:latin typeface="Cambria Math" charset="0"/>
                                  <a:ea typeface="Microsoft YaHei" charset="-122"/>
                                  <a:cs typeface="Microsoft YaHei" charset="-122"/>
                                </a:rPr>
                                <m:t>1</m:t>
                              </m:r>
                              <m:r>
                                <a:rPr lang="en-US" altLang="zh-CN" sz="2700" i="1" dirty="0">
                                  <a:latin typeface="Cambria Math" charset="0"/>
                                  <a:ea typeface="Microsoft YaHei" charset="-122"/>
                                  <a:cs typeface="Microsoft YaHei" charset="-122"/>
                                </a:rPr>
                                <m:t> </m:t>
                              </m:r>
                              <m:r>
                                <a:rPr lang="en-US" altLang="zh-CN" sz="2700" i="1" dirty="0">
                                  <a:latin typeface="Cambria Math" charset="0"/>
                                  <a:ea typeface="Microsoft YaHei" charset="-122"/>
                                  <a:cs typeface="Microsoft YaHei" charset="-122"/>
                                </a:rPr>
                                <m:t>𝑎</m:t>
                              </m:r>
                              <m:r>
                                <a:rPr lang="en-US" altLang="zh-CN" sz="2700" i="1" baseline="-25000" dirty="0">
                                  <a:latin typeface="Cambria Math" charset="0"/>
                                  <a:ea typeface="Microsoft YaHei" charset="-122"/>
                                  <a:cs typeface="Microsoft YaHei" charset="-122"/>
                                </a:rPr>
                                <m:t>2</m:t>
                              </m:r>
                              <m:r>
                                <a:rPr lang="en-US" altLang="zh-CN" sz="2700" i="1" dirty="0">
                                  <a:latin typeface="Cambria Math" charset="0"/>
                                  <a:ea typeface="Microsoft YaHei" charset="-122"/>
                                  <a:cs typeface="Microsoft YaHei" charset="-122"/>
                                </a:rPr>
                                <m:t>  </m:t>
                              </m:r>
                              <m:r>
                                <a:rPr lang="en-US" altLang="zh-CN" sz="2700" i="1" dirty="0">
                                  <a:latin typeface="Cambria Math" charset="0"/>
                                  <a:ea typeface="Microsoft YaHei" charset="-122"/>
                                  <a:cs typeface="Microsoft YaHei" charset="-122"/>
                                </a:rPr>
                                <m:t>𝑎</m:t>
                              </m:r>
                              <m:r>
                                <a:rPr lang="en-US" altLang="zh-CN" sz="2700" i="1" baseline="-25000" dirty="0">
                                  <a:latin typeface="Cambria Math" charset="0"/>
                                  <a:ea typeface="Microsoft YaHei" charset="-122"/>
                                  <a:cs typeface="Microsoft YaHei" charset="-122"/>
                                </a:rPr>
                                <m:t>3 </m:t>
                              </m:r>
                            </m:e>
                          </m:d>
                        </m:e>
                        <m:sup>
                          <m:r>
                            <a:rPr lang="en-US" altLang="zh-CN" sz="2700" b="0" i="1" dirty="0" smtClean="0">
                              <a:latin typeface="Cambria Math" charset="0"/>
                              <a:ea typeface="Microsoft YaHei" charset="-122"/>
                              <a:cs typeface="Microsoft YaHei" charset="-122"/>
                            </a:rPr>
                            <m:t>𝑇</m:t>
                          </m:r>
                        </m:sup>
                      </m:sSup>
                    </m:oMath>
                  </m:oMathPara>
                </a14:m>
                <a:endParaRPr lang="en-US" altLang="zh-CN" sz="2700" dirty="0">
                  <a:latin typeface="Microsoft YaHei" charset="-122"/>
                  <a:ea typeface="Microsoft YaHei" charset="-122"/>
                  <a:cs typeface="Microsoft YaHei" charset="-122"/>
                </a:endParaRPr>
              </a:p>
            </p:txBody>
          </p:sp>
        </mc:Choice>
        <mc:Fallback xmlns="">
          <p:sp>
            <p:nvSpPr>
              <p:cNvPr id="8" name="Text Box 6"/>
              <p:cNvSpPr txBox="1">
                <a:spLocks noRot="1" noChangeAspect="1" noMove="1" noResize="1" noEditPoints="1" noAdjustHandles="1" noChangeArrowheads="1" noChangeShapeType="1" noTextEdit="1"/>
              </p:cNvSpPr>
              <p:nvPr/>
            </p:nvSpPr>
            <p:spPr bwMode="auto">
              <a:xfrm>
                <a:off x="914543" y="2527176"/>
                <a:ext cx="2616422" cy="507831"/>
              </a:xfrm>
              <a:prstGeom prst="rect">
                <a:avLst/>
              </a:prstGeom>
              <a:blipFill>
                <a:blip r:embed="rId2"/>
                <a:stretch>
                  <a:fillRect b="-34146"/>
                </a:stretch>
              </a:blipFill>
              <a:ln w="12700">
                <a:noFill/>
                <a:miter lim="800000"/>
                <a:headEnd type="none" w="sm" len="sm"/>
                <a:tailEnd type="none" w="sm" len="sm"/>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 Box 7"/>
              <p:cNvSpPr txBox="1">
                <a:spLocks noChangeArrowheads="1"/>
              </p:cNvSpPr>
              <p:nvPr/>
            </p:nvSpPr>
            <p:spPr bwMode="auto">
              <a:xfrm>
                <a:off x="914893" y="3035007"/>
                <a:ext cx="2552571" cy="506870"/>
              </a:xfrm>
              <a:prstGeom prst="rect">
                <a:avLst/>
              </a:prstGeom>
              <a:noFill/>
              <a:ln w="12700">
                <a:noFill/>
                <a:miter lim="800000"/>
                <a:headEnd type="none" w="sm" len="sm"/>
                <a:tailEnd type="none" w="sm" len="sm"/>
              </a:ln>
            </p:spPr>
            <p:txBody>
              <a:bodyPr wrap="square" anchorCtr="1">
                <a:spAutoFit/>
              </a:bodyPr>
              <a:lstStyle/>
              <a:p>
                <a:pPr/>
                <a14:m>
                  <m:oMathPara xmlns:m="http://schemas.openxmlformats.org/officeDocument/2006/math">
                    <m:oMathParaPr>
                      <m:jc m:val="centerGroup"/>
                    </m:oMathParaPr>
                    <m:oMath xmlns:m="http://schemas.openxmlformats.org/officeDocument/2006/math">
                      <m:r>
                        <a:rPr lang="en-US" altLang="zh-CN" sz="2700" b="1" i="1" dirty="0" smtClean="0">
                          <a:latin typeface="Cambria Math" charset="0"/>
                          <a:ea typeface="Microsoft YaHei" charset="-122"/>
                          <a:cs typeface="Microsoft YaHei" charset="-122"/>
                        </a:rPr>
                        <m:t>𝒃</m:t>
                      </m:r>
                      <m:r>
                        <a:rPr lang="en-US" altLang="zh-CN" sz="2700" i="1" dirty="0">
                          <a:latin typeface="Cambria Math" charset="0"/>
                          <a:ea typeface="Microsoft YaHei" charset="-122"/>
                          <a:cs typeface="Microsoft YaHei" charset="-122"/>
                        </a:rPr>
                        <m:t>=</m:t>
                      </m:r>
                      <m:sSup>
                        <m:sSupPr>
                          <m:ctrlPr>
                            <a:rPr lang="en-US" altLang="zh-CN" sz="2700" b="0" i="1" dirty="0" smtClean="0">
                              <a:latin typeface="Cambria Math" panose="02040503050406030204" pitchFamily="18" charset="0"/>
                              <a:ea typeface="Microsoft YaHei" charset="-122"/>
                              <a:cs typeface="Microsoft YaHei" charset="-122"/>
                            </a:rPr>
                          </m:ctrlPr>
                        </m:sSupPr>
                        <m:e>
                          <m:d>
                            <m:dPr>
                              <m:begChr m:val="["/>
                              <m:endChr m:val="]"/>
                              <m:ctrlPr>
                                <a:rPr lang="en-US" altLang="zh-CN" sz="2700" i="1" dirty="0">
                                  <a:latin typeface="Cambria Math" panose="02040503050406030204" pitchFamily="18" charset="0"/>
                                  <a:ea typeface="Microsoft YaHei" charset="-122"/>
                                  <a:cs typeface="Microsoft YaHei" charset="-122"/>
                                </a:rPr>
                              </m:ctrlPr>
                            </m:dPr>
                            <m:e>
                              <m:r>
                                <a:rPr lang="en-US" altLang="zh-CN" sz="2700" i="1" dirty="0">
                                  <a:latin typeface="Cambria Math" charset="0"/>
                                  <a:ea typeface="Microsoft YaHei" charset="-122"/>
                                  <a:cs typeface="Microsoft YaHei" charset="-122"/>
                                </a:rPr>
                                <m:t>𝑏</m:t>
                              </m:r>
                              <m:r>
                                <a:rPr lang="en-US" altLang="zh-CN" sz="2700" i="1" baseline="-25000" dirty="0">
                                  <a:latin typeface="Cambria Math" charset="0"/>
                                  <a:ea typeface="Microsoft YaHei" charset="-122"/>
                                  <a:cs typeface="Microsoft YaHei" charset="-122"/>
                                </a:rPr>
                                <m:t>1 </m:t>
                              </m:r>
                              <m:r>
                                <a:rPr lang="en-US" altLang="zh-CN" sz="2700" i="1" dirty="0">
                                  <a:latin typeface="Cambria Math" charset="0"/>
                                  <a:ea typeface="Microsoft YaHei" charset="-122"/>
                                  <a:cs typeface="Microsoft YaHei" charset="-122"/>
                                </a:rPr>
                                <m:t> </m:t>
                              </m:r>
                              <m:r>
                                <a:rPr lang="en-US" altLang="zh-CN" sz="2700" i="1" dirty="0">
                                  <a:latin typeface="Cambria Math" charset="0"/>
                                  <a:ea typeface="Microsoft YaHei" charset="-122"/>
                                  <a:cs typeface="Microsoft YaHei" charset="-122"/>
                                </a:rPr>
                                <m:t>𝑏</m:t>
                              </m:r>
                              <m:r>
                                <a:rPr lang="en-US" altLang="zh-CN" sz="2700" i="1" baseline="-25000" dirty="0">
                                  <a:latin typeface="Cambria Math" charset="0"/>
                                  <a:ea typeface="Microsoft YaHei" charset="-122"/>
                                  <a:cs typeface="Microsoft YaHei" charset="-122"/>
                                </a:rPr>
                                <m:t>2</m:t>
                              </m:r>
                              <m:r>
                                <a:rPr lang="en-US" altLang="zh-CN" sz="2700" i="1" dirty="0">
                                  <a:latin typeface="Cambria Math" charset="0"/>
                                  <a:ea typeface="Microsoft YaHei" charset="-122"/>
                                  <a:cs typeface="Microsoft YaHei" charset="-122"/>
                                </a:rPr>
                                <m:t>  </m:t>
                              </m:r>
                              <m:r>
                                <a:rPr lang="en-US" altLang="zh-CN" sz="2700" i="1" dirty="0">
                                  <a:latin typeface="Cambria Math" charset="0"/>
                                  <a:ea typeface="Microsoft YaHei" charset="-122"/>
                                  <a:cs typeface="Microsoft YaHei" charset="-122"/>
                                </a:rPr>
                                <m:t>𝑏</m:t>
                              </m:r>
                              <m:r>
                                <a:rPr lang="en-US" altLang="zh-CN" sz="2700" i="1" baseline="-25000" dirty="0">
                                  <a:latin typeface="Cambria Math" charset="0"/>
                                  <a:ea typeface="Microsoft YaHei" charset="-122"/>
                                  <a:cs typeface="Microsoft YaHei" charset="-122"/>
                                </a:rPr>
                                <m:t>3</m:t>
                              </m:r>
                            </m:e>
                          </m:d>
                        </m:e>
                        <m:sup>
                          <m:r>
                            <a:rPr lang="en-US" altLang="zh-CN" sz="2700" b="0" i="1" dirty="0" smtClean="0">
                              <a:latin typeface="Cambria Math" charset="0"/>
                              <a:ea typeface="Microsoft YaHei" charset="-122"/>
                              <a:cs typeface="Microsoft YaHei" charset="-122"/>
                            </a:rPr>
                            <m:t>𝑇</m:t>
                          </m:r>
                        </m:sup>
                      </m:sSup>
                    </m:oMath>
                  </m:oMathPara>
                </a14:m>
                <a:endParaRPr lang="en-US" altLang="zh-CN" sz="2700" baseline="-25000" dirty="0">
                  <a:latin typeface="Microsoft YaHei" charset="-122"/>
                  <a:ea typeface="Microsoft YaHei" charset="-122"/>
                  <a:cs typeface="Microsoft YaHei" charset="-122"/>
                </a:endParaRPr>
              </a:p>
            </p:txBody>
          </p:sp>
        </mc:Choice>
        <mc:Fallback xmlns="">
          <p:sp>
            <p:nvSpPr>
              <p:cNvPr id="9" name="Text Box 7"/>
              <p:cNvSpPr txBox="1">
                <a:spLocks noRot="1" noChangeAspect="1" noMove="1" noResize="1" noEditPoints="1" noAdjustHandles="1" noChangeArrowheads="1" noChangeShapeType="1" noTextEdit="1"/>
              </p:cNvSpPr>
              <p:nvPr/>
            </p:nvSpPr>
            <p:spPr bwMode="auto">
              <a:xfrm>
                <a:off x="914893" y="3035007"/>
                <a:ext cx="2552571" cy="506870"/>
              </a:xfrm>
              <a:prstGeom prst="rect">
                <a:avLst/>
              </a:prstGeom>
              <a:blipFill>
                <a:blip r:embed="rId3"/>
                <a:stretch>
                  <a:fillRect l="-995" b="-34146"/>
                </a:stretch>
              </a:blipFill>
              <a:ln w="12700">
                <a:noFill/>
                <a:miter lim="800000"/>
                <a:headEnd type="none" w="sm" len="sm"/>
                <a:tailEnd type="none" w="sm" len="sm"/>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 Box 4"/>
              <p:cNvSpPr txBox="1">
                <a:spLocks noChangeArrowheads="1"/>
              </p:cNvSpPr>
              <p:nvPr/>
            </p:nvSpPr>
            <p:spPr bwMode="auto">
              <a:xfrm>
                <a:off x="1247160" y="4172184"/>
                <a:ext cx="2728623" cy="522194"/>
              </a:xfrm>
              <a:prstGeom prst="rect">
                <a:avLst/>
              </a:prstGeom>
              <a:noFill/>
              <a:ln w="12700">
                <a:noFill/>
                <a:miter lim="800000"/>
                <a:headEnd type="none" w="sm" len="sm"/>
                <a:tailEnd type="none" w="sm" len="sm"/>
              </a:ln>
            </p:spPr>
            <p:txBody>
              <a:bodyPr wrap="square" anchorCtr="1">
                <a:spAutoFit/>
              </a:bodyPr>
              <a:lstStyle/>
              <a:p>
                <a:pPr/>
                <a14:m>
                  <m:oMathPara xmlns:m="http://schemas.openxmlformats.org/officeDocument/2006/math">
                    <m:oMathParaPr>
                      <m:jc m:val="centerGroup"/>
                    </m:oMathParaPr>
                    <m:oMath xmlns:m="http://schemas.openxmlformats.org/officeDocument/2006/math">
                      <m:r>
                        <a:rPr lang="en-US" altLang="zh-CN" sz="2800" b="1" i="1" dirty="0" smtClean="0">
                          <a:latin typeface="Cambria Math" charset="0"/>
                          <a:ea typeface="Microsoft YaHei" charset="-122"/>
                          <a:cs typeface="Microsoft YaHei" charset="-122"/>
                        </a:rPr>
                        <m:t>𝒂</m:t>
                      </m:r>
                      <m:r>
                        <a:rPr lang="en-US" altLang="zh-CN" sz="2800" b="0" i="1" dirty="0" smtClean="0">
                          <a:latin typeface="Cambria Math" charset="0"/>
                          <a:ea typeface="Microsoft YaHei" charset="-122"/>
                          <a:cs typeface="Microsoft YaHei" charset="-122"/>
                        </a:rPr>
                        <m:t>=</m:t>
                      </m:r>
                      <m:sSup>
                        <m:sSupPr>
                          <m:ctrlPr>
                            <a:rPr lang="en-US" altLang="zh-CN" sz="2800" b="0" i="1" dirty="0" smtClean="0">
                              <a:latin typeface="Cambria Math" panose="02040503050406030204" pitchFamily="18" charset="0"/>
                              <a:ea typeface="Microsoft YaHei" charset="-122"/>
                              <a:cs typeface="Microsoft YaHei" charset="-122"/>
                            </a:rPr>
                          </m:ctrlPr>
                        </m:sSupPr>
                        <m:e>
                          <m:r>
                            <a:rPr lang="en-US" altLang="zh-CN" sz="2800" b="0" i="1" dirty="0" smtClean="0">
                              <a:latin typeface="Cambria Math" charset="0"/>
                              <a:ea typeface="Microsoft YaHei" charset="-122"/>
                              <a:cs typeface="Microsoft YaHei" charset="-122"/>
                            </a:rPr>
                            <m:t>𝑀</m:t>
                          </m:r>
                        </m:e>
                        <m:sup>
                          <m:r>
                            <a:rPr lang="en-US" altLang="zh-CN" sz="2800" b="0" i="1" dirty="0" smtClean="0">
                              <a:latin typeface="Cambria Math" charset="0"/>
                              <a:ea typeface="Microsoft YaHei" charset="-122"/>
                              <a:cs typeface="Microsoft YaHei" charset="-122"/>
                            </a:rPr>
                            <m:t>𝑇</m:t>
                          </m:r>
                        </m:sup>
                      </m:sSup>
                      <m:r>
                        <a:rPr lang="en-US" altLang="zh-CN" sz="2800" b="1" i="1" dirty="0" smtClean="0">
                          <a:latin typeface="Cambria Math" charset="0"/>
                          <a:ea typeface="Microsoft YaHei" charset="-122"/>
                          <a:cs typeface="Microsoft YaHei" charset="-122"/>
                        </a:rPr>
                        <m:t>𝒃</m:t>
                      </m:r>
                    </m:oMath>
                  </m:oMathPara>
                </a14:m>
                <a:endParaRPr lang="en-US" altLang="zh-CN" sz="2800" b="1" baseline="-25000" dirty="0">
                  <a:latin typeface="Microsoft YaHei" charset="-122"/>
                  <a:ea typeface="Microsoft YaHei" charset="-122"/>
                  <a:cs typeface="Microsoft YaHei" charset="-122"/>
                </a:endParaRPr>
              </a:p>
            </p:txBody>
          </p:sp>
        </mc:Choice>
        <mc:Fallback xmlns="">
          <p:sp>
            <p:nvSpPr>
              <p:cNvPr id="10" name="Text Box 4"/>
              <p:cNvSpPr txBox="1">
                <a:spLocks noRot="1" noChangeAspect="1" noMove="1" noResize="1" noEditPoints="1" noAdjustHandles="1" noChangeArrowheads="1" noChangeShapeType="1" noTextEdit="1"/>
              </p:cNvSpPr>
              <p:nvPr/>
            </p:nvSpPr>
            <p:spPr bwMode="auto">
              <a:xfrm>
                <a:off x="1247160" y="4172184"/>
                <a:ext cx="2728623" cy="522194"/>
              </a:xfrm>
              <a:prstGeom prst="rect">
                <a:avLst/>
              </a:prstGeom>
              <a:blipFill rotWithShape="0">
                <a:blip r:embed="rId4"/>
                <a:stretch>
                  <a:fillRect/>
                </a:stretch>
              </a:blipFill>
              <a:ln w="12700">
                <a:noFill/>
                <a:miter lim="800000"/>
                <a:headEnd type="none" w="sm" len="sm"/>
                <a:tailEnd type="none" w="sm" len="sm"/>
              </a:ln>
            </p:spPr>
            <p:txBody>
              <a:bodyPr/>
              <a:lstStyle/>
              <a:p>
                <a:r>
                  <a:rPr lang="en-US">
                    <a:noFill/>
                  </a:rPr>
                  <a:t> </a:t>
                </a:r>
              </a:p>
            </p:txBody>
          </p:sp>
        </mc:Fallback>
      </mc:AlternateContent>
      <p:sp>
        <p:nvSpPr>
          <p:cNvPr id="11" name="Right Arrow 10"/>
          <p:cNvSpPr/>
          <p:nvPr/>
        </p:nvSpPr>
        <p:spPr>
          <a:xfrm>
            <a:off x="903063" y="4574234"/>
            <a:ext cx="376870" cy="35008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2" name="Rectangle 11"/>
              <p:cNvSpPr/>
              <p:nvPr/>
            </p:nvSpPr>
            <p:spPr>
              <a:xfrm>
                <a:off x="1654526" y="5276588"/>
                <a:ext cx="1990801" cy="523220"/>
              </a:xfrm>
              <a:prstGeom prst="rect">
                <a:avLst/>
              </a:prstGeom>
            </p:spPr>
            <p:txBody>
              <a:bodyPr wrap="none">
                <a:spAutoFit/>
              </a:bodyPr>
              <a:lstStyle/>
              <a:p>
                <a:r>
                  <a:rPr lang="en-US" altLang="zh-CN" sz="2800" dirty="0">
                    <a:ea typeface="Microsoft YaHei" charset="-122"/>
                    <a:cs typeface="Microsoft YaHei" charset="-122"/>
                  </a:rPr>
                  <a:t>with</a:t>
                </a:r>
                <a:r>
                  <a:rPr lang="zh-CN" altLang="en-US" sz="2800" dirty="0">
                    <a:ea typeface="Microsoft YaHei" charset="-122"/>
                    <a:cs typeface="Microsoft YaHei" charset="-122"/>
                  </a:rPr>
                  <a:t>  </a:t>
                </a:r>
                <a14:m>
                  <m:oMath xmlns:m="http://schemas.openxmlformats.org/officeDocument/2006/math">
                    <m:r>
                      <a:rPr lang="en-US" altLang="zh-CN" sz="2800" i="1" dirty="0" smtClean="0">
                        <a:latin typeface="Cambria Math" charset="0"/>
                        <a:ea typeface="Microsoft YaHei" charset="-122"/>
                        <a:cs typeface="Microsoft YaHei" charset="-122"/>
                      </a:rPr>
                      <m:t>𝑀</m:t>
                    </m:r>
                    <m:r>
                      <a:rPr lang="en-US" altLang="zh-CN" sz="2800" b="0" i="1" dirty="0" smtClean="0">
                        <a:latin typeface="Cambria Math" charset="0"/>
                        <a:ea typeface="Microsoft YaHei" charset="-122"/>
                        <a:cs typeface="Microsoft YaHei" charset="-122"/>
                      </a:rPr>
                      <m:t>=</m:t>
                    </m:r>
                    <m:r>
                      <a:rPr lang="zh-CN" altLang="en-US" sz="2800" b="0" i="1" dirty="0" smtClean="0">
                        <a:latin typeface="Cambria Math" charset="0"/>
                        <a:ea typeface="Microsoft YaHei" charset="-122"/>
                        <a:cs typeface="Microsoft YaHei" charset="-122"/>
                      </a:rPr>
                      <m:t> </m:t>
                    </m:r>
                    <m:r>
                      <a:rPr lang="en-US" altLang="zh-CN" sz="2800" b="0" i="1" dirty="0" smtClean="0">
                        <a:latin typeface="Cambria Math" charset="0"/>
                        <a:ea typeface="Microsoft YaHei" charset="-122"/>
                        <a:cs typeface="Microsoft YaHei" charset="-122"/>
                      </a:rPr>
                      <m:t>?</m:t>
                    </m:r>
                  </m:oMath>
                </a14:m>
                <a:r>
                  <a:rPr lang="zh-CN" altLang="en-US" sz="2800" i="1" dirty="0"/>
                  <a:t> </a:t>
                </a:r>
                <a:endParaRPr lang="en-US" sz="2800" i="1" dirty="0"/>
              </a:p>
            </p:txBody>
          </p:sp>
        </mc:Choice>
        <mc:Fallback xmlns="">
          <p:sp>
            <p:nvSpPr>
              <p:cNvPr id="12" name="Rectangle 11"/>
              <p:cNvSpPr>
                <a:spLocks noRot="1" noChangeAspect="1" noMove="1" noResize="1" noEditPoints="1" noAdjustHandles="1" noChangeArrowheads="1" noChangeShapeType="1" noTextEdit="1"/>
              </p:cNvSpPr>
              <p:nvPr/>
            </p:nvSpPr>
            <p:spPr>
              <a:xfrm>
                <a:off x="1654526" y="5276588"/>
                <a:ext cx="1990801" cy="523220"/>
              </a:xfrm>
              <a:prstGeom prst="rect">
                <a:avLst/>
              </a:prstGeom>
              <a:blipFill rotWithShape="0">
                <a:blip r:embed="rId5"/>
                <a:stretch>
                  <a:fillRect l="-6116" t="-11765" b="-3411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 Box 4"/>
              <p:cNvSpPr txBox="1">
                <a:spLocks noChangeArrowheads="1"/>
              </p:cNvSpPr>
              <p:nvPr/>
            </p:nvSpPr>
            <p:spPr bwMode="auto">
              <a:xfrm>
                <a:off x="4133873" y="3617441"/>
                <a:ext cx="4655890" cy="1384995"/>
              </a:xfrm>
              <a:prstGeom prst="rect">
                <a:avLst/>
              </a:prstGeom>
              <a:noFill/>
              <a:ln w="12700">
                <a:noFill/>
                <a:miter lim="800000"/>
                <a:headEnd type="none" w="sm" len="sm"/>
                <a:tailEnd type="none" w="sm" len="sm"/>
              </a:ln>
            </p:spPr>
            <p:txBody>
              <a:bodyPr wrap="square" anchorCtr="1">
                <a:spAutoFit/>
              </a:bodyPr>
              <a:lstStyle/>
              <a:p>
                <a:pPr/>
                <a14:m>
                  <m:oMathPara xmlns:m="http://schemas.openxmlformats.org/officeDocument/2006/math">
                    <m:oMathParaPr>
                      <m:jc m:val="centerGroup"/>
                    </m:oMathParaPr>
                    <m:oMath xmlns:m="http://schemas.openxmlformats.org/officeDocument/2006/math">
                      <m:r>
                        <a:rPr lang="en-US" altLang="zh-CN" sz="2800" i="1" dirty="0" smtClean="0">
                          <a:latin typeface="Cambria Math" charset="0"/>
                          <a:ea typeface="Microsoft YaHei" charset="-122"/>
                          <a:cs typeface="Microsoft YaHei" charset="-122"/>
                        </a:rPr>
                        <m:t>𝑢</m:t>
                      </m:r>
                      <m:r>
                        <a:rPr lang="en-US" altLang="zh-CN" sz="2800" i="1" baseline="-25000" dirty="0">
                          <a:latin typeface="Cambria Math" charset="0"/>
                          <a:ea typeface="Microsoft YaHei" charset="-122"/>
                          <a:cs typeface="Microsoft YaHei" charset="-122"/>
                        </a:rPr>
                        <m:t>1 </m:t>
                      </m:r>
                      <m:r>
                        <a:rPr lang="en-US" altLang="zh-CN" sz="2800" i="1" dirty="0">
                          <a:latin typeface="Cambria Math" charset="0"/>
                          <a:ea typeface="Microsoft YaHei" charset="-122"/>
                          <a:cs typeface="Microsoft YaHei" charset="-122"/>
                        </a:rPr>
                        <m:t>=</m:t>
                      </m:r>
                      <m:r>
                        <a:rPr lang="en-US" altLang="zh-CN" sz="2800" i="1" dirty="0" smtClean="0">
                          <a:latin typeface="Cambria Math" charset="0"/>
                          <a:ea typeface="Cambria Math" charset="0"/>
                          <a:cs typeface="Cambria Math" charset="0"/>
                        </a:rPr>
                        <m:t>𝛾</m:t>
                      </m:r>
                      <m:r>
                        <a:rPr lang="en-US" altLang="zh-CN" sz="2800" i="1" baseline="-25000" dirty="0">
                          <a:latin typeface="Cambria Math" charset="0"/>
                          <a:ea typeface="Microsoft YaHei" charset="-122"/>
                          <a:cs typeface="Microsoft YaHei" charset="-122"/>
                        </a:rPr>
                        <m:t>11</m:t>
                      </m:r>
                      <m:r>
                        <a:rPr lang="en-US" altLang="zh-CN" sz="2800" i="1" dirty="0">
                          <a:latin typeface="Cambria Math" charset="0"/>
                          <a:ea typeface="Microsoft YaHei" charset="-122"/>
                          <a:cs typeface="Microsoft YaHei" charset="-122"/>
                        </a:rPr>
                        <m:t>𝑣</m:t>
                      </m:r>
                      <m:r>
                        <a:rPr lang="en-US" altLang="zh-CN" sz="2800" i="1" baseline="-25000" dirty="0">
                          <a:latin typeface="Cambria Math" charset="0"/>
                          <a:ea typeface="Microsoft YaHei" charset="-122"/>
                          <a:cs typeface="Microsoft YaHei" charset="-122"/>
                        </a:rPr>
                        <m:t>1</m:t>
                      </m:r>
                      <m:r>
                        <a:rPr lang="en-US" altLang="zh-CN" sz="2800" i="1" dirty="0">
                          <a:latin typeface="Cambria Math" charset="0"/>
                          <a:ea typeface="Microsoft YaHei" charset="-122"/>
                          <a:cs typeface="Microsoft YaHei" charset="-122"/>
                        </a:rPr>
                        <m:t>+</m:t>
                      </m:r>
                      <m:r>
                        <a:rPr lang="en-US" altLang="zh-CN" sz="2800" i="1" dirty="0">
                          <a:latin typeface="Cambria Math" charset="0"/>
                          <a:ea typeface="Cambria Math" charset="0"/>
                          <a:cs typeface="Cambria Math" charset="0"/>
                        </a:rPr>
                        <m:t>𝛾</m:t>
                      </m:r>
                      <m:r>
                        <a:rPr lang="en-US" altLang="zh-CN" sz="2800" i="1" baseline="-25000" dirty="0">
                          <a:latin typeface="Cambria Math" charset="0"/>
                          <a:ea typeface="Microsoft YaHei" charset="-122"/>
                          <a:cs typeface="Microsoft YaHei" charset="-122"/>
                        </a:rPr>
                        <m:t>12</m:t>
                      </m:r>
                      <m:r>
                        <a:rPr lang="en-US" altLang="zh-CN" sz="2800" i="1" dirty="0">
                          <a:latin typeface="Cambria Math" charset="0"/>
                          <a:ea typeface="Microsoft YaHei" charset="-122"/>
                          <a:cs typeface="Microsoft YaHei" charset="-122"/>
                        </a:rPr>
                        <m:t>𝑣</m:t>
                      </m:r>
                      <m:r>
                        <a:rPr lang="en-US" altLang="zh-CN" sz="2800" i="1" baseline="-25000" dirty="0">
                          <a:latin typeface="Cambria Math" charset="0"/>
                          <a:ea typeface="Microsoft YaHei" charset="-122"/>
                          <a:cs typeface="Microsoft YaHei" charset="-122"/>
                        </a:rPr>
                        <m:t>2</m:t>
                      </m:r>
                      <m:r>
                        <a:rPr lang="en-US" altLang="zh-CN" sz="2800" i="1" dirty="0">
                          <a:latin typeface="Cambria Math" charset="0"/>
                          <a:ea typeface="Microsoft YaHei" charset="-122"/>
                          <a:cs typeface="Microsoft YaHei" charset="-122"/>
                        </a:rPr>
                        <m:t>+</m:t>
                      </m:r>
                      <m:r>
                        <a:rPr lang="en-US" altLang="zh-CN" sz="2800" i="1" dirty="0">
                          <a:latin typeface="Cambria Math" charset="0"/>
                          <a:ea typeface="Cambria Math" charset="0"/>
                          <a:cs typeface="Cambria Math" charset="0"/>
                        </a:rPr>
                        <m:t>𝛾</m:t>
                      </m:r>
                      <m:r>
                        <a:rPr lang="en-US" altLang="zh-CN" sz="2800" i="1" baseline="-25000" dirty="0">
                          <a:latin typeface="Cambria Math" charset="0"/>
                          <a:ea typeface="Microsoft YaHei" charset="-122"/>
                          <a:cs typeface="Microsoft YaHei" charset="-122"/>
                        </a:rPr>
                        <m:t>13</m:t>
                      </m:r>
                      <m:r>
                        <a:rPr lang="en-US" altLang="zh-CN" sz="2800" i="1" dirty="0">
                          <a:latin typeface="Cambria Math" charset="0"/>
                          <a:ea typeface="Microsoft YaHei" charset="-122"/>
                          <a:cs typeface="Microsoft YaHei" charset="-122"/>
                        </a:rPr>
                        <m:t>𝑣</m:t>
                      </m:r>
                      <m:r>
                        <a:rPr lang="en-US" altLang="zh-CN" sz="2800" i="1" baseline="-25000" dirty="0">
                          <a:latin typeface="Cambria Math" charset="0"/>
                          <a:ea typeface="Microsoft YaHei" charset="-122"/>
                          <a:cs typeface="Microsoft YaHei" charset="-122"/>
                        </a:rPr>
                        <m:t>3</m:t>
                      </m:r>
                    </m:oMath>
                  </m:oMathPara>
                </a14:m>
                <a:endParaRPr lang="en-US" altLang="zh-CN" sz="2800" baseline="-25000" dirty="0">
                  <a:latin typeface="Microsoft YaHei" charset="-122"/>
                  <a:ea typeface="Microsoft YaHei" charset="-122"/>
                  <a:cs typeface="Microsoft YaHei" charset="-122"/>
                </a:endParaRPr>
              </a:p>
              <a:p>
                <a:pPr/>
                <a14:m>
                  <m:oMathPara xmlns:m="http://schemas.openxmlformats.org/officeDocument/2006/math">
                    <m:oMathParaPr>
                      <m:jc m:val="centerGroup"/>
                    </m:oMathParaPr>
                    <m:oMath xmlns:m="http://schemas.openxmlformats.org/officeDocument/2006/math">
                      <m:r>
                        <a:rPr lang="en-US" altLang="zh-CN" sz="2800" i="1" dirty="0" smtClean="0">
                          <a:latin typeface="Cambria Math" charset="0"/>
                          <a:ea typeface="Microsoft YaHei" charset="-122"/>
                          <a:cs typeface="Microsoft YaHei" charset="-122"/>
                        </a:rPr>
                        <m:t>𝑢</m:t>
                      </m:r>
                      <m:r>
                        <a:rPr lang="en-US" altLang="zh-CN" sz="2800" i="1" baseline="-25000" dirty="0">
                          <a:latin typeface="Cambria Math" charset="0"/>
                          <a:ea typeface="Microsoft YaHei" charset="-122"/>
                          <a:cs typeface="Microsoft YaHei" charset="-122"/>
                        </a:rPr>
                        <m:t>2 </m:t>
                      </m:r>
                      <m:r>
                        <a:rPr lang="en-US" altLang="zh-CN" sz="2800" i="1" dirty="0">
                          <a:latin typeface="Cambria Math" charset="0"/>
                          <a:ea typeface="Microsoft YaHei" charset="-122"/>
                          <a:cs typeface="Microsoft YaHei" charset="-122"/>
                        </a:rPr>
                        <m:t>=</m:t>
                      </m:r>
                      <m:r>
                        <a:rPr lang="en-US" altLang="zh-CN" sz="2800" i="1" dirty="0">
                          <a:latin typeface="Cambria Math" charset="0"/>
                          <a:ea typeface="Cambria Math" charset="0"/>
                          <a:cs typeface="Cambria Math" charset="0"/>
                        </a:rPr>
                        <m:t>𝛾</m:t>
                      </m:r>
                      <m:r>
                        <a:rPr lang="en-US" altLang="zh-CN" sz="2800" i="1" baseline="-25000" dirty="0">
                          <a:latin typeface="Cambria Math" charset="0"/>
                          <a:ea typeface="Microsoft YaHei" charset="-122"/>
                          <a:cs typeface="Microsoft YaHei" charset="-122"/>
                        </a:rPr>
                        <m:t>21</m:t>
                      </m:r>
                      <m:r>
                        <a:rPr lang="en-US" altLang="zh-CN" sz="2800" i="1" dirty="0">
                          <a:latin typeface="Cambria Math" charset="0"/>
                          <a:ea typeface="Microsoft YaHei" charset="-122"/>
                          <a:cs typeface="Microsoft YaHei" charset="-122"/>
                        </a:rPr>
                        <m:t>𝑣</m:t>
                      </m:r>
                      <m:r>
                        <a:rPr lang="en-US" altLang="zh-CN" sz="2800" i="1" baseline="-25000" dirty="0">
                          <a:latin typeface="Cambria Math" charset="0"/>
                          <a:ea typeface="Microsoft YaHei" charset="-122"/>
                          <a:cs typeface="Microsoft YaHei" charset="-122"/>
                        </a:rPr>
                        <m:t>1</m:t>
                      </m:r>
                      <m:r>
                        <a:rPr lang="en-US" altLang="zh-CN" sz="2800" i="1" dirty="0">
                          <a:latin typeface="Cambria Math" charset="0"/>
                          <a:ea typeface="Microsoft YaHei" charset="-122"/>
                          <a:cs typeface="Microsoft YaHei" charset="-122"/>
                        </a:rPr>
                        <m:t>+</m:t>
                      </m:r>
                      <m:r>
                        <a:rPr lang="en-US" altLang="zh-CN" sz="2800" i="1" dirty="0">
                          <a:latin typeface="Cambria Math" charset="0"/>
                          <a:ea typeface="Cambria Math" charset="0"/>
                          <a:cs typeface="Cambria Math" charset="0"/>
                        </a:rPr>
                        <m:t>𝛾</m:t>
                      </m:r>
                      <m:r>
                        <a:rPr lang="en-US" altLang="zh-CN" sz="2800" i="1" baseline="-25000" dirty="0">
                          <a:latin typeface="Cambria Math" charset="0"/>
                          <a:ea typeface="Microsoft YaHei" charset="-122"/>
                          <a:cs typeface="Microsoft YaHei" charset="-122"/>
                        </a:rPr>
                        <m:t>22</m:t>
                      </m:r>
                      <m:r>
                        <a:rPr lang="en-US" altLang="zh-CN" sz="2800" i="1" dirty="0">
                          <a:latin typeface="Cambria Math" charset="0"/>
                          <a:ea typeface="Microsoft YaHei" charset="-122"/>
                          <a:cs typeface="Microsoft YaHei" charset="-122"/>
                        </a:rPr>
                        <m:t>𝑣</m:t>
                      </m:r>
                      <m:r>
                        <a:rPr lang="en-US" altLang="zh-CN" sz="2800" i="1" baseline="-25000" dirty="0">
                          <a:latin typeface="Cambria Math" charset="0"/>
                          <a:ea typeface="Microsoft YaHei" charset="-122"/>
                          <a:cs typeface="Microsoft YaHei" charset="-122"/>
                        </a:rPr>
                        <m:t>2</m:t>
                      </m:r>
                      <m:r>
                        <a:rPr lang="en-US" altLang="zh-CN" sz="2800" i="1" dirty="0">
                          <a:latin typeface="Cambria Math" charset="0"/>
                          <a:ea typeface="Microsoft YaHei" charset="-122"/>
                          <a:cs typeface="Microsoft YaHei" charset="-122"/>
                        </a:rPr>
                        <m:t>+</m:t>
                      </m:r>
                      <m:r>
                        <a:rPr lang="en-US" altLang="zh-CN" sz="2800" i="1" dirty="0">
                          <a:latin typeface="Cambria Math" charset="0"/>
                          <a:ea typeface="Cambria Math" charset="0"/>
                          <a:cs typeface="Cambria Math" charset="0"/>
                        </a:rPr>
                        <m:t>𝛾</m:t>
                      </m:r>
                      <m:r>
                        <a:rPr lang="en-US" altLang="zh-CN" sz="2800" i="1" baseline="-25000" dirty="0">
                          <a:latin typeface="Cambria Math" charset="0"/>
                          <a:ea typeface="Microsoft YaHei" charset="-122"/>
                          <a:cs typeface="Microsoft YaHei" charset="-122"/>
                        </a:rPr>
                        <m:t>23</m:t>
                      </m:r>
                      <m:r>
                        <a:rPr lang="en-US" altLang="zh-CN" sz="2800" i="1" dirty="0">
                          <a:latin typeface="Cambria Math" charset="0"/>
                          <a:ea typeface="Microsoft YaHei" charset="-122"/>
                          <a:cs typeface="Microsoft YaHei" charset="-122"/>
                        </a:rPr>
                        <m:t>𝑣</m:t>
                      </m:r>
                      <m:r>
                        <a:rPr lang="en-US" altLang="zh-CN" sz="2800" i="1" baseline="-25000" dirty="0">
                          <a:latin typeface="Cambria Math" charset="0"/>
                          <a:ea typeface="Microsoft YaHei" charset="-122"/>
                          <a:cs typeface="Microsoft YaHei" charset="-122"/>
                        </a:rPr>
                        <m:t>3</m:t>
                      </m:r>
                    </m:oMath>
                  </m:oMathPara>
                </a14:m>
                <a:endParaRPr lang="en-US" altLang="zh-CN" sz="2800" dirty="0">
                  <a:latin typeface="Microsoft YaHei" charset="-122"/>
                  <a:ea typeface="Microsoft YaHei" charset="-122"/>
                  <a:cs typeface="Microsoft YaHei" charset="-122"/>
                </a:endParaRPr>
              </a:p>
              <a:p>
                <a:pPr/>
                <a14:m>
                  <m:oMathPara xmlns:m="http://schemas.openxmlformats.org/officeDocument/2006/math">
                    <m:oMathParaPr>
                      <m:jc m:val="centerGroup"/>
                    </m:oMathParaPr>
                    <m:oMath xmlns:m="http://schemas.openxmlformats.org/officeDocument/2006/math">
                      <m:r>
                        <a:rPr lang="en-US" altLang="zh-CN" sz="2800" i="1" dirty="0" smtClean="0">
                          <a:latin typeface="Cambria Math" charset="0"/>
                          <a:ea typeface="Microsoft YaHei" charset="-122"/>
                          <a:cs typeface="Microsoft YaHei" charset="-122"/>
                        </a:rPr>
                        <m:t>𝑢</m:t>
                      </m:r>
                      <m:r>
                        <a:rPr lang="en-US" altLang="zh-CN" sz="2800" i="1" baseline="-25000" dirty="0">
                          <a:latin typeface="Cambria Math" charset="0"/>
                          <a:ea typeface="Microsoft YaHei" charset="-122"/>
                          <a:cs typeface="Microsoft YaHei" charset="-122"/>
                        </a:rPr>
                        <m:t>3 </m:t>
                      </m:r>
                      <m:r>
                        <a:rPr lang="en-US" altLang="zh-CN" sz="2800" i="1" dirty="0">
                          <a:latin typeface="Cambria Math" charset="0"/>
                          <a:ea typeface="Microsoft YaHei" charset="-122"/>
                          <a:cs typeface="Microsoft YaHei" charset="-122"/>
                        </a:rPr>
                        <m:t>=</m:t>
                      </m:r>
                      <m:r>
                        <a:rPr lang="en-US" altLang="zh-CN" sz="2800" i="1" dirty="0">
                          <a:latin typeface="Cambria Math" charset="0"/>
                          <a:ea typeface="Cambria Math" charset="0"/>
                          <a:cs typeface="Cambria Math" charset="0"/>
                        </a:rPr>
                        <m:t>𝛾</m:t>
                      </m:r>
                      <m:r>
                        <a:rPr lang="en-US" altLang="zh-CN" sz="2800" i="1" baseline="-25000" dirty="0">
                          <a:latin typeface="Cambria Math" charset="0"/>
                          <a:ea typeface="Microsoft YaHei" charset="-122"/>
                          <a:cs typeface="Microsoft YaHei" charset="-122"/>
                        </a:rPr>
                        <m:t>31</m:t>
                      </m:r>
                      <m:r>
                        <a:rPr lang="en-US" altLang="zh-CN" sz="2800" i="1" dirty="0">
                          <a:latin typeface="Cambria Math" charset="0"/>
                          <a:ea typeface="Microsoft YaHei" charset="-122"/>
                          <a:cs typeface="Microsoft YaHei" charset="-122"/>
                        </a:rPr>
                        <m:t>𝑣</m:t>
                      </m:r>
                      <m:r>
                        <a:rPr lang="en-US" altLang="zh-CN" sz="2800" i="1" baseline="-25000" dirty="0">
                          <a:latin typeface="Cambria Math" charset="0"/>
                          <a:ea typeface="Microsoft YaHei" charset="-122"/>
                          <a:cs typeface="Microsoft YaHei" charset="-122"/>
                        </a:rPr>
                        <m:t>1</m:t>
                      </m:r>
                      <m:r>
                        <a:rPr lang="en-US" altLang="zh-CN" sz="2800" i="1" dirty="0">
                          <a:latin typeface="Cambria Math" charset="0"/>
                          <a:ea typeface="Microsoft YaHei" charset="-122"/>
                          <a:cs typeface="Microsoft YaHei" charset="-122"/>
                        </a:rPr>
                        <m:t>+</m:t>
                      </m:r>
                      <m:r>
                        <a:rPr lang="en-US" altLang="zh-CN" sz="2800" i="1" dirty="0">
                          <a:latin typeface="Cambria Math" charset="0"/>
                          <a:ea typeface="Cambria Math" charset="0"/>
                          <a:cs typeface="Cambria Math" charset="0"/>
                        </a:rPr>
                        <m:t>𝛾</m:t>
                      </m:r>
                      <m:r>
                        <a:rPr lang="en-US" altLang="zh-CN" sz="2800" i="1" baseline="-25000" dirty="0">
                          <a:latin typeface="Cambria Math" charset="0"/>
                          <a:ea typeface="Microsoft YaHei" charset="-122"/>
                          <a:cs typeface="Microsoft YaHei" charset="-122"/>
                        </a:rPr>
                        <m:t>32</m:t>
                      </m:r>
                      <m:r>
                        <a:rPr lang="en-US" altLang="zh-CN" sz="2800" i="1" dirty="0">
                          <a:latin typeface="Cambria Math" charset="0"/>
                          <a:ea typeface="Microsoft YaHei" charset="-122"/>
                          <a:cs typeface="Microsoft YaHei" charset="-122"/>
                        </a:rPr>
                        <m:t>𝑣</m:t>
                      </m:r>
                      <m:r>
                        <a:rPr lang="en-US" altLang="zh-CN" sz="2800" i="1" baseline="-25000" dirty="0">
                          <a:latin typeface="Cambria Math" charset="0"/>
                          <a:ea typeface="Microsoft YaHei" charset="-122"/>
                          <a:cs typeface="Microsoft YaHei" charset="-122"/>
                        </a:rPr>
                        <m:t>2</m:t>
                      </m:r>
                      <m:r>
                        <a:rPr lang="en-US" altLang="zh-CN" sz="2800" i="1" dirty="0">
                          <a:latin typeface="Cambria Math" charset="0"/>
                          <a:ea typeface="Microsoft YaHei" charset="-122"/>
                          <a:cs typeface="Microsoft YaHei" charset="-122"/>
                        </a:rPr>
                        <m:t>+</m:t>
                      </m:r>
                      <m:r>
                        <a:rPr lang="en-US" altLang="zh-CN" sz="2800" i="1" dirty="0">
                          <a:latin typeface="Cambria Math" charset="0"/>
                          <a:ea typeface="Cambria Math" charset="0"/>
                          <a:cs typeface="Cambria Math" charset="0"/>
                        </a:rPr>
                        <m:t>𝛾</m:t>
                      </m:r>
                      <m:r>
                        <a:rPr lang="en-US" altLang="zh-CN" sz="2800" i="1" baseline="-25000" dirty="0">
                          <a:latin typeface="Cambria Math" charset="0"/>
                          <a:ea typeface="Microsoft YaHei" charset="-122"/>
                          <a:cs typeface="Microsoft YaHei" charset="-122"/>
                        </a:rPr>
                        <m:t>33</m:t>
                      </m:r>
                      <m:r>
                        <a:rPr lang="en-US" altLang="zh-CN" sz="2800" i="1" dirty="0">
                          <a:latin typeface="Cambria Math" charset="0"/>
                          <a:ea typeface="Microsoft YaHei" charset="-122"/>
                          <a:cs typeface="Microsoft YaHei" charset="-122"/>
                        </a:rPr>
                        <m:t>𝑣</m:t>
                      </m:r>
                      <m:r>
                        <a:rPr lang="en-US" altLang="zh-CN" sz="2800" i="1" baseline="-25000" dirty="0">
                          <a:latin typeface="Cambria Math" charset="0"/>
                          <a:ea typeface="Microsoft YaHei" charset="-122"/>
                          <a:cs typeface="Microsoft YaHei" charset="-122"/>
                        </a:rPr>
                        <m:t>3</m:t>
                      </m:r>
                    </m:oMath>
                  </m:oMathPara>
                </a14:m>
                <a:endParaRPr lang="en-US" altLang="zh-CN" sz="2800" baseline="-25000" dirty="0">
                  <a:latin typeface="Microsoft YaHei" charset="-122"/>
                  <a:ea typeface="Microsoft YaHei" charset="-122"/>
                  <a:cs typeface="Microsoft YaHei" charset="-122"/>
                </a:endParaRPr>
              </a:p>
            </p:txBody>
          </p:sp>
        </mc:Choice>
        <mc:Fallback xmlns="">
          <p:sp>
            <p:nvSpPr>
              <p:cNvPr id="13" name="Text Box 4"/>
              <p:cNvSpPr txBox="1">
                <a:spLocks noRot="1" noChangeAspect="1" noMove="1" noResize="1" noEditPoints="1" noAdjustHandles="1" noChangeArrowheads="1" noChangeShapeType="1" noTextEdit="1"/>
              </p:cNvSpPr>
              <p:nvPr/>
            </p:nvSpPr>
            <p:spPr bwMode="auto">
              <a:xfrm>
                <a:off x="4133873" y="3617441"/>
                <a:ext cx="4655890" cy="1384995"/>
              </a:xfrm>
              <a:prstGeom prst="rect">
                <a:avLst/>
              </a:prstGeom>
              <a:blipFill rotWithShape="0">
                <a:blip r:embed="rId6"/>
                <a:stretch>
                  <a:fillRect/>
                </a:stretch>
              </a:blipFill>
              <a:ln w="12700">
                <a:noFill/>
                <a:miter lim="800000"/>
                <a:headEnd type="none" w="sm" len="sm"/>
                <a:tailEnd type="none" w="sm" len="sm"/>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 Box 4"/>
              <p:cNvSpPr txBox="1">
                <a:spLocks noChangeArrowheads="1"/>
              </p:cNvSpPr>
              <p:nvPr/>
            </p:nvSpPr>
            <p:spPr bwMode="auto">
              <a:xfrm>
                <a:off x="3935323" y="5219978"/>
                <a:ext cx="4655890" cy="1227516"/>
              </a:xfrm>
              <a:prstGeom prst="rect">
                <a:avLst/>
              </a:prstGeom>
              <a:noFill/>
              <a:ln w="12700">
                <a:noFill/>
                <a:miter lim="800000"/>
                <a:headEnd type="none" w="sm" len="sm"/>
                <a:tailEnd type="none" w="sm" len="sm"/>
              </a:ln>
            </p:spPr>
            <p:txBody>
              <a:bodyPr wrap="square" anchorCtr="1">
                <a:spAutoFit/>
              </a:bodyPr>
              <a:lstStyle/>
              <a:p>
                <a:pPr/>
                <a14:m>
                  <m:oMathPara xmlns:m="http://schemas.openxmlformats.org/officeDocument/2006/math">
                    <m:oMathParaPr>
                      <m:jc m:val="centerGroup"/>
                    </m:oMathParaPr>
                    <m:oMath xmlns:m="http://schemas.openxmlformats.org/officeDocument/2006/math">
                      <m:r>
                        <a:rPr lang="en-US" altLang="zh-CN" sz="2800" b="0" i="1" dirty="0" smtClean="0">
                          <a:latin typeface="Cambria Math" charset="0"/>
                          <a:ea typeface="Microsoft YaHei" charset="-122"/>
                          <a:cs typeface="Microsoft YaHei" charset="-122"/>
                        </a:rPr>
                        <m:t>𝑀</m:t>
                      </m:r>
                      <m:r>
                        <a:rPr lang="en-US" altLang="zh-CN" sz="2800" b="0" i="1" dirty="0" smtClean="0">
                          <a:latin typeface="Cambria Math" charset="0"/>
                          <a:ea typeface="Microsoft YaHei" charset="-122"/>
                          <a:cs typeface="Microsoft YaHei" charset="-122"/>
                        </a:rPr>
                        <m:t>=</m:t>
                      </m:r>
                      <m:d>
                        <m:dPr>
                          <m:begChr m:val="["/>
                          <m:endChr m:val="]"/>
                          <m:ctrlPr>
                            <a:rPr lang="pt-BR" altLang="zh-CN" sz="2800" b="0" i="1" dirty="0" smtClean="0">
                              <a:latin typeface="Cambria Math" panose="02040503050406030204" pitchFamily="18" charset="0"/>
                              <a:ea typeface="Microsoft YaHei" charset="-122"/>
                              <a:cs typeface="Microsoft YaHei" charset="-122"/>
                            </a:rPr>
                          </m:ctrlPr>
                        </m:dPr>
                        <m:e>
                          <m:m>
                            <m:mPr>
                              <m:mcs>
                                <m:mc>
                                  <m:mcPr>
                                    <m:count m:val="3"/>
                                    <m:mcJc m:val="center"/>
                                  </m:mcPr>
                                </m:mc>
                              </m:mcs>
                              <m:ctrlPr>
                                <a:rPr lang="uk-UA" altLang="zh-CN" sz="2800" i="1" dirty="0">
                                  <a:latin typeface="Cambria Math" panose="02040503050406030204" pitchFamily="18" charset="0"/>
                                  <a:ea typeface="Microsoft YaHei" charset="-122"/>
                                  <a:cs typeface="Microsoft YaHei" charset="-122"/>
                                </a:rPr>
                              </m:ctrlPr>
                            </m:mPr>
                            <m:mr>
                              <m:e>
                                <m:r>
                                  <a:rPr lang="en-US" altLang="zh-CN" sz="2800" i="1" dirty="0">
                                    <a:latin typeface="Cambria Math" charset="0"/>
                                    <a:ea typeface="Cambria Math" charset="0"/>
                                    <a:cs typeface="Cambria Math" charset="0"/>
                                  </a:rPr>
                                  <m:t>𝛾</m:t>
                                </m:r>
                                <m:r>
                                  <a:rPr lang="en-US" altLang="zh-CN" sz="2800" i="1" baseline="-25000" dirty="0">
                                    <a:latin typeface="Cambria Math" charset="0"/>
                                    <a:ea typeface="Microsoft YaHei" charset="-122"/>
                                    <a:cs typeface="Microsoft YaHei" charset="-122"/>
                                  </a:rPr>
                                  <m:t>11</m:t>
                                </m:r>
                              </m:e>
                              <m:e>
                                <m:r>
                                  <a:rPr lang="en-US" altLang="zh-CN" sz="2800" i="1" dirty="0">
                                    <a:latin typeface="Cambria Math" charset="0"/>
                                    <a:ea typeface="Cambria Math" charset="0"/>
                                    <a:cs typeface="Cambria Math" charset="0"/>
                                  </a:rPr>
                                  <m:t>𝛾</m:t>
                                </m:r>
                                <m:r>
                                  <a:rPr lang="en-US" altLang="zh-CN" sz="2800" i="1" baseline="-25000" dirty="0">
                                    <a:latin typeface="Cambria Math" charset="0"/>
                                    <a:ea typeface="Microsoft YaHei" charset="-122"/>
                                    <a:cs typeface="Microsoft YaHei" charset="-122"/>
                                  </a:rPr>
                                  <m:t>12</m:t>
                                </m:r>
                              </m:e>
                              <m:e>
                                <m:r>
                                  <a:rPr lang="en-US" altLang="zh-CN" sz="2800" i="1" dirty="0">
                                    <a:latin typeface="Cambria Math" charset="0"/>
                                    <a:ea typeface="Cambria Math" charset="0"/>
                                    <a:cs typeface="Cambria Math" charset="0"/>
                                  </a:rPr>
                                  <m:t>𝛾</m:t>
                                </m:r>
                                <m:r>
                                  <a:rPr lang="en-US" altLang="zh-CN" sz="2800" i="1" baseline="-25000" dirty="0">
                                    <a:latin typeface="Cambria Math" charset="0"/>
                                    <a:ea typeface="Microsoft YaHei" charset="-122"/>
                                    <a:cs typeface="Microsoft YaHei" charset="-122"/>
                                  </a:rPr>
                                  <m:t>13</m:t>
                                </m:r>
                              </m:e>
                            </m:mr>
                            <m:mr>
                              <m:e>
                                <m:r>
                                  <a:rPr lang="en-US" altLang="zh-CN" sz="2800" i="1" dirty="0">
                                    <a:latin typeface="Cambria Math" charset="0"/>
                                    <a:ea typeface="Cambria Math" charset="0"/>
                                    <a:cs typeface="Cambria Math" charset="0"/>
                                  </a:rPr>
                                  <m:t>𝛾</m:t>
                                </m:r>
                                <m:r>
                                  <a:rPr lang="en-US" altLang="zh-CN" sz="2800" i="1" baseline="-25000" dirty="0">
                                    <a:latin typeface="Cambria Math" charset="0"/>
                                    <a:ea typeface="Microsoft YaHei" charset="-122"/>
                                    <a:cs typeface="Microsoft YaHei" charset="-122"/>
                                  </a:rPr>
                                  <m:t>21</m:t>
                                </m:r>
                              </m:e>
                              <m:e>
                                <m:sSub>
                                  <m:sSubPr>
                                    <m:ctrlPr>
                                      <a:rPr lang="en-US" altLang="zh-CN" sz="2800" i="1" dirty="0">
                                        <a:latin typeface="Cambria Math" panose="02040503050406030204" pitchFamily="18" charset="0"/>
                                        <a:ea typeface="Cambria Math" charset="0"/>
                                        <a:cs typeface="Cambria Math" charset="0"/>
                                      </a:rPr>
                                    </m:ctrlPr>
                                  </m:sSubPr>
                                  <m:e>
                                    <m:r>
                                      <a:rPr lang="en-US" altLang="zh-CN" sz="2800" i="1" dirty="0">
                                        <a:latin typeface="Cambria Math" charset="0"/>
                                        <a:ea typeface="Cambria Math" charset="0"/>
                                        <a:cs typeface="Cambria Math" charset="0"/>
                                      </a:rPr>
                                      <m:t>𝛾</m:t>
                                    </m:r>
                                  </m:e>
                                  <m:sub>
                                    <m:r>
                                      <a:rPr lang="en-US" altLang="zh-CN" sz="2800" i="1" dirty="0">
                                        <a:latin typeface="Cambria Math" charset="0"/>
                                        <a:ea typeface="Cambria Math" charset="0"/>
                                        <a:cs typeface="Cambria Math" charset="0"/>
                                      </a:rPr>
                                      <m:t>22</m:t>
                                    </m:r>
                                  </m:sub>
                                </m:sSub>
                              </m:e>
                              <m:e>
                                <m:r>
                                  <a:rPr lang="en-US" altLang="zh-CN" sz="2800" i="1" dirty="0">
                                    <a:latin typeface="Cambria Math" charset="0"/>
                                    <a:ea typeface="Cambria Math" charset="0"/>
                                    <a:cs typeface="Cambria Math" charset="0"/>
                                  </a:rPr>
                                  <m:t>𝛾</m:t>
                                </m:r>
                                <m:r>
                                  <a:rPr lang="en-US" altLang="zh-CN" sz="2800" i="1" baseline="-25000" dirty="0">
                                    <a:latin typeface="Cambria Math" charset="0"/>
                                    <a:ea typeface="Microsoft YaHei" charset="-122"/>
                                    <a:cs typeface="Microsoft YaHei" charset="-122"/>
                                  </a:rPr>
                                  <m:t>23</m:t>
                                </m:r>
                              </m:e>
                            </m:mr>
                            <m:mr>
                              <m:e>
                                <m:r>
                                  <a:rPr lang="en-US" altLang="zh-CN" sz="2800" i="1" dirty="0">
                                    <a:latin typeface="Cambria Math" charset="0"/>
                                    <a:ea typeface="Cambria Math" charset="0"/>
                                    <a:cs typeface="Cambria Math" charset="0"/>
                                  </a:rPr>
                                  <m:t>𝛾</m:t>
                                </m:r>
                                <m:r>
                                  <a:rPr lang="en-US" altLang="zh-CN" sz="2800" i="1" baseline="-25000" dirty="0">
                                    <a:latin typeface="Cambria Math" charset="0"/>
                                    <a:ea typeface="Microsoft YaHei" charset="-122"/>
                                    <a:cs typeface="Microsoft YaHei" charset="-122"/>
                                  </a:rPr>
                                  <m:t>31</m:t>
                                </m:r>
                              </m:e>
                              <m:e>
                                <m:r>
                                  <a:rPr lang="en-US" altLang="zh-CN" sz="2800" i="1" dirty="0">
                                    <a:latin typeface="Cambria Math" charset="0"/>
                                    <a:ea typeface="Cambria Math" charset="0"/>
                                    <a:cs typeface="Cambria Math" charset="0"/>
                                  </a:rPr>
                                  <m:t>𝛾</m:t>
                                </m:r>
                                <m:r>
                                  <a:rPr lang="en-US" altLang="zh-CN" sz="2800" i="1" baseline="-25000" dirty="0">
                                    <a:latin typeface="Cambria Math" charset="0"/>
                                    <a:ea typeface="Microsoft YaHei" charset="-122"/>
                                    <a:cs typeface="Microsoft YaHei" charset="-122"/>
                                  </a:rPr>
                                  <m:t>32</m:t>
                                </m:r>
                              </m:e>
                              <m:e>
                                <m:r>
                                  <a:rPr lang="en-US" altLang="zh-CN" sz="2800" i="1" dirty="0">
                                    <a:latin typeface="Cambria Math" charset="0"/>
                                    <a:ea typeface="Cambria Math" charset="0"/>
                                    <a:cs typeface="Cambria Math" charset="0"/>
                                  </a:rPr>
                                  <m:t>𝛾</m:t>
                                </m:r>
                                <m:r>
                                  <a:rPr lang="en-US" altLang="zh-CN" sz="2800" i="1" baseline="-25000" dirty="0">
                                    <a:latin typeface="Cambria Math" charset="0"/>
                                    <a:ea typeface="Microsoft YaHei" charset="-122"/>
                                    <a:cs typeface="Microsoft YaHei" charset="-122"/>
                                  </a:rPr>
                                  <m:t>33</m:t>
                                </m:r>
                              </m:e>
                            </m:mr>
                          </m:m>
                        </m:e>
                      </m:d>
                    </m:oMath>
                  </m:oMathPara>
                </a14:m>
                <a:endParaRPr lang="en-US" altLang="zh-CN" sz="2800" baseline="-25000" dirty="0">
                  <a:latin typeface="Microsoft YaHei" charset="-122"/>
                  <a:ea typeface="Microsoft YaHei" charset="-122"/>
                  <a:cs typeface="Microsoft YaHei" charset="-122"/>
                </a:endParaRPr>
              </a:p>
            </p:txBody>
          </p:sp>
        </mc:Choice>
        <mc:Fallback xmlns="">
          <p:sp>
            <p:nvSpPr>
              <p:cNvPr id="14" name="Text Box 4"/>
              <p:cNvSpPr txBox="1">
                <a:spLocks noRot="1" noChangeAspect="1" noMove="1" noResize="1" noEditPoints="1" noAdjustHandles="1" noChangeArrowheads="1" noChangeShapeType="1" noTextEdit="1"/>
              </p:cNvSpPr>
              <p:nvPr/>
            </p:nvSpPr>
            <p:spPr bwMode="auto">
              <a:xfrm>
                <a:off x="3935323" y="5219978"/>
                <a:ext cx="4655890" cy="1227516"/>
              </a:xfrm>
              <a:prstGeom prst="rect">
                <a:avLst/>
              </a:prstGeom>
              <a:blipFill rotWithShape="0">
                <a:blip r:embed="rId7"/>
                <a:stretch>
                  <a:fillRect/>
                </a:stretch>
              </a:blipFill>
              <a:ln w="12700">
                <a:noFill/>
                <a:miter lim="800000"/>
                <a:headEnd type="none" w="sm" len="sm"/>
                <a:tailEnd type="none" w="sm" len="sm"/>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 Box 4">
                <a:extLst>
                  <a:ext uri="{FF2B5EF4-FFF2-40B4-BE49-F238E27FC236}">
                    <a16:creationId xmlns:a16="http://schemas.microsoft.com/office/drawing/2014/main" id="{5ED4616C-5988-6E44-BEA1-6EB7A9963EF5}"/>
                  </a:ext>
                </a:extLst>
              </p:cNvPr>
              <p:cNvSpPr txBox="1">
                <a:spLocks noChangeArrowheads="1"/>
              </p:cNvSpPr>
              <p:nvPr/>
            </p:nvSpPr>
            <p:spPr bwMode="auto">
              <a:xfrm>
                <a:off x="3004675" y="2611821"/>
                <a:ext cx="6208898" cy="978153"/>
              </a:xfrm>
              <a:prstGeom prst="rect">
                <a:avLst/>
              </a:prstGeom>
              <a:noFill/>
              <a:ln w="12700">
                <a:noFill/>
                <a:miter lim="800000"/>
                <a:headEnd type="none" w="sm" len="sm"/>
                <a:tailEnd type="none" w="sm" len="sm"/>
              </a:ln>
            </p:spPr>
            <p:txBody>
              <a:bodyPr wrap="square" anchorCtr="1">
                <a:spAutoFit/>
              </a:bodyPr>
              <a:lstStyle/>
              <a:p>
                <a:pPr>
                  <a:spcBef>
                    <a:spcPct val="20000"/>
                  </a:spcBef>
                </a:pPr>
                <a14:m>
                  <m:oMathPara xmlns:m="http://schemas.openxmlformats.org/officeDocument/2006/math">
                    <m:oMathParaPr>
                      <m:jc m:val="centerGroup"/>
                    </m:oMathParaPr>
                    <m:oMath xmlns:m="http://schemas.openxmlformats.org/officeDocument/2006/math">
                      <m:r>
                        <a:rPr lang="en-US" altLang="zh-CN" sz="2000" b="1" i="1" dirty="0" smtClean="0">
                          <a:latin typeface="Cambria Math" panose="02040503050406030204" pitchFamily="18" charset="0"/>
                          <a:ea typeface="Microsoft YaHei" charset="-122"/>
                          <a:cs typeface="Microsoft YaHei" charset="-122"/>
                        </a:rPr>
                        <m:t>𝒘</m:t>
                      </m:r>
                      <m:r>
                        <a:rPr lang="en-US" altLang="zh-CN" sz="2000" i="1" dirty="0" smtClean="0">
                          <a:latin typeface="Cambria Math" charset="0"/>
                          <a:ea typeface="Microsoft YaHei" charset="-122"/>
                          <a:cs typeface="Microsoft YaHei" charset="-122"/>
                        </a:rPr>
                        <m:t>=</m:t>
                      </m:r>
                      <m:r>
                        <a:rPr lang="en-US" altLang="zh-CN" sz="2000" i="1" dirty="0" smtClean="0">
                          <a:latin typeface="Cambria Math" charset="0"/>
                          <a:ea typeface="Microsoft YaHei" charset="-122"/>
                          <a:cs typeface="Microsoft YaHei" charset="-122"/>
                        </a:rPr>
                        <m:t>𝑎</m:t>
                      </m:r>
                      <m:r>
                        <a:rPr lang="en-US" altLang="zh-CN" sz="2000" i="1" baseline="-25000" dirty="0">
                          <a:latin typeface="Cambria Math" charset="0"/>
                          <a:ea typeface="Microsoft YaHei" charset="-122"/>
                          <a:cs typeface="Microsoft YaHei" charset="-122"/>
                        </a:rPr>
                        <m:t>1</m:t>
                      </m:r>
                      <m:r>
                        <a:rPr lang="en-US" altLang="zh-CN" sz="2000" i="1" dirty="0">
                          <a:latin typeface="Cambria Math" charset="0"/>
                          <a:ea typeface="Microsoft YaHei" charset="-122"/>
                          <a:cs typeface="Microsoft YaHei" charset="-122"/>
                        </a:rPr>
                        <m:t>𝑣</m:t>
                      </m:r>
                      <m:r>
                        <a:rPr lang="en-US" altLang="zh-CN" sz="2000" i="1" baseline="-25000" dirty="0">
                          <a:latin typeface="Cambria Math" charset="0"/>
                          <a:ea typeface="Microsoft YaHei" charset="-122"/>
                          <a:cs typeface="Microsoft YaHei" charset="-122"/>
                        </a:rPr>
                        <m:t>1</m:t>
                      </m:r>
                      <m:r>
                        <a:rPr lang="en-US" altLang="zh-CN" sz="2000" i="1" dirty="0">
                          <a:latin typeface="Cambria Math" charset="0"/>
                          <a:ea typeface="Microsoft YaHei" charset="-122"/>
                          <a:cs typeface="Microsoft YaHei" charset="-122"/>
                        </a:rPr>
                        <m:t>+ </m:t>
                      </m:r>
                      <m:r>
                        <a:rPr lang="en-US" altLang="zh-CN" sz="2000" i="1" dirty="0">
                          <a:latin typeface="Cambria Math" charset="0"/>
                          <a:ea typeface="Microsoft YaHei" charset="-122"/>
                          <a:cs typeface="Microsoft YaHei" charset="-122"/>
                        </a:rPr>
                        <m:t>𝑎</m:t>
                      </m:r>
                      <m:r>
                        <a:rPr lang="en-US" altLang="zh-CN" sz="2000" i="1" baseline="-25000" dirty="0">
                          <a:latin typeface="Cambria Math" charset="0"/>
                          <a:ea typeface="Microsoft YaHei" charset="-122"/>
                          <a:cs typeface="Microsoft YaHei" charset="-122"/>
                        </a:rPr>
                        <m:t>2</m:t>
                      </m:r>
                      <m:r>
                        <a:rPr lang="en-US" altLang="zh-CN" sz="2000" i="1" dirty="0">
                          <a:latin typeface="Cambria Math" charset="0"/>
                          <a:ea typeface="Microsoft YaHei" charset="-122"/>
                          <a:cs typeface="Microsoft YaHei" charset="-122"/>
                        </a:rPr>
                        <m:t>𝑣</m:t>
                      </m:r>
                      <m:r>
                        <a:rPr lang="en-US" altLang="zh-CN" sz="2000" i="1" baseline="-25000" dirty="0">
                          <a:latin typeface="Cambria Math" charset="0"/>
                          <a:ea typeface="Microsoft YaHei" charset="-122"/>
                          <a:cs typeface="Microsoft YaHei" charset="-122"/>
                        </a:rPr>
                        <m:t>2</m:t>
                      </m:r>
                      <m:r>
                        <a:rPr lang="en-US" altLang="zh-CN" sz="2000" i="1" dirty="0">
                          <a:latin typeface="Cambria Math" charset="0"/>
                          <a:ea typeface="Microsoft YaHei" charset="-122"/>
                          <a:cs typeface="Microsoft YaHei" charset="-122"/>
                        </a:rPr>
                        <m:t> +</m:t>
                      </m:r>
                      <m:r>
                        <a:rPr lang="en-US" altLang="zh-CN" sz="2000" i="1" dirty="0">
                          <a:latin typeface="Cambria Math" charset="0"/>
                          <a:ea typeface="Microsoft YaHei" charset="-122"/>
                          <a:cs typeface="Microsoft YaHei" charset="-122"/>
                        </a:rPr>
                        <m:t>𝑎</m:t>
                      </m:r>
                      <m:r>
                        <a:rPr lang="en-US" altLang="zh-CN" sz="2000" i="1" baseline="-25000" dirty="0">
                          <a:latin typeface="Cambria Math" charset="0"/>
                          <a:ea typeface="Microsoft YaHei" charset="-122"/>
                          <a:cs typeface="Microsoft YaHei" charset="-122"/>
                        </a:rPr>
                        <m:t>3</m:t>
                      </m:r>
                      <m:r>
                        <a:rPr lang="en-US" altLang="zh-CN" sz="2000" i="1" dirty="0">
                          <a:latin typeface="Cambria Math" charset="0"/>
                          <a:ea typeface="Microsoft YaHei" charset="-122"/>
                          <a:cs typeface="Microsoft YaHei" charset="-122"/>
                        </a:rPr>
                        <m:t>𝑣</m:t>
                      </m:r>
                      <m:r>
                        <a:rPr lang="en-US" altLang="zh-CN" sz="2000" i="1" baseline="-25000" dirty="0">
                          <a:latin typeface="Cambria Math" charset="0"/>
                          <a:ea typeface="Microsoft YaHei" charset="-122"/>
                          <a:cs typeface="Microsoft YaHei" charset="-122"/>
                        </a:rPr>
                        <m:t>3 </m:t>
                      </m:r>
                      <m:r>
                        <a:rPr lang="en-US" altLang="zh-CN" sz="2000" i="1" dirty="0">
                          <a:latin typeface="Cambria Math" charset="0"/>
                          <a:ea typeface="Microsoft YaHei" charset="-122"/>
                          <a:cs typeface="Microsoft YaHei" charset="-122"/>
                        </a:rPr>
                        <m:t>= [</m:t>
                      </m:r>
                      <m:r>
                        <a:rPr lang="en-US" altLang="zh-CN" sz="2000" i="1" dirty="0">
                          <a:latin typeface="Cambria Math" charset="0"/>
                          <a:ea typeface="Microsoft YaHei" charset="-122"/>
                          <a:cs typeface="Microsoft YaHei" charset="-122"/>
                        </a:rPr>
                        <m:t>𝑣</m:t>
                      </m:r>
                      <m:r>
                        <a:rPr lang="en-US" altLang="zh-CN" sz="2000" i="1" baseline="-25000" dirty="0">
                          <a:latin typeface="Cambria Math" charset="0"/>
                          <a:ea typeface="Microsoft YaHei" charset="-122"/>
                          <a:cs typeface="Microsoft YaHei" charset="-122"/>
                        </a:rPr>
                        <m:t>1</m:t>
                      </m:r>
                      <m:r>
                        <a:rPr lang="en-US" altLang="zh-CN" sz="2000" i="1" dirty="0">
                          <a:latin typeface="Cambria Math" charset="0"/>
                          <a:ea typeface="Microsoft YaHei" charset="-122"/>
                          <a:cs typeface="Microsoft YaHei" charset="-122"/>
                        </a:rPr>
                        <m:t> </m:t>
                      </m:r>
                      <m:r>
                        <a:rPr lang="en-US" altLang="zh-CN" sz="2000" i="1" dirty="0">
                          <a:latin typeface="Cambria Math" charset="0"/>
                          <a:ea typeface="Microsoft YaHei" charset="-122"/>
                          <a:cs typeface="Microsoft YaHei" charset="-122"/>
                        </a:rPr>
                        <m:t>𝑣</m:t>
                      </m:r>
                      <m:r>
                        <a:rPr lang="en-US" altLang="zh-CN" sz="2000" i="1" baseline="-25000" dirty="0">
                          <a:latin typeface="Cambria Math" charset="0"/>
                          <a:ea typeface="Microsoft YaHei" charset="-122"/>
                          <a:cs typeface="Microsoft YaHei" charset="-122"/>
                        </a:rPr>
                        <m:t>2</m:t>
                      </m:r>
                      <m:r>
                        <a:rPr lang="en-US" altLang="zh-CN" sz="2000" i="1" dirty="0">
                          <a:latin typeface="Cambria Math" charset="0"/>
                          <a:ea typeface="Microsoft YaHei" charset="-122"/>
                          <a:cs typeface="Microsoft YaHei" charset="-122"/>
                        </a:rPr>
                        <m:t> </m:t>
                      </m:r>
                      <m:r>
                        <a:rPr lang="en-US" altLang="zh-CN" sz="2000" i="1" dirty="0">
                          <a:latin typeface="Cambria Math" charset="0"/>
                          <a:ea typeface="Microsoft YaHei" charset="-122"/>
                          <a:cs typeface="Microsoft YaHei" charset="-122"/>
                        </a:rPr>
                        <m:t>𝑣</m:t>
                      </m:r>
                      <m:r>
                        <a:rPr lang="en-US" altLang="zh-CN" sz="2000" i="1" baseline="-25000" dirty="0">
                          <a:latin typeface="Cambria Math" charset="0"/>
                          <a:ea typeface="Microsoft YaHei" charset="-122"/>
                          <a:cs typeface="Microsoft YaHei" charset="-122"/>
                        </a:rPr>
                        <m:t>3</m:t>
                      </m:r>
                      <m:r>
                        <a:rPr lang="en-US" altLang="zh-CN" sz="2000" i="1" dirty="0">
                          <a:latin typeface="Cambria Math" charset="0"/>
                          <a:ea typeface="Microsoft YaHei" charset="-122"/>
                          <a:cs typeface="Microsoft YaHei" charset="-122"/>
                        </a:rPr>
                        <m:t>][</m:t>
                      </m:r>
                      <m:r>
                        <a:rPr lang="en-US" altLang="zh-CN" sz="2000" i="1" dirty="0">
                          <a:latin typeface="Cambria Math" charset="0"/>
                          <a:ea typeface="Microsoft YaHei" charset="-122"/>
                          <a:cs typeface="Microsoft YaHei" charset="-122"/>
                        </a:rPr>
                        <m:t>𝑎</m:t>
                      </m:r>
                      <m:r>
                        <a:rPr lang="en-US" altLang="zh-CN" sz="2000" i="1" baseline="-25000" dirty="0">
                          <a:latin typeface="Cambria Math" charset="0"/>
                          <a:ea typeface="Microsoft YaHei" charset="-122"/>
                          <a:cs typeface="Microsoft YaHei" charset="-122"/>
                        </a:rPr>
                        <m:t>1 </m:t>
                      </m:r>
                      <m:r>
                        <a:rPr lang="en-US" altLang="zh-CN" sz="2000" i="1" dirty="0">
                          <a:latin typeface="Cambria Math" charset="0"/>
                          <a:ea typeface="Microsoft YaHei" charset="-122"/>
                          <a:cs typeface="Microsoft YaHei" charset="-122"/>
                        </a:rPr>
                        <m:t>𝑎</m:t>
                      </m:r>
                      <m:r>
                        <a:rPr lang="en-US" altLang="zh-CN" sz="2000" i="1" baseline="-25000" dirty="0">
                          <a:latin typeface="Cambria Math" charset="0"/>
                          <a:ea typeface="Microsoft YaHei" charset="-122"/>
                          <a:cs typeface="Microsoft YaHei" charset="-122"/>
                        </a:rPr>
                        <m:t>2</m:t>
                      </m:r>
                      <m:r>
                        <a:rPr lang="en-US" altLang="zh-CN" sz="2000" i="1" dirty="0">
                          <a:latin typeface="Cambria Math" charset="0"/>
                          <a:ea typeface="Microsoft YaHei" charset="-122"/>
                          <a:cs typeface="Microsoft YaHei" charset="-122"/>
                        </a:rPr>
                        <m:t> </m:t>
                      </m:r>
                      <m:r>
                        <a:rPr lang="en-US" altLang="zh-CN" sz="2000" i="1" dirty="0">
                          <a:latin typeface="Cambria Math" charset="0"/>
                          <a:ea typeface="Microsoft YaHei" charset="-122"/>
                          <a:cs typeface="Microsoft YaHei" charset="-122"/>
                        </a:rPr>
                        <m:t>𝑎</m:t>
                      </m:r>
                      <m:r>
                        <a:rPr lang="en-US" altLang="zh-CN" sz="2000" i="1" baseline="-25000" dirty="0">
                          <a:latin typeface="Cambria Math" charset="0"/>
                          <a:ea typeface="Microsoft YaHei" charset="-122"/>
                          <a:cs typeface="Microsoft YaHei" charset="-122"/>
                        </a:rPr>
                        <m:t>3</m:t>
                      </m:r>
                      <m:r>
                        <a:rPr lang="en-US" altLang="zh-CN" sz="2000" i="1" dirty="0">
                          <a:latin typeface="Cambria Math" charset="0"/>
                          <a:ea typeface="Microsoft YaHei" charset="-122"/>
                          <a:cs typeface="Microsoft YaHei" charset="-122"/>
                        </a:rPr>
                        <m:t>]</m:t>
                      </m:r>
                      <m:r>
                        <a:rPr lang="en-US" altLang="zh-CN" sz="2000" i="1" baseline="30000" dirty="0">
                          <a:latin typeface="Cambria Math" charset="0"/>
                          <a:ea typeface="Microsoft YaHei" charset="-122"/>
                          <a:cs typeface="Microsoft YaHei" charset="-122"/>
                        </a:rPr>
                        <m:t>𝑇</m:t>
                      </m:r>
                    </m:oMath>
                  </m:oMathPara>
                </a14:m>
                <a:endParaRPr lang="en-US" altLang="zh-CN" sz="2000" baseline="30000" dirty="0">
                  <a:latin typeface="Microsoft YaHei" charset="-122"/>
                  <a:ea typeface="Microsoft YaHei" charset="-122"/>
                  <a:cs typeface="Microsoft YaHei" charset="-122"/>
                </a:endParaRPr>
              </a:p>
              <a:p>
                <a:pPr>
                  <a:spcBef>
                    <a:spcPct val="20000"/>
                  </a:spcBef>
                </a:pPr>
                <a:r>
                  <a:rPr lang="zh-CN" altLang="en-US" sz="2000" dirty="0">
                    <a:ea typeface="Microsoft YaHei" charset="-122"/>
                    <a:cs typeface="Microsoft YaHei" charset="-122"/>
                  </a:rPr>
                  <a:t>           </a:t>
                </a:r>
                <a14:m>
                  <m:oMath xmlns:m="http://schemas.openxmlformats.org/officeDocument/2006/math">
                    <m:r>
                      <a:rPr lang="zh-CN" altLang="en-US" sz="2000" b="0" i="0" dirty="0" smtClean="0">
                        <a:latin typeface="Cambria Math" panose="02040503050406030204" pitchFamily="18" charset="0"/>
                        <a:ea typeface="Microsoft YaHei" charset="-122"/>
                        <a:cs typeface="Microsoft YaHei" charset="-122"/>
                      </a:rPr>
                      <m:t> </m:t>
                    </m:r>
                    <m:r>
                      <a:rPr lang="en-US" altLang="zh-CN" sz="2000" i="1" dirty="0" smtClean="0">
                        <a:latin typeface="Cambria Math" charset="0"/>
                        <a:ea typeface="Microsoft YaHei" charset="-122"/>
                        <a:cs typeface="Microsoft YaHei" charset="-122"/>
                      </a:rPr>
                      <m:t>=</m:t>
                    </m:r>
                    <m:r>
                      <a:rPr lang="en-US" altLang="zh-CN" sz="2000" i="1" dirty="0" smtClean="0">
                        <a:latin typeface="Cambria Math" charset="0"/>
                        <a:ea typeface="Microsoft YaHei" charset="-122"/>
                        <a:cs typeface="Microsoft YaHei" charset="-122"/>
                      </a:rPr>
                      <m:t>𝑏</m:t>
                    </m:r>
                    <m:r>
                      <a:rPr lang="en-US" altLang="zh-CN" sz="2000" i="1" baseline="-25000" dirty="0">
                        <a:latin typeface="Cambria Math" charset="0"/>
                        <a:ea typeface="Microsoft YaHei" charset="-122"/>
                        <a:cs typeface="Microsoft YaHei" charset="-122"/>
                      </a:rPr>
                      <m:t>1</m:t>
                    </m:r>
                    <m:r>
                      <a:rPr lang="en-US" altLang="zh-CN" sz="2000" i="1" dirty="0">
                        <a:latin typeface="Cambria Math" charset="0"/>
                        <a:ea typeface="Microsoft YaHei" charset="-122"/>
                        <a:cs typeface="Microsoft YaHei" charset="-122"/>
                      </a:rPr>
                      <m:t>𝑢</m:t>
                    </m:r>
                    <m:r>
                      <a:rPr lang="en-US" altLang="zh-CN" sz="2000" i="1" baseline="-25000" dirty="0">
                        <a:latin typeface="Cambria Math" charset="0"/>
                        <a:ea typeface="Microsoft YaHei" charset="-122"/>
                        <a:cs typeface="Microsoft YaHei" charset="-122"/>
                      </a:rPr>
                      <m:t>1</m:t>
                    </m:r>
                    <m:r>
                      <a:rPr lang="en-US" altLang="zh-CN" sz="2000" i="1" dirty="0">
                        <a:latin typeface="Cambria Math" charset="0"/>
                        <a:ea typeface="Microsoft YaHei" charset="-122"/>
                        <a:cs typeface="Microsoft YaHei" charset="-122"/>
                      </a:rPr>
                      <m:t>+ </m:t>
                    </m:r>
                    <m:r>
                      <a:rPr lang="en-US" altLang="zh-CN" sz="2000" i="1" dirty="0">
                        <a:latin typeface="Cambria Math" charset="0"/>
                        <a:ea typeface="Microsoft YaHei" charset="-122"/>
                        <a:cs typeface="Microsoft YaHei" charset="-122"/>
                      </a:rPr>
                      <m:t>𝑏</m:t>
                    </m:r>
                    <m:r>
                      <a:rPr lang="en-US" altLang="zh-CN" sz="2000" i="1" baseline="-25000" dirty="0">
                        <a:latin typeface="Cambria Math" charset="0"/>
                        <a:ea typeface="Microsoft YaHei" charset="-122"/>
                        <a:cs typeface="Microsoft YaHei" charset="-122"/>
                      </a:rPr>
                      <m:t>2</m:t>
                    </m:r>
                    <m:r>
                      <a:rPr lang="en-US" altLang="zh-CN" sz="2000" i="1" dirty="0">
                        <a:latin typeface="Cambria Math" charset="0"/>
                        <a:ea typeface="Microsoft YaHei" charset="-122"/>
                        <a:cs typeface="Microsoft YaHei" charset="-122"/>
                      </a:rPr>
                      <m:t>𝑢</m:t>
                    </m:r>
                    <m:r>
                      <a:rPr lang="en-US" altLang="zh-CN" sz="2000" i="1" baseline="-25000" dirty="0">
                        <a:latin typeface="Cambria Math" charset="0"/>
                        <a:ea typeface="Microsoft YaHei" charset="-122"/>
                        <a:cs typeface="Microsoft YaHei" charset="-122"/>
                      </a:rPr>
                      <m:t>2</m:t>
                    </m:r>
                    <m:r>
                      <a:rPr lang="en-US" altLang="zh-CN" sz="2000" i="1" dirty="0">
                        <a:latin typeface="Cambria Math" charset="0"/>
                        <a:ea typeface="Microsoft YaHei" charset="-122"/>
                        <a:cs typeface="Microsoft YaHei" charset="-122"/>
                      </a:rPr>
                      <m:t> +</m:t>
                    </m:r>
                    <m:r>
                      <a:rPr lang="en-US" altLang="zh-CN" sz="2000" i="1" dirty="0">
                        <a:latin typeface="Cambria Math" charset="0"/>
                        <a:ea typeface="Microsoft YaHei" charset="-122"/>
                        <a:cs typeface="Microsoft YaHei" charset="-122"/>
                      </a:rPr>
                      <m:t>𝑏</m:t>
                    </m:r>
                    <m:r>
                      <a:rPr lang="en-US" altLang="zh-CN" sz="2000" i="1" baseline="-25000" dirty="0">
                        <a:latin typeface="Cambria Math" charset="0"/>
                        <a:ea typeface="Microsoft YaHei" charset="-122"/>
                        <a:cs typeface="Microsoft YaHei" charset="-122"/>
                      </a:rPr>
                      <m:t>3</m:t>
                    </m:r>
                    <m:r>
                      <a:rPr lang="en-US" altLang="zh-CN" sz="2000" i="1" dirty="0">
                        <a:latin typeface="Cambria Math" charset="0"/>
                        <a:ea typeface="Microsoft YaHei" charset="-122"/>
                        <a:cs typeface="Microsoft YaHei" charset="-122"/>
                      </a:rPr>
                      <m:t>𝑢</m:t>
                    </m:r>
                    <m:r>
                      <a:rPr lang="en-US" altLang="zh-CN" sz="2000" i="1" baseline="-25000" dirty="0">
                        <a:latin typeface="Cambria Math" charset="0"/>
                        <a:ea typeface="Microsoft YaHei" charset="-122"/>
                        <a:cs typeface="Microsoft YaHei" charset="-122"/>
                      </a:rPr>
                      <m:t>3 </m:t>
                    </m:r>
                    <m:r>
                      <a:rPr lang="en-US" altLang="zh-CN" sz="2000" i="1" dirty="0">
                        <a:latin typeface="Cambria Math" charset="0"/>
                        <a:ea typeface="Microsoft YaHei" charset="-122"/>
                        <a:cs typeface="Microsoft YaHei" charset="-122"/>
                      </a:rPr>
                      <m:t>= [</m:t>
                    </m:r>
                    <m:r>
                      <a:rPr lang="en-US" altLang="zh-CN" sz="2000" i="1" dirty="0">
                        <a:latin typeface="Cambria Math" charset="0"/>
                        <a:ea typeface="Microsoft YaHei" charset="-122"/>
                        <a:cs typeface="Microsoft YaHei" charset="-122"/>
                      </a:rPr>
                      <m:t>𝑢</m:t>
                    </m:r>
                    <m:r>
                      <a:rPr lang="en-US" altLang="zh-CN" sz="2000" i="1" baseline="-25000" dirty="0">
                        <a:latin typeface="Cambria Math" charset="0"/>
                        <a:ea typeface="Microsoft YaHei" charset="-122"/>
                        <a:cs typeface="Microsoft YaHei" charset="-122"/>
                      </a:rPr>
                      <m:t>1</m:t>
                    </m:r>
                    <m:r>
                      <a:rPr lang="en-US" altLang="zh-CN" sz="2000" i="1" dirty="0">
                        <a:latin typeface="Cambria Math" charset="0"/>
                        <a:ea typeface="Microsoft YaHei" charset="-122"/>
                        <a:cs typeface="Microsoft YaHei" charset="-122"/>
                      </a:rPr>
                      <m:t> </m:t>
                    </m:r>
                    <m:r>
                      <a:rPr lang="en-US" altLang="zh-CN" sz="2000" i="1" dirty="0">
                        <a:latin typeface="Cambria Math" charset="0"/>
                        <a:ea typeface="Microsoft YaHei" charset="-122"/>
                        <a:cs typeface="Microsoft YaHei" charset="-122"/>
                      </a:rPr>
                      <m:t>𝑢</m:t>
                    </m:r>
                    <m:r>
                      <a:rPr lang="en-US" altLang="zh-CN" sz="2000" i="1" baseline="-25000" dirty="0">
                        <a:latin typeface="Cambria Math" charset="0"/>
                        <a:ea typeface="Microsoft YaHei" charset="-122"/>
                        <a:cs typeface="Microsoft YaHei" charset="-122"/>
                      </a:rPr>
                      <m:t>2</m:t>
                    </m:r>
                    <m:r>
                      <a:rPr lang="en-US" altLang="zh-CN" sz="2000" i="1" dirty="0">
                        <a:latin typeface="Cambria Math" charset="0"/>
                        <a:ea typeface="Microsoft YaHei" charset="-122"/>
                        <a:cs typeface="Microsoft YaHei" charset="-122"/>
                      </a:rPr>
                      <m:t> </m:t>
                    </m:r>
                    <m:r>
                      <a:rPr lang="en-US" altLang="zh-CN" sz="2000" i="1" dirty="0">
                        <a:latin typeface="Cambria Math" charset="0"/>
                        <a:ea typeface="Microsoft YaHei" charset="-122"/>
                        <a:cs typeface="Microsoft YaHei" charset="-122"/>
                      </a:rPr>
                      <m:t>𝑢</m:t>
                    </m:r>
                    <m:r>
                      <a:rPr lang="en-US" altLang="zh-CN" sz="2000" i="1" baseline="-25000" dirty="0">
                        <a:latin typeface="Cambria Math" charset="0"/>
                        <a:ea typeface="Microsoft YaHei" charset="-122"/>
                        <a:cs typeface="Microsoft YaHei" charset="-122"/>
                      </a:rPr>
                      <m:t>3</m:t>
                    </m:r>
                    <m:r>
                      <a:rPr lang="en-US" altLang="zh-CN" sz="2000" i="1" dirty="0">
                        <a:latin typeface="Cambria Math" charset="0"/>
                        <a:ea typeface="Microsoft YaHei" charset="-122"/>
                        <a:cs typeface="Microsoft YaHei" charset="-122"/>
                      </a:rPr>
                      <m:t>][</m:t>
                    </m:r>
                    <m:r>
                      <a:rPr lang="en-US" altLang="zh-CN" sz="2000" i="1" dirty="0">
                        <a:latin typeface="Cambria Math" charset="0"/>
                        <a:ea typeface="Microsoft YaHei" charset="-122"/>
                        <a:cs typeface="Microsoft YaHei" charset="-122"/>
                      </a:rPr>
                      <m:t>𝑏</m:t>
                    </m:r>
                    <m:r>
                      <a:rPr lang="en-US" altLang="zh-CN" sz="2000" i="1" baseline="-25000" dirty="0">
                        <a:latin typeface="Cambria Math" charset="0"/>
                        <a:ea typeface="Microsoft YaHei" charset="-122"/>
                        <a:cs typeface="Microsoft YaHei" charset="-122"/>
                      </a:rPr>
                      <m:t>1 </m:t>
                    </m:r>
                    <m:r>
                      <a:rPr lang="en-US" altLang="zh-CN" sz="2000" i="1" dirty="0">
                        <a:latin typeface="Cambria Math" charset="0"/>
                        <a:ea typeface="Microsoft YaHei" charset="-122"/>
                        <a:cs typeface="Microsoft YaHei" charset="-122"/>
                      </a:rPr>
                      <m:t>𝑏</m:t>
                    </m:r>
                    <m:r>
                      <a:rPr lang="en-US" altLang="zh-CN" sz="2000" i="1" baseline="-25000" dirty="0">
                        <a:latin typeface="Cambria Math" charset="0"/>
                        <a:ea typeface="Microsoft YaHei" charset="-122"/>
                        <a:cs typeface="Microsoft YaHei" charset="-122"/>
                      </a:rPr>
                      <m:t>2</m:t>
                    </m:r>
                    <m:r>
                      <a:rPr lang="en-US" altLang="zh-CN" sz="2000" i="1" dirty="0">
                        <a:latin typeface="Cambria Math" charset="0"/>
                        <a:ea typeface="Microsoft YaHei" charset="-122"/>
                        <a:cs typeface="Microsoft YaHei" charset="-122"/>
                      </a:rPr>
                      <m:t> </m:t>
                    </m:r>
                    <m:r>
                      <a:rPr lang="en-US" altLang="zh-CN" sz="2000" i="1" dirty="0">
                        <a:latin typeface="Cambria Math" charset="0"/>
                        <a:ea typeface="Microsoft YaHei" charset="-122"/>
                        <a:cs typeface="Microsoft YaHei" charset="-122"/>
                      </a:rPr>
                      <m:t>𝑏</m:t>
                    </m:r>
                    <m:r>
                      <a:rPr lang="en-US" altLang="zh-CN" sz="2000" i="1" baseline="-25000" dirty="0">
                        <a:latin typeface="Cambria Math" charset="0"/>
                        <a:ea typeface="Microsoft YaHei" charset="-122"/>
                        <a:cs typeface="Microsoft YaHei" charset="-122"/>
                      </a:rPr>
                      <m:t>3</m:t>
                    </m:r>
                    <m:r>
                      <a:rPr lang="en-US" altLang="zh-CN" sz="2000" i="1" dirty="0">
                        <a:latin typeface="Cambria Math" charset="0"/>
                        <a:ea typeface="Microsoft YaHei" charset="-122"/>
                        <a:cs typeface="Microsoft YaHei" charset="-122"/>
                      </a:rPr>
                      <m:t>]</m:t>
                    </m:r>
                    <m:r>
                      <a:rPr lang="en-US" altLang="zh-CN" sz="2000" i="1" baseline="30000" dirty="0">
                        <a:latin typeface="Cambria Math" charset="0"/>
                        <a:ea typeface="Microsoft YaHei" charset="-122"/>
                        <a:cs typeface="Microsoft YaHei" charset="-122"/>
                      </a:rPr>
                      <m:t>𝑇</m:t>
                    </m:r>
                  </m:oMath>
                </a14:m>
                <a:endParaRPr lang="en-US" altLang="zh-CN" sz="2000" baseline="30000" dirty="0">
                  <a:latin typeface="Microsoft YaHei" charset="-122"/>
                  <a:ea typeface="Microsoft YaHei" charset="-122"/>
                  <a:cs typeface="Microsoft YaHei" charset="-122"/>
                </a:endParaRPr>
              </a:p>
              <a:p>
                <a:endParaRPr lang="en-US" altLang="zh-CN" sz="1400" dirty="0">
                  <a:latin typeface="Microsoft YaHei" charset="-122"/>
                  <a:ea typeface="Microsoft YaHei" charset="-122"/>
                  <a:cs typeface="Microsoft YaHei" charset="-122"/>
                </a:endParaRPr>
              </a:p>
            </p:txBody>
          </p:sp>
        </mc:Choice>
        <mc:Fallback xmlns="">
          <p:sp>
            <p:nvSpPr>
              <p:cNvPr id="16" name="Text Box 4">
                <a:extLst>
                  <a:ext uri="{FF2B5EF4-FFF2-40B4-BE49-F238E27FC236}">
                    <a16:creationId xmlns:a16="http://schemas.microsoft.com/office/drawing/2014/main" id="{5ED4616C-5988-6E44-BEA1-6EB7A9963EF5}"/>
                  </a:ext>
                </a:extLst>
              </p:cNvPr>
              <p:cNvSpPr txBox="1">
                <a:spLocks noRot="1" noChangeAspect="1" noMove="1" noResize="1" noEditPoints="1" noAdjustHandles="1" noChangeArrowheads="1" noChangeShapeType="1" noTextEdit="1"/>
              </p:cNvSpPr>
              <p:nvPr/>
            </p:nvSpPr>
            <p:spPr bwMode="auto">
              <a:xfrm>
                <a:off x="3004675" y="2611821"/>
                <a:ext cx="6208898" cy="978153"/>
              </a:xfrm>
              <a:prstGeom prst="rect">
                <a:avLst/>
              </a:prstGeom>
              <a:blipFill>
                <a:blip r:embed="rId8"/>
                <a:stretch>
                  <a:fillRect/>
                </a:stretch>
              </a:blipFill>
              <a:ln w="12700">
                <a:noFill/>
                <a:miter lim="800000"/>
                <a:headEnd type="none" w="sm" len="sm"/>
                <a:tailEnd type="none" w="sm" len="sm"/>
              </a:ln>
            </p:spPr>
            <p:txBody>
              <a:bodyPr/>
              <a:lstStyle/>
              <a:p>
                <a:r>
                  <a:rPr lang="en-US">
                    <a:noFill/>
                  </a:rPr>
                  <a:t> </a:t>
                </a:r>
              </a:p>
            </p:txBody>
          </p:sp>
        </mc:Fallback>
      </mc:AlternateContent>
    </p:spTree>
    <p:extLst>
      <p:ext uri="{BB962C8B-B14F-4D97-AF65-F5344CB8AC3E}">
        <p14:creationId xmlns:p14="http://schemas.microsoft.com/office/powerpoint/2010/main" val="1341143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知识点回顾 </a:t>
            </a:r>
            <a:r>
              <a:rPr lang="mr-IN" altLang="zh-CN" dirty="0"/>
              <a:t>–</a:t>
            </a:r>
            <a:r>
              <a:rPr lang="zh-CN" altLang="en-US" dirty="0"/>
              <a:t> 坐标系变换</a:t>
            </a:r>
            <a:endParaRPr lang="en-US" dirty="0"/>
          </a:p>
        </p:txBody>
      </p:sp>
      <p:sp>
        <p:nvSpPr>
          <p:cNvPr id="4" name="Slide Number Placeholder 3"/>
          <p:cNvSpPr>
            <a:spLocks noGrp="1"/>
          </p:cNvSpPr>
          <p:nvPr>
            <p:ph type="sldNum" sz="quarter" idx="12"/>
          </p:nvPr>
        </p:nvSpPr>
        <p:spPr/>
        <p:txBody>
          <a:bodyPr/>
          <a:lstStyle/>
          <a:p>
            <a:fld id="{EB792F4E-54C0-4D36-B331-9C6FCFE9A340}" type="slidenum">
              <a:rPr lang="zh-CN" altLang="en-US" smtClean="0"/>
              <a:pPr/>
              <a:t>9</a:t>
            </a:fld>
            <a:endParaRPr lang="zh-CN" altLang="en-US" dirty="0"/>
          </a:p>
        </p:txBody>
      </p:sp>
      <mc:AlternateContent xmlns:mc="http://schemas.openxmlformats.org/markup-compatibility/2006" xmlns:a14="http://schemas.microsoft.com/office/drawing/2010/main">
        <mc:Choice Requires="a14">
          <p:sp>
            <p:nvSpPr>
              <p:cNvPr id="7" name="Content Placeholder 2"/>
              <p:cNvSpPr>
                <a:spLocks noGrp="1"/>
              </p:cNvSpPr>
              <p:nvPr>
                <p:ph idx="1"/>
              </p:nvPr>
            </p:nvSpPr>
            <p:spPr>
              <a:xfrm>
                <a:off x="628650" y="1316831"/>
                <a:ext cx="7886700" cy="4351338"/>
              </a:xfrm>
            </p:spPr>
            <p:txBody>
              <a:bodyPr/>
              <a:lstStyle/>
              <a:p>
                <a:r>
                  <a:rPr lang="zh-CN" altLang="en-US" dirty="0">
                    <a:latin typeface="Microsoft YaHei" charset="-122"/>
                    <a:ea typeface="Microsoft YaHei" charset="-122"/>
                    <a:cs typeface="Microsoft YaHei" charset="-122"/>
                  </a:rPr>
                  <a:t>考虑同一个向量相对于两组不同基的表示</a:t>
                </a:r>
                <a:endParaRPr lang="en-US" altLang="zh-CN" dirty="0">
                  <a:latin typeface="Microsoft YaHei" charset="-122"/>
                  <a:ea typeface="Microsoft YaHei" charset="-122"/>
                  <a:cs typeface="Microsoft YaHei" charset="-122"/>
                </a:endParaRPr>
              </a:p>
              <a:p>
                <a:r>
                  <a:rPr lang="zh-CN" altLang="en-US" dirty="0">
                    <a:latin typeface="Microsoft YaHei" charset="-122"/>
                    <a:ea typeface="Microsoft YaHei" charset="-122"/>
                    <a:cs typeface="Microsoft YaHei" charset="-122"/>
                  </a:rPr>
                  <a:t>假设表示分别是</a:t>
                </a:r>
              </a:p>
              <a:p>
                <a:endParaRPr lang="en-US" altLang="zh-CN" dirty="0">
                  <a:latin typeface="Microsoft YaHei" charset="-122"/>
                  <a:ea typeface="Microsoft YaHei" charset="-122"/>
                  <a:cs typeface="Microsoft YaHei" charset="-122"/>
                </a:endParaRPr>
              </a:p>
              <a:p>
                <a:pPr>
                  <a:buNone/>
                </a:pPr>
                <a:endParaRPr lang="en-US" altLang="zh-CN" dirty="0">
                  <a:latin typeface="Microsoft YaHei" charset="-122"/>
                  <a:ea typeface="Microsoft YaHei" charset="-122"/>
                  <a:cs typeface="Microsoft YaHei" charset="-122"/>
                </a:endParaRPr>
              </a:p>
              <a:p>
                <a:endParaRPr lang="en-US" altLang="zh-CN" dirty="0">
                  <a:latin typeface="Microsoft YaHei" charset="-122"/>
                  <a:ea typeface="Microsoft YaHei" charset="-122"/>
                  <a:cs typeface="Microsoft YaHei" charset="-122"/>
                </a:endParaRPr>
              </a:p>
              <a:p>
                <a:r>
                  <a:rPr lang="zh-CN" altLang="en-US" dirty="0">
                    <a:latin typeface="Microsoft YaHei" charset="-122"/>
                    <a:ea typeface="Microsoft YaHei" charset="-122"/>
                    <a:cs typeface="Microsoft YaHei" charset="-122"/>
                  </a:rPr>
                  <a:t>齐次坐标表示下的</a:t>
                </a:r>
                <a14:m>
                  <m:oMath xmlns:m="http://schemas.openxmlformats.org/officeDocument/2006/math">
                    <m:r>
                      <a:rPr lang="en-US" altLang="zh-CN" i="1" dirty="0">
                        <a:latin typeface="Cambria Math" charset="0"/>
                        <a:ea typeface="Microsoft YaHei" charset="-122"/>
                        <a:cs typeface="Microsoft YaHei" charset="-122"/>
                      </a:rPr>
                      <m:t>𝑀</m:t>
                    </m:r>
                    <m:r>
                      <a:rPr lang="en-US" altLang="zh-CN" i="1" dirty="0">
                        <a:latin typeface="Cambria Math" charset="0"/>
                        <a:ea typeface="Microsoft YaHei" charset="-122"/>
                        <a:cs typeface="Microsoft YaHei" charset="-122"/>
                      </a:rPr>
                      <m:t> </m:t>
                    </m:r>
                  </m:oMath>
                </a14:m>
                <a:r>
                  <a:rPr lang="zh-CN" altLang="en-US" dirty="0">
                    <a:latin typeface="Microsoft YaHei" charset="-122"/>
                    <a:ea typeface="Microsoft YaHei" charset="-122"/>
                    <a:cs typeface="Microsoft YaHei" charset="-122"/>
                  </a:rPr>
                  <a:t>？</a:t>
                </a:r>
              </a:p>
            </p:txBody>
          </p:sp>
        </mc:Choice>
        <mc:Fallback xmlns="">
          <p:sp>
            <p:nvSpPr>
              <p:cNvPr id="7" name="Content Placeholder 2"/>
              <p:cNvSpPr>
                <a:spLocks noGrp="1" noRot="1" noChangeAspect="1" noMove="1" noResize="1" noEditPoints="1" noAdjustHandles="1" noChangeArrowheads="1" noChangeShapeType="1" noTextEdit="1"/>
              </p:cNvSpPr>
              <p:nvPr>
                <p:ph idx="1"/>
              </p:nvPr>
            </p:nvSpPr>
            <p:spPr>
              <a:xfrm>
                <a:off x="628650" y="1316831"/>
                <a:ext cx="7886700" cy="4351338"/>
              </a:xfrm>
              <a:blipFill rotWithShape="0">
                <a:blip r:embed="rId2"/>
                <a:stretch>
                  <a:fillRect l="-618" t="-238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 Box 4"/>
              <p:cNvSpPr txBox="1">
                <a:spLocks noChangeArrowheads="1"/>
              </p:cNvSpPr>
              <p:nvPr/>
            </p:nvSpPr>
            <p:spPr bwMode="auto">
              <a:xfrm>
                <a:off x="4310241" y="2729142"/>
                <a:ext cx="2728623" cy="522194"/>
              </a:xfrm>
              <a:prstGeom prst="rect">
                <a:avLst/>
              </a:prstGeom>
              <a:noFill/>
              <a:ln w="12700">
                <a:noFill/>
                <a:miter lim="800000"/>
                <a:headEnd type="none" w="sm" len="sm"/>
                <a:tailEnd type="none" w="sm" len="sm"/>
              </a:ln>
            </p:spPr>
            <p:txBody>
              <a:bodyPr wrap="square" anchorCtr="1">
                <a:spAutoFit/>
              </a:bodyPr>
              <a:lstStyle/>
              <a:p>
                <a:pPr/>
                <a14:m>
                  <m:oMathPara xmlns:m="http://schemas.openxmlformats.org/officeDocument/2006/math">
                    <m:oMathParaPr>
                      <m:jc m:val="centerGroup"/>
                    </m:oMathParaPr>
                    <m:oMath xmlns:m="http://schemas.openxmlformats.org/officeDocument/2006/math">
                      <m:r>
                        <a:rPr lang="en-US" altLang="zh-CN" sz="2800" b="1" i="1" dirty="0" smtClean="0">
                          <a:latin typeface="Cambria Math" charset="0"/>
                          <a:ea typeface="Microsoft YaHei" charset="-122"/>
                          <a:cs typeface="Microsoft YaHei" charset="-122"/>
                        </a:rPr>
                        <m:t>𝒂</m:t>
                      </m:r>
                      <m:r>
                        <a:rPr lang="en-US" altLang="zh-CN" sz="2800" b="0" i="1" dirty="0" smtClean="0">
                          <a:latin typeface="Cambria Math" charset="0"/>
                          <a:ea typeface="Microsoft YaHei" charset="-122"/>
                          <a:cs typeface="Microsoft YaHei" charset="-122"/>
                        </a:rPr>
                        <m:t>=</m:t>
                      </m:r>
                      <m:sSup>
                        <m:sSupPr>
                          <m:ctrlPr>
                            <a:rPr lang="en-US" altLang="zh-CN" sz="2800" b="0" i="1" dirty="0" smtClean="0">
                              <a:latin typeface="Cambria Math" panose="02040503050406030204" pitchFamily="18" charset="0"/>
                              <a:ea typeface="Microsoft YaHei" charset="-122"/>
                              <a:cs typeface="Microsoft YaHei" charset="-122"/>
                            </a:rPr>
                          </m:ctrlPr>
                        </m:sSupPr>
                        <m:e>
                          <m:r>
                            <a:rPr lang="en-US" altLang="zh-CN" sz="2800" b="0" i="1" dirty="0" smtClean="0">
                              <a:latin typeface="Cambria Math" charset="0"/>
                              <a:ea typeface="Microsoft YaHei" charset="-122"/>
                              <a:cs typeface="Microsoft YaHei" charset="-122"/>
                            </a:rPr>
                            <m:t>𝑀</m:t>
                          </m:r>
                        </m:e>
                        <m:sup>
                          <m:r>
                            <a:rPr lang="en-US" altLang="zh-CN" sz="2800" b="0" i="1" dirty="0" smtClean="0">
                              <a:latin typeface="Cambria Math" charset="0"/>
                              <a:ea typeface="Microsoft YaHei" charset="-122"/>
                              <a:cs typeface="Microsoft YaHei" charset="-122"/>
                            </a:rPr>
                            <m:t>𝑇</m:t>
                          </m:r>
                        </m:sup>
                      </m:sSup>
                      <m:r>
                        <a:rPr lang="en-US" altLang="zh-CN" sz="2800" b="1" i="1" dirty="0" smtClean="0">
                          <a:latin typeface="Cambria Math" charset="0"/>
                          <a:ea typeface="Microsoft YaHei" charset="-122"/>
                          <a:cs typeface="Microsoft YaHei" charset="-122"/>
                        </a:rPr>
                        <m:t>𝒃</m:t>
                      </m:r>
                    </m:oMath>
                  </m:oMathPara>
                </a14:m>
                <a:endParaRPr lang="en-US" altLang="zh-CN" sz="2800" b="1" baseline="-25000" dirty="0">
                  <a:latin typeface="Microsoft YaHei" charset="-122"/>
                  <a:ea typeface="Microsoft YaHei" charset="-122"/>
                  <a:cs typeface="Microsoft YaHei" charset="-122"/>
                </a:endParaRPr>
              </a:p>
            </p:txBody>
          </p:sp>
        </mc:Choice>
        <mc:Fallback xmlns="">
          <p:sp>
            <p:nvSpPr>
              <p:cNvPr id="10" name="Text Box 4"/>
              <p:cNvSpPr txBox="1">
                <a:spLocks noRot="1" noChangeAspect="1" noMove="1" noResize="1" noEditPoints="1" noAdjustHandles="1" noChangeArrowheads="1" noChangeShapeType="1" noTextEdit="1"/>
              </p:cNvSpPr>
              <p:nvPr/>
            </p:nvSpPr>
            <p:spPr bwMode="auto">
              <a:xfrm>
                <a:off x="4310241" y="2729142"/>
                <a:ext cx="2728623" cy="522194"/>
              </a:xfrm>
              <a:prstGeom prst="rect">
                <a:avLst/>
              </a:prstGeom>
              <a:blipFill rotWithShape="0">
                <a:blip r:embed="rId5"/>
                <a:stretch>
                  <a:fillRect/>
                </a:stretch>
              </a:blipFill>
              <a:ln w="12700">
                <a:noFill/>
                <a:miter lim="800000"/>
                <a:headEnd type="none" w="sm" len="sm"/>
                <a:tailEnd type="none" w="sm" len="sm"/>
              </a:ln>
            </p:spPr>
            <p:txBody>
              <a:bodyPr/>
              <a:lstStyle/>
              <a:p>
                <a:r>
                  <a:rPr lang="en-US">
                    <a:noFill/>
                  </a:rPr>
                  <a:t> </a:t>
                </a:r>
              </a:p>
            </p:txBody>
          </p:sp>
        </mc:Fallback>
      </mc:AlternateContent>
      <p:sp>
        <p:nvSpPr>
          <p:cNvPr id="11" name="Right Arrow 10"/>
          <p:cNvSpPr/>
          <p:nvPr/>
        </p:nvSpPr>
        <p:spPr>
          <a:xfrm>
            <a:off x="4121457" y="2855309"/>
            <a:ext cx="376870" cy="35008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5" name="Text Box 1029"/>
              <p:cNvSpPr txBox="1">
                <a:spLocks noChangeArrowheads="1"/>
              </p:cNvSpPr>
              <p:nvPr/>
            </p:nvSpPr>
            <p:spPr>
              <a:xfrm>
                <a:off x="4744875" y="3551765"/>
                <a:ext cx="4399126" cy="1676400"/>
              </a:xfrm>
              <a:prstGeom prst="rect">
                <a:avLst/>
              </a:prstGeom>
              <a:noFill/>
            </p:spPr>
            <p:txBody>
              <a:bodyPr vert="horz" lIns="91440" tIns="45720" rIns="91440" bIns="45720" rtlCol="0">
                <a:normAutofit/>
              </a:bodyPr>
              <a:lstStyle/>
              <a:p>
                <a:pPr>
                  <a:spcBef>
                    <a:spcPts val="600"/>
                  </a:spcBef>
                </a:pPr>
                <a14:m>
                  <m:oMathPara xmlns:m="http://schemas.openxmlformats.org/officeDocument/2006/math">
                    <m:oMathParaPr>
                      <m:jc m:val="left"/>
                    </m:oMathParaPr>
                    <m:oMath xmlns:m="http://schemas.openxmlformats.org/officeDocument/2006/math">
                      <m:r>
                        <a:rPr lang="en-US" altLang="zh-CN" sz="2400" i="1" dirty="0" smtClean="0">
                          <a:latin typeface="Cambria Math" charset="0"/>
                          <a:ea typeface="Microsoft YaHei" charset="-122"/>
                          <a:cs typeface="Microsoft YaHei" charset="-122"/>
                        </a:rPr>
                        <m:t>𝑢</m:t>
                      </m:r>
                      <m:r>
                        <a:rPr lang="en-US" altLang="zh-CN" sz="2400" i="1" baseline="-25000" dirty="0">
                          <a:latin typeface="Cambria Math" charset="0"/>
                          <a:ea typeface="Microsoft YaHei" charset="-122"/>
                          <a:cs typeface="Microsoft YaHei" charset="-122"/>
                        </a:rPr>
                        <m:t>1 </m:t>
                      </m:r>
                      <m:r>
                        <a:rPr lang="en-US" altLang="zh-CN" sz="2400" i="1" dirty="0">
                          <a:latin typeface="Cambria Math" charset="0"/>
                          <a:ea typeface="Microsoft YaHei" charset="-122"/>
                          <a:cs typeface="Microsoft YaHei" charset="-122"/>
                        </a:rPr>
                        <m:t>=</m:t>
                      </m:r>
                      <m:r>
                        <a:rPr lang="en-US" altLang="zh-CN" sz="2400" i="1" dirty="0">
                          <a:latin typeface="Cambria Math" charset="0"/>
                          <a:ea typeface="Cambria Math" charset="0"/>
                          <a:cs typeface="Cambria Math" charset="0"/>
                        </a:rPr>
                        <m:t>𝛾</m:t>
                      </m:r>
                      <m:r>
                        <a:rPr lang="en-US" altLang="zh-CN" sz="2400" i="1" baseline="-25000" dirty="0">
                          <a:latin typeface="Cambria Math" charset="0"/>
                          <a:ea typeface="Microsoft YaHei" charset="-122"/>
                          <a:cs typeface="Microsoft YaHei" charset="-122"/>
                        </a:rPr>
                        <m:t>11</m:t>
                      </m:r>
                      <m:r>
                        <a:rPr lang="en-US" altLang="zh-CN" sz="2400" i="1" dirty="0">
                          <a:latin typeface="Cambria Math" charset="0"/>
                          <a:ea typeface="Microsoft YaHei" charset="-122"/>
                          <a:cs typeface="Microsoft YaHei" charset="-122"/>
                        </a:rPr>
                        <m:t>𝑣</m:t>
                      </m:r>
                      <m:r>
                        <a:rPr lang="en-US" altLang="zh-CN" sz="2400" i="1" baseline="-25000" dirty="0">
                          <a:latin typeface="Cambria Math" charset="0"/>
                          <a:ea typeface="Microsoft YaHei" charset="-122"/>
                          <a:cs typeface="Microsoft YaHei" charset="-122"/>
                        </a:rPr>
                        <m:t>1</m:t>
                      </m:r>
                      <m:r>
                        <a:rPr lang="en-US" altLang="zh-CN" sz="2400" i="1" dirty="0">
                          <a:latin typeface="Cambria Math" charset="0"/>
                          <a:ea typeface="Microsoft YaHei" charset="-122"/>
                          <a:cs typeface="Microsoft YaHei" charset="-122"/>
                        </a:rPr>
                        <m:t>+</m:t>
                      </m:r>
                      <m:r>
                        <a:rPr lang="en-US" altLang="zh-CN" sz="2400" i="1" dirty="0">
                          <a:latin typeface="Cambria Math" charset="0"/>
                          <a:ea typeface="Cambria Math" charset="0"/>
                          <a:cs typeface="Cambria Math" charset="0"/>
                        </a:rPr>
                        <m:t>𝛾</m:t>
                      </m:r>
                      <m:r>
                        <a:rPr lang="en-US" altLang="zh-CN" sz="2400" i="1" baseline="-25000" dirty="0">
                          <a:latin typeface="Cambria Math" charset="0"/>
                          <a:ea typeface="Microsoft YaHei" charset="-122"/>
                          <a:cs typeface="Microsoft YaHei" charset="-122"/>
                        </a:rPr>
                        <m:t>12</m:t>
                      </m:r>
                      <m:r>
                        <a:rPr lang="en-US" altLang="zh-CN" sz="2400" i="1" dirty="0">
                          <a:latin typeface="Cambria Math" charset="0"/>
                          <a:ea typeface="Microsoft YaHei" charset="-122"/>
                          <a:cs typeface="Microsoft YaHei" charset="-122"/>
                        </a:rPr>
                        <m:t>𝑣</m:t>
                      </m:r>
                      <m:r>
                        <a:rPr lang="en-US" altLang="zh-CN" sz="2400" i="1" baseline="-25000" dirty="0">
                          <a:latin typeface="Cambria Math" charset="0"/>
                          <a:ea typeface="Microsoft YaHei" charset="-122"/>
                          <a:cs typeface="Microsoft YaHei" charset="-122"/>
                        </a:rPr>
                        <m:t>2</m:t>
                      </m:r>
                      <m:r>
                        <a:rPr lang="en-US" altLang="zh-CN" sz="2400" i="1" dirty="0">
                          <a:latin typeface="Cambria Math" charset="0"/>
                          <a:ea typeface="Microsoft YaHei" charset="-122"/>
                          <a:cs typeface="Microsoft YaHei" charset="-122"/>
                        </a:rPr>
                        <m:t>+</m:t>
                      </m:r>
                      <m:r>
                        <a:rPr lang="en-US" altLang="zh-CN" sz="2400" i="1" dirty="0">
                          <a:latin typeface="Cambria Math" charset="0"/>
                          <a:ea typeface="Cambria Math" charset="0"/>
                          <a:cs typeface="Cambria Math" charset="0"/>
                        </a:rPr>
                        <m:t>𝛾</m:t>
                      </m:r>
                      <m:r>
                        <a:rPr lang="en-US" altLang="zh-CN" sz="2400" i="1" baseline="-25000" dirty="0">
                          <a:latin typeface="Cambria Math" charset="0"/>
                          <a:ea typeface="Microsoft YaHei" charset="-122"/>
                          <a:cs typeface="Microsoft YaHei" charset="-122"/>
                        </a:rPr>
                        <m:t>13</m:t>
                      </m:r>
                      <m:r>
                        <a:rPr lang="en-US" altLang="zh-CN" sz="2400" i="1" dirty="0">
                          <a:latin typeface="Cambria Math" charset="0"/>
                          <a:ea typeface="Microsoft YaHei" charset="-122"/>
                          <a:cs typeface="Microsoft YaHei" charset="-122"/>
                        </a:rPr>
                        <m:t>𝑣</m:t>
                      </m:r>
                      <m:r>
                        <a:rPr lang="en-US" altLang="zh-CN" sz="2400" i="1" baseline="-25000" dirty="0">
                          <a:latin typeface="Cambria Math" charset="0"/>
                          <a:ea typeface="Microsoft YaHei" charset="-122"/>
                          <a:cs typeface="Microsoft YaHei" charset="-122"/>
                        </a:rPr>
                        <m:t>3</m:t>
                      </m:r>
                    </m:oMath>
                  </m:oMathPara>
                </a14:m>
                <a:endParaRPr lang="en-US" altLang="zh-CN" sz="2400" baseline="-25000" dirty="0">
                  <a:latin typeface="Microsoft YaHei" charset="-122"/>
                  <a:ea typeface="Microsoft YaHei" charset="-122"/>
                  <a:cs typeface="Microsoft YaHei" charset="-122"/>
                </a:endParaRPr>
              </a:p>
              <a:p>
                <a:pPr>
                  <a:spcBef>
                    <a:spcPts val="600"/>
                  </a:spcBef>
                </a:pPr>
                <a14:m>
                  <m:oMathPara xmlns:m="http://schemas.openxmlformats.org/officeDocument/2006/math">
                    <m:oMathParaPr>
                      <m:jc m:val="left"/>
                    </m:oMathParaPr>
                    <m:oMath xmlns:m="http://schemas.openxmlformats.org/officeDocument/2006/math">
                      <m:r>
                        <a:rPr lang="en-US" altLang="zh-CN" sz="2400" i="1" dirty="0">
                          <a:latin typeface="Cambria Math" charset="0"/>
                          <a:ea typeface="Microsoft YaHei" charset="-122"/>
                          <a:cs typeface="Microsoft YaHei" charset="-122"/>
                        </a:rPr>
                        <m:t>𝑢</m:t>
                      </m:r>
                      <m:r>
                        <a:rPr lang="en-US" altLang="zh-CN" sz="2400" i="1" baseline="-25000" dirty="0">
                          <a:latin typeface="Cambria Math" charset="0"/>
                          <a:ea typeface="Microsoft YaHei" charset="-122"/>
                          <a:cs typeface="Microsoft YaHei" charset="-122"/>
                        </a:rPr>
                        <m:t>2 </m:t>
                      </m:r>
                      <m:r>
                        <a:rPr lang="en-US" altLang="zh-CN" sz="2400" i="1" dirty="0">
                          <a:latin typeface="Cambria Math" charset="0"/>
                          <a:ea typeface="Microsoft YaHei" charset="-122"/>
                          <a:cs typeface="Microsoft YaHei" charset="-122"/>
                        </a:rPr>
                        <m:t>=</m:t>
                      </m:r>
                      <m:r>
                        <a:rPr lang="en-US" altLang="zh-CN" sz="2400" i="1" dirty="0">
                          <a:latin typeface="Cambria Math" charset="0"/>
                          <a:ea typeface="Cambria Math" charset="0"/>
                          <a:cs typeface="Cambria Math" charset="0"/>
                        </a:rPr>
                        <m:t>𝛾</m:t>
                      </m:r>
                      <m:r>
                        <a:rPr lang="en-US" altLang="zh-CN" sz="2400" i="1" baseline="-25000" dirty="0">
                          <a:latin typeface="Cambria Math" charset="0"/>
                          <a:ea typeface="Microsoft YaHei" charset="-122"/>
                          <a:cs typeface="Microsoft YaHei" charset="-122"/>
                        </a:rPr>
                        <m:t>21</m:t>
                      </m:r>
                      <m:r>
                        <a:rPr lang="en-US" altLang="zh-CN" sz="2400" i="1" dirty="0">
                          <a:latin typeface="Cambria Math" charset="0"/>
                          <a:ea typeface="Microsoft YaHei" charset="-122"/>
                          <a:cs typeface="Microsoft YaHei" charset="-122"/>
                        </a:rPr>
                        <m:t>𝑣</m:t>
                      </m:r>
                      <m:r>
                        <a:rPr lang="en-US" altLang="zh-CN" sz="2400" i="1" baseline="-25000" dirty="0">
                          <a:latin typeface="Cambria Math" charset="0"/>
                          <a:ea typeface="Microsoft YaHei" charset="-122"/>
                          <a:cs typeface="Microsoft YaHei" charset="-122"/>
                        </a:rPr>
                        <m:t>1</m:t>
                      </m:r>
                      <m:r>
                        <a:rPr lang="en-US" altLang="zh-CN" sz="2400" i="1" dirty="0">
                          <a:latin typeface="Cambria Math" charset="0"/>
                          <a:ea typeface="Microsoft YaHei" charset="-122"/>
                          <a:cs typeface="Microsoft YaHei" charset="-122"/>
                        </a:rPr>
                        <m:t>+</m:t>
                      </m:r>
                      <m:r>
                        <a:rPr lang="en-US" altLang="zh-CN" sz="2400" i="1" dirty="0">
                          <a:latin typeface="Cambria Math" charset="0"/>
                          <a:ea typeface="Cambria Math" charset="0"/>
                          <a:cs typeface="Cambria Math" charset="0"/>
                        </a:rPr>
                        <m:t>𝛾</m:t>
                      </m:r>
                      <m:r>
                        <a:rPr lang="en-US" altLang="zh-CN" sz="2400" i="1" baseline="-25000" dirty="0">
                          <a:latin typeface="Cambria Math" charset="0"/>
                          <a:ea typeface="Microsoft YaHei" charset="-122"/>
                          <a:cs typeface="Microsoft YaHei" charset="-122"/>
                        </a:rPr>
                        <m:t>22</m:t>
                      </m:r>
                      <m:r>
                        <a:rPr lang="en-US" altLang="zh-CN" sz="2400" i="1" dirty="0">
                          <a:latin typeface="Cambria Math" charset="0"/>
                          <a:ea typeface="Microsoft YaHei" charset="-122"/>
                          <a:cs typeface="Microsoft YaHei" charset="-122"/>
                        </a:rPr>
                        <m:t>𝑣</m:t>
                      </m:r>
                      <m:r>
                        <a:rPr lang="en-US" altLang="zh-CN" sz="2400" i="1" baseline="-25000" dirty="0">
                          <a:latin typeface="Cambria Math" charset="0"/>
                          <a:ea typeface="Microsoft YaHei" charset="-122"/>
                          <a:cs typeface="Microsoft YaHei" charset="-122"/>
                        </a:rPr>
                        <m:t>2</m:t>
                      </m:r>
                      <m:r>
                        <a:rPr lang="en-US" altLang="zh-CN" sz="2400" i="1" dirty="0">
                          <a:latin typeface="Cambria Math" charset="0"/>
                          <a:ea typeface="Microsoft YaHei" charset="-122"/>
                          <a:cs typeface="Microsoft YaHei" charset="-122"/>
                        </a:rPr>
                        <m:t>+</m:t>
                      </m:r>
                      <m:r>
                        <a:rPr lang="en-US" altLang="zh-CN" sz="2400" i="1" dirty="0">
                          <a:latin typeface="Cambria Math" charset="0"/>
                          <a:ea typeface="Cambria Math" charset="0"/>
                          <a:cs typeface="Cambria Math" charset="0"/>
                        </a:rPr>
                        <m:t>𝛾</m:t>
                      </m:r>
                      <m:r>
                        <a:rPr lang="en-US" altLang="zh-CN" sz="2400" i="1" baseline="-25000" dirty="0">
                          <a:latin typeface="Cambria Math" charset="0"/>
                          <a:ea typeface="Microsoft YaHei" charset="-122"/>
                          <a:cs typeface="Microsoft YaHei" charset="-122"/>
                        </a:rPr>
                        <m:t>23</m:t>
                      </m:r>
                      <m:r>
                        <a:rPr lang="en-US" altLang="zh-CN" sz="2400" i="1" dirty="0">
                          <a:latin typeface="Cambria Math" charset="0"/>
                          <a:ea typeface="Microsoft YaHei" charset="-122"/>
                          <a:cs typeface="Microsoft YaHei" charset="-122"/>
                        </a:rPr>
                        <m:t>𝑣</m:t>
                      </m:r>
                      <m:r>
                        <a:rPr lang="en-US" altLang="zh-CN" sz="2400" i="1" baseline="-25000" dirty="0" smtClean="0">
                          <a:latin typeface="Cambria Math" charset="0"/>
                          <a:ea typeface="Microsoft YaHei" charset="-122"/>
                          <a:cs typeface="Microsoft YaHei" charset="-122"/>
                        </a:rPr>
                        <m:t>3</m:t>
                      </m:r>
                    </m:oMath>
                  </m:oMathPara>
                </a14:m>
                <a:endParaRPr lang="en-US" altLang="zh-CN" sz="2400" dirty="0">
                  <a:latin typeface="Microsoft YaHei" charset="-122"/>
                  <a:ea typeface="Microsoft YaHei" charset="-122"/>
                  <a:cs typeface="Microsoft YaHei" charset="-122"/>
                </a:endParaRPr>
              </a:p>
              <a:p>
                <a:pPr>
                  <a:spcBef>
                    <a:spcPts val="600"/>
                  </a:spcBef>
                </a:pPr>
                <a14:m>
                  <m:oMathPara xmlns:m="http://schemas.openxmlformats.org/officeDocument/2006/math">
                    <m:oMathParaPr>
                      <m:jc m:val="left"/>
                    </m:oMathParaPr>
                    <m:oMath xmlns:m="http://schemas.openxmlformats.org/officeDocument/2006/math">
                      <m:r>
                        <a:rPr lang="en-US" altLang="zh-CN" sz="2400" i="1" dirty="0">
                          <a:latin typeface="Cambria Math" charset="0"/>
                          <a:ea typeface="Microsoft YaHei" charset="-122"/>
                          <a:cs typeface="Microsoft YaHei" charset="-122"/>
                        </a:rPr>
                        <m:t>𝑢</m:t>
                      </m:r>
                      <m:r>
                        <a:rPr lang="en-US" altLang="zh-CN" sz="2400" i="1" baseline="-25000" dirty="0">
                          <a:latin typeface="Cambria Math" charset="0"/>
                          <a:ea typeface="Microsoft YaHei" charset="-122"/>
                          <a:cs typeface="Microsoft YaHei" charset="-122"/>
                        </a:rPr>
                        <m:t>3 </m:t>
                      </m:r>
                      <m:r>
                        <a:rPr lang="en-US" altLang="zh-CN" sz="2400" i="1" dirty="0">
                          <a:latin typeface="Cambria Math" charset="0"/>
                          <a:ea typeface="Microsoft YaHei" charset="-122"/>
                          <a:cs typeface="Microsoft YaHei" charset="-122"/>
                        </a:rPr>
                        <m:t>=</m:t>
                      </m:r>
                      <m:r>
                        <a:rPr lang="en-US" altLang="zh-CN" sz="2400" i="1" dirty="0">
                          <a:latin typeface="Cambria Math" charset="0"/>
                          <a:ea typeface="Cambria Math" charset="0"/>
                          <a:cs typeface="Cambria Math" charset="0"/>
                        </a:rPr>
                        <m:t>𝛾</m:t>
                      </m:r>
                      <m:r>
                        <a:rPr lang="en-US" altLang="zh-CN" sz="2400" i="1" baseline="-25000" dirty="0">
                          <a:latin typeface="Cambria Math" charset="0"/>
                          <a:ea typeface="Microsoft YaHei" charset="-122"/>
                          <a:cs typeface="Microsoft YaHei" charset="-122"/>
                        </a:rPr>
                        <m:t>31</m:t>
                      </m:r>
                      <m:r>
                        <a:rPr lang="en-US" altLang="zh-CN" sz="2400" i="1" dirty="0">
                          <a:latin typeface="Cambria Math" charset="0"/>
                          <a:ea typeface="Microsoft YaHei" charset="-122"/>
                          <a:cs typeface="Microsoft YaHei" charset="-122"/>
                        </a:rPr>
                        <m:t>𝑣</m:t>
                      </m:r>
                      <m:r>
                        <a:rPr lang="en-US" altLang="zh-CN" sz="2400" i="1" baseline="-25000" dirty="0">
                          <a:latin typeface="Cambria Math" charset="0"/>
                          <a:ea typeface="Microsoft YaHei" charset="-122"/>
                          <a:cs typeface="Microsoft YaHei" charset="-122"/>
                        </a:rPr>
                        <m:t>1</m:t>
                      </m:r>
                      <m:r>
                        <a:rPr lang="en-US" altLang="zh-CN" sz="2400" i="1" dirty="0">
                          <a:latin typeface="Cambria Math" charset="0"/>
                          <a:ea typeface="Microsoft YaHei" charset="-122"/>
                          <a:cs typeface="Microsoft YaHei" charset="-122"/>
                        </a:rPr>
                        <m:t>+</m:t>
                      </m:r>
                      <m:r>
                        <a:rPr lang="en-US" altLang="zh-CN" sz="2400" i="1" dirty="0">
                          <a:latin typeface="Cambria Math" charset="0"/>
                          <a:ea typeface="Cambria Math" charset="0"/>
                          <a:cs typeface="Cambria Math" charset="0"/>
                        </a:rPr>
                        <m:t>𝛾</m:t>
                      </m:r>
                      <m:r>
                        <a:rPr lang="en-US" altLang="zh-CN" sz="2400" i="1" baseline="-25000" dirty="0">
                          <a:latin typeface="Cambria Math" charset="0"/>
                          <a:ea typeface="Microsoft YaHei" charset="-122"/>
                          <a:cs typeface="Microsoft YaHei" charset="-122"/>
                        </a:rPr>
                        <m:t>32</m:t>
                      </m:r>
                      <m:r>
                        <a:rPr lang="en-US" altLang="zh-CN" sz="2400" i="1" dirty="0">
                          <a:latin typeface="Cambria Math" charset="0"/>
                          <a:ea typeface="Microsoft YaHei" charset="-122"/>
                          <a:cs typeface="Microsoft YaHei" charset="-122"/>
                        </a:rPr>
                        <m:t>𝑣</m:t>
                      </m:r>
                      <m:r>
                        <a:rPr lang="en-US" altLang="zh-CN" sz="2400" i="1" baseline="-25000" dirty="0">
                          <a:latin typeface="Cambria Math" charset="0"/>
                          <a:ea typeface="Microsoft YaHei" charset="-122"/>
                          <a:cs typeface="Microsoft YaHei" charset="-122"/>
                        </a:rPr>
                        <m:t>2</m:t>
                      </m:r>
                      <m:r>
                        <a:rPr lang="en-US" altLang="zh-CN" sz="2400" i="1" dirty="0">
                          <a:latin typeface="Cambria Math" charset="0"/>
                          <a:ea typeface="Microsoft YaHei" charset="-122"/>
                          <a:cs typeface="Microsoft YaHei" charset="-122"/>
                        </a:rPr>
                        <m:t>+</m:t>
                      </m:r>
                      <m:r>
                        <a:rPr lang="en-US" altLang="zh-CN" sz="2400" i="1" dirty="0">
                          <a:latin typeface="Cambria Math" charset="0"/>
                          <a:ea typeface="Cambria Math" charset="0"/>
                          <a:cs typeface="Cambria Math" charset="0"/>
                        </a:rPr>
                        <m:t>𝛾</m:t>
                      </m:r>
                      <m:r>
                        <a:rPr lang="en-US" altLang="zh-CN" sz="2400" i="1" baseline="-25000" dirty="0">
                          <a:latin typeface="Cambria Math" charset="0"/>
                          <a:ea typeface="Microsoft YaHei" charset="-122"/>
                          <a:cs typeface="Microsoft YaHei" charset="-122"/>
                        </a:rPr>
                        <m:t>33</m:t>
                      </m:r>
                      <m:r>
                        <a:rPr lang="en-US" altLang="zh-CN" sz="2400" i="1" dirty="0">
                          <a:latin typeface="Cambria Math" charset="0"/>
                          <a:ea typeface="Microsoft YaHei" charset="-122"/>
                          <a:cs typeface="Microsoft YaHei" charset="-122"/>
                        </a:rPr>
                        <m:t>𝑣</m:t>
                      </m:r>
                      <m:r>
                        <a:rPr lang="en-US" altLang="zh-CN" sz="2400" i="1" baseline="-25000" dirty="0">
                          <a:latin typeface="Cambria Math" charset="0"/>
                          <a:ea typeface="Microsoft YaHei" charset="-122"/>
                          <a:cs typeface="Microsoft YaHei" charset="-122"/>
                        </a:rPr>
                        <m:t>3</m:t>
                      </m:r>
                    </m:oMath>
                  </m:oMathPara>
                </a14:m>
                <a:endParaRPr lang="en-US" altLang="zh-CN" sz="2400" i="1" baseline="-25000" dirty="0">
                  <a:latin typeface="Cambria Math" charset="0"/>
                  <a:ea typeface="Microsoft YaHei" charset="-122"/>
                  <a:cs typeface="Microsoft YaHei" charset="-122"/>
                </a:endParaRPr>
              </a:p>
              <a:p>
                <a:pPr>
                  <a:spcBef>
                    <a:spcPts val="600"/>
                  </a:spcBef>
                </a:pPr>
                <a14:m>
                  <m:oMathPara xmlns:m="http://schemas.openxmlformats.org/officeDocument/2006/math">
                    <m:oMathParaPr>
                      <m:jc m:val="left"/>
                    </m:oMathParaPr>
                    <m:oMath xmlns:m="http://schemas.openxmlformats.org/officeDocument/2006/math">
                      <m:r>
                        <a:rPr kumimoji="0" lang="en-US" altLang="zh-CN" sz="2400" b="0" i="1" u="none" strike="noStrike" kern="1200" cap="none" spc="0" normalizeH="0" baseline="0" noProof="0" dirty="0" smtClean="0">
                          <a:ln>
                            <a:noFill/>
                          </a:ln>
                          <a:solidFill>
                            <a:srgbClr val="0000FF"/>
                          </a:solidFill>
                          <a:effectLst/>
                          <a:uLnTx/>
                          <a:uFillTx/>
                          <a:latin typeface="Cambria Math" charset="0"/>
                          <a:ea typeface="Microsoft YaHei" charset="-122"/>
                          <a:cs typeface="Microsoft YaHei" charset="-122"/>
                        </a:rPr>
                        <m:t>𝑄</m:t>
                      </m:r>
                      <m:r>
                        <a:rPr kumimoji="0" lang="en-US" altLang="zh-CN" sz="2400" b="0" i="1" u="none" strike="noStrike" kern="1200" cap="none" spc="0" normalizeH="0" baseline="-25000" noProof="0" dirty="0" smtClean="0">
                          <a:ln>
                            <a:noFill/>
                          </a:ln>
                          <a:solidFill>
                            <a:srgbClr val="0000FF"/>
                          </a:solidFill>
                          <a:effectLst/>
                          <a:uLnTx/>
                          <a:uFillTx/>
                          <a:latin typeface="Cambria Math" charset="0"/>
                          <a:ea typeface="Microsoft YaHei" charset="-122"/>
                          <a:cs typeface="Microsoft YaHei" charset="-122"/>
                        </a:rPr>
                        <m:t>0 </m:t>
                      </m:r>
                      <m:r>
                        <a:rPr kumimoji="0" lang="en-US" altLang="zh-CN" sz="2400" b="0" i="1" u="none" strike="noStrike" kern="1200" cap="none" spc="0" normalizeH="0" baseline="0" noProof="0" dirty="0" smtClean="0">
                          <a:ln>
                            <a:noFill/>
                          </a:ln>
                          <a:solidFill>
                            <a:srgbClr val="0000FF"/>
                          </a:solidFill>
                          <a:effectLst/>
                          <a:uLnTx/>
                          <a:uFillTx/>
                          <a:latin typeface="Cambria Math" charset="0"/>
                          <a:ea typeface="Microsoft YaHei" charset="-122"/>
                          <a:cs typeface="Microsoft YaHei" charset="-122"/>
                        </a:rPr>
                        <m:t>=</m:t>
                      </m:r>
                      <m:r>
                        <a:rPr lang="en-US" altLang="zh-CN" sz="2400" i="1" dirty="0">
                          <a:solidFill>
                            <a:srgbClr val="0000FF"/>
                          </a:solidFill>
                          <a:latin typeface="Cambria Math" charset="0"/>
                          <a:ea typeface="Cambria Math" charset="0"/>
                          <a:cs typeface="Cambria Math" charset="0"/>
                        </a:rPr>
                        <m:t>𝛾</m:t>
                      </m:r>
                      <m:r>
                        <a:rPr kumimoji="0" lang="en-US" altLang="zh-CN" sz="2400" b="0" i="1" u="none" strike="noStrike" kern="1200" cap="none" spc="0" normalizeH="0" baseline="-25000" noProof="0" dirty="0" smtClean="0">
                          <a:ln>
                            <a:noFill/>
                          </a:ln>
                          <a:solidFill>
                            <a:srgbClr val="0000FF"/>
                          </a:solidFill>
                          <a:effectLst/>
                          <a:uLnTx/>
                          <a:uFillTx/>
                          <a:latin typeface="Cambria Math" charset="0"/>
                          <a:ea typeface="Microsoft YaHei" charset="-122"/>
                          <a:cs typeface="Microsoft YaHei" charset="-122"/>
                        </a:rPr>
                        <m:t>41</m:t>
                      </m:r>
                      <m:r>
                        <a:rPr kumimoji="0" lang="en-US" altLang="zh-CN" sz="2400" b="0" i="1" u="none" strike="noStrike" kern="1200" cap="none" spc="0" normalizeH="0" baseline="0" noProof="0" dirty="0" smtClean="0">
                          <a:ln>
                            <a:noFill/>
                          </a:ln>
                          <a:solidFill>
                            <a:srgbClr val="0000FF"/>
                          </a:solidFill>
                          <a:effectLst/>
                          <a:uLnTx/>
                          <a:uFillTx/>
                          <a:latin typeface="Cambria Math" charset="0"/>
                          <a:ea typeface="Microsoft YaHei" charset="-122"/>
                          <a:cs typeface="Microsoft YaHei" charset="-122"/>
                        </a:rPr>
                        <m:t>𝑣</m:t>
                      </m:r>
                      <m:r>
                        <a:rPr kumimoji="0" lang="en-US" altLang="zh-CN" sz="2400" b="0" i="1" u="none" strike="noStrike" kern="1200" cap="none" spc="0" normalizeH="0" baseline="-25000" noProof="0" dirty="0" smtClean="0">
                          <a:ln>
                            <a:noFill/>
                          </a:ln>
                          <a:solidFill>
                            <a:srgbClr val="0000FF"/>
                          </a:solidFill>
                          <a:effectLst/>
                          <a:uLnTx/>
                          <a:uFillTx/>
                          <a:latin typeface="Cambria Math" charset="0"/>
                          <a:ea typeface="Microsoft YaHei" charset="-122"/>
                          <a:cs typeface="Microsoft YaHei" charset="-122"/>
                        </a:rPr>
                        <m:t>1</m:t>
                      </m:r>
                      <m:r>
                        <a:rPr kumimoji="0" lang="en-US" altLang="zh-CN" sz="2400" b="0" i="1" u="none" strike="noStrike" kern="1200" cap="none" spc="0" normalizeH="0" baseline="0" noProof="0" dirty="0" smtClean="0">
                          <a:ln>
                            <a:noFill/>
                          </a:ln>
                          <a:solidFill>
                            <a:srgbClr val="0000FF"/>
                          </a:solidFill>
                          <a:effectLst/>
                          <a:uLnTx/>
                          <a:uFillTx/>
                          <a:latin typeface="Cambria Math" charset="0"/>
                          <a:ea typeface="Microsoft YaHei" charset="-122"/>
                          <a:cs typeface="Microsoft YaHei" charset="-122"/>
                        </a:rPr>
                        <m:t>+</m:t>
                      </m:r>
                      <m:r>
                        <a:rPr lang="en-US" altLang="zh-CN" sz="2400" i="1" dirty="0">
                          <a:solidFill>
                            <a:srgbClr val="0000FF"/>
                          </a:solidFill>
                          <a:latin typeface="Cambria Math" charset="0"/>
                          <a:ea typeface="Cambria Math" charset="0"/>
                          <a:cs typeface="Cambria Math" charset="0"/>
                        </a:rPr>
                        <m:t>𝛾</m:t>
                      </m:r>
                      <m:r>
                        <a:rPr kumimoji="0" lang="en-US" altLang="zh-CN" sz="2400" b="0" i="1" u="none" strike="noStrike" kern="1200" cap="none" spc="0" normalizeH="0" baseline="-25000" noProof="0" dirty="0" smtClean="0">
                          <a:ln>
                            <a:noFill/>
                          </a:ln>
                          <a:solidFill>
                            <a:srgbClr val="0000FF"/>
                          </a:solidFill>
                          <a:effectLst/>
                          <a:uLnTx/>
                          <a:uFillTx/>
                          <a:latin typeface="Cambria Math" charset="0"/>
                          <a:ea typeface="Microsoft YaHei" charset="-122"/>
                          <a:cs typeface="Microsoft YaHei" charset="-122"/>
                        </a:rPr>
                        <m:t>42</m:t>
                      </m:r>
                      <m:r>
                        <a:rPr kumimoji="0" lang="en-US" altLang="zh-CN" sz="2400" b="0" i="1" u="none" strike="noStrike" kern="1200" cap="none" spc="0" normalizeH="0" baseline="0" noProof="0" dirty="0" smtClean="0">
                          <a:ln>
                            <a:noFill/>
                          </a:ln>
                          <a:solidFill>
                            <a:srgbClr val="0000FF"/>
                          </a:solidFill>
                          <a:effectLst/>
                          <a:uLnTx/>
                          <a:uFillTx/>
                          <a:latin typeface="Cambria Math" charset="0"/>
                          <a:ea typeface="Microsoft YaHei" charset="-122"/>
                          <a:cs typeface="Microsoft YaHei" charset="-122"/>
                        </a:rPr>
                        <m:t>𝑣</m:t>
                      </m:r>
                      <m:r>
                        <a:rPr kumimoji="0" lang="en-US" altLang="zh-CN" sz="2400" b="0" i="1" u="none" strike="noStrike" kern="1200" cap="none" spc="0" normalizeH="0" baseline="-25000" noProof="0" dirty="0" smtClean="0">
                          <a:ln>
                            <a:noFill/>
                          </a:ln>
                          <a:solidFill>
                            <a:srgbClr val="0000FF"/>
                          </a:solidFill>
                          <a:effectLst/>
                          <a:uLnTx/>
                          <a:uFillTx/>
                          <a:latin typeface="Cambria Math" charset="0"/>
                          <a:ea typeface="Microsoft YaHei" charset="-122"/>
                          <a:cs typeface="Microsoft YaHei" charset="-122"/>
                        </a:rPr>
                        <m:t>2</m:t>
                      </m:r>
                      <m:r>
                        <a:rPr kumimoji="0" lang="en-US" altLang="zh-CN" sz="2400" b="0" i="1" u="none" strike="noStrike" kern="1200" cap="none" spc="0" normalizeH="0" baseline="0" noProof="0" dirty="0" smtClean="0">
                          <a:ln>
                            <a:noFill/>
                          </a:ln>
                          <a:solidFill>
                            <a:srgbClr val="0000FF"/>
                          </a:solidFill>
                          <a:effectLst/>
                          <a:uLnTx/>
                          <a:uFillTx/>
                          <a:latin typeface="Cambria Math" charset="0"/>
                          <a:ea typeface="Microsoft YaHei" charset="-122"/>
                          <a:cs typeface="Microsoft YaHei" charset="-122"/>
                        </a:rPr>
                        <m:t>+</m:t>
                      </m:r>
                      <m:r>
                        <a:rPr lang="en-US" altLang="zh-CN" sz="2400" i="1" dirty="0">
                          <a:solidFill>
                            <a:srgbClr val="0000FF"/>
                          </a:solidFill>
                          <a:latin typeface="Cambria Math" charset="0"/>
                          <a:ea typeface="Cambria Math" charset="0"/>
                          <a:cs typeface="Cambria Math" charset="0"/>
                        </a:rPr>
                        <m:t>𝛾</m:t>
                      </m:r>
                      <m:r>
                        <a:rPr kumimoji="0" lang="en-US" altLang="zh-CN" sz="2400" b="0" i="1" u="none" strike="noStrike" kern="1200" cap="none" spc="0" normalizeH="0" baseline="-25000" noProof="0" dirty="0" smtClean="0">
                          <a:ln>
                            <a:noFill/>
                          </a:ln>
                          <a:solidFill>
                            <a:srgbClr val="0000FF"/>
                          </a:solidFill>
                          <a:effectLst/>
                          <a:uLnTx/>
                          <a:uFillTx/>
                          <a:latin typeface="Cambria Math" charset="0"/>
                          <a:ea typeface="Microsoft YaHei" charset="-122"/>
                          <a:cs typeface="Microsoft YaHei" charset="-122"/>
                        </a:rPr>
                        <m:t>43</m:t>
                      </m:r>
                      <m:r>
                        <a:rPr kumimoji="0" lang="en-US" altLang="zh-CN" sz="2400" b="0" i="1" u="none" strike="noStrike" kern="1200" cap="none" spc="0" normalizeH="0" baseline="0" noProof="0" dirty="0" smtClean="0">
                          <a:ln>
                            <a:noFill/>
                          </a:ln>
                          <a:solidFill>
                            <a:srgbClr val="0000FF"/>
                          </a:solidFill>
                          <a:effectLst/>
                          <a:uLnTx/>
                          <a:uFillTx/>
                          <a:latin typeface="Cambria Math" charset="0"/>
                          <a:ea typeface="Microsoft YaHei" charset="-122"/>
                          <a:cs typeface="Microsoft YaHei" charset="-122"/>
                        </a:rPr>
                        <m:t>𝑣</m:t>
                      </m:r>
                      <m:r>
                        <a:rPr kumimoji="0" lang="en-US" altLang="zh-CN" sz="2400" b="0" i="1" u="none" strike="noStrike" kern="1200" cap="none" spc="0" normalizeH="0" baseline="-25000" noProof="0" dirty="0" smtClean="0">
                          <a:ln>
                            <a:noFill/>
                          </a:ln>
                          <a:solidFill>
                            <a:srgbClr val="0000FF"/>
                          </a:solidFill>
                          <a:effectLst/>
                          <a:uLnTx/>
                          <a:uFillTx/>
                          <a:latin typeface="Cambria Math" charset="0"/>
                          <a:ea typeface="Microsoft YaHei" charset="-122"/>
                          <a:cs typeface="Microsoft YaHei" charset="-122"/>
                        </a:rPr>
                        <m:t>3 </m:t>
                      </m:r>
                      <m:r>
                        <a:rPr kumimoji="0" lang="en-US" altLang="zh-CN" sz="2400" b="0" i="1" u="none" strike="noStrike" kern="1200" cap="none" spc="0" normalizeH="0" baseline="0" noProof="0" dirty="0" smtClean="0">
                          <a:ln>
                            <a:noFill/>
                          </a:ln>
                          <a:solidFill>
                            <a:srgbClr val="0000FF"/>
                          </a:solidFill>
                          <a:effectLst/>
                          <a:uLnTx/>
                          <a:uFillTx/>
                          <a:latin typeface="Cambria Math" charset="0"/>
                          <a:ea typeface="Microsoft YaHei" charset="-122"/>
                          <a:cs typeface="Microsoft YaHei" charset="-122"/>
                        </a:rPr>
                        <m:t>+</m:t>
                      </m:r>
                      <m:r>
                        <a:rPr kumimoji="0" lang="en-US" altLang="zh-CN" sz="2400" b="0" i="1" u="none" strike="noStrike" kern="1200" cap="none" spc="0" normalizeH="0" baseline="0" noProof="0" dirty="0" smtClean="0">
                          <a:ln>
                            <a:noFill/>
                          </a:ln>
                          <a:solidFill>
                            <a:srgbClr val="0000FF"/>
                          </a:solidFill>
                          <a:effectLst/>
                          <a:uLnTx/>
                          <a:uFillTx/>
                          <a:latin typeface="Cambria Math" charset="0"/>
                          <a:ea typeface="Microsoft YaHei" charset="-122"/>
                          <a:cs typeface="Microsoft YaHei" charset="-122"/>
                        </a:rPr>
                        <m:t>𝑃</m:t>
                      </m:r>
                      <m:r>
                        <a:rPr kumimoji="0" lang="en-US" altLang="zh-CN" sz="2400" b="0" i="1" u="none" strike="noStrike" kern="1200" cap="none" spc="0" normalizeH="0" baseline="-25000" noProof="0" dirty="0" smtClean="0">
                          <a:ln>
                            <a:noFill/>
                          </a:ln>
                          <a:solidFill>
                            <a:srgbClr val="0000FF"/>
                          </a:solidFill>
                          <a:effectLst/>
                          <a:uLnTx/>
                          <a:uFillTx/>
                          <a:latin typeface="Cambria Math" charset="0"/>
                          <a:ea typeface="Microsoft YaHei" charset="-122"/>
                          <a:cs typeface="Microsoft YaHei" charset="-122"/>
                        </a:rPr>
                        <m:t>0</m:t>
                      </m:r>
                    </m:oMath>
                  </m:oMathPara>
                </a14:m>
                <a:endParaRPr kumimoji="0" lang="en-US" altLang="zh-CN" sz="2400" b="0" i="0" u="none" strike="noStrike" kern="1200" cap="none" spc="0" normalizeH="0" baseline="-25000" noProof="0" dirty="0">
                  <a:ln>
                    <a:noFill/>
                  </a:ln>
                  <a:solidFill>
                    <a:srgbClr val="0000FF"/>
                  </a:solidFill>
                  <a:effectLst/>
                  <a:uLnTx/>
                  <a:uFillTx/>
                  <a:latin typeface="Microsoft YaHei" charset="-122"/>
                  <a:ea typeface="Microsoft YaHei" charset="-122"/>
                  <a:cs typeface="Microsoft YaHei" charset="-122"/>
                </a:endParaRPr>
              </a:p>
              <a:p>
                <a:pPr marL="228600" marR="0" lvl="0" indent="-360000" defTabSz="914400" rtl="0" eaLnBrk="1" fontAlgn="auto" latinLnBrk="0" hangingPunct="1">
                  <a:lnSpc>
                    <a:spcPct val="90000"/>
                  </a:lnSpc>
                  <a:spcBef>
                    <a:spcPts val="600"/>
                  </a:spcBef>
                  <a:spcAft>
                    <a:spcPts val="0"/>
                  </a:spcAft>
                  <a:buClr>
                    <a:srgbClr val="94003F"/>
                  </a:buClr>
                  <a:buSzPct val="70000"/>
                  <a:buFontTx/>
                  <a:buNone/>
                  <a:tabLst/>
                  <a:defRPr/>
                </a:pPr>
                <a:endParaRPr kumimoji="0" lang="en-US" altLang="zh-CN" sz="2400" b="0" i="0" u="none" strike="noStrike" kern="1200" cap="none" spc="0" normalizeH="0" baseline="-25000" noProof="0" dirty="0">
                  <a:ln>
                    <a:noFill/>
                  </a:ln>
                  <a:solidFill>
                    <a:schemeClr val="tx1"/>
                  </a:solidFill>
                  <a:effectLst/>
                  <a:uLnTx/>
                  <a:uFillTx/>
                  <a:latin typeface="Microsoft YaHei" charset="-122"/>
                  <a:ea typeface="Microsoft YaHei" charset="-122"/>
                  <a:cs typeface="Microsoft YaHei" charset="-122"/>
                </a:endParaRPr>
              </a:p>
            </p:txBody>
          </p:sp>
        </mc:Choice>
        <mc:Fallback xmlns="">
          <p:sp>
            <p:nvSpPr>
              <p:cNvPr id="15" name="Text Box 1029"/>
              <p:cNvSpPr txBox="1">
                <a:spLocks noRot="1" noChangeAspect="1" noMove="1" noResize="1" noEditPoints="1" noAdjustHandles="1" noChangeArrowheads="1" noChangeShapeType="1" noTextEdit="1"/>
              </p:cNvSpPr>
              <p:nvPr/>
            </p:nvSpPr>
            <p:spPr>
              <a:xfrm>
                <a:off x="4744875" y="3551765"/>
                <a:ext cx="4399126" cy="1676400"/>
              </a:xfrm>
              <a:prstGeom prst="rect">
                <a:avLst/>
              </a:prstGeom>
              <a:blipFill rotWithShape="0">
                <a:blip r:embed="rId6"/>
                <a:stretch>
                  <a:fillRect l="-970" t="-3273" b="-2218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 Box 4"/>
              <p:cNvSpPr txBox="1">
                <a:spLocks noChangeArrowheads="1"/>
              </p:cNvSpPr>
              <p:nvPr/>
            </p:nvSpPr>
            <p:spPr bwMode="auto">
              <a:xfrm>
                <a:off x="4261813" y="5228165"/>
                <a:ext cx="4655890" cy="1606081"/>
              </a:xfrm>
              <a:prstGeom prst="rect">
                <a:avLst/>
              </a:prstGeom>
              <a:noFill/>
              <a:ln w="12700">
                <a:noFill/>
                <a:miter lim="800000"/>
                <a:headEnd type="none" w="sm" len="sm"/>
                <a:tailEnd type="none" w="sm" len="sm"/>
              </a:ln>
            </p:spPr>
            <p:txBody>
              <a:bodyPr wrap="square" anchorCtr="1">
                <a:spAutoFit/>
              </a:bodyPr>
              <a:lstStyle/>
              <a:p>
                <a:pPr/>
                <a14:m>
                  <m:oMathPara xmlns:m="http://schemas.openxmlformats.org/officeDocument/2006/math">
                    <m:oMathParaPr>
                      <m:jc m:val="centerGroup"/>
                    </m:oMathParaPr>
                    <m:oMath xmlns:m="http://schemas.openxmlformats.org/officeDocument/2006/math">
                      <m:r>
                        <a:rPr lang="en-US" altLang="zh-CN" sz="2800" b="0" i="1" dirty="0" smtClean="0">
                          <a:latin typeface="Cambria Math" charset="0"/>
                          <a:ea typeface="Microsoft YaHei" charset="-122"/>
                          <a:cs typeface="Microsoft YaHei" charset="-122"/>
                        </a:rPr>
                        <m:t>𝑀</m:t>
                      </m:r>
                      <m:r>
                        <a:rPr lang="en-US" altLang="zh-CN" sz="2800" b="0" i="1" dirty="0" smtClean="0">
                          <a:latin typeface="Cambria Math" charset="0"/>
                          <a:ea typeface="Microsoft YaHei" charset="-122"/>
                          <a:cs typeface="Microsoft YaHei" charset="-122"/>
                        </a:rPr>
                        <m:t>=</m:t>
                      </m:r>
                      <m:d>
                        <m:dPr>
                          <m:begChr m:val="["/>
                          <m:endChr m:val="]"/>
                          <m:ctrlPr>
                            <a:rPr lang="pt-BR" altLang="zh-CN" sz="2800" b="0" i="1" dirty="0" smtClean="0">
                              <a:latin typeface="Cambria Math" panose="02040503050406030204" pitchFamily="18" charset="0"/>
                              <a:ea typeface="Microsoft YaHei" charset="-122"/>
                              <a:cs typeface="Microsoft YaHei" charset="-122"/>
                            </a:rPr>
                          </m:ctrlPr>
                        </m:dPr>
                        <m:e>
                          <m:m>
                            <m:mPr>
                              <m:mcs>
                                <m:mc>
                                  <m:mcPr>
                                    <m:count m:val="2"/>
                                    <m:mcJc m:val="center"/>
                                  </m:mcPr>
                                </m:mc>
                              </m:mcs>
                              <m:ctrlPr>
                                <a:rPr lang="uk-UA" altLang="zh-CN" sz="2800" b="0" i="1" dirty="0" smtClean="0">
                                  <a:latin typeface="Cambria Math" panose="02040503050406030204" pitchFamily="18" charset="0"/>
                                  <a:ea typeface="Microsoft YaHei" charset="-122"/>
                                  <a:cs typeface="Microsoft YaHei" charset="-122"/>
                                </a:rPr>
                              </m:ctrlPr>
                            </m:mPr>
                            <m:mr>
                              <m:e>
                                <m:m>
                                  <m:mPr>
                                    <m:mcs>
                                      <m:mc>
                                        <m:mcPr>
                                          <m:count m:val="3"/>
                                          <m:mcJc m:val="center"/>
                                        </m:mcPr>
                                      </m:mc>
                                    </m:mcs>
                                    <m:ctrlPr>
                                      <a:rPr lang="uk-UA" altLang="zh-CN" sz="2800" i="1" dirty="0">
                                        <a:latin typeface="Cambria Math" panose="02040503050406030204" pitchFamily="18" charset="0"/>
                                        <a:ea typeface="Microsoft YaHei" charset="-122"/>
                                        <a:cs typeface="Microsoft YaHei" charset="-122"/>
                                      </a:rPr>
                                    </m:ctrlPr>
                                  </m:mPr>
                                  <m:mr>
                                    <m:e>
                                      <m:r>
                                        <a:rPr lang="en-US" altLang="zh-CN" sz="2800" i="1" dirty="0">
                                          <a:latin typeface="Cambria Math" charset="0"/>
                                          <a:ea typeface="Cambria Math" charset="0"/>
                                          <a:cs typeface="Cambria Math" charset="0"/>
                                        </a:rPr>
                                        <m:t>𝛾</m:t>
                                      </m:r>
                                      <m:r>
                                        <a:rPr lang="en-US" altLang="zh-CN" sz="2800" i="1" baseline="-25000" dirty="0">
                                          <a:latin typeface="Cambria Math" charset="0"/>
                                          <a:ea typeface="Microsoft YaHei" charset="-122"/>
                                          <a:cs typeface="Microsoft YaHei" charset="-122"/>
                                        </a:rPr>
                                        <m:t>11</m:t>
                                      </m:r>
                                    </m:e>
                                    <m:e>
                                      <m:r>
                                        <a:rPr lang="en-US" altLang="zh-CN" sz="2800" i="1" dirty="0">
                                          <a:latin typeface="Cambria Math" charset="0"/>
                                          <a:ea typeface="Cambria Math" charset="0"/>
                                          <a:cs typeface="Cambria Math" charset="0"/>
                                        </a:rPr>
                                        <m:t>𝛾</m:t>
                                      </m:r>
                                      <m:r>
                                        <a:rPr lang="en-US" altLang="zh-CN" sz="2800" i="1" baseline="-25000" dirty="0">
                                          <a:latin typeface="Cambria Math" charset="0"/>
                                          <a:ea typeface="Microsoft YaHei" charset="-122"/>
                                          <a:cs typeface="Microsoft YaHei" charset="-122"/>
                                        </a:rPr>
                                        <m:t>12</m:t>
                                      </m:r>
                                    </m:e>
                                    <m:e>
                                      <m:r>
                                        <a:rPr lang="en-US" altLang="zh-CN" sz="2800" i="1" dirty="0">
                                          <a:latin typeface="Cambria Math" charset="0"/>
                                          <a:ea typeface="Cambria Math" charset="0"/>
                                          <a:cs typeface="Cambria Math" charset="0"/>
                                        </a:rPr>
                                        <m:t>𝛾</m:t>
                                      </m:r>
                                      <m:r>
                                        <a:rPr lang="en-US" altLang="zh-CN" sz="2800" i="1" baseline="-25000" dirty="0">
                                          <a:latin typeface="Cambria Math" charset="0"/>
                                          <a:ea typeface="Microsoft YaHei" charset="-122"/>
                                          <a:cs typeface="Microsoft YaHei" charset="-122"/>
                                        </a:rPr>
                                        <m:t>13</m:t>
                                      </m:r>
                                    </m:e>
                                  </m:mr>
                                  <m:mr>
                                    <m:e>
                                      <m:r>
                                        <a:rPr lang="en-US" altLang="zh-CN" sz="2800" i="1" dirty="0">
                                          <a:latin typeface="Cambria Math" charset="0"/>
                                          <a:ea typeface="Cambria Math" charset="0"/>
                                          <a:cs typeface="Cambria Math" charset="0"/>
                                        </a:rPr>
                                        <m:t>𝛾</m:t>
                                      </m:r>
                                      <m:r>
                                        <a:rPr lang="en-US" altLang="zh-CN" sz="2800" i="1" baseline="-25000" dirty="0">
                                          <a:latin typeface="Cambria Math" charset="0"/>
                                          <a:ea typeface="Microsoft YaHei" charset="-122"/>
                                          <a:cs typeface="Microsoft YaHei" charset="-122"/>
                                        </a:rPr>
                                        <m:t>21</m:t>
                                      </m:r>
                                    </m:e>
                                    <m:e>
                                      <m:sSub>
                                        <m:sSubPr>
                                          <m:ctrlPr>
                                            <a:rPr lang="en-US" altLang="zh-CN" sz="2800" i="1" dirty="0">
                                              <a:latin typeface="Cambria Math" panose="02040503050406030204" pitchFamily="18" charset="0"/>
                                              <a:ea typeface="Cambria Math" charset="0"/>
                                              <a:cs typeface="Cambria Math" charset="0"/>
                                            </a:rPr>
                                          </m:ctrlPr>
                                        </m:sSubPr>
                                        <m:e>
                                          <m:r>
                                            <a:rPr lang="en-US" altLang="zh-CN" sz="2800" i="1" dirty="0">
                                              <a:latin typeface="Cambria Math" charset="0"/>
                                              <a:ea typeface="Cambria Math" charset="0"/>
                                              <a:cs typeface="Cambria Math" charset="0"/>
                                            </a:rPr>
                                            <m:t>𝛾</m:t>
                                          </m:r>
                                        </m:e>
                                        <m:sub>
                                          <m:r>
                                            <a:rPr lang="en-US" altLang="zh-CN" sz="2800" i="1" dirty="0">
                                              <a:latin typeface="Cambria Math" charset="0"/>
                                              <a:ea typeface="Cambria Math" charset="0"/>
                                              <a:cs typeface="Cambria Math" charset="0"/>
                                            </a:rPr>
                                            <m:t>22</m:t>
                                          </m:r>
                                        </m:sub>
                                      </m:sSub>
                                    </m:e>
                                    <m:e>
                                      <m:r>
                                        <a:rPr lang="en-US" altLang="zh-CN" sz="2800" i="1" dirty="0">
                                          <a:latin typeface="Cambria Math" charset="0"/>
                                          <a:ea typeface="Cambria Math" charset="0"/>
                                          <a:cs typeface="Cambria Math" charset="0"/>
                                        </a:rPr>
                                        <m:t>𝛾</m:t>
                                      </m:r>
                                      <m:r>
                                        <a:rPr lang="en-US" altLang="zh-CN" sz="2800" i="1" baseline="-25000" dirty="0">
                                          <a:latin typeface="Cambria Math" charset="0"/>
                                          <a:ea typeface="Microsoft YaHei" charset="-122"/>
                                          <a:cs typeface="Microsoft YaHei" charset="-122"/>
                                        </a:rPr>
                                        <m:t>23</m:t>
                                      </m:r>
                                    </m:e>
                                  </m:mr>
                                  <m:mr>
                                    <m:e>
                                      <m:r>
                                        <a:rPr lang="en-US" altLang="zh-CN" sz="2800" i="1" dirty="0">
                                          <a:latin typeface="Cambria Math" charset="0"/>
                                          <a:ea typeface="Cambria Math" charset="0"/>
                                          <a:cs typeface="Cambria Math" charset="0"/>
                                        </a:rPr>
                                        <m:t>𝛾</m:t>
                                      </m:r>
                                      <m:r>
                                        <a:rPr lang="en-US" altLang="zh-CN" sz="2800" i="1" baseline="-25000" dirty="0">
                                          <a:latin typeface="Cambria Math" charset="0"/>
                                          <a:ea typeface="Microsoft YaHei" charset="-122"/>
                                          <a:cs typeface="Microsoft YaHei" charset="-122"/>
                                        </a:rPr>
                                        <m:t>31</m:t>
                                      </m:r>
                                    </m:e>
                                    <m:e>
                                      <m:r>
                                        <a:rPr lang="en-US" altLang="zh-CN" sz="2800" i="1" dirty="0">
                                          <a:latin typeface="Cambria Math" charset="0"/>
                                          <a:ea typeface="Cambria Math" charset="0"/>
                                          <a:cs typeface="Cambria Math" charset="0"/>
                                        </a:rPr>
                                        <m:t>𝛾</m:t>
                                      </m:r>
                                      <m:r>
                                        <a:rPr lang="en-US" altLang="zh-CN" sz="2800" i="1" baseline="-25000" dirty="0">
                                          <a:latin typeface="Cambria Math" charset="0"/>
                                          <a:ea typeface="Microsoft YaHei" charset="-122"/>
                                          <a:cs typeface="Microsoft YaHei" charset="-122"/>
                                        </a:rPr>
                                        <m:t>32</m:t>
                                      </m:r>
                                    </m:e>
                                    <m:e>
                                      <m:r>
                                        <a:rPr lang="en-US" altLang="zh-CN" sz="2800" i="1" dirty="0">
                                          <a:latin typeface="Cambria Math" charset="0"/>
                                          <a:ea typeface="Cambria Math" charset="0"/>
                                          <a:cs typeface="Cambria Math" charset="0"/>
                                        </a:rPr>
                                        <m:t>𝛾</m:t>
                                      </m:r>
                                      <m:r>
                                        <a:rPr lang="en-US" altLang="zh-CN" sz="2800" i="1" baseline="-25000" dirty="0">
                                          <a:latin typeface="Cambria Math" charset="0"/>
                                          <a:ea typeface="Microsoft YaHei" charset="-122"/>
                                          <a:cs typeface="Microsoft YaHei" charset="-122"/>
                                        </a:rPr>
                                        <m:t>33</m:t>
                                      </m:r>
                                    </m:e>
                                  </m:mr>
                                </m:m>
                              </m:e>
                              <m:e>
                                <m:m>
                                  <m:mPr>
                                    <m:mcs>
                                      <m:mc>
                                        <m:mcPr>
                                          <m:count m:val="1"/>
                                          <m:mcJc m:val="center"/>
                                        </m:mcPr>
                                      </m:mc>
                                    </m:mcs>
                                    <m:ctrlPr>
                                      <a:rPr lang="cs-CZ" altLang="zh-CN" sz="2800" b="0" i="1" dirty="0" smtClean="0">
                                        <a:solidFill>
                                          <a:srgbClr val="0000FF"/>
                                        </a:solidFill>
                                        <a:latin typeface="Cambria Math" panose="02040503050406030204" pitchFamily="18" charset="0"/>
                                        <a:ea typeface="Microsoft YaHei" charset="-122"/>
                                        <a:cs typeface="Microsoft YaHei" charset="-122"/>
                                      </a:rPr>
                                    </m:ctrlPr>
                                  </m:mPr>
                                  <m:mr>
                                    <m:e>
                                      <m:r>
                                        <m:rPr>
                                          <m:brk m:alnAt="7"/>
                                        </m:rPr>
                                        <a:rPr lang="en-US" altLang="zh-CN" sz="2800" b="0" i="1" dirty="0" smtClean="0">
                                          <a:solidFill>
                                            <a:srgbClr val="0000FF"/>
                                          </a:solidFill>
                                          <a:latin typeface="Cambria Math" charset="0"/>
                                          <a:ea typeface="Microsoft YaHei" charset="-122"/>
                                          <a:cs typeface="Microsoft YaHei" charset="-122"/>
                                        </a:rPr>
                                        <m:t>0</m:t>
                                      </m:r>
                                    </m:e>
                                  </m:mr>
                                  <m:mr>
                                    <m:e>
                                      <m:r>
                                        <a:rPr lang="en-US" altLang="zh-CN" sz="2800" b="0" i="1" dirty="0" smtClean="0">
                                          <a:solidFill>
                                            <a:srgbClr val="0000FF"/>
                                          </a:solidFill>
                                          <a:latin typeface="Cambria Math" charset="0"/>
                                          <a:ea typeface="Microsoft YaHei" charset="-122"/>
                                          <a:cs typeface="Microsoft YaHei" charset="-122"/>
                                        </a:rPr>
                                        <m:t>0</m:t>
                                      </m:r>
                                    </m:e>
                                  </m:mr>
                                  <m:mr>
                                    <m:e>
                                      <m:r>
                                        <a:rPr lang="en-US" altLang="zh-CN" sz="2800" b="0" i="1" dirty="0" smtClean="0">
                                          <a:solidFill>
                                            <a:srgbClr val="0000FF"/>
                                          </a:solidFill>
                                          <a:latin typeface="Cambria Math" charset="0"/>
                                          <a:ea typeface="Microsoft YaHei" charset="-122"/>
                                          <a:cs typeface="Microsoft YaHei" charset="-122"/>
                                        </a:rPr>
                                        <m:t>0</m:t>
                                      </m:r>
                                    </m:e>
                                  </m:mr>
                                </m:m>
                              </m:e>
                            </m:mr>
                            <m:mr>
                              <m:e>
                                <m:m>
                                  <m:mPr>
                                    <m:mcs>
                                      <m:mc>
                                        <m:mcPr>
                                          <m:count m:val="3"/>
                                          <m:mcJc m:val="center"/>
                                        </m:mcPr>
                                      </m:mc>
                                    </m:mcs>
                                    <m:ctrlPr>
                                      <a:rPr lang="uk-UA" altLang="zh-CN" sz="2800" b="0" i="1" dirty="0" smtClean="0">
                                        <a:latin typeface="Cambria Math" panose="02040503050406030204" pitchFamily="18" charset="0"/>
                                        <a:ea typeface="Microsoft YaHei" charset="-122"/>
                                        <a:cs typeface="Microsoft YaHei" charset="-122"/>
                                      </a:rPr>
                                    </m:ctrlPr>
                                  </m:mPr>
                                  <m:mr>
                                    <m:e>
                                      <m:r>
                                        <a:rPr lang="en-US" altLang="zh-CN" sz="2800" i="1" dirty="0" smtClean="0">
                                          <a:solidFill>
                                            <a:srgbClr val="0000FF"/>
                                          </a:solidFill>
                                          <a:latin typeface="Cambria Math" charset="0"/>
                                          <a:ea typeface="Cambria Math" charset="0"/>
                                          <a:cs typeface="Cambria Math" charset="0"/>
                                        </a:rPr>
                                        <m:t>𝛾</m:t>
                                      </m:r>
                                      <m:r>
                                        <a:rPr lang="en-US" altLang="zh-CN" sz="2800" b="0" i="1" baseline="-25000" dirty="0" smtClean="0">
                                          <a:solidFill>
                                            <a:srgbClr val="0000FF"/>
                                          </a:solidFill>
                                          <a:latin typeface="Cambria Math" charset="0"/>
                                          <a:ea typeface="Microsoft YaHei" charset="-122"/>
                                          <a:cs typeface="Microsoft YaHei" charset="-122"/>
                                        </a:rPr>
                                        <m:t>4</m:t>
                                      </m:r>
                                      <m:r>
                                        <a:rPr lang="en-US" altLang="zh-CN" sz="2800" i="1" baseline="-25000" dirty="0">
                                          <a:solidFill>
                                            <a:srgbClr val="0000FF"/>
                                          </a:solidFill>
                                          <a:latin typeface="Cambria Math" charset="0"/>
                                          <a:ea typeface="Microsoft YaHei" charset="-122"/>
                                          <a:cs typeface="Microsoft YaHei" charset="-122"/>
                                        </a:rPr>
                                        <m:t>1</m:t>
                                      </m:r>
                                    </m:e>
                                    <m:e>
                                      <m:r>
                                        <a:rPr lang="en-US" altLang="zh-CN" sz="2800" i="1" dirty="0">
                                          <a:solidFill>
                                            <a:srgbClr val="0000FF"/>
                                          </a:solidFill>
                                          <a:latin typeface="Cambria Math" charset="0"/>
                                          <a:ea typeface="Cambria Math" charset="0"/>
                                          <a:cs typeface="Cambria Math" charset="0"/>
                                        </a:rPr>
                                        <m:t>𝛾</m:t>
                                      </m:r>
                                      <m:r>
                                        <a:rPr lang="en-US" altLang="zh-CN" sz="2800" b="0" i="1" baseline="-25000" dirty="0" smtClean="0">
                                          <a:solidFill>
                                            <a:srgbClr val="0000FF"/>
                                          </a:solidFill>
                                          <a:latin typeface="Cambria Math" charset="0"/>
                                          <a:ea typeface="Microsoft YaHei" charset="-122"/>
                                          <a:cs typeface="Microsoft YaHei" charset="-122"/>
                                        </a:rPr>
                                        <m:t>42</m:t>
                                      </m:r>
                                    </m:e>
                                    <m:e>
                                      <m:r>
                                        <a:rPr lang="en-US" altLang="zh-CN" sz="2800" i="1" dirty="0">
                                          <a:solidFill>
                                            <a:srgbClr val="0000FF"/>
                                          </a:solidFill>
                                          <a:latin typeface="Cambria Math" charset="0"/>
                                          <a:ea typeface="Cambria Math" charset="0"/>
                                          <a:cs typeface="Cambria Math" charset="0"/>
                                        </a:rPr>
                                        <m:t>𝛾</m:t>
                                      </m:r>
                                      <m:r>
                                        <a:rPr lang="en-US" altLang="zh-CN" sz="2800" b="0" i="1" baseline="-25000" dirty="0" smtClean="0">
                                          <a:solidFill>
                                            <a:srgbClr val="0000FF"/>
                                          </a:solidFill>
                                          <a:latin typeface="Cambria Math" charset="0"/>
                                          <a:ea typeface="Microsoft YaHei" charset="-122"/>
                                          <a:cs typeface="Microsoft YaHei" charset="-122"/>
                                        </a:rPr>
                                        <m:t>43</m:t>
                                      </m:r>
                                    </m:e>
                                  </m:mr>
                                </m:m>
                              </m:e>
                              <m:e>
                                <m:r>
                                  <a:rPr lang="en-US" altLang="zh-CN" sz="2800" b="0" i="1" dirty="0" smtClean="0">
                                    <a:solidFill>
                                      <a:srgbClr val="0000FF"/>
                                    </a:solidFill>
                                    <a:latin typeface="Cambria Math" charset="0"/>
                                    <a:ea typeface="Microsoft YaHei" charset="-122"/>
                                    <a:cs typeface="Microsoft YaHei" charset="-122"/>
                                  </a:rPr>
                                  <m:t>1</m:t>
                                </m:r>
                              </m:e>
                            </m:mr>
                          </m:m>
                        </m:e>
                      </m:d>
                    </m:oMath>
                  </m:oMathPara>
                </a14:m>
                <a:endParaRPr lang="en-US" altLang="zh-CN" sz="2800" baseline="-25000" dirty="0">
                  <a:latin typeface="Microsoft YaHei" charset="-122"/>
                  <a:ea typeface="Microsoft YaHei" charset="-122"/>
                  <a:cs typeface="Microsoft YaHei" charset="-122"/>
                </a:endParaRPr>
              </a:p>
            </p:txBody>
          </p:sp>
        </mc:Choice>
        <mc:Fallback xmlns="">
          <p:sp>
            <p:nvSpPr>
              <p:cNvPr id="16" name="Text Box 4"/>
              <p:cNvSpPr txBox="1">
                <a:spLocks noRot="1" noChangeAspect="1" noMove="1" noResize="1" noEditPoints="1" noAdjustHandles="1" noChangeArrowheads="1" noChangeShapeType="1" noTextEdit="1"/>
              </p:cNvSpPr>
              <p:nvPr/>
            </p:nvSpPr>
            <p:spPr bwMode="auto">
              <a:xfrm>
                <a:off x="4261813" y="5228165"/>
                <a:ext cx="4655890" cy="1606081"/>
              </a:xfrm>
              <a:prstGeom prst="rect">
                <a:avLst/>
              </a:prstGeom>
              <a:blipFill rotWithShape="0">
                <a:blip r:embed="rId7"/>
                <a:stretch>
                  <a:fillRect/>
                </a:stretch>
              </a:blipFill>
              <a:ln w="12700">
                <a:noFill/>
                <a:miter lim="800000"/>
                <a:headEnd type="none" w="sm" len="sm"/>
                <a:tailEnd type="none" w="sm" len="sm"/>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 Box 6">
                <a:extLst>
                  <a:ext uri="{FF2B5EF4-FFF2-40B4-BE49-F238E27FC236}">
                    <a16:creationId xmlns:a16="http://schemas.microsoft.com/office/drawing/2014/main" id="{236C415B-5EDB-9B4F-8F2F-CA17F868918F}"/>
                  </a:ext>
                </a:extLst>
              </p:cNvPr>
              <p:cNvSpPr txBox="1">
                <a:spLocks noChangeArrowheads="1"/>
              </p:cNvSpPr>
              <p:nvPr/>
            </p:nvSpPr>
            <p:spPr bwMode="auto">
              <a:xfrm>
                <a:off x="914543" y="2527176"/>
                <a:ext cx="2616422" cy="507831"/>
              </a:xfrm>
              <a:prstGeom prst="rect">
                <a:avLst/>
              </a:prstGeom>
              <a:noFill/>
              <a:ln w="12700">
                <a:noFill/>
                <a:miter lim="800000"/>
                <a:headEnd type="none" w="sm" len="sm"/>
                <a:tailEnd type="none" w="sm" len="sm"/>
              </a:ln>
            </p:spPr>
            <p:txBody>
              <a:bodyPr wrap="none" anchorCtr="1">
                <a:spAutoFit/>
              </a:bodyPr>
              <a:lstStyle/>
              <a:p>
                <a:pPr/>
                <a14:m>
                  <m:oMathPara xmlns:m="http://schemas.openxmlformats.org/officeDocument/2006/math">
                    <m:oMathParaPr>
                      <m:jc m:val="centerGroup"/>
                    </m:oMathParaPr>
                    <m:oMath xmlns:m="http://schemas.openxmlformats.org/officeDocument/2006/math">
                      <m:r>
                        <a:rPr lang="en-US" altLang="zh-CN" sz="2700" b="1" i="1" dirty="0" smtClean="0">
                          <a:latin typeface="Cambria Math" charset="0"/>
                          <a:ea typeface="Microsoft YaHei" charset="-122"/>
                          <a:cs typeface="Microsoft YaHei" charset="-122"/>
                        </a:rPr>
                        <m:t>𝒂</m:t>
                      </m:r>
                      <m:r>
                        <a:rPr lang="en-US" altLang="zh-CN" sz="2700" i="1" dirty="0">
                          <a:latin typeface="Cambria Math" charset="0"/>
                          <a:ea typeface="Microsoft YaHei" charset="-122"/>
                          <a:cs typeface="Microsoft YaHei" charset="-122"/>
                        </a:rPr>
                        <m:t>=</m:t>
                      </m:r>
                      <m:sSup>
                        <m:sSupPr>
                          <m:ctrlPr>
                            <a:rPr lang="en-US" altLang="zh-CN" sz="2700" b="0" i="1" dirty="0" smtClean="0">
                              <a:latin typeface="Cambria Math" panose="02040503050406030204" pitchFamily="18" charset="0"/>
                              <a:ea typeface="Microsoft YaHei" charset="-122"/>
                              <a:cs typeface="Microsoft YaHei" charset="-122"/>
                            </a:rPr>
                          </m:ctrlPr>
                        </m:sSupPr>
                        <m:e>
                          <m:d>
                            <m:dPr>
                              <m:begChr m:val="["/>
                              <m:endChr m:val="]"/>
                              <m:ctrlPr>
                                <a:rPr lang="en-US" altLang="zh-CN" sz="2700" i="1" dirty="0">
                                  <a:latin typeface="Cambria Math" panose="02040503050406030204" pitchFamily="18" charset="0"/>
                                  <a:ea typeface="Microsoft YaHei" charset="-122"/>
                                  <a:cs typeface="Microsoft YaHei" charset="-122"/>
                                </a:rPr>
                              </m:ctrlPr>
                            </m:dPr>
                            <m:e>
                              <m:r>
                                <a:rPr lang="en-US" altLang="zh-CN" sz="2700" i="1" dirty="0">
                                  <a:latin typeface="Cambria Math" charset="0"/>
                                  <a:ea typeface="Microsoft YaHei" charset="-122"/>
                                  <a:cs typeface="Microsoft YaHei" charset="-122"/>
                                </a:rPr>
                                <m:t>𝑎</m:t>
                              </m:r>
                              <m:r>
                                <a:rPr lang="en-US" altLang="zh-CN" sz="2700" i="1" baseline="-25000" dirty="0">
                                  <a:latin typeface="Cambria Math" charset="0"/>
                                  <a:ea typeface="Microsoft YaHei" charset="-122"/>
                                  <a:cs typeface="Microsoft YaHei" charset="-122"/>
                                </a:rPr>
                                <m:t>1</m:t>
                              </m:r>
                              <m:r>
                                <a:rPr lang="en-US" altLang="zh-CN" sz="2700" i="1" dirty="0">
                                  <a:latin typeface="Cambria Math" charset="0"/>
                                  <a:ea typeface="Microsoft YaHei" charset="-122"/>
                                  <a:cs typeface="Microsoft YaHei" charset="-122"/>
                                </a:rPr>
                                <m:t> </m:t>
                              </m:r>
                              <m:r>
                                <a:rPr lang="en-US" altLang="zh-CN" sz="2700" i="1" dirty="0">
                                  <a:latin typeface="Cambria Math" charset="0"/>
                                  <a:ea typeface="Microsoft YaHei" charset="-122"/>
                                  <a:cs typeface="Microsoft YaHei" charset="-122"/>
                                </a:rPr>
                                <m:t>𝑎</m:t>
                              </m:r>
                              <m:r>
                                <a:rPr lang="en-US" altLang="zh-CN" sz="2700" i="1" baseline="-25000" dirty="0">
                                  <a:latin typeface="Cambria Math" charset="0"/>
                                  <a:ea typeface="Microsoft YaHei" charset="-122"/>
                                  <a:cs typeface="Microsoft YaHei" charset="-122"/>
                                </a:rPr>
                                <m:t>2</m:t>
                              </m:r>
                              <m:r>
                                <a:rPr lang="en-US" altLang="zh-CN" sz="2700" i="1" dirty="0">
                                  <a:latin typeface="Cambria Math" charset="0"/>
                                  <a:ea typeface="Microsoft YaHei" charset="-122"/>
                                  <a:cs typeface="Microsoft YaHei" charset="-122"/>
                                </a:rPr>
                                <m:t>  </m:t>
                              </m:r>
                              <m:r>
                                <a:rPr lang="en-US" altLang="zh-CN" sz="2700" i="1" dirty="0">
                                  <a:latin typeface="Cambria Math" charset="0"/>
                                  <a:ea typeface="Microsoft YaHei" charset="-122"/>
                                  <a:cs typeface="Microsoft YaHei" charset="-122"/>
                                </a:rPr>
                                <m:t>𝑎</m:t>
                              </m:r>
                              <m:r>
                                <a:rPr lang="en-US" altLang="zh-CN" sz="2700" i="1" baseline="-25000" dirty="0">
                                  <a:latin typeface="Cambria Math" charset="0"/>
                                  <a:ea typeface="Microsoft YaHei" charset="-122"/>
                                  <a:cs typeface="Microsoft YaHei" charset="-122"/>
                                </a:rPr>
                                <m:t>3 </m:t>
                              </m:r>
                            </m:e>
                          </m:d>
                        </m:e>
                        <m:sup>
                          <m:r>
                            <a:rPr lang="en-US" altLang="zh-CN" sz="2700" b="0" i="1" dirty="0" smtClean="0">
                              <a:latin typeface="Cambria Math" charset="0"/>
                              <a:ea typeface="Microsoft YaHei" charset="-122"/>
                              <a:cs typeface="Microsoft YaHei" charset="-122"/>
                            </a:rPr>
                            <m:t>𝑇</m:t>
                          </m:r>
                        </m:sup>
                      </m:sSup>
                    </m:oMath>
                  </m:oMathPara>
                </a14:m>
                <a:endParaRPr lang="en-US" altLang="zh-CN" sz="2700" dirty="0">
                  <a:latin typeface="Microsoft YaHei" charset="-122"/>
                  <a:ea typeface="Microsoft YaHei" charset="-122"/>
                  <a:cs typeface="Microsoft YaHei" charset="-122"/>
                </a:endParaRPr>
              </a:p>
            </p:txBody>
          </p:sp>
        </mc:Choice>
        <mc:Fallback xmlns="">
          <p:sp>
            <p:nvSpPr>
              <p:cNvPr id="12" name="Text Box 6">
                <a:extLst>
                  <a:ext uri="{FF2B5EF4-FFF2-40B4-BE49-F238E27FC236}">
                    <a16:creationId xmlns:a16="http://schemas.microsoft.com/office/drawing/2014/main" id="{236C415B-5EDB-9B4F-8F2F-CA17F868918F}"/>
                  </a:ext>
                </a:extLst>
              </p:cNvPr>
              <p:cNvSpPr txBox="1">
                <a:spLocks noRot="1" noChangeAspect="1" noMove="1" noResize="1" noEditPoints="1" noAdjustHandles="1" noChangeArrowheads="1" noChangeShapeType="1" noTextEdit="1"/>
              </p:cNvSpPr>
              <p:nvPr/>
            </p:nvSpPr>
            <p:spPr bwMode="auto">
              <a:xfrm>
                <a:off x="914543" y="2527176"/>
                <a:ext cx="2616422" cy="507831"/>
              </a:xfrm>
              <a:prstGeom prst="rect">
                <a:avLst/>
              </a:prstGeom>
              <a:blipFill>
                <a:blip r:embed="rId8"/>
                <a:stretch>
                  <a:fillRect b="-34146"/>
                </a:stretch>
              </a:blipFill>
              <a:ln w="12700">
                <a:noFill/>
                <a:miter lim="800000"/>
                <a:headEnd type="none" w="sm" len="sm"/>
                <a:tailEnd type="none" w="sm" len="sm"/>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 Box 7">
                <a:extLst>
                  <a:ext uri="{FF2B5EF4-FFF2-40B4-BE49-F238E27FC236}">
                    <a16:creationId xmlns:a16="http://schemas.microsoft.com/office/drawing/2014/main" id="{270B3035-CE37-6D48-A12C-EEAB52D0C571}"/>
                  </a:ext>
                </a:extLst>
              </p:cNvPr>
              <p:cNvSpPr txBox="1">
                <a:spLocks noChangeArrowheads="1"/>
              </p:cNvSpPr>
              <p:nvPr/>
            </p:nvSpPr>
            <p:spPr bwMode="auto">
              <a:xfrm>
                <a:off x="914893" y="3035007"/>
                <a:ext cx="2552571" cy="506870"/>
              </a:xfrm>
              <a:prstGeom prst="rect">
                <a:avLst/>
              </a:prstGeom>
              <a:noFill/>
              <a:ln w="12700">
                <a:noFill/>
                <a:miter lim="800000"/>
                <a:headEnd type="none" w="sm" len="sm"/>
                <a:tailEnd type="none" w="sm" len="sm"/>
              </a:ln>
            </p:spPr>
            <p:txBody>
              <a:bodyPr wrap="square" anchorCtr="1">
                <a:spAutoFit/>
              </a:bodyPr>
              <a:lstStyle/>
              <a:p>
                <a:pPr/>
                <a14:m>
                  <m:oMathPara xmlns:m="http://schemas.openxmlformats.org/officeDocument/2006/math">
                    <m:oMathParaPr>
                      <m:jc m:val="centerGroup"/>
                    </m:oMathParaPr>
                    <m:oMath xmlns:m="http://schemas.openxmlformats.org/officeDocument/2006/math">
                      <m:r>
                        <a:rPr lang="en-US" altLang="zh-CN" sz="2700" b="1" i="1" dirty="0" smtClean="0">
                          <a:latin typeface="Cambria Math" charset="0"/>
                          <a:ea typeface="Microsoft YaHei" charset="-122"/>
                          <a:cs typeface="Microsoft YaHei" charset="-122"/>
                        </a:rPr>
                        <m:t>𝒃</m:t>
                      </m:r>
                      <m:r>
                        <a:rPr lang="en-US" altLang="zh-CN" sz="2700" i="1" dirty="0">
                          <a:latin typeface="Cambria Math" charset="0"/>
                          <a:ea typeface="Microsoft YaHei" charset="-122"/>
                          <a:cs typeface="Microsoft YaHei" charset="-122"/>
                        </a:rPr>
                        <m:t>=</m:t>
                      </m:r>
                      <m:sSup>
                        <m:sSupPr>
                          <m:ctrlPr>
                            <a:rPr lang="en-US" altLang="zh-CN" sz="2700" b="0" i="1" dirty="0" smtClean="0">
                              <a:latin typeface="Cambria Math" panose="02040503050406030204" pitchFamily="18" charset="0"/>
                              <a:ea typeface="Microsoft YaHei" charset="-122"/>
                              <a:cs typeface="Microsoft YaHei" charset="-122"/>
                            </a:rPr>
                          </m:ctrlPr>
                        </m:sSupPr>
                        <m:e>
                          <m:d>
                            <m:dPr>
                              <m:begChr m:val="["/>
                              <m:endChr m:val="]"/>
                              <m:ctrlPr>
                                <a:rPr lang="en-US" altLang="zh-CN" sz="2700" i="1" dirty="0">
                                  <a:latin typeface="Cambria Math" panose="02040503050406030204" pitchFamily="18" charset="0"/>
                                  <a:ea typeface="Microsoft YaHei" charset="-122"/>
                                  <a:cs typeface="Microsoft YaHei" charset="-122"/>
                                </a:rPr>
                              </m:ctrlPr>
                            </m:dPr>
                            <m:e>
                              <m:r>
                                <a:rPr lang="en-US" altLang="zh-CN" sz="2700" i="1" dirty="0">
                                  <a:latin typeface="Cambria Math" charset="0"/>
                                  <a:ea typeface="Microsoft YaHei" charset="-122"/>
                                  <a:cs typeface="Microsoft YaHei" charset="-122"/>
                                </a:rPr>
                                <m:t>𝑏</m:t>
                              </m:r>
                              <m:r>
                                <a:rPr lang="en-US" altLang="zh-CN" sz="2700" i="1" baseline="-25000" dirty="0">
                                  <a:latin typeface="Cambria Math" charset="0"/>
                                  <a:ea typeface="Microsoft YaHei" charset="-122"/>
                                  <a:cs typeface="Microsoft YaHei" charset="-122"/>
                                </a:rPr>
                                <m:t>1 </m:t>
                              </m:r>
                              <m:r>
                                <a:rPr lang="en-US" altLang="zh-CN" sz="2700" i="1" dirty="0">
                                  <a:latin typeface="Cambria Math" charset="0"/>
                                  <a:ea typeface="Microsoft YaHei" charset="-122"/>
                                  <a:cs typeface="Microsoft YaHei" charset="-122"/>
                                </a:rPr>
                                <m:t> </m:t>
                              </m:r>
                              <m:r>
                                <a:rPr lang="en-US" altLang="zh-CN" sz="2700" i="1" dirty="0">
                                  <a:latin typeface="Cambria Math" charset="0"/>
                                  <a:ea typeface="Microsoft YaHei" charset="-122"/>
                                  <a:cs typeface="Microsoft YaHei" charset="-122"/>
                                </a:rPr>
                                <m:t>𝑏</m:t>
                              </m:r>
                              <m:r>
                                <a:rPr lang="en-US" altLang="zh-CN" sz="2700" i="1" baseline="-25000" dirty="0">
                                  <a:latin typeface="Cambria Math" charset="0"/>
                                  <a:ea typeface="Microsoft YaHei" charset="-122"/>
                                  <a:cs typeface="Microsoft YaHei" charset="-122"/>
                                </a:rPr>
                                <m:t>2</m:t>
                              </m:r>
                              <m:r>
                                <a:rPr lang="en-US" altLang="zh-CN" sz="2700" i="1" dirty="0">
                                  <a:latin typeface="Cambria Math" charset="0"/>
                                  <a:ea typeface="Microsoft YaHei" charset="-122"/>
                                  <a:cs typeface="Microsoft YaHei" charset="-122"/>
                                </a:rPr>
                                <m:t>  </m:t>
                              </m:r>
                              <m:r>
                                <a:rPr lang="en-US" altLang="zh-CN" sz="2700" i="1" dirty="0">
                                  <a:latin typeface="Cambria Math" charset="0"/>
                                  <a:ea typeface="Microsoft YaHei" charset="-122"/>
                                  <a:cs typeface="Microsoft YaHei" charset="-122"/>
                                </a:rPr>
                                <m:t>𝑏</m:t>
                              </m:r>
                              <m:r>
                                <a:rPr lang="en-US" altLang="zh-CN" sz="2700" i="1" baseline="-25000" dirty="0">
                                  <a:latin typeface="Cambria Math" charset="0"/>
                                  <a:ea typeface="Microsoft YaHei" charset="-122"/>
                                  <a:cs typeface="Microsoft YaHei" charset="-122"/>
                                </a:rPr>
                                <m:t>3</m:t>
                              </m:r>
                            </m:e>
                          </m:d>
                        </m:e>
                        <m:sup>
                          <m:r>
                            <a:rPr lang="en-US" altLang="zh-CN" sz="2700" b="0" i="1" dirty="0" smtClean="0">
                              <a:latin typeface="Cambria Math" charset="0"/>
                              <a:ea typeface="Microsoft YaHei" charset="-122"/>
                              <a:cs typeface="Microsoft YaHei" charset="-122"/>
                            </a:rPr>
                            <m:t>𝑇</m:t>
                          </m:r>
                        </m:sup>
                      </m:sSup>
                    </m:oMath>
                  </m:oMathPara>
                </a14:m>
                <a:endParaRPr lang="en-US" altLang="zh-CN" sz="2700" baseline="-25000" dirty="0">
                  <a:latin typeface="Microsoft YaHei" charset="-122"/>
                  <a:ea typeface="Microsoft YaHei" charset="-122"/>
                  <a:cs typeface="Microsoft YaHei" charset="-122"/>
                </a:endParaRPr>
              </a:p>
            </p:txBody>
          </p:sp>
        </mc:Choice>
        <mc:Fallback xmlns="">
          <p:sp>
            <p:nvSpPr>
              <p:cNvPr id="13" name="Text Box 7">
                <a:extLst>
                  <a:ext uri="{FF2B5EF4-FFF2-40B4-BE49-F238E27FC236}">
                    <a16:creationId xmlns:a16="http://schemas.microsoft.com/office/drawing/2014/main" id="{270B3035-CE37-6D48-A12C-EEAB52D0C571}"/>
                  </a:ext>
                </a:extLst>
              </p:cNvPr>
              <p:cNvSpPr txBox="1">
                <a:spLocks noRot="1" noChangeAspect="1" noMove="1" noResize="1" noEditPoints="1" noAdjustHandles="1" noChangeArrowheads="1" noChangeShapeType="1" noTextEdit="1"/>
              </p:cNvSpPr>
              <p:nvPr/>
            </p:nvSpPr>
            <p:spPr bwMode="auto">
              <a:xfrm>
                <a:off x="914893" y="3035007"/>
                <a:ext cx="2552571" cy="506870"/>
              </a:xfrm>
              <a:prstGeom prst="rect">
                <a:avLst/>
              </a:prstGeom>
              <a:blipFill>
                <a:blip r:embed="rId9"/>
                <a:stretch>
                  <a:fillRect l="-995" b="-34146"/>
                </a:stretch>
              </a:blipFill>
              <a:ln w="12700">
                <a:noFill/>
                <a:miter lim="800000"/>
                <a:headEnd type="none" w="sm" len="sm"/>
                <a:tailEnd type="none" w="sm" len="sm"/>
              </a:ln>
            </p:spPr>
            <p:txBody>
              <a:bodyPr/>
              <a:lstStyle/>
              <a:p>
                <a:r>
                  <a:rPr lang="en-US">
                    <a:noFill/>
                  </a:rPr>
                  <a:t> </a:t>
                </a:r>
              </a:p>
            </p:txBody>
          </p:sp>
        </mc:Fallback>
      </mc:AlternateContent>
    </p:spTree>
    <p:extLst>
      <p:ext uri="{BB962C8B-B14F-4D97-AF65-F5344CB8AC3E}">
        <p14:creationId xmlns:p14="http://schemas.microsoft.com/office/powerpoint/2010/main" val="169201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Lst>
  </p:timing>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6250</TotalTime>
  <Words>2803</Words>
  <Application>Microsoft Macintosh PowerPoint</Application>
  <PresentationFormat>On-screen Show (4:3)</PresentationFormat>
  <Paragraphs>492</Paragraphs>
  <Slides>54</Slides>
  <Notes>6</Notes>
  <HiddenSlides>1</HiddenSlides>
  <MMClips>0</MMClips>
  <ScaleCrop>false</ScaleCrop>
  <HeadingPairs>
    <vt:vector size="8" baseType="variant">
      <vt:variant>
        <vt:lpstr>Fonts Used</vt:lpstr>
      </vt:variant>
      <vt:variant>
        <vt:i4>11</vt:i4>
      </vt:variant>
      <vt:variant>
        <vt:lpstr>Theme</vt:lpstr>
      </vt:variant>
      <vt:variant>
        <vt:i4>1</vt:i4>
      </vt:variant>
      <vt:variant>
        <vt:lpstr>Embedded OLE Servers</vt:lpstr>
      </vt:variant>
      <vt:variant>
        <vt:i4>2</vt:i4>
      </vt:variant>
      <vt:variant>
        <vt:lpstr>Slide Titles</vt:lpstr>
      </vt:variant>
      <vt:variant>
        <vt:i4>54</vt:i4>
      </vt:variant>
    </vt:vector>
  </HeadingPairs>
  <TitlesOfParts>
    <vt:vector size="68" baseType="lpstr">
      <vt:lpstr>04b</vt:lpstr>
      <vt:lpstr>Microsoft YaHei</vt:lpstr>
      <vt:lpstr>Microsoft YaHei</vt:lpstr>
      <vt:lpstr>华文新魏</vt:lpstr>
      <vt:lpstr>ZztexMono-Regular</vt:lpstr>
      <vt:lpstr>叶根友刀锋黑草</vt:lpstr>
      <vt:lpstr>Arial</vt:lpstr>
      <vt:lpstr>Calibri</vt:lpstr>
      <vt:lpstr>Cambria Math</vt:lpstr>
      <vt:lpstr>Times New Roman</vt:lpstr>
      <vt:lpstr>Wingdings</vt:lpstr>
      <vt:lpstr>Office 主题</vt:lpstr>
      <vt:lpstr>Image</vt:lpstr>
      <vt:lpstr>Equation</vt:lpstr>
      <vt:lpstr>PowerPoint Presentation</vt:lpstr>
      <vt:lpstr>知识点回顾</vt:lpstr>
      <vt:lpstr>知识点回顾 – 基本几何元素</vt:lpstr>
      <vt:lpstr>知识点回顾 – 几何不变性</vt:lpstr>
      <vt:lpstr>知识点回顾 – 坐标系 </vt:lpstr>
      <vt:lpstr>知识点回顾 – 标架</vt:lpstr>
      <vt:lpstr>知识点回顾 – 齐次坐标</vt:lpstr>
      <vt:lpstr>知识点回顾 – 坐标系变换</vt:lpstr>
      <vt:lpstr>知识点回顾 – 坐标系变换</vt:lpstr>
      <vt:lpstr>知识点回顾 – OpenGL中的标架</vt:lpstr>
      <vt:lpstr>大纲</vt:lpstr>
      <vt:lpstr>内容提要</vt:lpstr>
      <vt:lpstr>大纲</vt:lpstr>
      <vt:lpstr>变换的概念</vt:lpstr>
      <vt:lpstr>变换的概念</vt:lpstr>
      <vt:lpstr>变换的作用（1）</vt:lpstr>
      <vt:lpstr>变换的作用（1）</vt:lpstr>
      <vt:lpstr>变换的作用（1）</vt:lpstr>
      <vt:lpstr>变换的作用（2）</vt:lpstr>
      <vt:lpstr>变换的作用（3）</vt:lpstr>
      <vt:lpstr>仿射变换</vt:lpstr>
      <vt:lpstr>标架的变换</vt:lpstr>
      <vt:lpstr>计算机图形学中的仿射变换</vt:lpstr>
      <vt:lpstr>大纲</vt:lpstr>
      <vt:lpstr>平移</vt:lpstr>
      <vt:lpstr>对象的平移</vt:lpstr>
      <vt:lpstr>平移的表示</vt:lpstr>
      <vt:lpstr>二维旋转</vt:lpstr>
      <vt:lpstr>二维旋转</vt:lpstr>
      <vt:lpstr>三维旋转</vt:lpstr>
      <vt:lpstr>绕z轴的旋转</vt:lpstr>
      <vt:lpstr>绕x和y轴的旋转</vt:lpstr>
      <vt:lpstr>刚体变换</vt:lpstr>
      <vt:lpstr>缩放变换</vt:lpstr>
      <vt:lpstr>缩放因子</vt:lpstr>
      <vt:lpstr>反射变换</vt:lpstr>
      <vt:lpstr>错切变换</vt:lpstr>
      <vt:lpstr>变换的级联</vt:lpstr>
      <vt:lpstr>绕原点的一般旋转</vt:lpstr>
      <vt:lpstr>绕不同于原点的固定点旋转</vt:lpstr>
      <vt:lpstr>绕任意轴旋转</vt:lpstr>
      <vt:lpstr>绕任意轴旋转</vt:lpstr>
      <vt:lpstr>大纲</vt:lpstr>
      <vt:lpstr>OpenGL中的变换矩阵</vt:lpstr>
      <vt:lpstr>当前变换矩阵（CTM）</vt:lpstr>
      <vt:lpstr>在OpenGL中的CTM </vt:lpstr>
      <vt:lpstr>在OpenGL中的CTM </vt:lpstr>
      <vt:lpstr>绕固定点旋转</vt:lpstr>
      <vt:lpstr>旋转立方体</vt:lpstr>
      <vt:lpstr>旋转立方体</vt:lpstr>
      <vt:lpstr>实验2.2</vt:lpstr>
      <vt:lpstr>实验一</vt:lpstr>
      <vt:lpstr>期中大作业</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Ruizhen Hu</dc:creator>
  <cp:lastModifiedBy>Microsoft Office User</cp:lastModifiedBy>
  <cp:revision>603</cp:revision>
  <dcterms:created xsi:type="dcterms:W3CDTF">2016-08-04T07:29:19Z</dcterms:created>
  <dcterms:modified xsi:type="dcterms:W3CDTF">2023-09-25T04:49:39Z</dcterms:modified>
</cp:coreProperties>
</file>