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emf" ContentType="image/x-emf"/>
  <Default Extension="png" ContentType="image/png"/>
  <Default Extension="wmf" ContentType="image/x-wmf"/>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sldIdLst>
    <p:sldId id="256" r:id="rId3"/>
    <p:sldId id="415" r:id="rId5"/>
    <p:sldId id="383" r:id="rId6"/>
    <p:sldId id="382" r:id="rId7"/>
    <p:sldId id="387" r:id="rId8"/>
    <p:sldId id="332" r:id="rId9"/>
    <p:sldId id="313" r:id="rId10"/>
    <p:sldId id="279" r:id="rId11"/>
    <p:sldId id="315" r:id="rId12"/>
    <p:sldId id="390" r:id="rId13"/>
    <p:sldId id="391" r:id="rId14"/>
    <p:sldId id="377" r:id="rId15"/>
    <p:sldId id="335" r:id="rId16"/>
    <p:sldId id="317" r:id="rId17"/>
    <p:sldId id="318" r:id="rId18"/>
    <p:sldId id="319" r:id="rId19"/>
    <p:sldId id="336" r:id="rId20"/>
    <p:sldId id="320" r:id="rId21"/>
    <p:sldId id="388" r:id="rId22"/>
    <p:sldId id="389" r:id="rId23"/>
    <p:sldId id="337" r:id="rId24"/>
    <p:sldId id="409" r:id="rId25"/>
    <p:sldId id="410" r:id="rId26"/>
    <p:sldId id="411" r:id="rId27"/>
    <p:sldId id="414" r:id="rId28"/>
    <p:sldId id="393" r:id="rId29"/>
    <p:sldId id="263" r:id="rId30"/>
  </p:sldIdLst>
  <p:sldSz cx="9144000" cy="6858000" type="screen4x3"/>
  <p:notesSz cx="6858000" cy="9144000"/>
  <p:custDataLst>
    <p:tags r:id="rId3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B1F0"/>
    <a:srgbClr val="464DD9"/>
    <a:srgbClr val="BDD7EE"/>
    <a:srgbClr val="A50021"/>
    <a:srgbClr val="7030A0"/>
    <a:srgbClr val="5B9BD5"/>
    <a:srgbClr val="D5A6DF"/>
    <a:srgbClr val="FF91C8"/>
    <a:srgbClr val="99CC6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542" autoAdjust="0"/>
    <p:restoredTop sz="93883" autoAdjust="0"/>
  </p:normalViewPr>
  <p:slideViewPr>
    <p:cSldViewPr snapToGrid="0">
      <p:cViewPr varScale="1">
        <p:scale>
          <a:sx n="88" d="100"/>
          <a:sy n="88" d="100"/>
        </p:scale>
        <p:origin x="94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4" Type="http://schemas.openxmlformats.org/officeDocument/2006/relationships/tags" Target="tags/tag1.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4.wmf"/><Relationship Id="rId1" Type="http://schemas.openxmlformats.org/officeDocument/2006/relationships/image" Target="../media/image7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4264AA-669E-4804-A1D5-94FA36B6DCC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DC56F0-BEE5-4715-8E33-DABC78619DE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DC56F0-BEE5-4715-8E33-DABC78619DE8}"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a:t>
            </a:r>
            <a:r>
              <a:rPr lang="en-US" altLang="zh-CN" baseline="0" dirty="0"/>
              <a:t> section correspond to sec. 2.7 of the text book.</a:t>
            </a:r>
            <a:endParaRPr lang="zh-CN" altLang="en-US" dirty="0"/>
          </a:p>
        </p:txBody>
      </p:sp>
      <p:sp>
        <p:nvSpPr>
          <p:cNvPr id="4" name="灯片编号占位符 3"/>
          <p:cNvSpPr>
            <a:spLocks noGrp="1"/>
          </p:cNvSpPr>
          <p:nvPr>
            <p:ph type="sldNum" sz="quarter" idx="10"/>
          </p:nvPr>
        </p:nvSpPr>
        <p:spPr/>
        <p:txBody>
          <a:bodyPr/>
          <a:lstStyle/>
          <a:p>
            <a:fld id="{E1DC56F0-BEE5-4715-8E33-DABC78619DE8}"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CEBE31F-852E-4C21-A5BF-45A621D063B7}"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B792F4E-54C0-4D36-B331-9C6FCFE9A340}"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92DDD6D4-6C22-42E4-BD00-B5AB433AEB75}"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B792F4E-54C0-4D36-B331-9C6FCFE9A340}"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FD0094D1-277E-4F0D-A9D3-6C723ED9405F}"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B792F4E-54C0-4D36-B331-9C6FCFE9A340}"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5A2D8B5D-A758-4441-AB52-89DDE7AF36E5}"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8438318" y="6492875"/>
            <a:ext cx="775255" cy="365125"/>
          </a:xfrm>
        </p:spPr>
        <p:txBody>
          <a:bodyPr/>
          <a:lstStyle>
            <a:lvl1pPr algn="ctr">
              <a:defRPr/>
            </a:lvl1pPr>
          </a:lstStyle>
          <a:p>
            <a:fld id="{EB792F4E-54C0-4D36-B331-9C6FCFE9A340}" type="slidenum">
              <a:rPr lang="zh-CN" altLang="en-US" smtClean="0"/>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1CD77614-659B-42BB-94D6-453193BCDAC9}"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B792F4E-54C0-4D36-B331-9C6FCFE9A340}"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6079A146-8CD6-4CAA-B3D3-2C21DC42388C}" type="datetime1">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B792F4E-54C0-4D36-B331-9C6FCFE9A340}"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9636B5B9-9CF5-47F0-9553-3F68E4080617}" type="datetime1">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B792F4E-54C0-4D36-B331-9C6FCFE9A340}"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CA754A2-9B8A-4D21-BA10-2D4311C5CCE9}" type="datetime1">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B792F4E-54C0-4D36-B331-9C6FCFE9A340}"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081895-D564-41D2-A6FC-FB534A168770}" type="datetime1">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B792F4E-54C0-4D36-B331-9C6FCFE9A340}"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52D9337D-A0CC-4C7E-87C9-35D7F76F26E6}" type="datetime1">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B792F4E-54C0-4D36-B331-9C6FCFE9A340}"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BA811D75-C662-4506-9923-F360C490CD83}" type="datetime1">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B792F4E-54C0-4D36-B331-9C6FCFE9A340}"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5121" y="95705"/>
            <a:ext cx="7886700" cy="532945"/>
          </a:xfrm>
          <a:prstGeom prst="rect">
            <a:avLst/>
          </a:prstGeom>
          <a:noFill/>
        </p:spPr>
        <p:txBody>
          <a:bodyPr/>
          <a:lstStyle/>
          <a:p>
            <a:pPr marL="0" lvl="0"/>
            <a:r>
              <a:rPr lang="zh-CN" altLang="en-US" dirty="0"/>
              <a:t>单击此处编辑母版标题样式</a:t>
            </a:r>
            <a:endParaRPr lang="en-US" dirty="0"/>
          </a:p>
        </p:txBody>
      </p:sp>
      <p:sp>
        <p:nvSpPr>
          <p:cNvPr id="3" name="Text Placeholder 2"/>
          <p:cNvSpPr>
            <a:spLocks noGrp="1"/>
          </p:cNvSpPr>
          <p:nvPr>
            <p:ph type="body" idx="1"/>
          </p:nvPr>
        </p:nvSpPr>
        <p:spPr>
          <a:xfrm>
            <a:off x="628650" y="1316831"/>
            <a:ext cx="78867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4204977B-C4EC-482F-96C1-0349DC329330}" type="datetime1">
              <a:rPr lang="zh-CN" altLang="en-US" smtClean="0"/>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6" name="Slide Number Placeholder 5"/>
          <p:cNvSpPr>
            <a:spLocks noGrp="1"/>
          </p:cNvSpPr>
          <p:nvPr>
            <p:ph type="sldNum" sz="quarter" idx="4"/>
          </p:nvPr>
        </p:nvSpPr>
        <p:spPr>
          <a:xfrm>
            <a:off x="8451988" y="6492875"/>
            <a:ext cx="762828" cy="365125"/>
          </a:xfrm>
          <a:prstGeom prst="rect">
            <a:avLst/>
          </a:prstGeom>
        </p:spPr>
        <p:txBody>
          <a:bodyPr vert="horz" lIns="91440" tIns="45720" rIns="91440" bIns="45720" rtlCol="0" anchor="ctr"/>
          <a:lstStyle>
            <a:lvl1pPr algn="ctr">
              <a:defRPr sz="1600" b="1">
                <a:solidFill>
                  <a:schemeClr val="tx1"/>
                </a:solidFill>
                <a:latin typeface="微软雅黑" panose="020B0503020204020204" pitchFamily="34" charset="-122"/>
                <a:ea typeface="微软雅黑" panose="020B0503020204020204" pitchFamily="34" charset="-122"/>
              </a:defRPr>
            </a:lvl1pPr>
          </a:lstStyle>
          <a:p>
            <a:fld id="{EB792F4E-54C0-4D36-B331-9C6FCFE9A340}" type="slidenum">
              <a:rPr lang="zh-CN" altLang="en-US" smtClean="0"/>
            </a:fld>
            <a:endParaRPr lang="zh-CN" altLang="en-US"/>
          </a:p>
        </p:txBody>
      </p:sp>
      <p:sp>
        <p:nvSpPr>
          <p:cNvPr id="8" name="矩形 7"/>
          <p:cNvSpPr/>
          <p:nvPr userDrawn="1"/>
        </p:nvSpPr>
        <p:spPr>
          <a:xfrm>
            <a:off x="7835710" y="144689"/>
            <a:ext cx="1355499" cy="369332"/>
          </a:xfrm>
          <a:prstGeom prst="rect">
            <a:avLst/>
          </a:prstGeom>
        </p:spPr>
        <p:txBody>
          <a:bodyPr wrap="none">
            <a:spAutoFit/>
          </a:bodyPr>
          <a:lstStyle/>
          <a:p>
            <a:pPr algn="ctr"/>
            <a:r>
              <a:rPr lang="zh-CN" altLang="en-US" sz="1800" b="1" dirty="0">
                <a:solidFill>
                  <a:schemeClr val="bg1"/>
                </a:solidFill>
                <a:latin typeface="微软雅黑" panose="020B0503020204020204" pitchFamily="34" charset="-122"/>
                <a:ea typeface="微软雅黑" panose="020B0503020204020204" pitchFamily="34" charset="-122"/>
              </a:rPr>
              <a:t>VCC@SZU</a:t>
            </a:r>
            <a:endParaRPr lang="zh-CN" altLang="en-US" sz="1800" b="1" dirty="0">
              <a:solidFill>
                <a:schemeClr val="bg1"/>
              </a:solidFill>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lang="en-US" altLang="en-US" sz="3200" b="1" kern="1200" cap="none" spc="0" dirty="0">
          <a:ln w="0"/>
          <a:solidFill>
            <a:schemeClr val="bg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j-cs"/>
        </a:defRPr>
      </a:lvl1pPr>
    </p:titleStyle>
    <p:bodyStyle>
      <a:lvl1pPr marL="360045" indent="-360045" algn="l" defTabSz="914400" rtl="0" eaLnBrk="1" latinLnBrk="0" hangingPunct="1">
        <a:lnSpc>
          <a:spcPct val="90000"/>
        </a:lnSpc>
        <a:spcBef>
          <a:spcPts val="1000"/>
        </a:spcBef>
        <a:buClr>
          <a:srgbClr val="94003F"/>
        </a:buClr>
        <a:buSzPct val="70000"/>
        <a:buFont typeface="Wingdings" panose="05000000000000000000" pitchFamily="2" charset="2"/>
        <a:buChar char="u"/>
        <a:defRPr sz="2800" b="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04b" panose="00000400000000000000" pitchFamily="2" charset="0"/>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image" Target="../media/image5.png"/><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7.emf"/><Relationship Id="rId1" Type="http://schemas.openxmlformats.org/officeDocument/2006/relationships/image" Target="../media/image26.emf"/></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emf"/></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9.png"/><Relationship Id="rId1" Type="http://schemas.openxmlformats.org/officeDocument/2006/relationships/image" Target="../media/image28.png"/></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33.emf"/><Relationship Id="rId3" Type="http://schemas.openxmlformats.org/officeDocument/2006/relationships/image" Target="../media/image32.emf"/><Relationship Id="rId2" Type="http://schemas.openxmlformats.org/officeDocument/2006/relationships/image" Target="../media/image31.png"/><Relationship Id="rId1" Type="http://schemas.openxmlformats.org/officeDocument/2006/relationships/image" Target="../media/image30.emf"/></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37.emf"/><Relationship Id="rId3" Type="http://schemas.openxmlformats.org/officeDocument/2006/relationships/image" Target="../media/image36.emf"/><Relationship Id="rId2" Type="http://schemas.openxmlformats.org/officeDocument/2006/relationships/image" Target="../media/image35.emf"/><Relationship Id="rId1" Type="http://schemas.openxmlformats.org/officeDocument/2006/relationships/image" Target="../media/image34.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9.emf"/><Relationship Id="rId1" Type="http://schemas.openxmlformats.org/officeDocument/2006/relationships/image" Target="../media/image38.emf"/></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1.emf"/><Relationship Id="rId1" Type="http://schemas.openxmlformats.org/officeDocument/2006/relationships/image" Target="../media/image40.emf"/></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46.emf"/><Relationship Id="rId4" Type="http://schemas.openxmlformats.org/officeDocument/2006/relationships/image" Target="../media/image45.emf"/><Relationship Id="rId3" Type="http://schemas.openxmlformats.org/officeDocument/2006/relationships/image" Target="../media/image44.png"/><Relationship Id="rId2" Type="http://schemas.openxmlformats.org/officeDocument/2006/relationships/image" Target="../media/image43.emf"/><Relationship Id="rId1" Type="http://schemas.openxmlformats.org/officeDocument/2006/relationships/image" Target="../media/image42.emf"/></Relationships>
</file>

<file path=ppt/slides/_rels/slide18.xml.rels><?xml version="1.0" encoding="UTF-8" standalone="yes"?>
<Relationships xmlns="http://schemas.openxmlformats.org/package/2006/relationships"><Relationship Id="rId9" Type="http://schemas.openxmlformats.org/officeDocument/2006/relationships/image" Target="../media/image52.png"/><Relationship Id="rId8" Type="http://schemas.openxmlformats.org/officeDocument/2006/relationships/image" Target="../media/image51.png"/><Relationship Id="rId7" Type="http://schemas.openxmlformats.org/officeDocument/2006/relationships/image" Target="../media/image46.emf"/><Relationship Id="rId6" Type="http://schemas.openxmlformats.org/officeDocument/2006/relationships/image" Target="../media/image45.emf"/><Relationship Id="rId5" Type="http://schemas.openxmlformats.org/officeDocument/2006/relationships/image" Target="../media/image50.emf"/><Relationship Id="rId4" Type="http://schemas.openxmlformats.org/officeDocument/2006/relationships/image" Target="../media/image49.emf"/><Relationship Id="rId3" Type="http://schemas.openxmlformats.org/officeDocument/2006/relationships/image" Target="../media/image48.emf"/><Relationship Id="rId2" Type="http://schemas.openxmlformats.org/officeDocument/2006/relationships/image" Target="../media/image47.emf"/><Relationship Id="rId15" Type="http://schemas.openxmlformats.org/officeDocument/2006/relationships/slideLayout" Target="../slideLayouts/slideLayout2.xml"/><Relationship Id="rId14" Type="http://schemas.openxmlformats.org/officeDocument/2006/relationships/image" Target="../media/image57.png"/><Relationship Id="rId13" Type="http://schemas.openxmlformats.org/officeDocument/2006/relationships/image" Target="../media/image56.png"/><Relationship Id="rId12" Type="http://schemas.openxmlformats.org/officeDocument/2006/relationships/image" Target="../media/image55.png"/><Relationship Id="rId11" Type="http://schemas.openxmlformats.org/officeDocument/2006/relationships/image" Target="../media/image54.png"/><Relationship Id="rId10" Type="http://schemas.openxmlformats.org/officeDocument/2006/relationships/image" Target="../media/image53.png"/><Relationship Id="rId1" Type="http://schemas.openxmlformats.org/officeDocument/2006/relationships/image" Target="../media/image43.emf"/></Relationships>
</file>

<file path=ppt/slides/_rels/slide1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62.emf"/><Relationship Id="rId4" Type="http://schemas.openxmlformats.org/officeDocument/2006/relationships/image" Target="../media/image61.emf"/><Relationship Id="rId3" Type="http://schemas.openxmlformats.org/officeDocument/2006/relationships/image" Target="../media/image60.emf"/><Relationship Id="rId2" Type="http://schemas.openxmlformats.org/officeDocument/2006/relationships/image" Target="../media/image59.emf"/><Relationship Id="rId1" Type="http://schemas.openxmlformats.org/officeDocument/2006/relationships/image" Target="../media/image58.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3.png"/><Relationship Id="rId1" Type="http://schemas.openxmlformats.org/officeDocument/2006/relationships/image" Target="../media/image62.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6.emf"/><Relationship Id="rId2" Type="http://schemas.openxmlformats.org/officeDocument/2006/relationships/image" Target="../media/image65.emf"/><Relationship Id="rId1" Type="http://schemas.openxmlformats.org/officeDocument/2006/relationships/image" Target="../media/image64.png"/></Relationships>
</file>

<file path=ppt/slides/_rels/slide24.xml.rels><?xml version="1.0" encoding="UTF-8" standalone="yes"?>
<Relationships xmlns="http://schemas.openxmlformats.org/package/2006/relationships"><Relationship Id="rId9" Type="http://schemas.openxmlformats.org/officeDocument/2006/relationships/image" Target="../media/image71.png"/><Relationship Id="rId8" Type="http://schemas.openxmlformats.org/officeDocument/2006/relationships/image" Target="../media/image70.png"/><Relationship Id="rId7" Type="http://schemas.openxmlformats.org/officeDocument/2006/relationships/image" Target="../media/image69.png"/><Relationship Id="rId6" Type="http://schemas.openxmlformats.org/officeDocument/2006/relationships/image" Target="../media/image37.emf"/><Relationship Id="rId5" Type="http://schemas.openxmlformats.org/officeDocument/2006/relationships/image" Target="../media/image33.emf"/><Relationship Id="rId4" Type="http://schemas.openxmlformats.org/officeDocument/2006/relationships/image" Target="../media/image66.emf"/><Relationship Id="rId3" Type="http://schemas.openxmlformats.org/officeDocument/2006/relationships/image" Target="../media/image65.emf"/><Relationship Id="rId2" Type="http://schemas.openxmlformats.org/officeDocument/2006/relationships/image" Target="../media/image68.png"/><Relationship Id="rId11" Type="http://schemas.openxmlformats.org/officeDocument/2006/relationships/slideLayout" Target="../slideLayouts/slideLayout2.xml"/><Relationship Id="rId10" Type="http://schemas.openxmlformats.org/officeDocument/2006/relationships/image" Target="../media/image72.png"/><Relationship Id="rId1" Type="http://schemas.openxmlformats.org/officeDocument/2006/relationships/image" Target="../media/image67.png"/></Relationships>
</file>

<file path=ppt/slides/_rels/slide25.xml.rels><?xml version="1.0" encoding="UTF-8" standalone="yes"?>
<Relationships xmlns="http://schemas.openxmlformats.org/package/2006/relationships"><Relationship Id="rId9" Type="http://schemas.openxmlformats.org/officeDocument/2006/relationships/oleObject" Target="../embeddings/oleObject1.bin"/><Relationship Id="rId8" Type="http://schemas.openxmlformats.org/officeDocument/2006/relationships/image" Target="../media/image72.png"/><Relationship Id="rId7" Type="http://schemas.openxmlformats.org/officeDocument/2006/relationships/image" Target="../media/image71.png"/><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37.emf"/><Relationship Id="rId3" Type="http://schemas.openxmlformats.org/officeDocument/2006/relationships/image" Target="../media/image33.emf"/><Relationship Id="rId2" Type="http://schemas.openxmlformats.org/officeDocument/2006/relationships/image" Target="../media/image65.emf"/><Relationship Id="rId14" Type="http://schemas.openxmlformats.org/officeDocument/2006/relationships/vmlDrawing" Target="../drawings/vmlDrawing1.vml"/><Relationship Id="rId13" Type="http://schemas.openxmlformats.org/officeDocument/2006/relationships/slideLayout" Target="../slideLayouts/slideLayout2.xml"/><Relationship Id="rId12" Type="http://schemas.openxmlformats.org/officeDocument/2006/relationships/image" Target="../media/image74.wmf"/><Relationship Id="rId11" Type="http://schemas.openxmlformats.org/officeDocument/2006/relationships/oleObject" Target="../embeddings/oleObject2.bin"/><Relationship Id="rId10" Type="http://schemas.openxmlformats.org/officeDocument/2006/relationships/image" Target="../media/image73.wmf"/><Relationship Id="rId1" Type="http://schemas.openxmlformats.org/officeDocument/2006/relationships/image" Target="../media/image68.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5.GIF"/></Relationships>
</file>

<file path=ppt/slides/_rels/slide27.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78.jpeg"/><Relationship Id="rId4" Type="http://schemas.openxmlformats.org/officeDocument/2006/relationships/image" Target="../media/image77.png"/><Relationship Id="rId3" Type="http://schemas.openxmlformats.org/officeDocument/2006/relationships/hyperlink" Target="http://csse.szu.edu.cn/staff/ruizhenhu/" TargetMode="External"/><Relationship Id="rId2" Type="http://schemas.openxmlformats.org/officeDocument/2006/relationships/image" Target="../media/image3.emf"/><Relationship Id="rId1" Type="http://schemas.openxmlformats.org/officeDocument/2006/relationships/image" Target="../media/image76.jpeg"/></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2.png"/><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image" Target="../media/image9.emf"/></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emf"/><Relationship Id="rId1"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image" Target="../media/image15.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0.emf"/><Relationship Id="rId2" Type="http://schemas.openxmlformats.org/officeDocument/2006/relationships/image" Target="../media/image19.png"/><Relationship Id="rId1" Type="http://schemas.openxmlformats.org/officeDocument/2006/relationships/image" Target="../media/image18.emf"/></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emf"/></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5.emf"/><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7" name="图片 10"/>
          <p:cNvPicPr>
            <a:picLocks noChangeAspect="1"/>
          </p:cNvPicPr>
          <p:nvPr/>
        </p:nvPicPr>
        <p:blipFill>
          <a:blip r:embed="rId2"/>
          <a:stretch>
            <a:fillRect/>
          </a:stretch>
        </p:blipFill>
        <p:spPr>
          <a:xfrm>
            <a:off x="199988" y="207807"/>
            <a:ext cx="972064" cy="972064"/>
          </a:xfrm>
          <a:prstGeom prst="rect">
            <a:avLst/>
          </a:prstGeom>
        </p:spPr>
      </p:pic>
      <p:pic>
        <p:nvPicPr>
          <p:cNvPr id="9" name="图片 2"/>
          <p:cNvPicPr>
            <a:picLocks noChangeAspect="1"/>
          </p:cNvPicPr>
          <p:nvPr/>
        </p:nvPicPr>
        <p:blipFill>
          <a:blip r:embed="rId3"/>
          <a:stretch>
            <a:fillRect/>
          </a:stretch>
        </p:blipFill>
        <p:spPr>
          <a:xfrm>
            <a:off x="1155576" y="3086551"/>
            <a:ext cx="7156402" cy="539088"/>
          </a:xfrm>
          <a:prstGeom prst="rect">
            <a:avLst/>
          </a:prstGeom>
        </p:spPr>
      </p:pic>
      <p:sp>
        <p:nvSpPr>
          <p:cNvPr id="12" name="文本框 3"/>
          <p:cNvSpPr txBox="1"/>
          <p:nvPr/>
        </p:nvSpPr>
        <p:spPr>
          <a:xfrm>
            <a:off x="1287380" y="1688450"/>
            <a:ext cx="7109639" cy="1477328"/>
          </a:xfrm>
          <a:prstGeom prst="rect">
            <a:avLst/>
          </a:prstGeom>
          <a:noFill/>
        </p:spPr>
        <p:txBody>
          <a:bodyPr wrap="none" rtlCol="0">
            <a:spAutoFit/>
          </a:bodyPr>
          <a:lstStyle/>
          <a:p>
            <a:r>
              <a:rPr lang="zh-CN" altLang="en-US" sz="9000" b="1" dirty="0">
                <a:solidFill>
                  <a:srgbClr val="94003F"/>
                </a:solidFill>
                <a:latin typeface="微软雅黑" panose="020B0503020204020204" pitchFamily="34" charset="-122"/>
                <a:ea typeface="微软雅黑" panose="020B0503020204020204" pitchFamily="34" charset="-122"/>
              </a:rPr>
              <a:t>计算机图形学</a:t>
            </a:r>
            <a:endParaRPr lang="zh-CN" altLang="en-US" sz="9000" b="1" dirty="0">
              <a:solidFill>
                <a:srgbClr val="94003F"/>
              </a:solidFill>
              <a:latin typeface="微软雅黑" panose="020B0503020204020204" pitchFamily="34" charset="-122"/>
              <a:ea typeface="微软雅黑" panose="020B0503020204020204" pitchFamily="34" charset="-122"/>
            </a:endParaRPr>
          </a:p>
        </p:txBody>
      </p:sp>
      <p:sp>
        <p:nvSpPr>
          <p:cNvPr id="13" name="矩形 6"/>
          <p:cNvSpPr/>
          <p:nvPr/>
        </p:nvSpPr>
        <p:spPr>
          <a:xfrm>
            <a:off x="3711120" y="4100410"/>
            <a:ext cx="2262158" cy="923330"/>
          </a:xfrm>
          <a:prstGeom prst="rect">
            <a:avLst/>
          </a:prstGeom>
        </p:spPr>
        <p:txBody>
          <a:bodyPr wrap="none">
            <a:spAutoFit/>
          </a:bodyPr>
          <a:lstStyle/>
          <a:p>
            <a:pPr algn="ctr"/>
            <a:r>
              <a:rPr lang="zh-CN" altLang="en-US" sz="5400" dirty="0">
                <a:latin typeface="叶根友刀锋黑草" panose="02010601030101010101" pitchFamily="2" charset="-122"/>
                <a:ea typeface="叶根友刀锋黑草" panose="02010601030101010101" pitchFamily="2" charset="-122"/>
              </a:rPr>
              <a:t>胡瑞珍</a:t>
            </a:r>
            <a:endParaRPr lang="zh-CN" altLang="en-US" sz="5400" dirty="0">
              <a:latin typeface="叶根友刀锋黑草" panose="02010601030101010101" pitchFamily="2" charset="-122"/>
              <a:ea typeface="叶根友刀锋黑草" panose="02010601030101010101" pitchFamily="2" charset="-122"/>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46282" y="207808"/>
            <a:ext cx="972064" cy="9720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知识点回顾 </a:t>
            </a:r>
            <a:r>
              <a:rPr lang="en-US" altLang="zh-CN" dirty="0"/>
              <a:t>-</a:t>
            </a:r>
            <a:r>
              <a:rPr lang="zh-CN" altLang="en-US" dirty="0"/>
              <a:t> 隐藏面消除</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仅绘制那些位于其它面前面的曲面或平面片</a:t>
            </a:r>
            <a:endParaRPr lang="en-US" altLang="zh-CN" sz="2400" dirty="0"/>
          </a:p>
          <a:p>
            <a:endParaRPr lang="en-US" altLang="zh-CN" sz="2400" dirty="0"/>
          </a:p>
          <a:p>
            <a:pPr marL="0" indent="0">
              <a:buNone/>
            </a:pPr>
            <a:endParaRPr lang="en-US" altLang="zh-CN" dirty="0"/>
          </a:p>
          <a:p>
            <a:r>
              <a:rPr lang="en-US" altLang="zh-CN" dirty="0"/>
              <a:t>OpenGL</a:t>
            </a:r>
            <a:r>
              <a:rPr lang="zh-CN" altLang="en-US" dirty="0"/>
              <a:t>采用称为</a:t>
            </a:r>
            <a:endParaRPr lang="en-US" altLang="zh-CN" dirty="0"/>
          </a:p>
          <a:p>
            <a:pPr marL="0" indent="0">
              <a:buNone/>
            </a:pPr>
            <a:r>
              <a:rPr lang="en-US" altLang="zh-CN" dirty="0"/>
              <a:t>   </a:t>
            </a:r>
            <a:r>
              <a:rPr lang="en-US" altLang="zh-CN" dirty="0">
                <a:solidFill>
                  <a:srgbClr val="00B050"/>
                </a:solidFill>
              </a:rPr>
              <a:t>z</a:t>
            </a:r>
            <a:r>
              <a:rPr lang="zh-CN" altLang="en-US" dirty="0">
                <a:solidFill>
                  <a:srgbClr val="00B050"/>
                </a:solidFill>
              </a:rPr>
              <a:t>缓冲区</a:t>
            </a:r>
            <a:r>
              <a:rPr lang="zh-CN" altLang="en-US" dirty="0"/>
              <a:t>的算法进行</a:t>
            </a:r>
            <a:endParaRPr lang="en-US" altLang="zh-CN" dirty="0"/>
          </a:p>
          <a:p>
            <a:pPr marL="0" indent="0">
              <a:buNone/>
            </a:pPr>
            <a:r>
              <a:rPr lang="en-US" altLang="zh-CN" dirty="0"/>
              <a:t>   </a:t>
            </a:r>
            <a:r>
              <a:rPr lang="zh-CN" altLang="en-US" dirty="0"/>
              <a:t>隐藏面消除，在</a:t>
            </a:r>
            <a:r>
              <a:rPr lang="en-US" altLang="zh-CN" dirty="0"/>
              <a:t>z</a:t>
            </a:r>
            <a:r>
              <a:rPr lang="zh-CN" altLang="en-US" dirty="0"/>
              <a:t>缓冲</a:t>
            </a:r>
            <a:endParaRPr lang="en-US" altLang="zh-CN" dirty="0"/>
          </a:p>
          <a:p>
            <a:pPr marL="0" indent="0">
              <a:buNone/>
            </a:pPr>
            <a:r>
              <a:rPr lang="en-US" altLang="zh-CN" dirty="0"/>
              <a:t>   </a:t>
            </a:r>
            <a:r>
              <a:rPr lang="zh-CN" altLang="en-US" dirty="0"/>
              <a:t>区中存贮着当前像素的</a:t>
            </a:r>
            <a:endParaRPr lang="en-US" altLang="zh-CN" dirty="0"/>
          </a:p>
          <a:p>
            <a:pPr marL="0" indent="0">
              <a:buNone/>
            </a:pPr>
            <a:r>
              <a:rPr lang="en-US" altLang="zh-CN" dirty="0"/>
              <a:t>   </a:t>
            </a:r>
            <a:r>
              <a:rPr lang="zh-CN" altLang="en-US" dirty="0"/>
              <a:t>深度信息，从而只有</a:t>
            </a:r>
            <a:endParaRPr lang="en-US" altLang="zh-CN" dirty="0"/>
          </a:p>
          <a:p>
            <a:pPr marL="0" indent="0">
              <a:buNone/>
            </a:pPr>
            <a:r>
              <a:rPr lang="zh-CN" altLang="en-US" dirty="0"/>
              <a:t>   前面的对象出现在图像中</a:t>
            </a:r>
            <a:endParaRPr lang="zh-CN" altLang="en-US" dirty="0"/>
          </a:p>
        </p:txBody>
      </p:sp>
      <p:sp>
        <p:nvSpPr>
          <p:cNvPr id="4" name="灯片编号占位符 3"/>
          <p:cNvSpPr>
            <a:spLocks noGrp="1"/>
          </p:cNvSpPr>
          <p:nvPr>
            <p:ph type="sldNum" sz="quarter" idx="12"/>
          </p:nvPr>
        </p:nvSpPr>
        <p:spPr/>
        <p:txBody>
          <a:bodyPr/>
          <a:lstStyle/>
          <a:p>
            <a:fld id="{EB792F4E-54C0-4D36-B331-9C6FCFE9A340}" type="slidenum">
              <a:rPr lang="zh-CN" altLang="en-US" smtClean="0"/>
            </a:fld>
            <a:endParaRPr lang="zh-CN" altLang="en-US"/>
          </a:p>
        </p:txBody>
      </p:sp>
      <p:pic>
        <p:nvPicPr>
          <p:cNvPr id="5" name="图片 4"/>
          <p:cNvPicPr>
            <a:picLocks noChangeAspect="1"/>
          </p:cNvPicPr>
          <p:nvPr/>
        </p:nvPicPr>
        <p:blipFill>
          <a:blip r:embed="rId1"/>
          <a:stretch>
            <a:fillRect/>
          </a:stretch>
        </p:blipFill>
        <p:spPr>
          <a:xfrm>
            <a:off x="5248196" y="1892539"/>
            <a:ext cx="2793625" cy="2044290"/>
          </a:xfrm>
          <a:prstGeom prst="rect">
            <a:avLst/>
          </a:prstGeom>
        </p:spPr>
      </p:pic>
      <p:pic>
        <p:nvPicPr>
          <p:cNvPr id="6" name="图片 5"/>
          <p:cNvPicPr>
            <a:picLocks noChangeAspect="1"/>
          </p:cNvPicPr>
          <p:nvPr/>
        </p:nvPicPr>
        <p:blipFill>
          <a:blip r:embed="rId2"/>
          <a:stretch>
            <a:fillRect/>
          </a:stretch>
        </p:blipFill>
        <p:spPr>
          <a:xfrm>
            <a:off x="5468103" y="4104515"/>
            <a:ext cx="3222019" cy="275348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知识点回顾 </a:t>
            </a:r>
            <a:r>
              <a:rPr lang="en-US" altLang="zh-CN" dirty="0"/>
              <a:t>-</a:t>
            </a:r>
            <a:r>
              <a:rPr lang="zh-CN" altLang="en-US" dirty="0"/>
              <a:t> 隐藏面消除算法</a:t>
            </a:r>
            <a:endParaRPr lang="zh-CN" altLang="en-US" dirty="0"/>
          </a:p>
        </p:txBody>
      </p:sp>
      <p:sp>
        <p:nvSpPr>
          <p:cNvPr id="3" name="内容占位符 2"/>
          <p:cNvSpPr>
            <a:spLocks noGrp="1"/>
          </p:cNvSpPr>
          <p:nvPr>
            <p:ph idx="1"/>
          </p:nvPr>
        </p:nvSpPr>
        <p:spPr>
          <a:xfrm>
            <a:off x="628650" y="1316830"/>
            <a:ext cx="7886700" cy="5024009"/>
          </a:xfrm>
        </p:spPr>
        <p:txBody>
          <a:bodyPr>
            <a:normAutofit/>
          </a:bodyPr>
          <a:lstStyle/>
          <a:p>
            <a:r>
              <a:rPr lang="zh-CN" altLang="en-US" dirty="0"/>
              <a:t>算法分类</a:t>
            </a:r>
            <a:endParaRPr lang="en-US" altLang="zh-CN" dirty="0"/>
          </a:p>
          <a:p>
            <a:pPr lvl="1">
              <a:buClr>
                <a:schemeClr val="tx1"/>
              </a:buClr>
            </a:pPr>
            <a:r>
              <a:rPr lang="zh-CN" altLang="en-US" dirty="0"/>
              <a:t>对象空间算法</a:t>
            </a:r>
            <a:endParaRPr lang="en-US" altLang="zh-CN" dirty="0"/>
          </a:p>
          <a:p>
            <a:pPr lvl="1">
              <a:buClr>
                <a:schemeClr val="tx1"/>
              </a:buClr>
            </a:pPr>
            <a:r>
              <a:rPr lang="zh-CN" altLang="en-US" dirty="0"/>
              <a:t>图像空间算法</a:t>
            </a:r>
            <a:endParaRPr lang="en-US" altLang="zh-CN" dirty="0"/>
          </a:p>
          <a:p>
            <a:pPr marL="0" indent="0">
              <a:buNone/>
            </a:pPr>
            <a:endParaRPr lang="en-US" altLang="zh-CN" dirty="0"/>
          </a:p>
          <a:p>
            <a:pPr marL="0" indent="0">
              <a:buNone/>
            </a:pPr>
            <a:endParaRPr lang="en-US" altLang="zh-CN" dirty="0"/>
          </a:p>
          <a:p>
            <a:r>
              <a:rPr lang="en-US" altLang="zh-CN" dirty="0">
                <a:solidFill>
                  <a:srgbClr val="00B050"/>
                </a:solidFill>
              </a:rPr>
              <a:t>z</a:t>
            </a:r>
            <a:r>
              <a:rPr lang="zh-CN" altLang="en-US" dirty="0">
                <a:solidFill>
                  <a:srgbClr val="00B050"/>
                </a:solidFill>
              </a:rPr>
              <a:t>缓冲区</a:t>
            </a:r>
            <a:r>
              <a:rPr lang="zh-CN" altLang="en-US" dirty="0"/>
              <a:t>的算法</a:t>
            </a:r>
            <a:endParaRPr lang="en-US" altLang="zh-CN" dirty="0"/>
          </a:p>
          <a:p>
            <a:pPr lvl="1">
              <a:buClr>
                <a:schemeClr val="tx1"/>
              </a:buClr>
            </a:pPr>
            <a:r>
              <a:rPr lang="zh-CN" altLang="en-US" dirty="0"/>
              <a:t>该算法创建专门的缓冲区（称为</a:t>
            </a:r>
            <a:r>
              <a:rPr lang="en-US" altLang="zh-CN" dirty="0"/>
              <a:t>z</a:t>
            </a:r>
            <a:r>
              <a:rPr lang="zh-CN" altLang="en-US" dirty="0"/>
              <a:t>缓冲区）</a:t>
            </a:r>
            <a:endParaRPr lang="en-US" altLang="zh-CN" dirty="0"/>
          </a:p>
          <a:p>
            <a:pPr lvl="1">
              <a:buClr>
                <a:schemeClr val="tx1"/>
              </a:buClr>
            </a:pPr>
            <a:r>
              <a:rPr lang="zh-CN" altLang="en-US" dirty="0"/>
              <a:t>当几何体经过流水线各步骤时，存贮着该几何体的深度信息</a:t>
            </a:r>
            <a:endParaRPr lang="en-US" altLang="zh-CN" dirty="0"/>
          </a:p>
          <a:p>
            <a:pPr marL="457200" lvl="1" indent="0">
              <a:buClr>
                <a:schemeClr val="tx1"/>
              </a:buClr>
              <a:buNone/>
            </a:pPr>
            <a:r>
              <a:rPr lang="zh-CN" altLang="en-US" dirty="0"/>
              <a:t>   </a:t>
            </a:r>
            <a:endParaRPr lang="zh-CN" altLang="en-US" b="1" dirty="0"/>
          </a:p>
        </p:txBody>
      </p:sp>
      <p:sp>
        <p:nvSpPr>
          <p:cNvPr id="4" name="灯片编号占位符 3"/>
          <p:cNvSpPr>
            <a:spLocks noGrp="1"/>
          </p:cNvSpPr>
          <p:nvPr>
            <p:ph type="sldNum" sz="quarter" idx="12"/>
          </p:nvPr>
        </p:nvSpPr>
        <p:spPr/>
        <p:txBody>
          <a:bodyPr/>
          <a:lstStyle/>
          <a:p>
            <a:fld id="{EB792F4E-54C0-4D36-B331-9C6FCFE9A340}" type="slidenum">
              <a:rPr lang="zh-CN" altLang="en-US" smtClean="0"/>
            </a:fld>
            <a:endParaRPr lang="zh-CN" altLang="en-US"/>
          </a:p>
        </p:txBody>
      </p:sp>
      <p:pic>
        <p:nvPicPr>
          <p:cNvPr id="6" name="图片 5"/>
          <p:cNvPicPr>
            <a:picLocks noChangeAspect="1"/>
          </p:cNvPicPr>
          <p:nvPr/>
        </p:nvPicPr>
        <p:blipFill>
          <a:blip r:embed="rId1"/>
          <a:stretch>
            <a:fillRect/>
          </a:stretch>
        </p:blipFill>
        <p:spPr>
          <a:xfrm>
            <a:off x="5004800" y="875426"/>
            <a:ext cx="3222019" cy="275348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知识点回顾 </a:t>
            </a:r>
            <a:r>
              <a:rPr lang="en-US" altLang="zh-CN" dirty="0"/>
              <a:t>-</a:t>
            </a:r>
            <a:r>
              <a:rPr lang="zh-CN" altLang="en-US" dirty="0"/>
              <a:t> 隐藏面消除算法</a:t>
            </a:r>
            <a:endParaRPr lang="en-US" dirty="0"/>
          </a:p>
        </p:txBody>
      </p:sp>
      <p:sp>
        <p:nvSpPr>
          <p:cNvPr id="3" name="Content Placeholder 2"/>
          <p:cNvSpPr>
            <a:spLocks noGrp="1"/>
          </p:cNvSpPr>
          <p:nvPr>
            <p:ph idx="1"/>
          </p:nvPr>
        </p:nvSpPr>
        <p:spPr>
          <a:xfrm>
            <a:off x="628650" y="1316831"/>
            <a:ext cx="8515350" cy="4351338"/>
          </a:xfrm>
        </p:spPr>
        <p:txBody>
          <a:bodyPr/>
          <a:lstStyle/>
          <a:p>
            <a:r>
              <a:rPr lang="zh-CN" altLang="en-US" dirty="0"/>
              <a:t>启用该算法的要素</a:t>
            </a:r>
            <a:endParaRPr lang="zh-CN" altLang="en-US" dirty="0"/>
          </a:p>
          <a:p>
            <a:pPr lvl="1">
              <a:buClr>
                <a:schemeClr val="tx1"/>
              </a:buClr>
            </a:pPr>
            <a:r>
              <a:rPr lang="zh-CN" altLang="en-US" dirty="0"/>
              <a:t>在</a:t>
            </a:r>
            <a:r>
              <a:rPr lang="en-US" altLang="zh-CN" dirty="0" err="1"/>
              <a:t>init</a:t>
            </a:r>
            <a:r>
              <a:rPr lang="en-US" altLang="zh-CN" dirty="0"/>
              <a:t>()</a:t>
            </a:r>
            <a:r>
              <a:rPr lang="zh-CN" altLang="en-US" dirty="0"/>
              <a:t>中激活</a:t>
            </a:r>
            <a:r>
              <a:rPr lang="en-US" altLang="zh-CN" dirty="0"/>
              <a:t>Z-Buffer</a:t>
            </a:r>
            <a:r>
              <a:rPr lang="zh-CN" altLang="en-US" dirty="0"/>
              <a:t>隐藏面消除算法</a:t>
            </a:r>
            <a:endParaRPr lang="zh-CN" altLang="en-US" dirty="0"/>
          </a:p>
          <a:p>
            <a:pPr marL="457200" lvl="1" indent="0">
              <a:buClr>
                <a:schemeClr val="tx1"/>
              </a:buClr>
              <a:buNone/>
            </a:pPr>
            <a:r>
              <a:rPr lang="en-US" altLang="zh-CN" dirty="0"/>
              <a:t>    </a:t>
            </a:r>
            <a:r>
              <a:rPr lang="en-US" altLang="zh-CN" dirty="0" err="1"/>
              <a:t>glEnable</a:t>
            </a:r>
            <a:r>
              <a:rPr lang="en-US" altLang="zh-CN" dirty="0"/>
              <a:t>(GL_DEPTH_TEST);</a:t>
            </a:r>
            <a:endParaRPr lang="en-US" altLang="zh-CN" dirty="0"/>
          </a:p>
          <a:p>
            <a:pPr lvl="1">
              <a:buClr>
                <a:schemeClr val="tx1"/>
              </a:buClr>
            </a:pPr>
            <a:r>
              <a:rPr lang="zh-CN" altLang="en-US" dirty="0"/>
              <a:t>在显示回调函数中清空深度缓冲区</a:t>
            </a:r>
            <a:endParaRPr lang="zh-CN" altLang="en-US" dirty="0"/>
          </a:p>
          <a:p>
            <a:pPr marL="457200" lvl="1" indent="0">
              <a:buClr>
                <a:schemeClr val="tx1"/>
              </a:buClr>
              <a:buNone/>
            </a:pPr>
            <a:r>
              <a:rPr lang="en-US" altLang="zh-CN" dirty="0"/>
              <a:t>    </a:t>
            </a:r>
            <a:r>
              <a:rPr lang="en-US" altLang="zh-CN" dirty="0" err="1"/>
              <a:t>glClear</a:t>
            </a:r>
            <a:r>
              <a:rPr lang="en-US" altLang="zh-CN" dirty="0"/>
              <a:t>(GL_COLOR_BUFFER_BIT|GL_DEPTH_BUFFER_BIT);</a:t>
            </a:r>
            <a:endParaRPr lang="zh-CN" altLang="en-US" dirty="0"/>
          </a:p>
          <a:p>
            <a:pPr lvl="1"/>
            <a:endParaRPr lang="en-US" dirty="0"/>
          </a:p>
        </p:txBody>
      </p:sp>
      <p:sp>
        <p:nvSpPr>
          <p:cNvPr id="4" name="Slide Number Placeholder 3"/>
          <p:cNvSpPr>
            <a:spLocks noGrp="1"/>
          </p:cNvSpPr>
          <p:nvPr>
            <p:ph type="sldNum" sz="quarter" idx="12"/>
          </p:nvPr>
        </p:nvSpPr>
        <p:spPr/>
        <p:txBody>
          <a:bodyPr/>
          <a:lstStyle/>
          <a:p>
            <a:fld id="{EB792F4E-54C0-4D36-B331-9C6FCFE9A340}" type="slidenum">
              <a:rPr lang="zh-CN" altLang="en-US" smtClean="0"/>
            </a:fld>
            <a:endParaRPr lang="zh-CN" altLang="en-US" dirty="0"/>
          </a:p>
        </p:txBody>
      </p:sp>
      <p:sp>
        <p:nvSpPr>
          <p:cNvPr id="5"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spAutoFit/>
          </a:bodyPr>
          <a:lstStyle/>
          <a:p>
            <a:endParaRPr lang="en-US"/>
          </a:p>
        </p:txBody>
      </p:sp>
      <p:sp>
        <p:nvSpPr>
          <p:cNvPr id="7" name="Rectangle 6"/>
          <p:cNvSpPr/>
          <p:nvPr/>
        </p:nvSpPr>
        <p:spPr>
          <a:xfrm>
            <a:off x="1476182" y="5038209"/>
            <a:ext cx="1134262" cy="369332"/>
          </a:xfrm>
          <a:prstGeom prst="rect">
            <a:avLst/>
          </a:prstGeom>
        </p:spPr>
        <p:txBody>
          <a:bodyPr wrap="square">
            <a:spAutoFit/>
          </a:bodyPr>
          <a:lstStyle/>
          <a:p>
            <a:r>
              <a:rPr lang="zh-CN" altLang="en-US" b="1" dirty="0"/>
              <a:t>实验 </a:t>
            </a:r>
            <a:r>
              <a:rPr lang="en-US" altLang="zh-CN" b="1" dirty="0"/>
              <a:t>2.2:</a:t>
            </a:r>
            <a:endParaRPr lang="en-US" altLang="zh-CN" b="1" dirty="0"/>
          </a:p>
        </p:txBody>
      </p:sp>
      <p:pic>
        <p:nvPicPr>
          <p:cNvPr id="9" name="Picture 8"/>
          <p:cNvPicPr>
            <a:picLocks noChangeAspect="1"/>
          </p:cNvPicPr>
          <p:nvPr/>
        </p:nvPicPr>
        <p:blipFill>
          <a:blip r:embed="rId1"/>
          <a:stretch>
            <a:fillRect/>
          </a:stretch>
        </p:blipFill>
        <p:spPr>
          <a:xfrm>
            <a:off x="3062695" y="3898689"/>
            <a:ext cx="2520981" cy="2648371"/>
          </a:xfrm>
          <a:prstGeom prst="rect">
            <a:avLst/>
          </a:prstGeom>
        </p:spPr>
      </p:pic>
      <p:pic>
        <p:nvPicPr>
          <p:cNvPr id="10" name="Picture 9"/>
          <p:cNvPicPr>
            <a:picLocks noChangeAspect="1"/>
          </p:cNvPicPr>
          <p:nvPr/>
        </p:nvPicPr>
        <p:blipFill>
          <a:blip r:embed="rId2"/>
          <a:stretch>
            <a:fillRect/>
          </a:stretch>
        </p:blipFill>
        <p:spPr>
          <a:xfrm>
            <a:off x="5833415" y="3877681"/>
            <a:ext cx="2522645" cy="265011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stretch>
            <a:fillRect/>
          </a:stretch>
        </p:blipFill>
        <p:spPr>
          <a:xfrm>
            <a:off x="1197869" y="2589750"/>
            <a:ext cx="6599652" cy="1780997"/>
          </a:xfrm>
          <a:prstGeom prst="rect">
            <a:avLst/>
          </a:prstGeom>
        </p:spPr>
      </p:pic>
      <p:sp>
        <p:nvSpPr>
          <p:cNvPr id="2" name="标题 1"/>
          <p:cNvSpPr>
            <a:spLocks noGrp="1"/>
          </p:cNvSpPr>
          <p:nvPr>
            <p:ph type="title"/>
          </p:nvPr>
        </p:nvSpPr>
        <p:spPr/>
        <p:txBody>
          <a:bodyPr/>
          <a:lstStyle/>
          <a:p>
            <a:r>
              <a:rPr lang="zh-CN" altLang="en-US" dirty="0"/>
              <a:t>知识点回顾 </a:t>
            </a:r>
            <a:r>
              <a:rPr lang="en-US" altLang="zh-CN" dirty="0"/>
              <a:t>-</a:t>
            </a:r>
            <a:r>
              <a:rPr lang="zh-CN" altLang="en-US" dirty="0"/>
              <a:t> 简单透视</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zh-CN" altLang="en-US" sz="2400" dirty="0"/>
                  <a:t>透视投影的概念</a:t>
                </a:r>
                <a:endParaRPr lang="en-US" altLang="zh-CN" sz="2400" dirty="0"/>
              </a:p>
              <a:p>
                <a:pPr lvl="1">
                  <a:buClr>
                    <a:schemeClr val="tx1"/>
                  </a:buClr>
                </a:pPr>
                <a:r>
                  <a:rPr lang="zh-CN" altLang="en-US" sz="1800" dirty="0"/>
                  <a:t>投影中心在原点</a:t>
                </a:r>
                <a:endParaRPr lang="en-US" altLang="zh-CN" sz="1800" dirty="0"/>
              </a:p>
              <a:p>
                <a:pPr lvl="1">
                  <a:buClr>
                    <a:schemeClr val="tx1"/>
                  </a:buClr>
                </a:pPr>
                <a:r>
                  <a:rPr lang="zh-CN" altLang="en-US" sz="1800" dirty="0"/>
                  <a:t>投影平面为</a:t>
                </a:r>
                <a14:m>
                  <m:oMath xmlns:m="http://schemas.openxmlformats.org/officeDocument/2006/math">
                    <m:r>
                      <a:rPr lang="en-US" altLang="zh-CN" sz="1800" i="1" dirty="0" smtClean="0">
                        <a:latin typeface="Cambria Math" panose="02040503050406030204" pitchFamily="18" charset="0"/>
                      </a:rPr>
                      <m:t>𝑧</m:t>
                    </m:r>
                    <m:r>
                      <a:rPr lang="en-US" altLang="zh-CN" sz="1800" i="1" dirty="0" smtClean="0">
                        <a:latin typeface="Cambria Math" panose="02040503050406030204" pitchFamily="18" charset="0"/>
                      </a:rPr>
                      <m:t>=</m:t>
                    </m:r>
                    <m:r>
                      <a:rPr lang="en-US" altLang="zh-CN" sz="1800" i="1" dirty="0" smtClean="0">
                        <a:latin typeface="Cambria Math" panose="02040503050406030204" pitchFamily="18" charset="0"/>
                      </a:rPr>
                      <m:t>𝑑</m:t>
                    </m:r>
                    <m:r>
                      <a:rPr lang="en-US" altLang="zh-CN" sz="1800" i="1" dirty="0" smtClean="0">
                        <a:latin typeface="Cambria Math" panose="02040503050406030204" pitchFamily="18" charset="0"/>
                      </a:rPr>
                      <m:t>, </m:t>
                    </m:r>
                    <m:r>
                      <a:rPr lang="en-US" altLang="zh-CN" sz="1800" i="1" dirty="0" smtClean="0">
                        <a:latin typeface="Cambria Math" panose="02040503050406030204" pitchFamily="18" charset="0"/>
                      </a:rPr>
                      <m:t>𝑑</m:t>
                    </m:r>
                    <m:r>
                      <a:rPr lang="en-US" altLang="zh-CN" sz="1800" i="1" dirty="0" smtClean="0">
                        <a:latin typeface="Cambria Math" panose="02040503050406030204" pitchFamily="18" charset="0"/>
                      </a:rPr>
                      <m:t>&lt;</m:t>
                    </m:r>
                    <m:r>
                      <a:rPr lang="en-US" altLang="zh-CN" sz="1800" i="1" dirty="0" smtClean="0">
                        <a:latin typeface="Cambria Math" panose="02040503050406030204" pitchFamily="18" charset="0"/>
                      </a:rPr>
                      <m:t>0</m:t>
                    </m:r>
                  </m:oMath>
                </a14:m>
                <a:endParaRPr lang="en-US" altLang="zh-CN" sz="1800" dirty="0"/>
              </a:p>
              <a:p>
                <a:pPr lvl="1">
                  <a:buClr>
                    <a:schemeClr val="tx1"/>
                  </a:buClr>
                </a:pPr>
                <a:r>
                  <a:rPr lang="zh-CN" altLang="en-US" sz="1800" dirty="0"/>
                  <a:t>近大远小</a:t>
                </a:r>
                <a:endParaRPr lang="en-US" altLang="zh-CN" sz="2400" dirty="0"/>
              </a:p>
              <a:p>
                <a:pPr marL="0" indent="0">
                  <a:buNone/>
                </a:pPr>
                <a:endParaRPr lang="en-US" altLang="zh-CN" sz="2400" dirty="0"/>
              </a:p>
              <a:p>
                <a:pPr marL="0" indent="0">
                  <a:buNone/>
                </a:pPr>
                <a:endParaRPr lang="en-US" altLang="zh-CN" sz="2400" dirty="0"/>
              </a:p>
              <a:p>
                <a:pPr marL="0" indent="0">
                  <a:buNone/>
                </a:pPr>
                <a:endParaRPr lang="en-US" altLang="zh-CN" sz="2400" dirty="0"/>
              </a:p>
              <a:p>
                <a:pPr marL="0" indent="0">
                  <a:buNone/>
                </a:pPr>
                <a:endParaRPr lang="en-US" altLang="zh-CN" sz="2400" dirty="0"/>
              </a:p>
              <a:p>
                <a:r>
                  <a:rPr lang="zh-CN" altLang="en-US" sz="2400" dirty="0"/>
                  <a:t>透视方程：</a:t>
                </a:r>
                <a:endParaRPr lang="en-US" altLang="zh-CN" sz="1800" dirty="0"/>
              </a:p>
              <a:p>
                <a:endParaRPr lang="zh-CN" altLang="en-US"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2"/>
                <a:stretch>
                  <a:fillRect t="-259" b="4"/>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EB792F4E-54C0-4D36-B331-9C6FCFE9A340}" type="slidenum">
              <a:rPr lang="zh-CN" altLang="en-US" smtClean="0"/>
            </a:fld>
            <a:endParaRPr lang="zh-CN" altLang="en-US"/>
          </a:p>
        </p:txBody>
      </p:sp>
      <p:pic>
        <p:nvPicPr>
          <p:cNvPr id="14" name="图片 13"/>
          <p:cNvPicPr>
            <a:picLocks noChangeAspect="1"/>
          </p:cNvPicPr>
          <p:nvPr/>
        </p:nvPicPr>
        <p:blipFill>
          <a:blip r:embed="rId3"/>
          <a:stretch>
            <a:fillRect/>
          </a:stretch>
        </p:blipFill>
        <p:spPr>
          <a:xfrm>
            <a:off x="1592948" y="5010661"/>
            <a:ext cx="1284362" cy="1679578"/>
          </a:xfrm>
          <a:prstGeom prst="rect">
            <a:avLst/>
          </a:prstGeom>
        </p:spPr>
      </p:pic>
      <p:pic>
        <p:nvPicPr>
          <p:cNvPr id="15" name="图片 14"/>
          <p:cNvPicPr>
            <a:picLocks noChangeAspect="1"/>
          </p:cNvPicPr>
          <p:nvPr/>
        </p:nvPicPr>
        <p:blipFill>
          <a:blip r:embed="rId4"/>
          <a:stretch>
            <a:fillRect/>
          </a:stretch>
        </p:blipFill>
        <p:spPr>
          <a:xfrm>
            <a:off x="3419988" y="4986851"/>
            <a:ext cx="3975600" cy="1623945"/>
          </a:xfrm>
          <a:prstGeom prst="rect">
            <a:avLst/>
          </a:prstGeom>
        </p:spPr>
      </p:pic>
      <p:sp>
        <p:nvSpPr>
          <p:cNvPr id="16" name="文本框 15"/>
          <p:cNvSpPr txBox="1"/>
          <p:nvPr/>
        </p:nvSpPr>
        <p:spPr>
          <a:xfrm>
            <a:off x="5121773" y="4617519"/>
            <a:ext cx="1569660" cy="369332"/>
          </a:xfrm>
          <a:prstGeom prst="rect">
            <a:avLst/>
          </a:prstGeom>
          <a:noFill/>
        </p:spPr>
        <p:txBody>
          <a:bodyPr wrap="none" rtlCol="0">
            <a:spAutoFit/>
          </a:bodyPr>
          <a:lstStyle/>
          <a:p>
            <a:pPr algn="ctr"/>
            <a:r>
              <a:rPr lang="zh-CN" altLang="en-US" b="1" dirty="0">
                <a:latin typeface="微软雅黑" panose="020B0503020204020204" pitchFamily="34" charset="-122"/>
                <a:ea typeface="微软雅黑" panose="020B0503020204020204" pitchFamily="34" charset="-122"/>
              </a:rPr>
              <a:t>齐次坐标表达</a:t>
            </a:r>
            <a:endParaRPr lang="zh-CN" altLang="en-US" b="1" dirty="0">
              <a:latin typeface="微软雅黑" panose="020B0503020204020204" pitchFamily="34" charset="-122"/>
              <a:ea typeface="微软雅黑" panose="020B0503020204020204" pitchFamily="34" charset="-122"/>
            </a:endParaRPr>
          </a:p>
        </p:txBody>
      </p:sp>
      <p:sp>
        <p:nvSpPr>
          <p:cNvPr id="9" name="Rectangle 8"/>
          <p:cNvSpPr/>
          <p:nvPr/>
        </p:nvSpPr>
        <p:spPr>
          <a:xfrm>
            <a:off x="6962184" y="6335084"/>
            <a:ext cx="342383" cy="210650"/>
          </a:xfrm>
          <a:prstGeom prst="rect">
            <a:avLst/>
          </a:prstGeom>
          <a:solidFill>
            <a:srgbClr val="FF0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知识点回顾 </a:t>
            </a:r>
            <a:r>
              <a:rPr lang="en-US" altLang="zh-CN" dirty="0"/>
              <a:t>-</a:t>
            </a:r>
            <a:r>
              <a:rPr lang="zh-CN" altLang="en-US" dirty="0"/>
              <a:t> 透视除法</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zh-CN" altLang="en-US" sz="2400" dirty="0"/>
                  <a:t>如果</a:t>
                </a:r>
                <a14:m>
                  <m:oMath xmlns:m="http://schemas.openxmlformats.org/officeDocument/2006/math">
                    <m:r>
                      <a:rPr lang="en-US" altLang="zh-CN" sz="2400" i="1" dirty="0" smtClean="0">
                        <a:latin typeface="Cambria Math" panose="02040503050406030204" pitchFamily="18" charset="0"/>
                      </a:rPr>
                      <m:t>𝑤</m:t>
                    </m:r>
                    <m:r>
                      <a:rPr lang="en-US" altLang="zh-CN" sz="2400" i="1" dirty="0" smtClean="0">
                        <a:latin typeface="Cambria Math" panose="02040503050406030204" pitchFamily="18" charset="0"/>
                      </a:rPr>
                      <m:t>≠</m:t>
                    </m:r>
                    <m:r>
                      <a:rPr lang="en-US" altLang="zh-CN" sz="2400" i="1" dirty="0" smtClean="0">
                        <a:latin typeface="Cambria Math" panose="02040503050406030204" pitchFamily="18" charset="0"/>
                      </a:rPr>
                      <m:t>1</m:t>
                    </m:r>
                  </m:oMath>
                </a14:m>
                <a:r>
                  <a:rPr lang="en-US" altLang="zh-CN" sz="2400" dirty="0"/>
                  <a:t>, </a:t>
                </a:r>
                <a:r>
                  <a:rPr lang="zh-CN" altLang="en-US" sz="2400" dirty="0"/>
                  <a:t>那么必须从齐次坐标中除以</a:t>
                </a:r>
                <a14:m>
                  <m:oMath xmlns:m="http://schemas.openxmlformats.org/officeDocument/2006/math">
                    <m:r>
                      <a:rPr lang="en-US" altLang="zh-CN" sz="2400" i="1" dirty="0" smtClean="0">
                        <a:latin typeface="Cambria Math" panose="02040503050406030204" pitchFamily="18" charset="0"/>
                      </a:rPr>
                      <m:t>𝑤</m:t>
                    </m:r>
                  </m:oMath>
                </a14:m>
                <a:r>
                  <a:rPr lang="zh-CN" altLang="en-US" sz="2400" dirty="0"/>
                  <a:t>而得到所表示</a:t>
                </a:r>
                <a:endParaRPr lang="en-US" altLang="zh-CN" sz="2400" dirty="0"/>
              </a:p>
              <a:p>
                <a:pPr marL="0" indent="0">
                  <a:buNone/>
                </a:pPr>
                <a:r>
                  <a:rPr lang="en-US" altLang="zh-CN" sz="2400" dirty="0"/>
                  <a:t>    </a:t>
                </a:r>
                <a:r>
                  <a:rPr lang="zh-CN" altLang="en-US" sz="2400" dirty="0"/>
                  <a:t>的点，这就是</a:t>
                </a:r>
                <a:r>
                  <a:rPr lang="zh-CN" altLang="en-US" sz="2400" dirty="0">
                    <a:solidFill>
                      <a:srgbClr val="0000FF"/>
                    </a:solidFill>
                  </a:rPr>
                  <a:t>透视除法</a:t>
                </a:r>
                <a:endParaRPr lang="zh-CN" altLang="en-US" dirty="0">
                  <a:solidFill>
                    <a:srgbClr val="0000FF"/>
                  </a:solidFill>
                </a:endParaRPr>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t="-259" b="4"/>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EB792F4E-54C0-4D36-B331-9C6FCFE9A340}" type="slidenum">
              <a:rPr lang="zh-CN" altLang="en-US" smtClean="0"/>
            </a:fld>
            <a:endParaRPr lang="zh-CN" altLang="en-US"/>
          </a:p>
        </p:txBody>
      </p:sp>
      <p:pic>
        <p:nvPicPr>
          <p:cNvPr id="6" name="图片 5"/>
          <p:cNvPicPr>
            <a:picLocks noChangeAspect="1"/>
          </p:cNvPicPr>
          <p:nvPr/>
        </p:nvPicPr>
        <p:blipFill>
          <a:blip r:embed="rId2"/>
          <a:stretch>
            <a:fillRect/>
          </a:stretch>
        </p:blipFill>
        <p:spPr>
          <a:xfrm>
            <a:off x="746159" y="2593612"/>
            <a:ext cx="7940701" cy="963533"/>
          </a:xfrm>
          <a:prstGeom prst="rect">
            <a:avLst/>
          </a:prstGeom>
        </p:spPr>
      </p:pic>
      <p:pic>
        <p:nvPicPr>
          <p:cNvPr id="8" name="图片 7"/>
          <p:cNvPicPr>
            <a:picLocks noChangeAspect="1"/>
          </p:cNvPicPr>
          <p:nvPr/>
        </p:nvPicPr>
        <p:blipFill>
          <a:blip r:embed="rId3"/>
          <a:stretch>
            <a:fillRect/>
          </a:stretch>
        </p:blipFill>
        <p:spPr>
          <a:xfrm>
            <a:off x="1561941" y="4046957"/>
            <a:ext cx="2095658" cy="2280860"/>
          </a:xfrm>
          <a:prstGeom prst="rect">
            <a:avLst/>
          </a:prstGeom>
        </p:spPr>
      </p:pic>
      <p:pic>
        <p:nvPicPr>
          <p:cNvPr id="9" name="图片 8"/>
          <p:cNvPicPr>
            <a:picLocks noChangeAspect="1"/>
          </p:cNvPicPr>
          <p:nvPr/>
        </p:nvPicPr>
        <p:blipFill>
          <a:blip r:embed="rId4"/>
          <a:stretch>
            <a:fillRect/>
          </a:stretch>
        </p:blipFill>
        <p:spPr>
          <a:xfrm>
            <a:off x="5395078" y="3969498"/>
            <a:ext cx="2274450" cy="2435778"/>
          </a:xfrm>
          <a:prstGeom prst="rect">
            <a:avLst/>
          </a:prstGeom>
        </p:spPr>
      </p:pic>
      <p:sp>
        <p:nvSpPr>
          <p:cNvPr id="10" name="箭头: 右 9"/>
          <p:cNvSpPr/>
          <p:nvPr/>
        </p:nvSpPr>
        <p:spPr>
          <a:xfrm>
            <a:off x="4327451" y="4986670"/>
            <a:ext cx="529223" cy="4754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stretch>
            <a:fillRect/>
          </a:stretch>
        </p:blipFill>
        <p:spPr>
          <a:xfrm>
            <a:off x="3390127" y="3533666"/>
            <a:ext cx="5219828" cy="3141771"/>
          </a:xfrm>
          <a:prstGeom prst="rect">
            <a:avLst/>
          </a:prstGeom>
        </p:spPr>
      </p:pic>
      <p:sp>
        <p:nvSpPr>
          <p:cNvPr id="2" name="标题 1"/>
          <p:cNvSpPr>
            <a:spLocks noGrp="1"/>
          </p:cNvSpPr>
          <p:nvPr>
            <p:ph type="title"/>
          </p:nvPr>
        </p:nvSpPr>
        <p:spPr/>
        <p:txBody>
          <a:bodyPr/>
          <a:lstStyle/>
          <a:p>
            <a:r>
              <a:rPr lang="zh-CN" altLang="en-US" dirty="0"/>
              <a:t>知识点回顾 </a:t>
            </a:r>
            <a:r>
              <a:rPr lang="en-US" altLang="zh-CN" dirty="0"/>
              <a:t>-</a:t>
            </a:r>
            <a:r>
              <a:rPr lang="zh-CN" altLang="en-US" dirty="0"/>
              <a:t> </a:t>
            </a:r>
            <a:r>
              <a:rPr lang="en-US" altLang="zh-CN" dirty="0"/>
              <a:t>OpenGL</a:t>
            </a:r>
            <a:r>
              <a:rPr lang="zh-CN" altLang="en-US" dirty="0"/>
              <a:t>的透视投影</a:t>
            </a:r>
            <a:endParaRPr lang="zh-CN" altLang="en-US" dirty="0"/>
          </a:p>
        </p:txBody>
      </p:sp>
      <p:sp>
        <p:nvSpPr>
          <p:cNvPr id="3" name="内容占位符 2"/>
          <p:cNvSpPr>
            <a:spLocks noGrp="1"/>
          </p:cNvSpPr>
          <p:nvPr>
            <p:ph idx="1"/>
          </p:nvPr>
        </p:nvSpPr>
        <p:spPr/>
        <p:txBody>
          <a:bodyPr>
            <a:normAutofit/>
          </a:bodyPr>
          <a:lstStyle/>
          <a:p>
            <a:r>
              <a:rPr lang="zh-CN" altLang="en-US" dirty="0"/>
              <a:t>可视范围</a:t>
            </a:r>
            <a:endParaRPr lang="en-US" altLang="zh-CN" sz="2400" dirty="0"/>
          </a:p>
          <a:p>
            <a:pPr lvl="1">
              <a:buClr>
                <a:schemeClr val="tx1"/>
              </a:buClr>
            </a:pPr>
            <a:r>
              <a:rPr lang="zh-CN" altLang="en-US" sz="1800" dirty="0"/>
              <a:t>只有位于视角内的对象才会出</a:t>
            </a:r>
            <a:endParaRPr lang="zh-CN" altLang="en-US" sz="1800" dirty="0"/>
          </a:p>
          <a:p>
            <a:pPr marL="457200" lvl="1" indent="0">
              <a:buClr>
                <a:schemeClr val="tx1"/>
              </a:buClr>
              <a:buNone/>
            </a:pPr>
            <a:r>
              <a:rPr lang="zh-CN" altLang="en-US" sz="1800" dirty="0"/>
              <a:t>   现在视图中</a:t>
            </a:r>
            <a:endParaRPr lang="en-US" altLang="zh-CN" dirty="0"/>
          </a:p>
          <a:p>
            <a:endParaRPr lang="en-US" altLang="zh-CN" sz="3000" dirty="0"/>
          </a:p>
          <a:p>
            <a:r>
              <a:rPr lang="zh-CN" altLang="en-US" dirty="0"/>
              <a:t>视见体</a:t>
            </a:r>
            <a:endParaRPr lang="en-US" altLang="zh-CN" dirty="0"/>
          </a:p>
          <a:p>
            <a:pPr lvl="1">
              <a:buClr>
                <a:schemeClr val="tx1"/>
              </a:buClr>
            </a:pPr>
            <a:r>
              <a:rPr lang="zh-CN" altLang="en-US" sz="1800" dirty="0"/>
              <a:t>若胶卷是矩形的，那么由视角张成</a:t>
            </a:r>
            <a:endParaRPr lang="en-US" altLang="zh-CN" sz="1800" dirty="0"/>
          </a:p>
          <a:p>
            <a:pPr marL="457200" lvl="1" indent="0">
              <a:buClr>
                <a:schemeClr val="tx1"/>
              </a:buClr>
              <a:buNone/>
            </a:pPr>
            <a:r>
              <a:rPr lang="zh-CN" altLang="en-US" sz="1800" dirty="0"/>
              <a:t>    一个半无穷的棱台，这称为视见体</a:t>
            </a:r>
            <a:endParaRPr lang="zh-CN" altLang="en-US" sz="1800" dirty="0"/>
          </a:p>
          <a:p>
            <a:pPr lvl="1">
              <a:buClr>
                <a:schemeClr val="tx1"/>
              </a:buClr>
            </a:pPr>
            <a:r>
              <a:rPr lang="zh-CN" altLang="en-US" sz="1800" dirty="0"/>
              <a:t>其顶点就是</a:t>
            </a:r>
            <a:r>
              <a:rPr lang="en-US" altLang="zh-CN" sz="1800" dirty="0"/>
              <a:t>COP</a:t>
            </a:r>
            <a:endParaRPr lang="en-US" altLang="zh-CN" sz="1800" dirty="0"/>
          </a:p>
          <a:p>
            <a:pPr lvl="1">
              <a:buClr>
                <a:schemeClr val="tx1"/>
              </a:buClr>
            </a:pPr>
            <a:r>
              <a:rPr lang="zh-CN" altLang="en-US" sz="1800" dirty="0"/>
              <a:t>但实际的视景体通常有前后裁剪面</a:t>
            </a:r>
            <a:endParaRPr lang="zh-CN" altLang="en-US" sz="1800" dirty="0"/>
          </a:p>
          <a:p>
            <a:pPr lvl="1">
              <a:buClr>
                <a:schemeClr val="tx1"/>
              </a:buClr>
            </a:pPr>
            <a:r>
              <a:rPr lang="zh-CN" altLang="en-US" sz="1800" dirty="0"/>
              <a:t>不在视景体内的物体被裁剪掉</a:t>
            </a:r>
            <a:endParaRPr lang="en-US" altLang="zh-CN" dirty="0"/>
          </a:p>
          <a:p>
            <a:pPr lvl="1">
              <a:buClr>
                <a:schemeClr val="tx1"/>
              </a:buClr>
            </a:pPr>
            <a:endParaRPr lang="en-US" altLang="zh-CN" sz="1800" dirty="0"/>
          </a:p>
          <a:p>
            <a:pPr lvl="1">
              <a:buClr>
                <a:schemeClr val="tx1"/>
              </a:buClr>
            </a:pPr>
            <a:endParaRPr lang="en-US" altLang="zh-CN" sz="1800" dirty="0"/>
          </a:p>
          <a:p>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EB792F4E-54C0-4D36-B331-9C6FCFE9A340}" type="slidenum">
              <a:rPr lang="zh-CN" altLang="en-US" smtClean="0"/>
            </a:fld>
            <a:endParaRPr lang="zh-CN" altLang="en-US"/>
          </a:p>
        </p:txBody>
      </p:sp>
      <p:pic>
        <p:nvPicPr>
          <p:cNvPr id="5" name="图片 4"/>
          <p:cNvPicPr>
            <a:picLocks noChangeAspect="1"/>
          </p:cNvPicPr>
          <p:nvPr/>
        </p:nvPicPr>
        <p:blipFill>
          <a:blip r:embed="rId2"/>
          <a:stretch>
            <a:fillRect/>
          </a:stretch>
        </p:blipFill>
        <p:spPr>
          <a:xfrm>
            <a:off x="5379883" y="628650"/>
            <a:ext cx="3230072" cy="287727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stretch>
            <a:fillRect/>
          </a:stretch>
        </p:blipFill>
        <p:spPr>
          <a:xfrm>
            <a:off x="4368921" y="905208"/>
            <a:ext cx="4775079" cy="2567054"/>
          </a:xfrm>
          <a:prstGeom prst="rect">
            <a:avLst/>
          </a:prstGeom>
        </p:spPr>
      </p:pic>
      <p:pic>
        <p:nvPicPr>
          <p:cNvPr id="8" name="图片 7"/>
          <p:cNvPicPr>
            <a:picLocks noChangeAspect="1"/>
          </p:cNvPicPr>
          <p:nvPr/>
        </p:nvPicPr>
        <p:blipFill>
          <a:blip r:embed="rId2"/>
          <a:stretch>
            <a:fillRect/>
          </a:stretch>
        </p:blipFill>
        <p:spPr>
          <a:xfrm>
            <a:off x="4186981" y="3434628"/>
            <a:ext cx="4171455" cy="3181546"/>
          </a:xfrm>
          <a:prstGeom prst="rect">
            <a:avLst/>
          </a:prstGeom>
        </p:spPr>
      </p:pic>
      <p:sp>
        <p:nvSpPr>
          <p:cNvPr id="2" name="标题 1"/>
          <p:cNvSpPr>
            <a:spLocks noGrp="1"/>
          </p:cNvSpPr>
          <p:nvPr>
            <p:ph type="title"/>
          </p:nvPr>
        </p:nvSpPr>
        <p:spPr/>
        <p:txBody>
          <a:bodyPr/>
          <a:lstStyle/>
          <a:p>
            <a:r>
              <a:rPr lang="zh-CN" altLang="en-US" dirty="0"/>
              <a:t>知识点回顾 </a:t>
            </a:r>
            <a:r>
              <a:rPr lang="en-US" altLang="zh-CN" dirty="0"/>
              <a:t>-</a:t>
            </a:r>
            <a:r>
              <a:rPr lang="zh-CN" altLang="en-US" dirty="0"/>
              <a:t> </a:t>
            </a:r>
            <a:r>
              <a:rPr lang="en-US" altLang="zh-CN" dirty="0"/>
              <a:t>OpenGL</a:t>
            </a:r>
            <a:r>
              <a:rPr lang="zh-CN" altLang="en-US" dirty="0"/>
              <a:t>的透视投影函数</a:t>
            </a:r>
            <a:endParaRPr lang="zh-CN" altLang="en-US" dirty="0"/>
          </a:p>
        </p:txBody>
      </p:sp>
      <p:sp>
        <p:nvSpPr>
          <p:cNvPr id="3" name="内容占位符 2"/>
          <p:cNvSpPr>
            <a:spLocks noGrp="1"/>
          </p:cNvSpPr>
          <p:nvPr>
            <p:ph idx="1"/>
          </p:nvPr>
        </p:nvSpPr>
        <p:spPr/>
        <p:txBody>
          <a:bodyPr>
            <a:normAutofit/>
          </a:bodyPr>
          <a:lstStyle/>
          <a:p>
            <a:r>
              <a:rPr lang="zh-CN" altLang="en-US" dirty="0"/>
              <a:t>视见体函数</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透视函数：</a:t>
            </a:r>
            <a:r>
              <a:rPr lang="en-US" altLang="zh-CN" dirty="0"/>
              <a:t>  </a:t>
            </a:r>
            <a:endParaRPr lang="en-US" altLang="zh-CN" dirty="0"/>
          </a:p>
          <a:p>
            <a:endParaRPr lang="en-US" altLang="zh-CN" dirty="0"/>
          </a:p>
          <a:p>
            <a:pPr marL="457200" lvl="1" indent="0">
              <a:buClr>
                <a:schemeClr val="tx1"/>
              </a:buClr>
              <a:buNone/>
            </a:pPr>
            <a:endParaRPr lang="en-US" altLang="zh-CN" sz="1800" dirty="0"/>
          </a:p>
          <a:p>
            <a:pPr lvl="1">
              <a:buClr>
                <a:schemeClr val="tx1"/>
              </a:buClr>
            </a:pPr>
            <a:endParaRPr lang="en-US" altLang="zh-CN" sz="1800" dirty="0"/>
          </a:p>
          <a:p>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EB792F4E-54C0-4D36-B331-9C6FCFE9A340}" type="slidenum">
              <a:rPr lang="zh-CN" altLang="en-US" smtClean="0"/>
            </a:fld>
            <a:endParaRPr lang="zh-CN" altLang="en-US"/>
          </a:p>
        </p:txBody>
      </p:sp>
      <p:sp>
        <p:nvSpPr>
          <p:cNvPr id="5" name="矩形 4"/>
          <p:cNvSpPr/>
          <p:nvPr/>
        </p:nvSpPr>
        <p:spPr>
          <a:xfrm>
            <a:off x="764750" y="1934757"/>
            <a:ext cx="3506047" cy="1754326"/>
          </a:xfrm>
          <a:prstGeom prst="rect">
            <a:avLst/>
          </a:prstGeom>
          <a:solidFill>
            <a:srgbClr val="BDD7EE">
              <a:alpha val="52941"/>
            </a:srgbClr>
          </a:solidFill>
        </p:spPr>
        <p:txBody>
          <a:bodyPr wrap="square">
            <a:spAutoFit/>
          </a:bodyPr>
          <a:lstStyle/>
          <a:p>
            <a:r>
              <a:rPr lang="en-US" altLang="zh-CN" b="1" dirty="0">
                <a:solidFill>
                  <a:srgbClr val="0000FF"/>
                </a:solidFill>
                <a:latin typeface="ZztexMono-Regular"/>
              </a:rPr>
              <a:t>mat4 </a:t>
            </a:r>
            <a:r>
              <a:rPr lang="en-US" altLang="zh-CN" b="1" dirty="0">
                <a:latin typeface="ZztexMono-Regular"/>
              </a:rPr>
              <a:t>Frustum(</a:t>
            </a:r>
            <a:r>
              <a:rPr lang="en-US" altLang="zh-CN" b="1" dirty="0" err="1">
                <a:solidFill>
                  <a:srgbClr val="0000FF"/>
                </a:solidFill>
                <a:latin typeface="ZztexMono-Regular"/>
              </a:rPr>
              <a:t>GLfloat</a:t>
            </a:r>
            <a:r>
              <a:rPr lang="en-US" altLang="zh-CN" b="1" dirty="0">
                <a:solidFill>
                  <a:srgbClr val="0000FF"/>
                </a:solidFill>
                <a:latin typeface="ZztexMono-Regular"/>
              </a:rPr>
              <a:t> </a:t>
            </a:r>
            <a:r>
              <a:rPr lang="en-US" altLang="zh-CN" b="1" dirty="0">
                <a:latin typeface="ZztexMono-Regular"/>
              </a:rPr>
              <a:t>left,</a:t>
            </a:r>
            <a:r>
              <a:rPr lang="en-US" altLang="zh-CN" b="1" dirty="0">
                <a:solidFill>
                  <a:srgbClr val="0000FF"/>
                </a:solidFill>
                <a:latin typeface="ZztexMono-Regular"/>
              </a:rPr>
              <a:t> </a:t>
            </a:r>
            <a:endParaRPr lang="en-US" altLang="zh-CN" b="1" dirty="0">
              <a:solidFill>
                <a:srgbClr val="0000FF"/>
              </a:solidFill>
              <a:latin typeface="ZztexMono-Regular"/>
            </a:endParaRPr>
          </a:p>
          <a:p>
            <a:pPr lvl="3"/>
            <a:r>
              <a:rPr lang="en-US" altLang="zh-CN" b="1" dirty="0">
                <a:solidFill>
                  <a:srgbClr val="0000FF"/>
                </a:solidFill>
                <a:latin typeface="ZztexMono-Regular"/>
              </a:rPr>
              <a:t> </a:t>
            </a:r>
            <a:r>
              <a:rPr lang="en-US" altLang="zh-CN" b="1" dirty="0" err="1">
                <a:solidFill>
                  <a:srgbClr val="0000FF"/>
                </a:solidFill>
                <a:latin typeface="ZztexMono-Regular"/>
              </a:rPr>
              <a:t>GLfloat</a:t>
            </a:r>
            <a:r>
              <a:rPr lang="en-US" altLang="zh-CN" b="1" dirty="0">
                <a:solidFill>
                  <a:srgbClr val="0000FF"/>
                </a:solidFill>
                <a:latin typeface="ZztexMono-Regular"/>
              </a:rPr>
              <a:t> </a:t>
            </a:r>
            <a:r>
              <a:rPr lang="en-US" altLang="zh-CN" b="1" dirty="0">
                <a:latin typeface="ZztexMono-Regular"/>
              </a:rPr>
              <a:t>right,</a:t>
            </a:r>
            <a:r>
              <a:rPr lang="en-US" altLang="zh-CN" b="1" dirty="0">
                <a:solidFill>
                  <a:srgbClr val="0000FF"/>
                </a:solidFill>
                <a:latin typeface="ZztexMono-Regular"/>
              </a:rPr>
              <a:t> </a:t>
            </a:r>
            <a:endParaRPr lang="en-US" altLang="zh-CN" b="1" dirty="0">
              <a:solidFill>
                <a:srgbClr val="0000FF"/>
              </a:solidFill>
              <a:latin typeface="ZztexMono-Regular"/>
            </a:endParaRPr>
          </a:p>
          <a:p>
            <a:pPr lvl="3"/>
            <a:r>
              <a:rPr lang="en-US" altLang="zh-CN" b="1" dirty="0">
                <a:solidFill>
                  <a:srgbClr val="0000FF"/>
                </a:solidFill>
                <a:latin typeface="ZztexMono-Regular"/>
              </a:rPr>
              <a:t> </a:t>
            </a:r>
            <a:r>
              <a:rPr lang="en-US" altLang="zh-CN" b="1" dirty="0" err="1">
                <a:solidFill>
                  <a:srgbClr val="0000FF"/>
                </a:solidFill>
                <a:latin typeface="ZztexMono-Regular"/>
              </a:rPr>
              <a:t>GLfloat</a:t>
            </a:r>
            <a:r>
              <a:rPr lang="en-US" altLang="zh-CN" b="1" dirty="0">
                <a:solidFill>
                  <a:srgbClr val="0000FF"/>
                </a:solidFill>
                <a:latin typeface="ZztexMono-Regular"/>
              </a:rPr>
              <a:t> </a:t>
            </a:r>
            <a:r>
              <a:rPr lang="en-US" altLang="zh-CN" b="1" dirty="0">
                <a:latin typeface="ZztexMono-Regular"/>
              </a:rPr>
              <a:t>bottom,     </a:t>
            </a:r>
            <a:endParaRPr lang="en-US" altLang="zh-CN" b="1" dirty="0">
              <a:latin typeface="ZztexMono-Regular"/>
            </a:endParaRPr>
          </a:p>
          <a:p>
            <a:r>
              <a:rPr lang="en-US" altLang="zh-CN" b="1" dirty="0">
                <a:solidFill>
                  <a:srgbClr val="0000FF"/>
                </a:solidFill>
                <a:latin typeface="ZztexMono-Regular"/>
              </a:rPr>
              <a:t>             	</a:t>
            </a:r>
            <a:r>
              <a:rPr lang="zh-CN" altLang="en-US" b="1" dirty="0">
                <a:solidFill>
                  <a:srgbClr val="0000FF"/>
                </a:solidFill>
                <a:latin typeface="ZztexMono-Regular"/>
              </a:rPr>
              <a:t>         </a:t>
            </a:r>
            <a:r>
              <a:rPr lang="en-US" altLang="zh-CN" b="1" dirty="0" err="1">
                <a:solidFill>
                  <a:srgbClr val="0000FF"/>
                </a:solidFill>
                <a:latin typeface="ZztexMono-Regular"/>
              </a:rPr>
              <a:t>GLfloat</a:t>
            </a:r>
            <a:r>
              <a:rPr lang="en-US" altLang="zh-CN" b="1" dirty="0">
                <a:solidFill>
                  <a:srgbClr val="0000FF"/>
                </a:solidFill>
                <a:latin typeface="ZztexMono-Regular"/>
              </a:rPr>
              <a:t> </a:t>
            </a:r>
            <a:r>
              <a:rPr lang="en-US" altLang="zh-CN" b="1" dirty="0">
                <a:latin typeface="ZztexMono-Regular"/>
              </a:rPr>
              <a:t>top,</a:t>
            </a:r>
            <a:endParaRPr lang="en-US" altLang="zh-CN" b="1" dirty="0">
              <a:latin typeface="ZztexMono-Regular"/>
            </a:endParaRPr>
          </a:p>
          <a:p>
            <a:pPr lvl="3"/>
            <a:r>
              <a:rPr lang="en-US" altLang="zh-CN" b="1" dirty="0">
                <a:solidFill>
                  <a:srgbClr val="0000FF"/>
                </a:solidFill>
                <a:latin typeface="ZztexMono-Regular"/>
              </a:rPr>
              <a:t> </a:t>
            </a:r>
            <a:r>
              <a:rPr lang="en-US" altLang="zh-CN" b="1" dirty="0" err="1">
                <a:solidFill>
                  <a:srgbClr val="0000FF"/>
                </a:solidFill>
                <a:latin typeface="ZztexMono-Regular"/>
              </a:rPr>
              <a:t>GLfloat</a:t>
            </a:r>
            <a:r>
              <a:rPr lang="en-US" altLang="zh-CN" b="1" dirty="0">
                <a:solidFill>
                  <a:srgbClr val="0000FF"/>
                </a:solidFill>
                <a:latin typeface="ZztexMono-Regular"/>
              </a:rPr>
              <a:t> </a:t>
            </a:r>
            <a:r>
              <a:rPr lang="en-US" altLang="zh-CN" b="1" dirty="0">
                <a:latin typeface="ZztexMono-Regular"/>
              </a:rPr>
              <a:t>near,</a:t>
            </a:r>
            <a:r>
              <a:rPr lang="en-US" altLang="zh-CN" b="1" dirty="0">
                <a:solidFill>
                  <a:srgbClr val="0000FF"/>
                </a:solidFill>
                <a:latin typeface="ZztexMono-Regular"/>
              </a:rPr>
              <a:t> </a:t>
            </a:r>
            <a:endParaRPr lang="en-US" altLang="zh-CN" b="1" dirty="0">
              <a:solidFill>
                <a:srgbClr val="0000FF"/>
              </a:solidFill>
              <a:latin typeface="ZztexMono-Regular"/>
            </a:endParaRPr>
          </a:p>
          <a:p>
            <a:pPr lvl="3"/>
            <a:r>
              <a:rPr lang="en-US" altLang="zh-CN" b="1" dirty="0">
                <a:solidFill>
                  <a:srgbClr val="0000FF"/>
                </a:solidFill>
                <a:latin typeface="ZztexMono-Regular"/>
              </a:rPr>
              <a:t> </a:t>
            </a:r>
            <a:r>
              <a:rPr lang="en-US" altLang="zh-CN" b="1" dirty="0" err="1">
                <a:solidFill>
                  <a:srgbClr val="0000FF"/>
                </a:solidFill>
                <a:latin typeface="ZztexMono-Regular"/>
              </a:rPr>
              <a:t>GLfloat</a:t>
            </a:r>
            <a:r>
              <a:rPr lang="en-US" altLang="zh-CN" b="1" dirty="0">
                <a:solidFill>
                  <a:srgbClr val="0000FF"/>
                </a:solidFill>
                <a:latin typeface="ZztexMono-Regular"/>
              </a:rPr>
              <a:t> </a:t>
            </a:r>
            <a:r>
              <a:rPr lang="en-US" altLang="zh-CN" b="1" dirty="0">
                <a:latin typeface="ZztexMono-Regular"/>
              </a:rPr>
              <a:t>far);</a:t>
            </a:r>
            <a:endParaRPr lang="zh-CN" altLang="en-US" dirty="0"/>
          </a:p>
        </p:txBody>
      </p:sp>
      <p:sp>
        <p:nvSpPr>
          <p:cNvPr id="7" name="矩形 6"/>
          <p:cNvSpPr/>
          <p:nvPr/>
        </p:nvSpPr>
        <p:spPr>
          <a:xfrm>
            <a:off x="764750" y="4941842"/>
            <a:ext cx="3929798" cy="1200329"/>
          </a:xfrm>
          <a:prstGeom prst="rect">
            <a:avLst/>
          </a:prstGeom>
          <a:solidFill>
            <a:srgbClr val="BDD7EE">
              <a:alpha val="52941"/>
            </a:srgbClr>
          </a:solidFill>
        </p:spPr>
        <p:txBody>
          <a:bodyPr wrap="square">
            <a:spAutoFit/>
          </a:bodyPr>
          <a:lstStyle/>
          <a:p>
            <a:r>
              <a:rPr lang="en-US" altLang="zh-CN" b="1" dirty="0">
                <a:solidFill>
                  <a:srgbClr val="0000FF"/>
                </a:solidFill>
                <a:latin typeface="ZztexMono-Regular"/>
              </a:rPr>
              <a:t>mat4 </a:t>
            </a:r>
            <a:r>
              <a:rPr lang="en-US" altLang="zh-CN" b="1" dirty="0">
                <a:latin typeface="ZztexMono-Regular"/>
              </a:rPr>
              <a:t>Perspective(</a:t>
            </a:r>
            <a:r>
              <a:rPr lang="en-US" altLang="zh-CN" b="1" dirty="0" err="1">
                <a:solidFill>
                  <a:srgbClr val="0000FF"/>
                </a:solidFill>
                <a:latin typeface="ZztexMono-Regular"/>
              </a:rPr>
              <a:t>GLfloat</a:t>
            </a:r>
            <a:r>
              <a:rPr lang="en-US" altLang="zh-CN" b="1" dirty="0">
                <a:solidFill>
                  <a:srgbClr val="0000FF"/>
                </a:solidFill>
                <a:latin typeface="ZztexMono-Regular"/>
              </a:rPr>
              <a:t> </a:t>
            </a:r>
            <a:r>
              <a:rPr lang="en-US" altLang="zh-CN" b="1" dirty="0" err="1">
                <a:latin typeface="ZztexMono-Regular"/>
              </a:rPr>
              <a:t>fovy</a:t>
            </a:r>
            <a:r>
              <a:rPr lang="en-US" altLang="zh-CN" b="1" dirty="0">
                <a:latin typeface="ZztexMono-Regular"/>
              </a:rPr>
              <a:t>,</a:t>
            </a:r>
            <a:r>
              <a:rPr lang="en-US" altLang="zh-CN" b="1" dirty="0">
                <a:solidFill>
                  <a:srgbClr val="0000FF"/>
                </a:solidFill>
                <a:latin typeface="ZztexMono-Regular"/>
              </a:rPr>
              <a:t> 		</a:t>
            </a:r>
            <a:r>
              <a:rPr lang="zh-CN" altLang="en-US" b="1" dirty="0">
                <a:solidFill>
                  <a:srgbClr val="0000FF"/>
                </a:solidFill>
                <a:latin typeface="ZztexMono-Regular"/>
              </a:rPr>
              <a:t>              </a:t>
            </a:r>
            <a:r>
              <a:rPr lang="en-US" altLang="zh-CN" b="1" dirty="0" err="1">
                <a:solidFill>
                  <a:srgbClr val="0000FF"/>
                </a:solidFill>
                <a:latin typeface="ZztexMono-Regular"/>
              </a:rPr>
              <a:t>GLfloat</a:t>
            </a:r>
            <a:r>
              <a:rPr lang="en-US" altLang="zh-CN" b="1" dirty="0">
                <a:solidFill>
                  <a:srgbClr val="0000FF"/>
                </a:solidFill>
                <a:latin typeface="ZztexMono-Regular"/>
              </a:rPr>
              <a:t> </a:t>
            </a:r>
            <a:r>
              <a:rPr lang="en-US" altLang="zh-CN" b="1" dirty="0">
                <a:latin typeface="ZztexMono-Regular"/>
              </a:rPr>
              <a:t>aspect,</a:t>
            </a:r>
            <a:r>
              <a:rPr lang="en-US" altLang="zh-CN" b="1" dirty="0">
                <a:solidFill>
                  <a:srgbClr val="0000FF"/>
                </a:solidFill>
                <a:latin typeface="ZztexMono-Regular"/>
              </a:rPr>
              <a:t> </a:t>
            </a:r>
            <a:r>
              <a:rPr lang="zh-CN" altLang="en-US" b="1" dirty="0">
                <a:solidFill>
                  <a:srgbClr val="0000FF"/>
                </a:solidFill>
                <a:latin typeface="ZztexMono-Regular"/>
              </a:rPr>
              <a:t> </a:t>
            </a:r>
            <a:r>
              <a:rPr lang="en-US" altLang="zh-CN" b="1" dirty="0">
                <a:solidFill>
                  <a:srgbClr val="0000FF"/>
                </a:solidFill>
                <a:latin typeface="ZztexMono-Regular"/>
              </a:rPr>
              <a:t>	</a:t>
            </a:r>
            <a:r>
              <a:rPr lang="zh-CN" altLang="en-US" b="1" dirty="0">
                <a:solidFill>
                  <a:srgbClr val="0000FF"/>
                </a:solidFill>
                <a:latin typeface="ZztexMono-Regular"/>
              </a:rPr>
              <a:t>  </a:t>
            </a:r>
            <a:r>
              <a:rPr lang="en-US" altLang="zh-CN" b="1" dirty="0">
                <a:solidFill>
                  <a:srgbClr val="0000FF"/>
                </a:solidFill>
                <a:latin typeface="ZztexMono-Regular"/>
              </a:rPr>
              <a:t>	</a:t>
            </a:r>
            <a:r>
              <a:rPr lang="zh-CN" altLang="en-US" b="1" dirty="0">
                <a:solidFill>
                  <a:srgbClr val="0000FF"/>
                </a:solidFill>
                <a:latin typeface="ZztexMono-Regular"/>
              </a:rPr>
              <a:t>              </a:t>
            </a:r>
            <a:r>
              <a:rPr lang="en-US" altLang="zh-CN" b="1" dirty="0" err="1">
                <a:solidFill>
                  <a:srgbClr val="0000FF"/>
                </a:solidFill>
                <a:latin typeface="ZztexMono-Regular"/>
              </a:rPr>
              <a:t>GLfloat</a:t>
            </a:r>
            <a:r>
              <a:rPr lang="en-US" altLang="zh-CN" b="1" dirty="0">
                <a:solidFill>
                  <a:srgbClr val="0000FF"/>
                </a:solidFill>
                <a:latin typeface="ZztexMono-Regular"/>
              </a:rPr>
              <a:t> </a:t>
            </a:r>
            <a:r>
              <a:rPr lang="en-US" altLang="zh-CN" b="1" dirty="0">
                <a:latin typeface="ZztexMono-Regular"/>
              </a:rPr>
              <a:t>near, 		</a:t>
            </a:r>
            <a:r>
              <a:rPr lang="zh-CN" altLang="en-US" b="1" dirty="0">
                <a:latin typeface="ZztexMono-Regular"/>
              </a:rPr>
              <a:t>              </a:t>
            </a:r>
            <a:r>
              <a:rPr lang="en-US" altLang="zh-CN" b="1" dirty="0" err="1">
                <a:solidFill>
                  <a:srgbClr val="0000FF"/>
                </a:solidFill>
                <a:latin typeface="ZztexMono-Regular"/>
              </a:rPr>
              <a:t>GLfloat</a:t>
            </a:r>
            <a:r>
              <a:rPr lang="en-US" altLang="zh-CN" b="1" dirty="0">
                <a:solidFill>
                  <a:srgbClr val="0000FF"/>
                </a:solidFill>
                <a:latin typeface="ZztexMono-Regular"/>
              </a:rPr>
              <a:t> </a:t>
            </a:r>
            <a:r>
              <a:rPr lang="en-US" altLang="zh-CN" b="1" dirty="0">
                <a:latin typeface="ZztexMono-Regular"/>
              </a:rPr>
              <a:t>far);</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知识点回顾 </a:t>
            </a:r>
            <a:r>
              <a:rPr lang="en-US" altLang="zh-CN" dirty="0"/>
              <a:t>-</a:t>
            </a:r>
            <a:r>
              <a:rPr lang="zh-CN" altLang="en-US" dirty="0"/>
              <a:t> </a:t>
            </a:r>
            <a:r>
              <a:rPr lang="en-US" altLang="zh-CN" dirty="0"/>
              <a:t>OpenGL</a:t>
            </a:r>
            <a:r>
              <a:rPr lang="zh-CN" altLang="en-US" dirty="0"/>
              <a:t>的透视变换</a:t>
            </a:r>
            <a:endParaRPr lang="zh-CN" altLang="en-US" dirty="0"/>
          </a:p>
        </p:txBody>
      </p:sp>
      <p:sp>
        <p:nvSpPr>
          <p:cNvPr id="3" name="内容占位符 2"/>
          <p:cNvSpPr>
            <a:spLocks noGrp="1"/>
          </p:cNvSpPr>
          <p:nvPr>
            <p:ph idx="1"/>
          </p:nvPr>
        </p:nvSpPr>
        <p:spPr/>
        <p:txBody>
          <a:bodyPr/>
          <a:lstStyle/>
          <a:p>
            <a:pPr>
              <a:buClr>
                <a:srgbClr val="94003F"/>
              </a:buClr>
            </a:pPr>
            <a:r>
              <a:rPr lang="zh-CN" altLang="en-US" dirty="0"/>
              <a:t>视见体函数的矩阵</a:t>
            </a:r>
            <a:r>
              <a:rPr lang="en-US" altLang="zh-CN" dirty="0"/>
              <a:t>?</a:t>
            </a:r>
            <a:endParaRPr lang="en-US" altLang="zh-CN" dirty="0"/>
          </a:p>
          <a:p>
            <a:pPr>
              <a:buClr>
                <a:srgbClr val="94003F"/>
              </a:buClr>
            </a:pPr>
            <a:endParaRPr lang="en-US" altLang="zh-CN" sz="2400" dirty="0"/>
          </a:p>
          <a:p>
            <a:pPr marL="0" indent="0">
              <a:buClr>
                <a:srgbClr val="94003F"/>
              </a:buClr>
              <a:buNone/>
            </a:pPr>
            <a:endParaRPr lang="en-US" altLang="zh-CN" sz="2400" dirty="0"/>
          </a:p>
          <a:p>
            <a:pPr>
              <a:buClr>
                <a:srgbClr val="94003F"/>
              </a:buClr>
            </a:pPr>
            <a:endParaRPr lang="en-US" altLang="zh-CN" sz="2400" dirty="0"/>
          </a:p>
          <a:p>
            <a:pPr>
              <a:buClr>
                <a:srgbClr val="94003F"/>
              </a:buClr>
            </a:pPr>
            <a:endParaRPr lang="en-US" altLang="zh-CN" sz="2400" dirty="0"/>
          </a:p>
        </p:txBody>
      </p:sp>
      <p:sp>
        <p:nvSpPr>
          <p:cNvPr id="4" name="灯片编号占位符 3"/>
          <p:cNvSpPr>
            <a:spLocks noGrp="1"/>
          </p:cNvSpPr>
          <p:nvPr>
            <p:ph type="sldNum" sz="quarter" idx="12"/>
          </p:nvPr>
        </p:nvSpPr>
        <p:spPr/>
        <p:txBody>
          <a:bodyPr/>
          <a:lstStyle/>
          <a:p>
            <a:fld id="{EB792F4E-54C0-4D36-B331-9C6FCFE9A340}" type="slidenum">
              <a:rPr lang="zh-CN" altLang="en-US" smtClean="0"/>
            </a:fld>
            <a:endParaRPr lang="zh-CN" altLang="en-US"/>
          </a:p>
        </p:txBody>
      </p:sp>
      <p:sp>
        <p:nvSpPr>
          <p:cNvPr id="24" name="矩形 23"/>
          <p:cNvSpPr/>
          <p:nvPr/>
        </p:nvSpPr>
        <p:spPr>
          <a:xfrm>
            <a:off x="847302" y="1907578"/>
            <a:ext cx="3506047" cy="1754326"/>
          </a:xfrm>
          <a:prstGeom prst="rect">
            <a:avLst/>
          </a:prstGeom>
          <a:solidFill>
            <a:srgbClr val="BDD7EE">
              <a:alpha val="52941"/>
            </a:srgbClr>
          </a:solidFill>
        </p:spPr>
        <p:txBody>
          <a:bodyPr wrap="square">
            <a:spAutoFit/>
          </a:bodyPr>
          <a:lstStyle/>
          <a:p>
            <a:r>
              <a:rPr lang="en-US" altLang="zh-CN" b="1" dirty="0">
                <a:solidFill>
                  <a:srgbClr val="0000FF"/>
                </a:solidFill>
                <a:latin typeface="ZztexMono-Regular"/>
              </a:rPr>
              <a:t>mat4 </a:t>
            </a:r>
            <a:r>
              <a:rPr lang="en-US" altLang="zh-CN" b="1" dirty="0">
                <a:latin typeface="ZztexMono-Regular"/>
              </a:rPr>
              <a:t>Frustum(</a:t>
            </a:r>
            <a:r>
              <a:rPr lang="en-US" altLang="zh-CN" b="1" dirty="0" err="1">
                <a:solidFill>
                  <a:srgbClr val="0000FF"/>
                </a:solidFill>
                <a:latin typeface="ZztexMono-Regular"/>
              </a:rPr>
              <a:t>GLfloat</a:t>
            </a:r>
            <a:r>
              <a:rPr lang="en-US" altLang="zh-CN" b="1" dirty="0">
                <a:solidFill>
                  <a:srgbClr val="0000FF"/>
                </a:solidFill>
                <a:latin typeface="ZztexMono-Regular"/>
              </a:rPr>
              <a:t> </a:t>
            </a:r>
            <a:r>
              <a:rPr lang="en-US" altLang="zh-CN" b="1" dirty="0">
                <a:latin typeface="ZztexMono-Regular"/>
              </a:rPr>
              <a:t>left,</a:t>
            </a:r>
            <a:r>
              <a:rPr lang="en-US" altLang="zh-CN" b="1" dirty="0">
                <a:solidFill>
                  <a:srgbClr val="0000FF"/>
                </a:solidFill>
                <a:latin typeface="ZztexMono-Regular"/>
              </a:rPr>
              <a:t> </a:t>
            </a:r>
            <a:endParaRPr lang="en-US" altLang="zh-CN" b="1" dirty="0">
              <a:solidFill>
                <a:srgbClr val="0000FF"/>
              </a:solidFill>
              <a:latin typeface="ZztexMono-Regular"/>
            </a:endParaRPr>
          </a:p>
          <a:p>
            <a:pPr lvl="3"/>
            <a:r>
              <a:rPr lang="en-US" altLang="zh-CN" b="1" dirty="0">
                <a:solidFill>
                  <a:srgbClr val="0000FF"/>
                </a:solidFill>
                <a:latin typeface="ZztexMono-Regular"/>
              </a:rPr>
              <a:t> </a:t>
            </a:r>
            <a:r>
              <a:rPr lang="en-US" altLang="zh-CN" b="1" dirty="0" err="1">
                <a:solidFill>
                  <a:srgbClr val="0000FF"/>
                </a:solidFill>
                <a:latin typeface="ZztexMono-Regular"/>
              </a:rPr>
              <a:t>GLfloat</a:t>
            </a:r>
            <a:r>
              <a:rPr lang="en-US" altLang="zh-CN" b="1" dirty="0">
                <a:solidFill>
                  <a:srgbClr val="0000FF"/>
                </a:solidFill>
                <a:latin typeface="ZztexMono-Regular"/>
              </a:rPr>
              <a:t> </a:t>
            </a:r>
            <a:r>
              <a:rPr lang="en-US" altLang="zh-CN" b="1" dirty="0">
                <a:latin typeface="ZztexMono-Regular"/>
              </a:rPr>
              <a:t>right,</a:t>
            </a:r>
            <a:r>
              <a:rPr lang="en-US" altLang="zh-CN" b="1" dirty="0">
                <a:solidFill>
                  <a:srgbClr val="0000FF"/>
                </a:solidFill>
                <a:latin typeface="ZztexMono-Regular"/>
              </a:rPr>
              <a:t> </a:t>
            </a:r>
            <a:endParaRPr lang="en-US" altLang="zh-CN" b="1" dirty="0">
              <a:solidFill>
                <a:srgbClr val="0000FF"/>
              </a:solidFill>
              <a:latin typeface="ZztexMono-Regular"/>
            </a:endParaRPr>
          </a:p>
          <a:p>
            <a:pPr lvl="3"/>
            <a:r>
              <a:rPr lang="en-US" altLang="zh-CN" b="1" dirty="0">
                <a:solidFill>
                  <a:srgbClr val="0000FF"/>
                </a:solidFill>
                <a:latin typeface="ZztexMono-Regular"/>
              </a:rPr>
              <a:t> </a:t>
            </a:r>
            <a:r>
              <a:rPr lang="en-US" altLang="zh-CN" b="1" dirty="0" err="1">
                <a:solidFill>
                  <a:srgbClr val="0000FF"/>
                </a:solidFill>
                <a:latin typeface="ZztexMono-Regular"/>
              </a:rPr>
              <a:t>GLfloat</a:t>
            </a:r>
            <a:r>
              <a:rPr lang="en-US" altLang="zh-CN" b="1" dirty="0">
                <a:solidFill>
                  <a:srgbClr val="0000FF"/>
                </a:solidFill>
                <a:latin typeface="ZztexMono-Regular"/>
              </a:rPr>
              <a:t> </a:t>
            </a:r>
            <a:r>
              <a:rPr lang="en-US" altLang="zh-CN" b="1" dirty="0">
                <a:latin typeface="ZztexMono-Regular"/>
              </a:rPr>
              <a:t>bottom,     </a:t>
            </a:r>
            <a:endParaRPr lang="en-US" altLang="zh-CN" b="1" dirty="0">
              <a:latin typeface="ZztexMono-Regular"/>
            </a:endParaRPr>
          </a:p>
          <a:p>
            <a:r>
              <a:rPr lang="en-US" altLang="zh-CN" b="1" dirty="0">
                <a:solidFill>
                  <a:srgbClr val="0000FF"/>
                </a:solidFill>
                <a:latin typeface="ZztexMono-Regular"/>
              </a:rPr>
              <a:t>            </a:t>
            </a:r>
            <a:r>
              <a:rPr lang="zh-CN" altLang="en-US" b="1" dirty="0">
                <a:solidFill>
                  <a:srgbClr val="0000FF"/>
                </a:solidFill>
                <a:latin typeface="ZztexMono-Regular"/>
              </a:rPr>
              <a:t>            </a:t>
            </a:r>
            <a:r>
              <a:rPr lang="en-US" altLang="zh-CN" b="1" dirty="0">
                <a:solidFill>
                  <a:srgbClr val="0000FF"/>
                </a:solidFill>
                <a:latin typeface="ZztexMono-Regular"/>
              </a:rPr>
              <a:t> </a:t>
            </a:r>
            <a:r>
              <a:rPr lang="zh-CN" altLang="en-US" b="1" dirty="0">
                <a:solidFill>
                  <a:srgbClr val="0000FF"/>
                </a:solidFill>
                <a:latin typeface="ZztexMono-Regular"/>
              </a:rPr>
              <a:t>  </a:t>
            </a:r>
            <a:r>
              <a:rPr lang="en-US" altLang="zh-CN" b="1" dirty="0" err="1">
                <a:solidFill>
                  <a:srgbClr val="0000FF"/>
                </a:solidFill>
                <a:latin typeface="ZztexMono-Regular"/>
              </a:rPr>
              <a:t>GLfloat</a:t>
            </a:r>
            <a:r>
              <a:rPr lang="en-US" altLang="zh-CN" b="1" dirty="0">
                <a:solidFill>
                  <a:srgbClr val="0000FF"/>
                </a:solidFill>
                <a:latin typeface="ZztexMono-Regular"/>
              </a:rPr>
              <a:t> </a:t>
            </a:r>
            <a:r>
              <a:rPr lang="en-US" altLang="zh-CN" b="1" dirty="0">
                <a:latin typeface="ZztexMono-Regular"/>
              </a:rPr>
              <a:t>top,</a:t>
            </a:r>
            <a:endParaRPr lang="en-US" altLang="zh-CN" b="1" dirty="0">
              <a:latin typeface="ZztexMono-Regular"/>
            </a:endParaRPr>
          </a:p>
          <a:p>
            <a:pPr lvl="3"/>
            <a:r>
              <a:rPr lang="en-US" altLang="zh-CN" b="1" dirty="0">
                <a:solidFill>
                  <a:srgbClr val="0000FF"/>
                </a:solidFill>
                <a:latin typeface="ZztexMono-Regular"/>
              </a:rPr>
              <a:t> </a:t>
            </a:r>
            <a:r>
              <a:rPr lang="en-US" altLang="zh-CN" b="1" dirty="0" err="1">
                <a:solidFill>
                  <a:srgbClr val="0000FF"/>
                </a:solidFill>
                <a:latin typeface="ZztexMono-Regular"/>
              </a:rPr>
              <a:t>GLfloat</a:t>
            </a:r>
            <a:r>
              <a:rPr lang="en-US" altLang="zh-CN" b="1" dirty="0">
                <a:solidFill>
                  <a:srgbClr val="0000FF"/>
                </a:solidFill>
                <a:latin typeface="ZztexMono-Regular"/>
              </a:rPr>
              <a:t> </a:t>
            </a:r>
            <a:r>
              <a:rPr lang="en-US" altLang="zh-CN" b="1" dirty="0">
                <a:latin typeface="ZztexMono-Regular"/>
              </a:rPr>
              <a:t>near,</a:t>
            </a:r>
            <a:r>
              <a:rPr lang="en-US" altLang="zh-CN" b="1" dirty="0">
                <a:solidFill>
                  <a:srgbClr val="0000FF"/>
                </a:solidFill>
                <a:latin typeface="ZztexMono-Regular"/>
              </a:rPr>
              <a:t> </a:t>
            </a:r>
            <a:endParaRPr lang="en-US" altLang="zh-CN" b="1" dirty="0">
              <a:solidFill>
                <a:srgbClr val="0000FF"/>
              </a:solidFill>
              <a:latin typeface="ZztexMono-Regular"/>
            </a:endParaRPr>
          </a:p>
          <a:p>
            <a:pPr lvl="3"/>
            <a:r>
              <a:rPr lang="en-US" altLang="zh-CN" b="1" dirty="0">
                <a:solidFill>
                  <a:srgbClr val="0000FF"/>
                </a:solidFill>
                <a:latin typeface="ZztexMono-Regular"/>
              </a:rPr>
              <a:t> </a:t>
            </a:r>
            <a:r>
              <a:rPr lang="en-US" altLang="zh-CN" b="1" dirty="0" err="1">
                <a:solidFill>
                  <a:srgbClr val="0000FF"/>
                </a:solidFill>
                <a:latin typeface="ZztexMono-Regular"/>
              </a:rPr>
              <a:t>GLfloat</a:t>
            </a:r>
            <a:r>
              <a:rPr lang="en-US" altLang="zh-CN" b="1" dirty="0">
                <a:solidFill>
                  <a:srgbClr val="0000FF"/>
                </a:solidFill>
                <a:latin typeface="ZztexMono-Regular"/>
              </a:rPr>
              <a:t> </a:t>
            </a:r>
            <a:r>
              <a:rPr lang="en-US" altLang="zh-CN" b="1" dirty="0">
                <a:latin typeface="ZztexMono-Regular"/>
              </a:rPr>
              <a:t>far);</a:t>
            </a:r>
            <a:endParaRPr lang="zh-CN" altLang="en-US" dirty="0"/>
          </a:p>
        </p:txBody>
      </p:sp>
      <p:pic>
        <p:nvPicPr>
          <p:cNvPr id="9" name="图片 8"/>
          <p:cNvPicPr>
            <a:picLocks noChangeAspect="1"/>
          </p:cNvPicPr>
          <p:nvPr/>
        </p:nvPicPr>
        <p:blipFill>
          <a:blip r:embed="rId1"/>
          <a:stretch>
            <a:fillRect/>
          </a:stretch>
        </p:blipFill>
        <p:spPr>
          <a:xfrm>
            <a:off x="4572000" y="1519986"/>
            <a:ext cx="4167667" cy="1764239"/>
          </a:xfrm>
          <a:prstGeom prst="rect">
            <a:avLst/>
          </a:prstGeom>
        </p:spPr>
      </p:pic>
      <p:pic>
        <p:nvPicPr>
          <p:cNvPr id="14" name="图片 5"/>
          <p:cNvPicPr>
            <a:picLocks noChangeAspect="1"/>
          </p:cNvPicPr>
          <p:nvPr/>
        </p:nvPicPr>
        <p:blipFill>
          <a:blip r:embed="rId2"/>
          <a:stretch>
            <a:fillRect/>
          </a:stretch>
        </p:blipFill>
        <p:spPr>
          <a:xfrm>
            <a:off x="5715151" y="3742070"/>
            <a:ext cx="2460224" cy="2005651"/>
          </a:xfrm>
          <a:prstGeom prst="rect">
            <a:avLst/>
          </a:prstGeom>
        </p:spPr>
      </p:pic>
      <mc:AlternateContent xmlns:mc="http://schemas.openxmlformats.org/markup-compatibility/2006">
        <mc:Choice xmlns:a14="http://schemas.microsoft.com/office/drawing/2010/main" Requires="a14">
          <p:sp>
            <p:nvSpPr>
              <p:cNvPr id="6" name="TextBox 5"/>
              <p:cNvSpPr txBox="1"/>
              <p:nvPr/>
            </p:nvSpPr>
            <p:spPr>
              <a:xfrm>
                <a:off x="847302" y="3829955"/>
                <a:ext cx="3862921" cy="1477328"/>
              </a:xfrm>
              <a:prstGeom prst="rect">
                <a:avLst/>
              </a:prstGeom>
              <a:noFill/>
            </p:spPr>
            <p:txBody>
              <a:bodyPr wrap="square" rtlCol="0">
                <a:spAutoFit/>
              </a:bodyPr>
              <a:lstStyle/>
              <a:p>
                <a:r>
                  <a:rPr lang="zh-CN" altLang="en-US" b="1" dirty="0"/>
                  <a:t>注意：</a:t>
                </a:r>
                <a:r>
                  <a:rPr lang="en-US" altLang="zh-CN" b="1" dirty="0">
                    <a:latin typeface="ZztexMono-Regular"/>
                  </a:rPr>
                  <a:t>Frustum</a:t>
                </a:r>
                <a:r>
                  <a:rPr lang="zh-CN" altLang="en-US" b="1" dirty="0">
                    <a:latin typeface="ZztexMono-Regular"/>
                  </a:rPr>
                  <a:t>函数没有限制视见体一定是对称的棱台！</a:t>
                </a:r>
                <a:endParaRPr lang="en-US" altLang="zh-CN" b="1" dirty="0">
                  <a:latin typeface="ZztexMono-Regular"/>
                </a:endParaRPr>
              </a:p>
              <a:p>
                <a:endParaRPr lang="en-US" b="1" dirty="0">
                  <a:latin typeface="ZztexMono-Regular"/>
                </a:endParaRPr>
              </a:p>
              <a:p>
                <a14:m>
                  <m:oMath xmlns:m="http://schemas.openxmlformats.org/officeDocument/2006/math">
                    <m:r>
                      <a:rPr lang="en-US" b="1" i="1" smtClean="0">
                        <a:latin typeface="Cambria Math" panose="02040503050406030204" pitchFamily="18" charset="0"/>
                        <a:ea typeface="Cambria Math" panose="02040503050406030204" pitchFamily="18" charset="0"/>
                        <a:cs typeface="Cambria Math" panose="02040503050406030204" pitchFamily="18" charset="0"/>
                      </a:rPr>
                      <m:t>⇒</m:t>
                    </m:r>
                  </m:oMath>
                </a14:m>
                <a:r>
                  <a:rPr lang="zh-CN" altLang="en-US" b="1" dirty="0"/>
                  <a:t> 需要先将棱台变为对称标准的棱台，再做透视归一化变换</a:t>
                </a:r>
                <a:endParaRPr lang="en-US" b="1" dirty="0"/>
              </a:p>
            </p:txBody>
          </p:sp>
        </mc:Choice>
        <mc:Fallback>
          <p:sp>
            <p:nvSpPr>
              <p:cNvPr id="6" name="TextBox 5"/>
              <p:cNvSpPr txBox="1">
                <a:spLocks noRot="1" noChangeAspect="1" noMove="1" noResize="1" noEditPoints="1" noAdjustHandles="1" noChangeArrowheads="1" noChangeShapeType="1" noTextEdit="1"/>
              </p:cNvSpPr>
              <p:nvPr/>
            </p:nvSpPr>
            <p:spPr>
              <a:xfrm>
                <a:off x="847302" y="3829955"/>
                <a:ext cx="3862921" cy="1477328"/>
              </a:xfrm>
              <a:prstGeom prst="rect">
                <a:avLst/>
              </a:prstGeom>
              <a:blipFill rotWithShape="1">
                <a:blip r:embed="rId3"/>
                <a:stretch>
                  <a:fillRect l="-5" t="-1136" r="11" b="40"/>
                </a:stretch>
              </a:blipFill>
            </p:spPr>
            <p:txBody>
              <a:bodyPr/>
              <a:lstStyle/>
              <a:p>
                <a:r>
                  <a:rPr lang="zh-CN" altLang="en-US">
                    <a:noFill/>
                  </a:rPr>
                  <a:t> </a:t>
                </a:r>
              </a:p>
            </p:txBody>
          </p:sp>
        </mc:Fallback>
      </mc:AlternateContent>
      <p:grpSp>
        <p:nvGrpSpPr>
          <p:cNvPr id="17" name="组合 21"/>
          <p:cNvGrpSpPr/>
          <p:nvPr/>
        </p:nvGrpSpPr>
        <p:grpSpPr>
          <a:xfrm>
            <a:off x="954487" y="5428255"/>
            <a:ext cx="4774477" cy="1429743"/>
            <a:chOff x="565288" y="3342928"/>
            <a:chExt cx="4950338" cy="1482406"/>
          </a:xfrm>
        </p:grpSpPr>
        <p:pic>
          <p:nvPicPr>
            <p:cNvPr id="18" name="图片 6"/>
            <p:cNvPicPr>
              <a:picLocks noChangeAspect="1"/>
            </p:cNvPicPr>
            <p:nvPr/>
          </p:nvPicPr>
          <p:blipFill>
            <a:blip r:embed="rId4"/>
            <a:stretch>
              <a:fillRect/>
            </a:stretch>
          </p:blipFill>
          <p:spPr>
            <a:xfrm>
              <a:off x="565288" y="3342928"/>
              <a:ext cx="4950338" cy="1482406"/>
            </a:xfrm>
            <a:prstGeom prst="rect">
              <a:avLst/>
            </a:prstGeom>
          </p:spPr>
        </p:pic>
        <p:pic>
          <p:nvPicPr>
            <p:cNvPr id="19" name="图片 17"/>
            <p:cNvPicPr>
              <a:picLocks noChangeAspect="1"/>
            </p:cNvPicPr>
            <p:nvPr/>
          </p:nvPicPr>
          <p:blipFill>
            <a:blip r:embed="rId5"/>
            <a:stretch>
              <a:fillRect/>
            </a:stretch>
          </p:blipFill>
          <p:spPr>
            <a:xfrm>
              <a:off x="4546508" y="3460160"/>
              <a:ext cx="97792" cy="97478"/>
            </a:xfrm>
            <a:prstGeom prst="rect">
              <a:avLst/>
            </a:prstGeom>
          </p:spPr>
        </p:pic>
        <p:pic>
          <p:nvPicPr>
            <p:cNvPr id="20" name="图片 18"/>
            <p:cNvPicPr>
              <a:picLocks noChangeAspect="1"/>
            </p:cNvPicPr>
            <p:nvPr/>
          </p:nvPicPr>
          <p:blipFill>
            <a:blip r:embed="rId5"/>
            <a:stretch>
              <a:fillRect/>
            </a:stretch>
          </p:blipFill>
          <p:spPr>
            <a:xfrm>
              <a:off x="4497612" y="4628267"/>
              <a:ext cx="97792" cy="97478"/>
            </a:xfrm>
            <a:prstGeom prst="rect">
              <a:avLst/>
            </a:prstGeom>
          </p:spPr>
        </p:pic>
        <p:pic>
          <p:nvPicPr>
            <p:cNvPr id="21" name="图片 19"/>
            <p:cNvPicPr>
              <a:picLocks noChangeAspect="1"/>
            </p:cNvPicPr>
            <p:nvPr/>
          </p:nvPicPr>
          <p:blipFill>
            <a:blip r:embed="rId5"/>
            <a:stretch>
              <a:fillRect/>
            </a:stretch>
          </p:blipFill>
          <p:spPr>
            <a:xfrm>
              <a:off x="5238875" y="4034332"/>
              <a:ext cx="97792" cy="97478"/>
            </a:xfrm>
            <a:prstGeom prst="rect">
              <a:avLst/>
            </a:prstGeom>
          </p:spPr>
        </p:pic>
        <p:pic>
          <p:nvPicPr>
            <p:cNvPr id="22" name="图片 20"/>
            <p:cNvPicPr>
              <a:picLocks noChangeAspect="1"/>
            </p:cNvPicPr>
            <p:nvPr/>
          </p:nvPicPr>
          <p:blipFill>
            <a:blip r:embed="rId5"/>
            <a:stretch>
              <a:fillRect/>
            </a:stretch>
          </p:blipFill>
          <p:spPr>
            <a:xfrm>
              <a:off x="3763618" y="4041307"/>
              <a:ext cx="97792" cy="97478"/>
            </a:xfrm>
            <a:prstGeom prst="rect">
              <a:avLst/>
            </a:prstGeom>
          </p:spPr>
        </p:pic>
      </p:grpSp>
      <p:cxnSp>
        <p:nvCxnSpPr>
          <p:cNvPr id="8" name="Elbow Connector 7"/>
          <p:cNvCxnSpPr/>
          <p:nvPr/>
        </p:nvCxnSpPr>
        <p:spPr>
          <a:xfrm rot="10800000" flipV="1">
            <a:off x="6277563" y="5906081"/>
            <a:ext cx="844593" cy="391485"/>
          </a:xfrm>
          <a:prstGeom prst="bentConnector3">
            <a:avLst>
              <a:gd name="adj1" fmla="val -6651"/>
            </a:avLst>
          </a:prstGeom>
          <a:ln w="104775">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7122156" y="3162891"/>
            <a:ext cx="0" cy="579179"/>
          </a:xfrm>
          <a:prstGeom prst="straightConnector1">
            <a:avLst/>
          </a:prstGeom>
          <a:ln w="104775">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stretch>
            <a:fillRect/>
          </a:stretch>
        </p:blipFill>
        <p:spPr>
          <a:xfrm>
            <a:off x="5162842" y="1506818"/>
            <a:ext cx="2460224" cy="2005651"/>
          </a:xfrm>
          <a:prstGeom prst="rect">
            <a:avLst/>
          </a:prstGeom>
        </p:spPr>
      </p:pic>
      <p:sp>
        <p:nvSpPr>
          <p:cNvPr id="2" name="标题 1"/>
          <p:cNvSpPr>
            <a:spLocks noGrp="1"/>
          </p:cNvSpPr>
          <p:nvPr>
            <p:ph type="title"/>
          </p:nvPr>
        </p:nvSpPr>
        <p:spPr/>
        <p:txBody>
          <a:bodyPr/>
          <a:lstStyle/>
          <a:p>
            <a:r>
              <a:rPr lang="zh-CN" altLang="en-US" dirty="0"/>
              <a:t>知识点回顾 </a:t>
            </a:r>
            <a:r>
              <a:rPr lang="en-US" altLang="zh-CN" dirty="0"/>
              <a:t>-</a:t>
            </a:r>
            <a:r>
              <a:rPr lang="zh-CN" altLang="en-US" dirty="0"/>
              <a:t> 透视规范化</a:t>
            </a:r>
            <a:endParaRPr lang="zh-CN" altLang="en-US" dirty="0"/>
          </a:p>
        </p:txBody>
      </p:sp>
      <p:sp>
        <p:nvSpPr>
          <p:cNvPr id="3" name="内容占位符 2"/>
          <p:cNvSpPr>
            <a:spLocks noGrp="1"/>
          </p:cNvSpPr>
          <p:nvPr>
            <p:ph idx="1"/>
          </p:nvPr>
        </p:nvSpPr>
        <p:spPr/>
        <p:txBody>
          <a:bodyPr/>
          <a:lstStyle/>
          <a:p>
            <a:r>
              <a:rPr lang="zh-CN" altLang="en-US" dirty="0"/>
              <a:t>导出透视规范化矩阵：</a:t>
            </a:r>
            <a:endParaRPr lang="en-US" altLang="zh-CN" sz="1200" dirty="0"/>
          </a:p>
          <a:p>
            <a:pPr marL="457200" lvl="1" indent="0">
              <a:buClr>
                <a:schemeClr val="tx1"/>
              </a:buClr>
              <a:buNone/>
            </a:pPr>
            <a:endParaRPr lang="zh-CN" altLang="en-US" dirty="0"/>
          </a:p>
        </p:txBody>
      </p:sp>
      <p:sp>
        <p:nvSpPr>
          <p:cNvPr id="4" name="灯片编号占位符 3"/>
          <p:cNvSpPr>
            <a:spLocks noGrp="1"/>
          </p:cNvSpPr>
          <p:nvPr>
            <p:ph type="sldNum" sz="quarter" idx="12"/>
          </p:nvPr>
        </p:nvSpPr>
        <p:spPr/>
        <p:txBody>
          <a:bodyPr/>
          <a:lstStyle/>
          <a:p>
            <a:fld id="{EB792F4E-54C0-4D36-B331-9C6FCFE9A340}" type="slidenum">
              <a:rPr lang="zh-CN" altLang="en-US" smtClean="0"/>
            </a:fld>
            <a:endParaRPr lang="zh-CN" altLang="en-US"/>
          </a:p>
        </p:txBody>
      </p:sp>
      <p:pic>
        <p:nvPicPr>
          <p:cNvPr id="10" name="图片 9"/>
          <p:cNvPicPr>
            <a:picLocks noChangeAspect="1"/>
          </p:cNvPicPr>
          <p:nvPr/>
        </p:nvPicPr>
        <p:blipFill>
          <a:blip r:embed="rId2"/>
          <a:stretch>
            <a:fillRect/>
          </a:stretch>
        </p:blipFill>
        <p:spPr>
          <a:xfrm>
            <a:off x="5848548" y="3846920"/>
            <a:ext cx="1774518" cy="1027317"/>
          </a:xfrm>
          <a:prstGeom prst="rect">
            <a:avLst/>
          </a:prstGeom>
        </p:spPr>
      </p:pic>
      <p:pic>
        <p:nvPicPr>
          <p:cNvPr id="11" name="图片 10"/>
          <p:cNvPicPr>
            <a:picLocks noChangeAspect="1"/>
          </p:cNvPicPr>
          <p:nvPr/>
        </p:nvPicPr>
        <p:blipFill>
          <a:blip r:embed="rId3"/>
          <a:stretch>
            <a:fillRect/>
          </a:stretch>
        </p:blipFill>
        <p:spPr>
          <a:xfrm>
            <a:off x="7851086" y="3705239"/>
            <a:ext cx="1174463" cy="1284131"/>
          </a:xfrm>
          <a:prstGeom prst="rect">
            <a:avLst/>
          </a:prstGeom>
        </p:spPr>
      </p:pic>
      <p:grpSp>
        <p:nvGrpSpPr>
          <p:cNvPr id="23" name="组合 22"/>
          <p:cNvGrpSpPr/>
          <p:nvPr/>
        </p:nvGrpSpPr>
        <p:grpSpPr>
          <a:xfrm>
            <a:off x="1048327" y="5290348"/>
            <a:ext cx="1982621" cy="1394346"/>
            <a:chOff x="1492905" y="4961378"/>
            <a:chExt cx="1982621" cy="1394346"/>
          </a:xfrm>
        </p:grpSpPr>
        <p:pic>
          <p:nvPicPr>
            <p:cNvPr id="12" name="图片 11"/>
            <p:cNvPicPr>
              <a:picLocks noChangeAspect="1"/>
            </p:cNvPicPr>
            <p:nvPr/>
          </p:nvPicPr>
          <p:blipFill>
            <a:blip r:embed="rId4"/>
            <a:stretch>
              <a:fillRect/>
            </a:stretch>
          </p:blipFill>
          <p:spPr>
            <a:xfrm>
              <a:off x="1492905" y="4961378"/>
              <a:ext cx="1982621" cy="676800"/>
            </a:xfrm>
            <a:prstGeom prst="rect">
              <a:avLst/>
            </a:prstGeom>
          </p:spPr>
        </p:pic>
        <p:pic>
          <p:nvPicPr>
            <p:cNvPr id="13" name="图片 12"/>
            <p:cNvPicPr>
              <a:picLocks noChangeAspect="1"/>
            </p:cNvPicPr>
            <p:nvPr/>
          </p:nvPicPr>
          <p:blipFill>
            <a:blip r:embed="rId5"/>
            <a:stretch>
              <a:fillRect/>
            </a:stretch>
          </p:blipFill>
          <p:spPr>
            <a:xfrm>
              <a:off x="1492905" y="5680686"/>
              <a:ext cx="1962087" cy="675038"/>
            </a:xfrm>
            <a:prstGeom prst="rect">
              <a:avLst/>
            </a:prstGeom>
          </p:spPr>
        </p:pic>
      </p:grpSp>
      <p:grpSp>
        <p:nvGrpSpPr>
          <p:cNvPr id="22" name="组合 21"/>
          <p:cNvGrpSpPr/>
          <p:nvPr/>
        </p:nvGrpSpPr>
        <p:grpSpPr>
          <a:xfrm>
            <a:off x="825098" y="3599722"/>
            <a:ext cx="4774477" cy="1429743"/>
            <a:chOff x="565288" y="3342928"/>
            <a:chExt cx="4950338" cy="1482406"/>
          </a:xfrm>
        </p:grpSpPr>
        <p:pic>
          <p:nvPicPr>
            <p:cNvPr id="7" name="图片 6"/>
            <p:cNvPicPr>
              <a:picLocks noChangeAspect="1"/>
            </p:cNvPicPr>
            <p:nvPr/>
          </p:nvPicPr>
          <p:blipFill>
            <a:blip r:embed="rId6"/>
            <a:stretch>
              <a:fillRect/>
            </a:stretch>
          </p:blipFill>
          <p:spPr>
            <a:xfrm>
              <a:off x="565288" y="3342928"/>
              <a:ext cx="4950338" cy="1482406"/>
            </a:xfrm>
            <a:prstGeom prst="rect">
              <a:avLst/>
            </a:prstGeom>
          </p:spPr>
        </p:pic>
        <p:pic>
          <p:nvPicPr>
            <p:cNvPr id="18" name="图片 17"/>
            <p:cNvPicPr>
              <a:picLocks noChangeAspect="1"/>
            </p:cNvPicPr>
            <p:nvPr/>
          </p:nvPicPr>
          <p:blipFill>
            <a:blip r:embed="rId7"/>
            <a:stretch>
              <a:fillRect/>
            </a:stretch>
          </p:blipFill>
          <p:spPr>
            <a:xfrm>
              <a:off x="4546508" y="3460160"/>
              <a:ext cx="97792" cy="97478"/>
            </a:xfrm>
            <a:prstGeom prst="rect">
              <a:avLst/>
            </a:prstGeom>
          </p:spPr>
        </p:pic>
        <p:pic>
          <p:nvPicPr>
            <p:cNvPr id="19" name="图片 18"/>
            <p:cNvPicPr>
              <a:picLocks noChangeAspect="1"/>
            </p:cNvPicPr>
            <p:nvPr/>
          </p:nvPicPr>
          <p:blipFill>
            <a:blip r:embed="rId7"/>
            <a:stretch>
              <a:fillRect/>
            </a:stretch>
          </p:blipFill>
          <p:spPr>
            <a:xfrm>
              <a:off x="4497612" y="4628267"/>
              <a:ext cx="97792" cy="97478"/>
            </a:xfrm>
            <a:prstGeom prst="rect">
              <a:avLst/>
            </a:prstGeom>
          </p:spPr>
        </p:pic>
        <p:pic>
          <p:nvPicPr>
            <p:cNvPr id="20" name="图片 19"/>
            <p:cNvPicPr>
              <a:picLocks noChangeAspect="1"/>
            </p:cNvPicPr>
            <p:nvPr/>
          </p:nvPicPr>
          <p:blipFill>
            <a:blip r:embed="rId7"/>
            <a:stretch>
              <a:fillRect/>
            </a:stretch>
          </p:blipFill>
          <p:spPr>
            <a:xfrm>
              <a:off x="5238875" y="4034332"/>
              <a:ext cx="97792" cy="97478"/>
            </a:xfrm>
            <a:prstGeom prst="rect">
              <a:avLst/>
            </a:prstGeom>
          </p:spPr>
        </p:pic>
        <p:pic>
          <p:nvPicPr>
            <p:cNvPr id="21" name="图片 20"/>
            <p:cNvPicPr>
              <a:picLocks noChangeAspect="1"/>
            </p:cNvPicPr>
            <p:nvPr/>
          </p:nvPicPr>
          <p:blipFill>
            <a:blip r:embed="rId7"/>
            <a:stretch>
              <a:fillRect/>
            </a:stretch>
          </p:blipFill>
          <p:spPr>
            <a:xfrm>
              <a:off x="3763618" y="4041307"/>
              <a:ext cx="97792" cy="97478"/>
            </a:xfrm>
            <a:prstGeom prst="rect">
              <a:avLst/>
            </a:prstGeom>
          </p:spPr>
        </p:pic>
      </p:grpSp>
      <p:sp>
        <p:nvSpPr>
          <p:cNvPr id="24" name="Rectangle 23"/>
          <p:cNvSpPr/>
          <p:nvPr/>
        </p:nvSpPr>
        <p:spPr>
          <a:xfrm>
            <a:off x="6966208" y="4398379"/>
            <a:ext cx="568919" cy="237261"/>
          </a:xfrm>
          <a:prstGeom prst="rect">
            <a:avLst/>
          </a:prstGeom>
          <a:solidFill>
            <a:srgbClr val="FF0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8" name="TextBox 7"/>
              <p:cNvSpPr txBox="1"/>
              <p:nvPr/>
            </p:nvSpPr>
            <p:spPr>
              <a:xfrm>
                <a:off x="2072289" y="2622732"/>
                <a:ext cx="958659"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cs typeface="Cambria Math" panose="02040503050406030204" pitchFamily="18" charset="0"/>
                        </a:rPr>
                        <m:t>𝑧</m:t>
                      </m:r>
                    </m:oMath>
                  </m:oMathPara>
                </a14:m>
                <a:endParaRPr lang="en-US" altLang="zh-CN" b="0" dirty="0">
                  <a:ea typeface="Cambria Math" panose="02040503050406030204" pitchFamily="18" charset="0"/>
                  <a:cs typeface="Cambria Math" panose="02040503050406030204" pitchFamily="18" charset="0"/>
                </a:endParaRPr>
              </a:p>
            </p:txBody>
          </p:sp>
        </mc:Choice>
        <mc:Fallback>
          <p:sp>
            <p:nvSpPr>
              <p:cNvPr id="8" name="TextBox 7"/>
              <p:cNvSpPr txBox="1">
                <a:spLocks noRot="1" noChangeAspect="1" noMove="1" noResize="1" noEditPoints="1" noAdjustHandles="1" noChangeArrowheads="1" noChangeShapeType="1" noTextEdit="1"/>
              </p:cNvSpPr>
              <p:nvPr/>
            </p:nvSpPr>
            <p:spPr>
              <a:xfrm>
                <a:off x="2072289" y="2622732"/>
                <a:ext cx="958659" cy="369332"/>
              </a:xfrm>
              <a:prstGeom prst="rect">
                <a:avLst/>
              </a:prstGeom>
              <a:blipFill rotWithShape="1">
                <a:blip r:embed="rId8"/>
                <a:stretch>
                  <a:fillRect l="-30" t="-49" r="10" b="15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6" name="TextBox 25"/>
              <p:cNvSpPr txBox="1"/>
              <p:nvPr/>
            </p:nvSpPr>
            <p:spPr>
              <a:xfrm>
                <a:off x="2072289" y="2980307"/>
                <a:ext cx="958659"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cs typeface="Cambria Math" panose="02040503050406030204" pitchFamily="18" charset="0"/>
                        </a:rPr>
                        <m:t>𝑧</m:t>
                      </m:r>
                    </m:oMath>
                  </m:oMathPara>
                </a14:m>
                <a:endParaRPr lang="en-US" altLang="zh-CN" b="0" dirty="0">
                  <a:ea typeface="Cambria Math" panose="02040503050406030204" pitchFamily="18" charset="0"/>
                  <a:cs typeface="Cambria Math" panose="02040503050406030204" pitchFamily="18" charset="0"/>
                </a:endParaRPr>
              </a:p>
            </p:txBody>
          </p:sp>
        </mc:Choice>
        <mc:Fallback>
          <p:sp>
            <p:nvSpPr>
              <p:cNvPr id="26" name="TextBox 25"/>
              <p:cNvSpPr txBox="1">
                <a:spLocks noRot="1" noChangeAspect="1" noMove="1" noResize="1" noEditPoints="1" noAdjustHandles="1" noChangeArrowheads="1" noChangeShapeType="1" noTextEdit="1"/>
              </p:cNvSpPr>
              <p:nvPr/>
            </p:nvSpPr>
            <p:spPr>
              <a:xfrm>
                <a:off x="2072289" y="2980307"/>
                <a:ext cx="958659" cy="369332"/>
              </a:xfrm>
              <a:prstGeom prst="rect">
                <a:avLst/>
              </a:prstGeom>
              <a:blipFill rotWithShape="1">
                <a:blip r:embed="rId9"/>
                <a:stretch>
                  <a:fillRect l="-30" t="-68" r="10" b="4"/>
                </a:stretch>
              </a:blipFill>
            </p:spPr>
            <p:txBody>
              <a:bodyPr/>
              <a:lstStyle/>
              <a:p>
                <a:r>
                  <a:rPr lang="zh-CN" altLang="en-US">
                    <a:noFill/>
                  </a:rPr>
                  <a:t> </a:t>
                </a:r>
              </a:p>
            </p:txBody>
          </p:sp>
        </mc:Fallback>
      </mc:AlternateContent>
      <p:sp>
        <p:nvSpPr>
          <p:cNvPr id="9" name="TextBox 8"/>
          <p:cNvSpPr txBox="1"/>
          <p:nvPr/>
        </p:nvSpPr>
        <p:spPr>
          <a:xfrm>
            <a:off x="1318135" y="2988042"/>
            <a:ext cx="184731" cy="338554"/>
          </a:xfrm>
          <a:prstGeom prst="rect">
            <a:avLst/>
          </a:prstGeom>
          <a:noFill/>
        </p:spPr>
        <p:txBody>
          <a:bodyPr wrap="none" rtlCol="0">
            <a:spAutoFit/>
          </a:bodyPr>
          <a:lstStyle/>
          <a:p>
            <a:endParaRPr lang="en-US" sz="1600" dirty="0"/>
          </a:p>
        </p:txBody>
      </p:sp>
      <p:sp>
        <p:nvSpPr>
          <p:cNvPr id="28" name="Left-Right Arrow 27"/>
          <p:cNvSpPr/>
          <p:nvPr/>
        </p:nvSpPr>
        <p:spPr>
          <a:xfrm>
            <a:off x="3306726" y="5539563"/>
            <a:ext cx="322728" cy="12860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p:cNvPicPr>
            <a:picLocks noChangeAspect="1"/>
          </p:cNvPicPr>
          <p:nvPr/>
        </p:nvPicPr>
        <p:blipFill>
          <a:blip r:embed="rId10"/>
          <a:stretch>
            <a:fillRect/>
          </a:stretch>
        </p:blipFill>
        <p:spPr>
          <a:xfrm>
            <a:off x="3909807" y="6177590"/>
            <a:ext cx="558800" cy="292100"/>
          </a:xfrm>
          <a:prstGeom prst="rect">
            <a:avLst/>
          </a:prstGeom>
        </p:spPr>
      </p:pic>
      <p:pic>
        <p:nvPicPr>
          <p:cNvPr id="36" name="Picture 35"/>
          <p:cNvPicPr>
            <a:picLocks noChangeAspect="1"/>
          </p:cNvPicPr>
          <p:nvPr/>
        </p:nvPicPr>
        <p:blipFill>
          <a:blip r:embed="rId11"/>
          <a:stretch>
            <a:fillRect/>
          </a:stretch>
        </p:blipFill>
        <p:spPr>
          <a:xfrm>
            <a:off x="3949529" y="5495398"/>
            <a:ext cx="609600" cy="266700"/>
          </a:xfrm>
          <a:prstGeom prst="rect">
            <a:avLst/>
          </a:prstGeom>
        </p:spPr>
      </p:pic>
      <p:sp>
        <p:nvSpPr>
          <p:cNvPr id="37" name="Left-Right Arrow 36"/>
          <p:cNvSpPr/>
          <p:nvPr/>
        </p:nvSpPr>
        <p:spPr>
          <a:xfrm>
            <a:off x="3306606" y="6292047"/>
            <a:ext cx="322728" cy="12860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ight Arrow 37"/>
          <p:cNvSpPr/>
          <p:nvPr/>
        </p:nvSpPr>
        <p:spPr>
          <a:xfrm>
            <a:off x="5192540" y="5773183"/>
            <a:ext cx="350920" cy="4729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9" name="TextBox 38"/>
              <p:cNvSpPr txBox="1"/>
              <p:nvPr/>
            </p:nvSpPr>
            <p:spPr>
              <a:xfrm>
                <a:off x="1022097" y="1919305"/>
                <a:ext cx="3776996" cy="584775"/>
              </a:xfrm>
              <a:prstGeom prst="rect">
                <a:avLst/>
              </a:prstGeom>
              <a:noFill/>
            </p:spPr>
            <p:txBody>
              <a:bodyPr wrap="none" rtlCol="0">
                <a:spAutoFit/>
              </a:bodyPr>
              <a:lstStyle/>
              <a:p>
                <a:r>
                  <a:rPr lang="zh-CN" altLang="en-US" sz="1600" dirty="0"/>
                  <a:t>给定由下面</a:t>
                </a:r>
                <a:r>
                  <a:rPr lang="en-US" altLang="zh-CN" sz="1600" dirty="0"/>
                  <a:t>4</a:t>
                </a:r>
                <a:r>
                  <a:rPr lang="zh-CN" altLang="en-US" sz="1600" dirty="0"/>
                  <a:t>个平面构成的半无穷棱锥：</a:t>
                </a:r>
                <a:endParaRPr lang="en-US" altLang="zh-CN" sz="1600" dirty="0"/>
              </a:p>
              <a:p>
                <a:r>
                  <a:rPr lang="zh-CN" altLang="en-US" sz="1600" dirty="0"/>
                  <a:t>（侧面与投影平面夹角 </a:t>
                </a:r>
                <a:r>
                  <a:rPr lang="en-US" altLang="zh-CN" sz="1600" dirty="0"/>
                  <a:t>=</a:t>
                </a:r>
                <a:r>
                  <a:rPr lang="zh-CN" altLang="en-US" sz="1600" dirty="0"/>
                  <a:t> </a:t>
                </a:r>
                <a:r>
                  <a:rPr lang="en-US" altLang="zh-CN" sz="1600" dirty="0"/>
                  <a:t>45</a:t>
                </a:r>
                <a14:m>
                  <m:oMath xmlns:m="http://schemas.openxmlformats.org/officeDocument/2006/math">
                    <m:r>
                      <a:rPr lang="it-IT" altLang="zh-CN" sz="1600" i="1">
                        <a:latin typeface="Cambria Math" panose="02040503050406030204" pitchFamily="18" charset="0"/>
                        <a:ea typeface="Cambria Math" panose="02040503050406030204" pitchFamily="18" charset="0"/>
                        <a:cs typeface="Cambria Math" panose="02040503050406030204" pitchFamily="18" charset="0"/>
                      </a:rPr>
                      <m:t>°</m:t>
                    </m:r>
                    <m:r>
                      <a:rPr lang="zh-CN" altLang="en-US" sz="1600" i="1">
                        <a:latin typeface="Cambria Math" panose="02040503050406030204" pitchFamily="18" charset="0"/>
                        <a:ea typeface="Cambria Math" panose="02040503050406030204" pitchFamily="18" charset="0"/>
                        <a:cs typeface="Cambria Math" panose="02040503050406030204" pitchFamily="18" charset="0"/>
                      </a:rPr>
                      <m:t>）</m:t>
                    </m:r>
                  </m:oMath>
                </a14:m>
                <a:endParaRPr lang="en-US" sz="1600" dirty="0"/>
              </a:p>
            </p:txBody>
          </p:sp>
        </mc:Choice>
        <mc:Fallback>
          <p:sp>
            <p:nvSpPr>
              <p:cNvPr id="39" name="TextBox 38"/>
              <p:cNvSpPr txBox="1">
                <a:spLocks noRot="1" noChangeAspect="1" noMove="1" noResize="1" noEditPoints="1" noAdjustHandles="1" noChangeArrowheads="1" noChangeShapeType="1" noTextEdit="1"/>
              </p:cNvSpPr>
              <p:nvPr/>
            </p:nvSpPr>
            <p:spPr>
              <a:xfrm>
                <a:off x="1022097" y="1919305"/>
                <a:ext cx="3776996" cy="584775"/>
              </a:xfrm>
              <a:prstGeom prst="rect">
                <a:avLst/>
              </a:prstGeom>
              <a:blipFill rotWithShape="1">
                <a:blip r:embed="rId12"/>
                <a:stretch>
                  <a:fillRect l="-10" t="-57" r="11" b="47"/>
                </a:stretch>
              </a:blipFill>
            </p:spPr>
            <p:txBody>
              <a:bodyPr/>
              <a:lstStyle/>
              <a:p>
                <a:r>
                  <a:rPr lang="zh-CN" altLang="en-US">
                    <a:noFill/>
                  </a:rPr>
                  <a:t> </a:t>
                </a:r>
              </a:p>
            </p:txBody>
          </p:sp>
        </mc:Fallback>
      </mc:AlternateContent>
      <p:sp>
        <p:nvSpPr>
          <p:cNvPr id="29" name="Rectangle 28"/>
          <p:cNvSpPr/>
          <p:nvPr/>
        </p:nvSpPr>
        <p:spPr>
          <a:xfrm>
            <a:off x="6010563" y="5322470"/>
            <a:ext cx="2158582" cy="1385763"/>
          </a:xfrm>
          <a:prstGeom prst="rect">
            <a:avLst/>
          </a:prstGeom>
          <a:solidFill>
            <a:srgbClr val="FF0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30" name="TextBox 29"/>
              <p:cNvSpPr txBox="1"/>
              <p:nvPr/>
            </p:nvSpPr>
            <p:spPr>
              <a:xfrm>
                <a:off x="6042579" y="6063656"/>
                <a:ext cx="2046008" cy="52655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𝛽</m:t>
                      </m:r>
                      <m:r>
                        <a:rPr lang="en-US" altLang="zh-CN" b="0" i="1" smtClean="0">
                          <a:latin typeface="Cambria Math" panose="02040503050406030204" pitchFamily="18" charset="0"/>
                          <a:ea typeface="Cambria Math" panose="02040503050406030204" pitchFamily="18" charset="0"/>
                        </a:rPr>
                        <m:t>=−</m:t>
                      </m:r>
                      <m:r>
                        <a:rPr lang="zh-CN" altLang="en-US" b="0" i="1" smtClean="0">
                          <a:latin typeface="Cambria Math" panose="02040503050406030204" pitchFamily="18" charset="0"/>
                          <a:ea typeface="Cambria Math" panose="02040503050406030204" pitchFamily="18" charset="0"/>
                        </a:rPr>
                        <m:t> </m:t>
                      </m:r>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2</m:t>
                          </m:r>
                          <m:r>
                            <a:rPr lang="zh-CN" altLang="en-US" b="0" i="1" smtClean="0">
                              <a:latin typeface="Cambria Math" panose="02040503050406030204" pitchFamily="18" charset="0"/>
                              <a:ea typeface="Cambria Math" panose="02040503050406030204" pitchFamily="18" charset="0"/>
                            </a:rPr>
                            <m:t>∗</m:t>
                          </m:r>
                          <m:r>
                            <m:rPr>
                              <m:sty m:val="p"/>
                            </m:rPr>
                            <a:rPr lang="en-US" altLang="zh-CN" b="0" i="0" smtClean="0">
                              <a:latin typeface="Cambria Math" panose="02040503050406030204" pitchFamily="18" charset="0"/>
                              <a:ea typeface="Cambria Math" panose="02040503050406030204" pitchFamily="18" charset="0"/>
                            </a:rPr>
                            <m:t>far</m:t>
                          </m:r>
                          <m:r>
                            <a:rPr lang="zh-CN" altLang="en-US" b="0" i="1" smtClean="0">
                              <a:latin typeface="Cambria Math" panose="02040503050406030204" pitchFamily="18" charset="0"/>
                              <a:ea typeface="Cambria Math" panose="02040503050406030204" pitchFamily="18" charset="0"/>
                            </a:rPr>
                            <m:t>∗</m:t>
                          </m:r>
                          <m:r>
                            <m:rPr>
                              <m:sty m:val="p"/>
                            </m:rPr>
                            <a:rPr lang="en-US" altLang="zh-CN" b="0" i="0" smtClean="0">
                              <a:latin typeface="Cambria Math" panose="02040503050406030204" pitchFamily="18" charset="0"/>
                              <a:ea typeface="Cambria Math" panose="02040503050406030204" pitchFamily="18" charset="0"/>
                            </a:rPr>
                            <m:t>near</m:t>
                          </m:r>
                        </m:num>
                        <m:den>
                          <m:r>
                            <m:rPr>
                              <m:sty m:val="p"/>
                            </m:rPr>
                            <a:rPr lang="en-US" altLang="zh-CN" b="0" i="0" smtClean="0">
                              <a:latin typeface="Cambria Math" panose="02040503050406030204" pitchFamily="18" charset="0"/>
                              <a:ea typeface="Cambria Math" panose="02040503050406030204" pitchFamily="18" charset="0"/>
                            </a:rPr>
                            <m:t>far</m:t>
                          </m:r>
                          <m:r>
                            <a:rPr lang="zh-CN" altLang="en-US"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m:t>
                          </m:r>
                          <m:r>
                            <a:rPr lang="zh-CN" altLang="en-US" b="0" i="1" smtClean="0">
                              <a:latin typeface="Cambria Math" panose="02040503050406030204" pitchFamily="18" charset="0"/>
                              <a:ea typeface="Cambria Math" panose="02040503050406030204" pitchFamily="18" charset="0"/>
                            </a:rPr>
                            <m:t> </m:t>
                          </m:r>
                          <m:r>
                            <m:rPr>
                              <m:sty m:val="p"/>
                            </m:rPr>
                            <a:rPr lang="en-US" altLang="zh-CN" i="0">
                              <a:latin typeface="Cambria Math" panose="02040503050406030204" pitchFamily="18" charset="0"/>
                              <a:ea typeface="Cambria Math" panose="02040503050406030204" pitchFamily="18" charset="0"/>
                            </a:rPr>
                            <m:t>near</m:t>
                          </m:r>
                        </m:den>
                      </m:f>
                    </m:oMath>
                  </m:oMathPara>
                </a14:m>
                <a:endParaRPr lang="en-US" dirty="0"/>
              </a:p>
            </p:txBody>
          </p:sp>
        </mc:Choice>
        <mc:Fallback>
          <p:sp>
            <p:nvSpPr>
              <p:cNvPr id="30" name="TextBox 29"/>
              <p:cNvSpPr txBox="1">
                <a:spLocks noRot="1" noChangeAspect="1" noMove="1" noResize="1" noEditPoints="1" noAdjustHandles="1" noChangeArrowheads="1" noChangeShapeType="1" noTextEdit="1"/>
              </p:cNvSpPr>
              <p:nvPr/>
            </p:nvSpPr>
            <p:spPr>
              <a:xfrm>
                <a:off x="6042579" y="6063656"/>
                <a:ext cx="2046008" cy="526554"/>
              </a:xfrm>
              <a:prstGeom prst="rect">
                <a:avLst/>
              </a:prstGeom>
              <a:blipFill rotWithShape="1">
                <a:blip r:embed="rId13"/>
                <a:stretch>
                  <a:fillRect l="-27" t="-8" r="-312" b="3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1" name="Rectangle 30"/>
              <p:cNvSpPr/>
              <p:nvPr/>
            </p:nvSpPr>
            <p:spPr>
              <a:xfrm>
                <a:off x="6001525" y="5351168"/>
                <a:ext cx="1987275" cy="618887"/>
              </a:xfrm>
              <a:prstGeom prst="rect">
                <a:avLst/>
              </a:prstGeom>
            </p:spPr>
            <p:txBody>
              <a:bodyPr wrap="none">
                <a:spAutoFit/>
              </a:bodyPr>
              <a:lstStyle/>
              <a:p>
                <a14:m>
                  <m:oMathPara xmlns:m="http://schemas.openxmlformats.org/officeDocument/2006/math">
                    <m:oMathParaPr>
                      <m:jc m:val="left"/>
                    </m:oMathParaPr>
                    <m:oMath xmlns:m="http://schemas.openxmlformats.org/officeDocument/2006/math">
                      <m:r>
                        <a:rPr lang="en-US" i="1">
                          <a:latin typeface="Cambria Math" panose="02040503050406030204" pitchFamily="18" charset="0"/>
                          <a:ea typeface="Cambria Math" panose="02040503050406030204" pitchFamily="18" charset="0"/>
                        </a:rPr>
                        <m:t>𝛼</m:t>
                      </m:r>
                      <m:r>
                        <a:rPr lang="en-US" altLang="zh-CN" i="1">
                          <a:latin typeface="Cambria Math" panose="02040503050406030204" pitchFamily="18" charset="0"/>
                          <a:ea typeface="Cambria Math" panose="02040503050406030204" pitchFamily="18" charset="0"/>
                        </a:rPr>
                        <m:t>=−</m:t>
                      </m:r>
                      <m:r>
                        <a:rPr lang="zh-CN" altLang="en-US" i="1">
                          <a:latin typeface="Cambria Math" panose="02040503050406030204" pitchFamily="18" charset="0"/>
                          <a:ea typeface="Cambria Math" panose="02040503050406030204" pitchFamily="18" charset="0"/>
                        </a:rPr>
                        <m:t> </m:t>
                      </m:r>
                      <m:f>
                        <m:fPr>
                          <m:ctrlPr>
                            <a:rPr lang="en-US" altLang="zh-CN" i="1">
                              <a:latin typeface="Cambria Math" panose="02040503050406030204" pitchFamily="18" charset="0"/>
                              <a:ea typeface="Cambria Math" panose="02040503050406030204" pitchFamily="18" charset="0"/>
                            </a:rPr>
                          </m:ctrlPr>
                        </m:fPr>
                        <m:num>
                          <m:r>
                            <m:rPr>
                              <m:sty m:val="p"/>
                            </m:rPr>
                            <a:rPr lang="en-US" altLang="zh-CN" i="0">
                              <a:latin typeface="Cambria Math" panose="02040503050406030204" pitchFamily="18" charset="0"/>
                              <a:ea typeface="Cambria Math" panose="02040503050406030204" pitchFamily="18" charset="0"/>
                            </a:rPr>
                            <m:t>far</m:t>
                          </m:r>
                          <m:r>
                            <a:rPr lang="en-US" altLang="zh-CN" i="1">
                              <a:latin typeface="Cambria Math" panose="02040503050406030204" pitchFamily="18" charset="0"/>
                              <a:ea typeface="Cambria Math" panose="02040503050406030204" pitchFamily="18" charset="0"/>
                            </a:rPr>
                            <m:t>+</m:t>
                          </m:r>
                          <m:r>
                            <m:rPr>
                              <m:sty m:val="p"/>
                            </m:rPr>
                            <a:rPr lang="en-US" altLang="zh-CN" i="0">
                              <a:latin typeface="Cambria Math" panose="02040503050406030204" pitchFamily="18" charset="0"/>
                              <a:ea typeface="Cambria Math" panose="02040503050406030204" pitchFamily="18" charset="0"/>
                            </a:rPr>
                            <m:t>near</m:t>
                          </m:r>
                        </m:num>
                        <m:den>
                          <m:r>
                            <m:rPr>
                              <m:sty m:val="p"/>
                            </m:rPr>
                            <a:rPr lang="en-US" altLang="zh-CN" i="1">
                              <a:latin typeface="Cambria Math" panose="02040503050406030204" pitchFamily="18" charset="0"/>
                              <a:ea typeface="Cambria Math" panose="02040503050406030204" pitchFamily="18" charset="0"/>
                            </a:rPr>
                            <m:t>far</m:t>
                          </m:r>
                          <m:r>
                            <a:rPr lang="en-US" altLang="zh-CN" i="1">
                              <a:latin typeface="Cambria Math" panose="02040503050406030204" pitchFamily="18" charset="0"/>
                              <a:ea typeface="Cambria Math" panose="02040503050406030204" pitchFamily="18" charset="0"/>
                            </a:rPr>
                            <m:t>−</m:t>
                          </m:r>
                          <m:r>
                            <m:rPr>
                              <m:sty m:val="p"/>
                            </m:rPr>
                            <a:rPr lang="en-US" altLang="zh-CN" i="0">
                              <a:latin typeface="Cambria Math" panose="02040503050406030204" pitchFamily="18" charset="0"/>
                              <a:ea typeface="Cambria Math" panose="02040503050406030204" pitchFamily="18" charset="0"/>
                            </a:rPr>
                            <m:t>near</m:t>
                          </m:r>
                        </m:den>
                      </m:f>
                    </m:oMath>
                  </m:oMathPara>
                </a14:m>
                <a:endParaRPr lang="en-US" dirty="0"/>
              </a:p>
            </p:txBody>
          </p:sp>
        </mc:Choice>
        <mc:Fallback>
          <p:sp>
            <p:nvSpPr>
              <p:cNvPr id="31" name="Rectangle 30"/>
              <p:cNvSpPr>
                <a:spLocks noRot="1" noChangeAspect="1" noMove="1" noResize="1" noEditPoints="1" noAdjustHandles="1" noChangeArrowheads="1" noChangeShapeType="1" noTextEdit="1"/>
              </p:cNvSpPr>
              <p:nvPr/>
            </p:nvSpPr>
            <p:spPr>
              <a:xfrm>
                <a:off x="6001525" y="5351168"/>
                <a:ext cx="1987275" cy="618887"/>
              </a:xfrm>
              <a:prstGeom prst="rect">
                <a:avLst/>
              </a:prstGeom>
              <a:blipFill rotWithShape="1">
                <a:blip r:embed="rId14"/>
                <a:stretch>
                  <a:fillRect l="-7" t="-4" r="25" b="68"/>
                </a:stretch>
              </a:blipFill>
            </p:spPr>
            <p:txBody>
              <a:bodyPr/>
              <a:lstStyle/>
              <a:p>
                <a:r>
                  <a:rPr lang="zh-CN" altLang="en-US">
                    <a:noFill/>
                  </a:rPr>
                  <a:t> </a:t>
                </a:r>
              </a:p>
            </p:txBody>
          </p:sp>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知识点回顾 </a:t>
            </a:r>
            <a:r>
              <a:rPr lang="en-US" altLang="zh-CN" dirty="0"/>
              <a:t>-</a:t>
            </a:r>
            <a:r>
              <a:rPr lang="zh-CN" altLang="en-US" dirty="0"/>
              <a:t> </a:t>
            </a:r>
            <a:r>
              <a:rPr lang="en-US" altLang="zh-CN" dirty="0"/>
              <a:t>OpenGL</a:t>
            </a:r>
            <a:r>
              <a:rPr lang="zh-CN" altLang="en-US" dirty="0"/>
              <a:t>的透视变换</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a:bodyPr>
              <a:lstStyle/>
              <a:p>
                <a:pPr>
                  <a:buClr>
                    <a:srgbClr val="94003F"/>
                  </a:buClr>
                </a:pPr>
                <a:r>
                  <a:rPr lang="zh-CN" altLang="en-US" dirty="0"/>
                  <a:t>视见体函数的矩阵</a:t>
                </a:r>
                <a:r>
                  <a:rPr lang="en-US" altLang="zh-CN" dirty="0"/>
                  <a:t>?</a:t>
                </a:r>
                <a:endParaRPr lang="en-US" altLang="zh-CN" dirty="0"/>
              </a:p>
              <a:p>
                <a:pPr lvl="1">
                  <a:buClr>
                    <a:schemeClr val="tx1"/>
                  </a:buClr>
                </a:pPr>
                <a:r>
                  <a:rPr lang="zh-CN" altLang="en-US" dirty="0">
                    <a:solidFill>
                      <a:srgbClr val="0000FF"/>
                    </a:solidFill>
                  </a:rPr>
                  <a:t>错切变换</a:t>
                </a:r>
                <a:r>
                  <a:rPr lang="zh-CN" altLang="en-US" dirty="0"/>
                  <a:t>：把不对称棱台变成对称</a:t>
                </a:r>
                <a:r>
                  <a:rPr lang="en-US" altLang="zh-CN" dirty="0"/>
                  <a:t>+</a:t>
                </a:r>
                <a:r>
                  <a:rPr lang="zh-CN" altLang="en-US" dirty="0"/>
                  <a:t>对称平面过原点</a:t>
                </a:r>
                <a:endParaRPr lang="en-US" altLang="zh-CN" dirty="0"/>
              </a:p>
              <a:p>
                <a:pPr lvl="1">
                  <a:buClr>
                    <a:schemeClr val="tx1"/>
                  </a:buClr>
                </a:pPr>
                <a:endParaRPr lang="en-US" altLang="zh-CN" dirty="0"/>
              </a:p>
              <a:p>
                <a:pPr lvl="1">
                  <a:buClr>
                    <a:schemeClr val="tx1"/>
                  </a:buClr>
                </a:pPr>
                <a:endParaRPr lang="en-US" altLang="zh-CN" dirty="0"/>
              </a:p>
              <a:p>
                <a:pPr lvl="1">
                  <a:buClr>
                    <a:schemeClr val="tx1"/>
                  </a:buClr>
                </a:pPr>
                <a:r>
                  <a:rPr lang="zh-CN" altLang="en-US" dirty="0">
                    <a:solidFill>
                      <a:srgbClr val="0000FF"/>
                    </a:solidFill>
                  </a:rPr>
                  <a:t>缩放变换</a:t>
                </a:r>
                <a:r>
                  <a:rPr lang="zh-CN" altLang="en-US" dirty="0"/>
                  <a:t>：把棱台的侧面变成</a:t>
                </a:r>
                <a14:m>
                  <m:oMath xmlns:m="http://schemas.openxmlformats.org/officeDocument/2006/math">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ea typeface="Cambria Math" panose="02040503050406030204" pitchFamily="18" charset="0"/>
                        <a:cs typeface="Cambria Math" panose="02040503050406030204" pitchFamily="18" charset="0"/>
                      </a:rPr>
                      <m:t>𝑧</m:t>
                    </m:r>
                  </m:oMath>
                </a14:m>
                <a:r>
                  <a:rPr lang="zh-CN" altLang="en-US" dirty="0">
                    <a:ea typeface="Cambria Math" panose="02040503050406030204" pitchFamily="18" charset="0"/>
                    <a:cs typeface="Cambria Math" panose="02040503050406030204" pitchFamily="18" charset="0"/>
                  </a:rPr>
                  <a:t>和</a:t>
                </a:r>
                <a14:m>
                  <m:oMath xmlns:m="http://schemas.openxmlformats.org/officeDocument/2006/math">
                    <m:r>
                      <a:rPr lang="en-US" altLang="zh-CN" b="0" i="1" dirty="0" smtClean="0">
                        <a:latin typeface="Cambria Math" panose="02040503050406030204" pitchFamily="18" charset="0"/>
                        <a:ea typeface="Cambria Math" panose="02040503050406030204" pitchFamily="18" charset="0"/>
                        <a:cs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ea typeface="Cambria Math" panose="02040503050406030204" pitchFamily="18" charset="0"/>
                        <a:cs typeface="Cambria Math" panose="02040503050406030204" pitchFamily="18" charset="0"/>
                      </a:rPr>
                      <m:t>𝑧</m:t>
                    </m:r>
                  </m:oMath>
                </a14:m>
                <a:endParaRPr lang="en-US" altLang="zh-CN" dirty="0"/>
              </a:p>
              <a:p>
                <a:pPr lvl="1">
                  <a:buClr>
                    <a:schemeClr val="tx1"/>
                  </a:buClr>
                </a:pPr>
                <a:endParaRPr lang="en-US" altLang="zh-CN" dirty="0"/>
              </a:p>
              <a:p>
                <a:pPr lvl="1">
                  <a:buClr>
                    <a:schemeClr val="tx1"/>
                  </a:buClr>
                </a:pPr>
                <a:endParaRPr lang="en-US" altLang="zh-CN" dirty="0"/>
              </a:p>
              <a:p>
                <a:pPr lvl="1">
                  <a:buClr>
                    <a:schemeClr val="tx1"/>
                  </a:buClr>
                </a:pPr>
                <a:r>
                  <a:rPr lang="zh-CN" altLang="en-US" dirty="0">
                    <a:solidFill>
                      <a:srgbClr val="0000FF"/>
                    </a:solidFill>
                  </a:rPr>
                  <a:t>透视归一化变换</a:t>
                </a:r>
                <a:endParaRPr lang="zh-CN" altLang="en-US" dirty="0">
                  <a:solidFill>
                    <a:srgbClr val="0000FF"/>
                  </a:solidFill>
                </a:endParaRPr>
              </a:p>
              <a:p>
                <a:pPr lvl="1">
                  <a:buClr>
                    <a:schemeClr val="tx1"/>
                  </a:buClr>
                </a:pPr>
                <a:endParaRPr lang="en-US" altLang="zh-CN" dirty="0"/>
              </a:p>
              <a:p>
                <a:pPr lvl="1">
                  <a:buClr>
                    <a:srgbClr val="94003F"/>
                  </a:buClr>
                </a:pPr>
                <a:endParaRPr lang="en-US" altLang="zh-CN" dirty="0"/>
              </a:p>
              <a:p>
                <a:pPr>
                  <a:buClr>
                    <a:srgbClr val="94003F"/>
                  </a:buClr>
                </a:pPr>
                <a:endParaRPr lang="en-US" altLang="zh-CN" sz="2400" dirty="0"/>
              </a:p>
              <a:p>
                <a:pPr marL="0" indent="0">
                  <a:buClr>
                    <a:srgbClr val="94003F"/>
                  </a:buClr>
                  <a:buNone/>
                </a:pPr>
                <a:endParaRPr lang="en-US" altLang="zh-CN" sz="2400" dirty="0"/>
              </a:p>
              <a:p>
                <a:pPr>
                  <a:buClr>
                    <a:srgbClr val="94003F"/>
                  </a:buClr>
                </a:pPr>
                <a:endParaRPr lang="en-US" altLang="zh-CN" sz="2400" dirty="0"/>
              </a:p>
              <a:p>
                <a:pPr>
                  <a:buClr>
                    <a:srgbClr val="94003F"/>
                  </a:buClr>
                </a:pPr>
                <a:endParaRPr lang="en-US" altLang="zh-CN" sz="2400"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t="-478" b="-21638"/>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EB792F4E-54C0-4D36-B331-9C6FCFE9A340}" type="slidenum">
              <a:rPr lang="zh-CN" altLang="en-US" smtClean="0"/>
            </a:fld>
            <a:endParaRPr lang="zh-CN" altLang="en-US"/>
          </a:p>
        </p:txBody>
      </p:sp>
      <p:pic>
        <p:nvPicPr>
          <p:cNvPr id="15" name="图片 14"/>
          <p:cNvPicPr>
            <a:picLocks noChangeAspect="1"/>
          </p:cNvPicPr>
          <p:nvPr/>
        </p:nvPicPr>
        <p:blipFill>
          <a:blip r:embed="rId2"/>
          <a:stretch>
            <a:fillRect/>
          </a:stretch>
        </p:blipFill>
        <p:spPr>
          <a:xfrm>
            <a:off x="1378547" y="2144635"/>
            <a:ext cx="5439846" cy="580969"/>
          </a:xfrm>
          <a:prstGeom prst="rect">
            <a:avLst/>
          </a:prstGeom>
        </p:spPr>
      </p:pic>
      <p:pic>
        <p:nvPicPr>
          <p:cNvPr id="25" name="图片 24"/>
          <p:cNvPicPr>
            <a:picLocks noChangeAspect="1"/>
          </p:cNvPicPr>
          <p:nvPr/>
        </p:nvPicPr>
        <p:blipFill>
          <a:blip r:embed="rId3"/>
          <a:stretch>
            <a:fillRect/>
          </a:stretch>
        </p:blipFill>
        <p:spPr>
          <a:xfrm>
            <a:off x="1342934" y="3278860"/>
            <a:ext cx="5511073" cy="306737"/>
          </a:xfrm>
          <a:prstGeom prst="rect">
            <a:avLst/>
          </a:prstGeom>
        </p:spPr>
      </p:pic>
      <p:pic>
        <p:nvPicPr>
          <p:cNvPr id="26" name="图片 25"/>
          <p:cNvPicPr>
            <a:picLocks noChangeAspect="1"/>
          </p:cNvPicPr>
          <p:nvPr/>
        </p:nvPicPr>
        <p:blipFill>
          <a:blip r:embed="rId4"/>
          <a:stretch>
            <a:fillRect/>
          </a:stretch>
        </p:blipFill>
        <p:spPr>
          <a:xfrm>
            <a:off x="1378547" y="4440070"/>
            <a:ext cx="2137283" cy="1226457"/>
          </a:xfrm>
          <a:prstGeom prst="rect">
            <a:avLst/>
          </a:prstGeom>
        </p:spPr>
      </p:pic>
      <p:pic>
        <p:nvPicPr>
          <p:cNvPr id="27" name="图片 26"/>
          <p:cNvPicPr>
            <a:picLocks noChangeAspect="1"/>
          </p:cNvPicPr>
          <p:nvPr/>
        </p:nvPicPr>
        <p:blipFill>
          <a:blip r:embed="rId5"/>
          <a:stretch>
            <a:fillRect/>
          </a:stretch>
        </p:blipFill>
        <p:spPr>
          <a:xfrm>
            <a:off x="4044963" y="4281148"/>
            <a:ext cx="5095442" cy="1417313"/>
          </a:xfrm>
          <a:prstGeom prst="rect">
            <a:avLst/>
          </a:prstGeom>
        </p:spPr>
      </p:pic>
      <p:sp>
        <p:nvSpPr>
          <p:cNvPr id="6" name="Right Arrow 5"/>
          <p:cNvSpPr/>
          <p:nvPr/>
        </p:nvSpPr>
        <p:spPr>
          <a:xfrm>
            <a:off x="3646406" y="4866148"/>
            <a:ext cx="296272" cy="247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实验常见问题</a:t>
            </a:r>
            <a:endParaRPr lang="zh-CN" altLang="en-US" dirty="0"/>
          </a:p>
        </p:txBody>
      </p:sp>
      <p:sp>
        <p:nvSpPr>
          <p:cNvPr id="3" name="内容占位符 2"/>
          <p:cNvSpPr>
            <a:spLocks noGrp="1"/>
          </p:cNvSpPr>
          <p:nvPr>
            <p:ph idx="1"/>
          </p:nvPr>
        </p:nvSpPr>
        <p:spPr/>
        <p:txBody>
          <a:bodyPr/>
          <a:lstStyle/>
          <a:p>
            <a:r>
              <a:rPr lang="en-US" altLang="zh-CN" dirty="0" err="1"/>
              <a:t>glm</a:t>
            </a:r>
            <a:r>
              <a:rPr lang="en-US" altLang="zh-CN" dirty="0"/>
              <a:t>::mat4</a:t>
            </a:r>
            <a:r>
              <a:rPr lang="zh-CN" altLang="en-US" dirty="0"/>
              <a:t>的转置</a:t>
            </a:r>
            <a:endParaRPr lang="zh-CN" altLang="en-US" dirty="0"/>
          </a:p>
        </p:txBody>
      </p:sp>
      <p:sp>
        <p:nvSpPr>
          <p:cNvPr id="4" name="灯片编号占位符 3"/>
          <p:cNvSpPr>
            <a:spLocks noGrp="1"/>
          </p:cNvSpPr>
          <p:nvPr>
            <p:ph type="sldNum" sz="quarter" idx="12"/>
          </p:nvPr>
        </p:nvSpPr>
        <p:spPr/>
        <p:txBody>
          <a:bodyPr/>
          <a:lstStyle/>
          <a:p>
            <a:fld id="{EB792F4E-54C0-4D36-B331-9C6FCFE9A340}" type="slidenum">
              <a:rPr lang="zh-CN" altLang="en-US" smtClean="0"/>
            </a:fld>
            <a:endParaRPr lang="zh-CN" altLang="en-US" dirty="0"/>
          </a:p>
        </p:txBody>
      </p:sp>
      <p:pic>
        <p:nvPicPr>
          <p:cNvPr id="6" name="图片 5"/>
          <p:cNvPicPr>
            <a:picLocks noChangeAspect="1"/>
          </p:cNvPicPr>
          <p:nvPr/>
        </p:nvPicPr>
        <p:blipFill>
          <a:blip r:embed="rId1"/>
          <a:stretch>
            <a:fillRect/>
          </a:stretch>
        </p:blipFill>
        <p:spPr>
          <a:xfrm>
            <a:off x="1056785" y="2335045"/>
            <a:ext cx="4635426" cy="1452301"/>
          </a:xfrm>
          <a:prstGeom prst="rect">
            <a:avLst/>
          </a:prstGeom>
        </p:spPr>
      </p:pic>
      <p:sp>
        <p:nvSpPr>
          <p:cNvPr id="8" name="文本框 7"/>
          <p:cNvSpPr txBox="1"/>
          <p:nvPr/>
        </p:nvSpPr>
        <p:spPr>
          <a:xfrm>
            <a:off x="4017870" y="2535194"/>
            <a:ext cx="1444636" cy="276999"/>
          </a:xfrm>
          <a:prstGeom prst="rect">
            <a:avLst/>
          </a:prstGeom>
          <a:noFill/>
        </p:spPr>
        <p:txBody>
          <a:bodyPr wrap="square" rtlCol="0">
            <a:spAutoFit/>
          </a:bodyPr>
          <a:lstStyle/>
          <a:p>
            <a:r>
              <a:rPr lang="zh-CN" altLang="en-US" sz="1200" dirty="0"/>
              <a:t>第 </a:t>
            </a:r>
            <a:r>
              <a:rPr lang="en-US" altLang="zh-CN" sz="1200" dirty="0"/>
              <a:t>1 </a:t>
            </a:r>
            <a:r>
              <a:rPr lang="zh-CN" altLang="en-US" sz="1200" dirty="0"/>
              <a:t>列</a:t>
            </a:r>
            <a:endParaRPr lang="zh-CN" altLang="en-US" sz="1200" dirty="0"/>
          </a:p>
        </p:txBody>
      </p:sp>
      <p:sp>
        <p:nvSpPr>
          <p:cNvPr id="14" name="文本框 13"/>
          <p:cNvSpPr txBox="1"/>
          <p:nvPr/>
        </p:nvSpPr>
        <p:spPr>
          <a:xfrm>
            <a:off x="4017870" y="2785556"/>
            <a:ext cx="1444636" cy="276999"/>
          </a:xfrm>
          <a:prstGeom prst="rect">
            <a:avLst/>
          </a:prstGeom>
          <a:noFill/>
        </p:spPr>
        <p:txBody>
          <a:bodyPr wrap="square" rtlCol="0">
            <a:spAutoFit/>
          </a:bodyPr>
          <a:lstStyle/>
          <a:p>
            <a:r>
              <a:rPr lang="zh-CN" altLang="en-US" sz="1200" dirty="0"/>
              <a:t>第 </a:t>
            </a:r>
            <a:r>
              <a:rPr lang="en-US" altLang="zh-CN" sz="1200" dirty="0"/>
              <a:t>2 </a:t>
            </a:r>
            <a:r>
              <a:rPr lang="zh-CN" altLang="en-US" sz="1200" dirty="0"/>
              <a:t>列</a:t>
            </a:r>
            <a:endParaRPr lang="zh-CN" altLang="en-US" sz="1200" dirty="0"/>
          </a:p>
        </p:txBody>
      </p:sp>
      <p:sp>
        <p:nvSpPr>
          <p:cNvPr id="15" name="文本框 14"/>
          <p:cNvSpPr txBox="1"/>
          <p:nvPr/>
        </p:nvSpPr>
        <p:spPr>
          <a:xfrm>
            <a:off x="4017870" y="3033371"/>
            <a:ext cx="1444636" cy="276999"/>
          </a:xfrm>
          <a:prstGeom prst="rect">
            <a:avLst/>
          </a:prstGeom>
          <a:noFill/>
        </p:spPr>
        <p:txBody>
          <a:bodyPr wrap="square" rtlCol="0">
            <a:spAutoFit/>
          </a:bodyPr>
          <a:lstStyle/>
          <a:p>
            <a:r>
              <a:rPr lang="zh-CN" altLang="en-US" sz="1200" dirty="0"/>
              <a:t>第 </a:t>
            </a:r>
            <a:r>
              <a:rPr lang="en-US" altLang="zh-CN" sz="1200" dirty="0"/>
              <a:t>3 </a:t>
            </a:r>
            <a:r>
              <a:rPr lang="zh-CN" altLang="en-US" sz="1200" dirty="0"/>
              <a:t>列</a:t>
            </a:r>
            <a:endParaRPr lang="zh-CN" altLang="en-US" sz="1200" dirty="0"/>
          </a:p>
        </p:txBody>
      </p:sp>
      <p:sp>
        <p:nvSpPr>
          <p:cNvPr id="16" name="文本框 15"/>
          <p:cNvSpPr txBox="1"/>
          <p:nvPr/>
        </p:nvSpPr>
        <p:spPr>
          <a:xfrm>
            <a:off x="4017870" y="3271458"/>
            <a:ext cx="1444636" cy="276999"/>
          </a:xfrm>
          <a:prstGeom prst="rect">
            <a:avLst/>
          </a:prstGeom>
          <a:noFill/>
        </p:spPr>
        <p:txBody>
          <a:bodyPr wrap="square" rtlCol="0">
            <a:spAutoFit/>
          </a:bodyPr>
          <a:lstStyle/>
          <a:p>
            <a:r>
              <a:rPr lang="zh-CN" altLang="en-US" sz="1200" dirty="0"/>
              <a:t>第 </a:t>
            </a:r>
            <a:r>
              <a:rPr lang="en-US" altLang="zh-CN" sz="1200" dirty="0"/>
              <a:t>4 </a:t>
            </a:r>
            <a:r>
              <a:rPr lang="zh-CN" altLang="en-US" sz="1200" dirty="0"/>
              <a:t>列</a:t>
            </a:r>
            <a:endParaRPr lang="zh-CN" altLang="en-US" sz="1200" dirty="0"/>
          </a:p>
        </p:txBody>
      </p:sp>
      <mc:AlternateContent xmlns:mc="http://schemas.openxmlformats.org/markup-compatibility/2006">
        <mc:Choice xmlns:a14="http://schemas.microsoft.com/office/drawing/2010/main" Requires="a14">
          <p:sp>
            <p:nvSpPr>
              <p:cNvPr id="17" name="文本框 16"/>
              <p:cNvSpPr txBox="1"/>
              <p:nvPr/>
            </p:nvSpPr>
            <p:spPr>
              <a:xfrm>
                <a:off x="6277231" y="2477138"/>
                <a:ext cx="1853392" cy="103464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d>
                        <m:dPr>
                          <m:ctrlPr>
                            <a:rPr lang="en-US" altLang="zh-CN" b="0" i="1" smtClean="0">
                              <a:latin typeface="Cambria Math" panose="02040503050406030204" pitchFamily="18" charset="0"/>
                            </a:rPr>
                          </m:ctrlPr>
                        </m:dPr>
                        <m:e>
                          <m:m>
                            <m:mPr>
                              <m:mcs>
                                <m:mc>
                                  <m:mcPr>
                                    <m:count m:val="2"/>
                                    <m:mcJc m:val="center"/>
                                  </m:mcPr>
                                </m:mc>
                              </m:mcs>
                              <m:ctrlPr>
                                <a:rPr lang="en-US" altLang="zh-CN" i="1" smtClean="0">
                                  <a:latin typeface="Cambria Math" panose="02040503050406030204" pitchFamily="18" charset="0"/>
                                </a:rPr>
                              </m:ctrlPr>
                            </m:mPr>
                            <m:mr>
                              <m:e>
                                <m:m>
                                  <m:mPr>
                                    <m:mcs>
                                      <m:mc>
                                        <m:mcPr>
                                          <m:count m:val="2"/>
                                          <m:mcJc m:val="center"/>
                                        </m:mcPr>
                                      </m:mc>
                                    </m:mcs>
                                    <m:ctrlPr>
                                      <a:rPr lang="en-US" altLang="zh-CN" i="1" smtClean="0">
                                        <a:latin typeface="Cambria Math" panose="02040503050406030204" pitchFamily="18" charset="0"/>
                                      </a:rPr>
                                    </m:ctrlPr>
                                  </m:mPr>
                                  <m:mr>
                                    <m:e>
                                      <m:r>
                                        <m:rPr>
                                          <m:brk m:alnAt="7"/>
                                        </m:rPr>
                                        <a:rPr lang="en-US" altLang="zh-CN" i="1">
                                          <a:latin typeface="Cambria Math" panose="02040503050406030204" pitchFamily="18" charset="0"/>
                                        </a:rPr>
                                        <m:t>1</m:t>
                                      </m:r>
                                    </m:e>
                                    <m:e>
                                      <m:r>
                                        <a:rPr lang="en-US" altLang="zh-CN" i="1">
                                          <a:latin typeface="Cambria Math" panose="02040503050406030204" pitchFamily="18" charset="0"/>
                                        </a:rPr>
                                        <m:t>5</m:t>
                                      </m:r>
                                    </m:e>
                                  </m:mr>
                                  <m:mr>
                                    <m:e>
                                      <m:r>
                                        <a:rPr lang="en-US" altLang="zh-CN" i="1">
                                          <a:latin typeface="Cambria Math" panose="02040503050406030204" pitchFamily="18" charset="0"/>
                                        </a:rPr>
                                        <m:t>2</m:t>
                                      </m:r>
                                    </m:e>
                                    <m:e>
                                      <m:r>
                                        <a:rPr lang="en-US" altLang="zh-CN" i="1">
                                          <a:latin typeface="Cambria Math" panose="02040503050406030204" pitchFamily="18" charset="0"/>
                                        </a:rPr>
                                        <m:t>6</m:t>
                                      </m:r>
                                    </m:e>
                                  </m:mr>
                                </m:m>
                              </m:e>
                              <m:e>
                                <m:m>
                                  <m:mPr>
                                    <m:mcs>
                                      <m:mc>
                                        <m:mcPr>
                                          <m:count m:val="2"/>
                                          <m:mcJc m:val="center"/>
                                        </m:mcPr>
                                      </m:mc>
                                    </m:mcs>
                                    <m:ctrlPr>
                                      <a:rPr lang="en-US" altLang="zh-CN" i="1" smtClean="0">
                                        <a:latin typeface="Cambria Math" panose="02040503050406030204" pitchFamily="18" charset="0"/>
                                      </a:rPr>
                                    </m:ctrlPr>
                                  </m:mPr>
                                  <m:mr>
                                    <m:e>
                                      <m:r>
                                        <m:rPr>
                                          <m:brk m:alnAt="7"/>
                                        </m:rPr>
                                        <a:rPr lang="en-US" altLang="zh-CN" i="1">
                                          <a:latin typeface="Cambria Math" panose="02040503050406030204" pitchFamily="18" charset="0"/>
                                        </a:rPr>
                                        <m:t>9</m:t>
                                      </m:r>
                                    </m:e>
                                    <m:e>
                                      <m:r>
                                        <a:rPr lang="en-US" altLang="zh-CN" i="1">
                                          <a:latin typeface="Cambria Math" panose="02040503050406030204" pitchFamily="18" charset="0"/>
                                        </a:rPr>
                                        <m:t>1</m:t>
                                      </m:r>
                                      <m:r>
                                        <a:rPr lang="en-US" altLang="zh-CN" i="1" smtClean="0">
                                          <a:latin typeface="Cambria Math" panose="02040503050406030204" pitchFamily="18" charset="0"/>
                                        </a:rPr>
                                        <m:t>3</m:t>
                                      </m:r>
                                    </m:e>
                                  </m:mr>
                                  <m:mr>
                                    <m:e>
                                      <m:r>
                                        <a:rPr lang="en-US" altLang="zh-CN" i="1">
                                          <a:latin typeface="Cambria Math" panose="02040503050406030204" pitchFamily="18" charset="0"/>
                                        </a:rPr>
                                        <m:t>1</m:t>
                                      </m:r>
                                      <m:r>
                                        <a:rPr lang="en-US" altLang="zh-CN" i="1" smtClean="0">
                                          <a:latin typeface="Cambria Math" panose="02040503050406030204" pitchFamily="18" charset="0"/>
                                        </a:rPr>
                                        <m:t>0</m:t>
                                      </m:r>
                                    </m:e>
                                    <m:e>
                                      <m:r>
                                        <a:rPr lang="en-US" altLang="zh-CN" i="1">
                                          <a:latin typeface="Cambria Math" panose="02040503050406030204" pitchFamily="18" charset="0"/>
                                        </a:rPr>
                                        <m:t>1</m:t>
                                      </m:r>
                                      <m:r>
                                        <a:rPr lang="en-US" altLang="zh-CN" i="1" smtClean="0">
                                          <a:latin typeface="Cambria Math" panose="02040503050406030204" pitchFamily="18" charset="0"/>
                                        </a:rPr>
                                        <m:t>4</m:t>
                                      </m:r>
                                    </m:e>
                                  </m:mr>
                                </m:m>
                              </m:e>
                            </m:mr>
                            <m:mr>
                              <m:e>
                                <m:m>
                                  <m:mPr>
                                    <m:mcs>
                                      <m:mc>
                                        <m:mcPr>
                                          <m:count m:val="2"/>
                                          <m:mcJc m:val="center"/>
                                        </m:mcPr>
                                      </m:mc>
                                    </m:mcs>
                                    <m:ctrlPr>
                                      <a:rPr lang="en-US" altLang="zh-CN" i="1" smtClean="0">
                                        <a:latin typeface="Cambria Math" panose="02040503050406030204" pitchFamily="18" charset="0"/>
                                      </a:rPr>
                                    </m:ctrlPr>
                                  </m:mPr>
                                  <m:mr>
                                    <m:e>
                                      <m:r>
                                        <m:rPr>
                                          <m:brk m:alnAt="7"/>
                                        </m:rPr>
                                        <a:rPr lang="en-US" altLang="zh-CN" i="1">
                                          <a:latin typeface="Cambria Math" panose="02040503050406030204" pitchFamily="18" charset="0"/>
                                        </a:rPr>
                                        <m:t>3</m:t>
                                      </m:r>
                                    </m:e>
                                    <m:e>
                                      <m:r>
                                        <a:rPr lang="en-US" altLang="zh-CN" i="1">
                                          <a:latin typeface="Cambria Math" panose="02040503050406030204" pitchFamily="18" charset="0"/>
                                        </a:rPr>
                                        <m:t>7</m:t>
                                      </m:r>
                                    </m:e>
                                  </m:mr>
                                  <m:mr>
                                    <m:e>
                                      <m:r>
                                        <a:rPr lang="en-US" altLang="zh-CN" i="1">
                                          <a:latin typeface="Cambria Math" panose="02040503050406030204" pitchFamily="18" charset="0"/>
                                        </a:rPr>
                                        <m:t>4</m:t>
                                      </m:r>
                                    </m:e>
                                    <m:e>
                                      <m:r>
                                        <a:rPr lang="en-US" altLang="zh-CN" i="1">
                                          <a:latin typeface="Cambria Math" panose="02040503050406030204" pitchFamily="18" charset="0"/>
                                        </a:rPr>
                                        <m:t>8</m:t>
                                      </m:r>
                                    </m:e>
                                  </m:mr>
                                </m:m>
                              </m:e>
                              <m:e>
                                <m:m>
                                  <m:mPr>
                                    <m:mcs>
                                      <m:mc>
                                        <m:mcPr>
                                          <m:count m:val="2"/>
                                          <m:mcJc m:val="center"/>
                                        </m:mcPr>
                                      </m:mc>
                                    </m:mcs>
                                    <m:ctrlPr>
                                      <a:rPr lang="en-US" altLang="zh-CN" i="1" smtClean="0">
                                        <a:latin typeface="Cambria Math" panose="02040503050406030204" pitchFamily="18" charset="0"/>
                                      </a:rPr>
                                    </m:ctrlPr>
                                  </m:mPr>
                                  <m:mr>
                                    <m:e>
                                      <m:r>
                                        <m:rPr>
                                          <m:brk m:alnAt="7"/>
                                        </m:rPr>
                                        <a:rPr lang="en-US" altLang="zh-CN" i="1">
                                          <a:latin typeface="Cambria Math" panose="02040503050406030204" pitchFamily="18" charset="0"/>
                                        </a:rPr>
                                        <m:t>1</m:t>
                                      </m:r>
                                      <m:r>
                                        <a:rPr lang="en-US" altLang="zh-CN" i="1" smtClean="0">
                                          <a:latin typeface="Cambria Math" panose="02040503050406030204" pitchFamily="18" charset="0"/>
                                        </a:rPr>
                                        <m:t>1</m:t>
                                      </m:r>
                                    </m:e>
                                    <m:e>
                                      <m:r>
                                        <a:rPr lang="en-US" altLang="zh-CN" i="1">
                                          <a:latin typeface="Cambria Math" panose="02040503050406030204" pitchFamily="18" charset="0"/>
                                        </a:rPr>
                                        <m:t>1</m:t>
                                      </m:r>
                                      <m:r>
                                        <a:rPr lang="en-US" altLang="zh-CN" i="1" smtClean="0">
                                          <a:latin typeface="Cambria Math" panose="02040503050406030204" pitchFamily="18" charset="0"/>
                                        </a:rPr>
                                        <m:t>5</m:t>
                                      </m:r>
                                    </m:e>
                                  </m:mr>
                                  <m:mr>
                                    <m:e>
                                      <m:r>
                                        <a:rPr lang="en-US" altLang="zh-CN" i="1">
                                          <a:latin typeface="Cambria Math" panose="02040503050406030204" pitchFamily="18" charset="0"/>
                                        </a:rPr>
                                        <m:t>1</m:t>
                                      </m:r>
                                      <m:r>
                                        <a:rPr lang="en-US" altLang="zh-CN" i="1" smtClean="0">
                                          <a:latin typeface="Cambria Math" panose="02040503050406030204" pitchFamily="18" charset="0"/>
                                        </a:rPr>
                                        <m:t>2</m:t>
                                      </m:r>
                                    </m:e>
                                    <m:e>
                                      <m:r>
                                        <a:rPr lang="en-US" altLang="zh-CN" i="1">
                                          <a:latin typeface="Cambria Math" panose="02040503050406030204" pitchFamily="18" charset="0"/>
                                        </a:rPr>
                                        <m:t>1</m:t>
                                      </m:r>
                                      <m:r>
                                        <a:rPr lang="en-US" altLang="zh-CN" i="1" smtClean="0">
                                          <a:latin typeface="Cambria Math" panose="02040503050406030204" pitchFamily="18" charset="0"/>
                                        </a:rPr>
                                        <m:t>6</m:t>
                                      </m:r>
                                    </m:e>
                                  </m:mr>
                                </m:m>
                              </m:e>
                            </m:mr>
                          </m:m>
                        </m:e>
                      </m:d>
                    </m:oMath>
                  </m:oMathPara>
                </a14:m>
                <a:endParaRPr lang="zh-CN" altLang="en-US" dirty="0"/>
              </a:p>
            </p:txBody>
          </p:sp>
        </mc:Choice>
        <mc:Fallback>
          <p:sp>
            <p:nvSpPr>
              <p:cNvPr id="17" name="文本框 16"/>
              <p:cNvSpPr txBox="1">
                <a:spLocks noRot="1" noChangeAspect="1" noMove="1" noResize="1" noEditPoints="1" noAdjustHandles="1" noChangeArrowheads="1" noChangeShapeType="1" noTextEdit="1"/>
              </p:cNvSpPr>
              <p:nvPr/>
            </p:nvSpPr>
            <p:spPr>
              <a:xfrm>
                <a:off x="6277231" y="2477138"/>
                <a:ext cx="1853392" cy="1034642"/>
              </a:xfrm>
              <a:prstGeom prst="rect">
                <a:avLst/>
              </a:prstGeom>
              <a:blipFill rotWithShape="1">
                <a:blip r:embed="rId2"/>
                <a:stretch>
                  <a:fillRect l="-14" r="-167" b="22"/>
                </a:stretch>
              </a:blipFill>
            </p:spPr>
            <p:txBody>
              <a:bodyPr/>
              <a:lstStyle/>
              <a:p>
                <a:r>
                  <a:rPr lang="zh-CN" altLang="en-US">
                    <a:noFill/>
                  </a:rPr>
                  <a:t> </a:t>
                </a:r>
              </a:p>
            </p:txBody>
          </p:sp>
        </mc:Fallback>
      </mc:AlternateContent>
      <p:sp>
        <p:nvSpPr>
          <p:cNvPr id="18" name="文本框 17"/>
          <p:cNvSpPr txBox="1"/>
          <p:nvPr/>
        </p:nvSpPr>
        <p:spPr>
          <a:xfrm>
            <a:off x="1056785" y="4311289"/>
            <a:ext cx="2248930" cy="369332"/>
          </a:xfrm>
          <a:prstGeom prst="rect">
            <a:avLst/>
          </a:prstGeom>
          <a:noFill/>
        </p:spPr>
        <p:txBody>
          <a:bodyPr wrap="square" rtlCol="0">
            <a:spAutoFit/>
          </a:bodyPr>
          <a:lstStyle/>
          <a:p>
            <a:r>
              <a:rPr lang="en-US" altLang="zh-CN" dirty="0"/>
              <a:t>matrix[2][3]</a:t>
            </a:r>
            <a:endParaRPr lang="zh-CN" altLang="en-US" dirty="0"/>
          </a:p>
        </p:txBody>
      </p:sp>
      <p:sp>
        <p:nvSpPr>
          <p:cNvPr id="19" name="文本框 18"/>
          <p:cNvSpPr txBox="1"/>
          <p:nvPr/>
        </p:nvSpPr>
        <p:spPr>
          <a:xfrm>
            <a:off x="1056785" y="1888408"/>
            <a:ext cx="2038865" cy="369332"/>
          </a:xfrm>
          <a:prstGeom prst="rect">
            <a:avLst/>
          </a:prstGeom>
          <a:noFill/>
        </p:spPr>
        <p:txBody>
          <a:bodyPr wrap="square" rtlCol="0">
            <a:spAutoFit/>
          </a:bodyPr>
          <a:lstStyle/>
          <a:p>
            <a:r>
              <a:rPr lang="zh-CN" altLang="en-US" dirty="0"/>
              <a:t>矩阵（按列存储）：</a:t>
            </a:r>
            <a:endParaRPr lang="zh-CN" altLang="en-US" dirty="0"/>
          </a:p>
        </p:txBody>
      </p:sp>
      <p:sp>
        <p:nvSpPr>
          <p:cNvPr id="20" name="文本框 19"/>
          <p:cNvSpPr txBox="1"/>
          <p:nvPr/>
        </p:nvSpPr>
        <p:spPr>
          <a:xfrm>
            <a:off x="1056785" y="3994322"/>
            <a:ext cx="2038865" cy="369332"/>
          </a:xfrm>
          <a:prstGeom prst="rect">
            <a:avLst/>
          </a:prstGeom>
          <a:noFill/>
        </p:spPr>
        <p:txBody>
          <a:bodyPr wrap="square" rtlCol="0">
            <a:spAutoFit/>
          </a:bodyPr>
          <a:lstStyle/>
          <a:p>
            <a:r>
              <a:rPr lang="zh-CN" altLang="en-US" dirty="0"/>
              <a:t>矩阵下标访问：</a:t>
            </a:r>
            <a:endParaRPr lang="zh-CN" altLang="en-US" dirty="0"/>
          </a:p>
        </p:txBody>
      </p:sp>
      <p:sp>
        <p:nvSpPr>
          <p:cNvPr id="22" name="文本框 21"/>
          <p:cNvSpPr txBox="1"/>
          <p:nvPr/>
        </p:nvSpPr>
        <p:spPr>
          <a:xfrm>
            <a:off x="2708380" y="4363654"/>
            <a:ext cx="1630809" cy="307777"/>
          </a:xfrm>
          <a:prstGeom prst="rect">
            <a:avLst/>
          </a:prstGeom>
          <a:noFill/>
        </p:spPr>
        <p:txBody>
          <a:bodyPr wrap="square" rtlCol="0">
            <a:spAutoFit/>
          </a:bodyPr>
          <a:lstStyle/>
          <a:p>
            <a:r>
              <a:rPr lang="zh-CN" altLang="en-US" sz="1400" dirty="0"/>
              <a:t>第 </a:t>
            </a:r>
            <a:r>
              <a:rPr lang="en-US" altLang="zh-CN" sz="1400" dirty="0"/>
              <a:t>3 </a:t>
            </a:r>
            <a:r>
              <a:rPr lang="zh-CN" altLang="en-US" sz="1400" dirty="0"/>
              <a:t>列</a:t>
            </a:r>
            <a:r>
              <a:rPr lang="en-US" altLang="zh-CN" sz="1400" dirty="0"/>
              <a:t>,</a:t>
            </a:r>
            <a:r>
              <a:rPr lang="zh-CN" altLang="en-US" sz="1400" dirty="0"/>
              <a:t>第 </a:t>
            </a:r>
            <a:r>
              <a:rPr lang="en-US" altLang="zh-CN" sz="1400" dirty="0"/>
              <a:t>4 </a:t>
            </a:r>
            <a:r>
              <a:rPr lang="zh-CN" altLang="en-US" sz="1400" dirty="0"/>
              <a:t>行</a:t>
            </a:r>
            <a:endParaRPr lang="zh-CN" altLang="en-US" sz="1400" dirty="0"/>
          </a:p>
        </p:txBody>
      </p:sp>
      <p:sp>
        <p:nvSpPr>
          <p:cNvPr id="23" name="矩形 22"/>
          <p:cNvSpPr/>
          <p:nvPr/>
        </p:nvSpPr>
        <p:spPr>
          <a:xfrm>
            <a:off x="2708380" y="2335045"/>
            <a:ext cx="213993" cy="2396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24" name="文本框 23"/>
              <p:cNvSpPr txBox="1"/>
              <p:nvPr/>
            </p:nvSpPr>
            <p:spPr>
              <a:xfrm>
                <a:off x="1016277" y="5103012"/>
                <a:ext cx="7809668" cy="668645"/>
              </a:xfrm>
              <a:prstGeom prst="rect">
                <a:avLst/>
              </a:prstGeom>
              <a:noFill/>
            </p:spPr>
            <p:txBody>
              <a:bodyPr wrap="square" rtlCol="0">
                <a:spAutoFit/>
              </a:bodyPr>
              <a:lstStyle/>
              <a:p>
                <a:r>
                  <a:rPr lang="zh-CN" altLang="en-US" dirty="0"/>
                  <a:t>当我们将矩阵中的</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𝑖𝑗</m:t>
                        </m:r>
                      </m:sub>
                    </m:sSub>
                  </m:oMath>
                </a14:m>
                <a:r>
                  <a:rPr lang="en-US" altLang="zh-CN" dirty="0"/>
                  <a:t>(</a:t>
                </a:r>
                <a:r>
                  <a:rPr lang="zh-CN" altLang="en-US" dirty="0"/>
                  <a:t>第</a:t>
                </a:r>
                <a14:m>
                  <m:oMath xmlns:m="http://schemas.openxmlformats.org/officeDocument/2006/math">
                    <m:r>
                      <a:rPr lang="en-US" altLang="zh-CN" b="0" i="1" smtClean="0">
                        <a:latin typeface="Cambria Math" panose="02040503050406030204" pitchFamily="18" charset="0"/>
                      </a:rPr>
                      <m:t>𝑖</m:t>
                    </m:r>
                    <m:r>
                      <a:rPr lang="zh-CN" altLang="en-US" i="1">
                        <a:latin typeface="Cambria Math" panose="02040503050406030204" pitchFamily="18" charset="0"/>
                      </a:rPr>
                      <m:t>行</m:t>
                    </m:r>
                  </m:oMath>
                </a14:m>
                <a:r>
                  <a:rPr lang="zh-CN" altLang="en-US" dirty="0"/>
                  <a:t>，第</a:t>
                </a:r>
                <a14:m>
                  <m:oMath xmlns:m="http://schemas.openxmlformats.org/officeDocument/2006/math">
                    <m:r>
                      <a:rPr lang="en-US" altLang="zh-CN" b="0" i="1" smtClean="0">
                        <a:latin typeface="Cambria Math" panose="02040503050406030204" pitchFamily="18" charset="0"/>
                      </a:rPr>
                      <m:t>𝑗</m:t>
                    </m:r>
                  </m:oMath>
                </a14:m>
                <a:r>
                  <a:rPr lang="zh-CN" altLang="en-US" dirty="0"/>
                  <a:t>列</a:t>
                </a:r>
                <a:r>
                  <a:rPr lang="en-US" altLang="zh-CN" dirty="0"/>
                  <a:t>)</a:t>
                </a:r>
                <a:r>
                  <a:rPr lang="zh-CN" altLang="en-US" dirty="0"/>
                  <a:t>赋值给 </a:t>
                </a:r>
                <a:r>
                  <a:rPr lang="en-US" altLang="zh-CN" dirty="0" err="1"/>
                  <a:t>glm</a:t>
                </a:r>
                <a:r>
                  <a:rPr lang="en-US" altLang="zh-CN" dirty="0"/>
                  <a:t>::mat4 </a:t>
                </a:r>
                <a:r>
                  <a:rPr lang="zh-CN" altLang="en-US" dirty="0"/>
                  <a:t>的 </a:t>
                </a:r>
                <a:r>
                  <a:rPr lang="en-US" altLang="zh-CN" dirty="0" err="1"/>
                  <a:t>matirx</a:t>
                </a:r>
                <a:r>
                  <a:rPr lang="en-US" altLang="zh-CN" dirty="0"/>
                  <a:t>[</a:t>
                </a:r>
                <a:r>
                  <a:rPr lang="en-US" altLang="zh-CN" dirty="0" err="1"/>
                  <a:t>i</a:t>
                </a:r>
                <a:r>
                  <a:rPr lang="en-US" altLang="zh-CN" dirty="0"/>
                  <a:t>][j] </a:t>
                </a:r>
                <a:r>
                  <a:rPr lang="zh-CN" altLang="en-US" dirty="0"/>
                  <a:t>来进行矩阵的初始化（按行存储），那么就需要对结果进行转置</a:t>
                </a:r>
                <a:r>
                  <a:rPr lang="en-US" altLang="zh-CN" dirty="0"/>
                  <a:t> </a:t>
                </a:r>
                <a:r>
                  <a:rPr lang="en-US" altLang="zh-CN" dirty="0" err="1"/>
                  <a:t>glm</a:t>
                </a:r>
                <a:r>
                  <a:rPr lang="en-US" altLang="zh-CN" dirty="0"/>
                  <a:t>::transpose(matrix)</a:t>
                </a:r>
                <a:endParaRPr lang="zh-CN" altLang="en-US" dirty="0"/>
              </a:p>
            </p:txBody>
          </p:sp>
        </mc:Choice>
        <mc:Fallback>
          <p:sp>
            <p:nvSpPr>
              <p:cNvPr id="24" name="文本框 23"/>
              <p:cNvSpPr txBox="1">
                <a:spLocks noRot="1" noChangeAspect="1" noMove="1" noResize="1" noEditPoints="1" noAdjustHandles="1" noChangeArrowheads="1" noChangeShapeType="1" noTextEdit="1"/>
              </p:cNvSpPr>
              <p:nvPr/>
            </p:nvSpPr>
            <p:spPr>
              <a:xfrm>
                <a:off x="1016277" y="5103012"/>
                <a:ext cx="7809668" cy="668645"/>
              </a:xfrm>
              <a:prstGeom prst="rect">
                <a:avLst/>
              </a:prstGeom>
              <a:blipFill rotWithShape="1">
                <a:blip r:embed="rId3"/>
                <a:stretch>
                  <a:fillRect l="-4" t="-23" r="1" b="21"/>
                </a:stretch>
              </a:blipFill>
            </p:spPr>
            <p:txBody>
              <a:bodyPr/>
              <a:lstStyle/>
              <a:p>
                <a:r>
                  <a:rPr lang="zh-CN" altLang="en-US">
                    <a:noFill/>
                  </a:rPr>
                  <a:t> </a:t>
                </a:r>
              </a:p>
            </p:txBody>
          </p:sp>
        </mc:Fallback>
      </mc:AlternateContent>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知识点回顾 </a:t>
            </a:r>
            <a:r>
              <a:rPr lang="en-US" altLang="zh-CN" dirty="0"/>
              <a:t>-</a:t>
            </a:r>
            <a:r>
              <a:rPr lang="zh-CN" altLang="en-US" dirty="0"/>
              <a:t> </a:t>
            </a:r>
            <a:r>
              <a:rPr lang="en-US" altLang="zh-CN" dirty="0"/>
              <a:t>OpenGL</a:t>
            </a:r>
            <a:r>
              <a:rPr lang="zh-CN" altLang="en-US" dirty="0"/>
              <a:t>的透视变换</a:t>
            </a:r>
            <a:endParaRPr lang="zh-CN" altLang="en-US" dirty="0"/>
          </a:p>
        </p:txBody>
      </p:sp>
      <p:sp>
        <p:nvSpPr>
          <p:cNvPr id="3" name="内容占位符 2"/>
          <p:cNvSpPr>
            <a:spLocks noGrp="1"/>
          </p:cNvSpPr>
          <p:nvPr>
            <p:ph idx="1"/>
          </p:nvPr>
        </p:nvSpPr>
        <p:spPr/>
        <p:txBody>
          <a:bodyPr>
            <a:normAutofit/>
          </a:bodyPr>
          <a:lstStyle/>
          <a:p>
            <a:pPr>
              <a:buClr>
                <a:srgbClr val="94003F"/>
              </a:buClr>
            </a:pPr>
            <a:r>
              <a:rPr lang="zh-CN" altLang="en-US" dirty="0"/>
              <a:t>透视函数的矩阵</a:t>
            </a:r>
            <a:r>
              <a:rPr lang="en-US" altLang="zh-CN" dirty="0"/>
              <a:t>?</a:t>
            </a:r>
            <a:endParaRPr lang="en-US" altLang="zh-CN" dirty="0"/>
          </a:p>
          <a:p>
            <a:pPr lvl="1">
              <a:buClr>
                <a:schemeClr val="tx1"/>
              </a:buClr>
            </a:pPr>
            <a:endParaRPr lang="en-US" altLang="zh-CN" dirty="0"/>
          </a:p>
          <a:p>
            <a:pPr lvl="1">
              <a:buClr>
                <a:srgbClr val="94003F"/>
              </a:buClr>
            </a:pPr>
            <a:endParaRPr lang="en-US" altLang="zh-CN" dirty="0"/>
          </a:p>
          <a:p>
            <a:pPr>
              <a:buClr>
                <a:srgbClr val="94003F"/>
              </a:buClr>
            </a:pPr>
            <a:endParaRPr lang="en-US" altLang="zh-CN" sz="2400" dirty="0"/>
          </a:p>
          <a:p>
            <a:pPr marL="0" indent="0">
              <a:buClr>
                <a:srgbClr val="94003F"/>
              </a:buClr>
              <a:buNone/>
            </a:pPr>
            <a:endParaRPr lang="en-US" altLang="zh-CN" sz="2400" dirty="0"/>
          </a:p>
          <a:p>
            <a:pPr>
              <a:buClr>
                <a:srgbClr val="94003F"/>
              </a:buClr>
            </a:pPr>
            <a:endParaRPr lang="en-US" altLang="zh-CN" sz="2400" dirty="0"/>
          </a:p>
          <a:p>
            <a:pPr>
              <a:buClr>
                <a:srgbClr val="94003F"/>
              </a:buClr>
            </a:pPr>
            <a:endParaRPr lang="en-US" altLang="zh-CN" sz="2400" dirty="0"/>
          </a:p>
        </p:txBody>
      </p:sp>
      <p:sp>
        <p:nvSpPr>
          <p:cNvPr id="4" name="灯片编号占位符 3"/>
          <p:cNvSpPr>
            <a:spLocks noGrp="1"/>
          </p:cNvSpPr>
          <p:nvPr>
            <p:ph type="sldNum" sz="quarter" idx="12"/>
          </p:nvPr>
        </p:nvSpPr>
        <p:spPr/>
        <p:txBody>
          <a:bodyPr/>
          <a:lstStyle/>
          <a:p>
            <a:fld id="{EB792F4E-54C0-4D36-B331-9C6FCFE9A340}" type="slidenum">
              <a:rPr lang="zh-CN" altLang="en-US" smtClean="0"/>
            </a:fld>
            <a:endParaRPr lang="zh-CN" altLang="en-US"/>
          </a:p>
        </p:txBody>
      </p:sp>
      <p:sp>
        <p:nvSpPr>
          <p:cNvPr id="10" name="矩形 6"/>
          <p:cNvSpPr/>
          <p:nvPr/>
        </p:nvSpPr>
        <p:spPr>
          <a:xfrm>
            <a:off x="1073094" y="2081684"/>
            <a:ext cx="3929798" cy="1200329"/>
          </a:xfrm>
          <a:prstGeom prst="rect">
            <a:avLst/>
          </a:prstGeom>
          <a:solidFill>
            <a:srgbClr val="BDD7EE">
              <a:alpha val="52941"/>
            </a:srgbClr>
          </a:solidFill>
        </p:spPr>
        <p:txBody>
          <a:bodyPr wrap="square">
            <a:spAutoFit/>
          </a:bodyPr>
          <a:lstStyle/>
          <a:p>
            <a:r>
              <a:rPr lang="en-US" altLang="zh-CN" b="1" dirty="0">
                <a:solidFill>
                  <a:srgbClr val="0000FF"/>
                </a:solidFill>
                <a:latin typeface="ZztexMono-Regular"/>
              </a:rPr>
              <a:t>mat4 </a:t>
            </a:r>
            <a:r>
              <a:rPr lang="en-US" altLang="zh-CN" b="1" dirty="0">
                <a:latin typeface="ZztexMono-Regular"/>
              </a:rPr>
              <a:t>Perspective(</a:t>
            </a:r>
            <a:r>
              <a:rPr lang="en-US" altLang="zh-CN" b="1" dirty="0" err="1">
                <a:solidFill>
                  <a:srgbClr val="0000FF"/>
                </a:solidFill>
                <a:latin typeface="ZztexMono-Regular"/>
              </a:rPr>
              <a:t>GLfloat</a:t>
            </a:r>
            <a:r>
              <a:rPr lang="en-US" altLang="zh-CN" b="1" dirty="0">
                <a:solidFill>
                  <a:srgbClr val="0000FF"/>
                </a:solidFill>
                <a:latin typeface="ZztexMono-Regular"/>
              </a:rPr>
              <a:t> </a:t>
            </a:r>
            <a:r>
              <a:rPr lang="en-US" altLang="zh-CN" b="1" dirty="0" err="1">
                <a:latin typeface="ZztexMono-Regular"/>
              </a:rPr>
              <a:t>fovy</a:t>
            </a:r>
            <a:r>
              <a:rPr lang="en-US" altLang="zh-CN" b="1" dirty="0">
                <a:latin typeface="ZztexMono-Regular"/>
              </a:rPr>
              <a:t>,</a:t>
            </a:r>
            <a:r>
              <a:rPr lang="en-US" altLang="zh-CN" b="1" dirty="0">
                <a:solidFill>
                  <a:srgbClr val="0000FF"/>
                </a:solidFill>
                <a:latin typeface="ZztexMono-Regular"/>
              </a:rPr>
              <a:t> 		</a:t>
            </a:r>
            <a:r>
              <a:rPr lang="zh-CN" altLang="en-US" b="1" dirty="0">
                <a:solidFill>
                  <a:srgbClr val="0000FF"/>
                </a:solidFill>
                <a:latin typeface="ZztexMono-Regular"/>
              </a:rPr>
              <a:t>              </a:t>
            </a:r>
            <a:r>
              <a:rPr lang="en-US" altLang="zh-CN" b="1" dirty="0" err="1">
                <a:solidFill>
                  <a:srgbClr val="0000FF"/>
                </a:solidFill>
                <a:latin typeface="ZztexMono-Regular"/>
              </a:rPr>
              <a:t>GLfloat</a:t>
            </a:r>
            <a:r>
              <a:rPr lang="en-US" altLang="zh-CN" b="1" dirty="0">
                <a:solidFill>
                  <a:srgbClr val="0000FF"/>
                </a:solidFill>
                <a:latin typeface="ZztexMono-Regular"/>
              </a:rPr>
              <a:t> </a:t>
            </a:r>
            <a:r>
              <a:rPr lang="en-US" altLang="zh-CN" b="1" dirty="0">
                <a:latin typeface="ZztexMono-Regular"/>
              </a:rPr>
              <a:t>aspect,</a:t>
            </a:r>
            <a:r>
              <a:rPr lang="en-US" altLang="zh-CN" b="1" dirty="0">
                <a:solidFill>
                  <a:srgbClr val="0000FF"/>
                </a:solidFill>
                <a:latin typeface="ZztexMono-Regular"/>
              </a:rPr>
              <a:t> </a:t>
            </a:r>
            <a:r>
              <a:rPr lang="zh-CN" altLang="en-US" b="1" dirty="0">
                <a:solidFill>
                  <a:srgbClr val="0000FF"/>
                </a:solidFill>
                <a:latin typeface="ZztexMono-Regular"/>
              </a:rPr>
              <a:t> </a:t>
            </a:r>
            <a:r>
              <a:rPr lang="en-US" altLang="zh-CN" b="1" dirty="0">
                <a:solidFill>
                  <a:srgbClr val="0000FF"/>
                </a:solidFill>
                <a:latin typeface="ZztexMono-Regular"/>
              </a:rPr>
              <a:t>	</a:t>
            </a:r>
            <a:r>
              <a:rPr lang="zh-CN" altLang="en-US" b="1" dirty="0">
                <a:solidFill>
                  <a:srgbClr val="0000FF"/>
                </a:solidFill>
                <a:latin typeface="ZztexMono-Regular"/>
              </a:rPr>
              <a:t>  </a:t>
            </a:r>
            <a:r>
              <a:rPr lang="en-US" altLang="zh-CN" b="1" dirty="0">
                <a:solidFill>
                  <a:srgbClr val="0000FF"/>
                </a:solidFill>
                <a:latin typeface="ZztexMono-Regular"/>
              </a:rPr>
              <a:t>	</a:t>
            </a:r>
            <a:r>
              <a:rPr lang="zh-CN" altLang="en-US" b="1" dirty="0">
                <a:solidFill>
                  <a:srgbClr val="0000FF"/>
                </a:solidFill>
                <a:latin typeface="ZztexMono-Regular"/>
              </a:rPr>
              <a:t>              </a:t>
            </a:r>
            <a:r>
              <a:rPr lang="en-US" altLang="zh-CN" b="1" dirty="0" err="1">
                <a:solidFill>
                  <a:srgbClr val="0000FF"/>
                </a:solidFill>
                <a:latin typeface="ZztexMono-Regular"/>
              </a:rPr>
              <a:t>GLfloat</a:t>
            </a:r>
            <a:r>
              <a:rPr lang="en-US" altLang="zh-CN" b="1" dirty="0">
                <a:solidFill>
                  <a:srgbClr val="0000FF"/>
                </a:solidFill>
                <a:latin typeface="ZztexMono-Regular"/>
              </a:rPr>
              <a:t> </a:t>
            </a:r>
            <a:r>
              <a:rPr lang="en-US" altLang="zh-CN" b="1" dirty="0">
                <a:latin typeface="ZztexMono-Regular"/>
              </a:rPr>
              <a:t>near, 		</a:t>
            </a:r>
            <a:r>
              <a:rPr lang="zh-CN" altLang="en-US" b="1" dirty="0">
                <a:latin typeface="ZztexMono-Regular"/>
              </a:rPr>
              <a:t>              </a:t>
            </a:r>
            <a:r>
              <a:rPr lang="en-US" altLang="zh-CN" b="1" dirty="0" err="1">
                <a:solidFill>
                  <a:srgbClr val="0000FF"/>
                </a:solidFill>
                <a:latin typeface="ZztexMono-Regular"/>
              </a:rPr>
              <a:t>GLfloat</a:t>
            </a:r>
            <a:r>
              <a:rPr lang="en-US" altLang="zh-CN" b="1" dirty="0">
                <a:solidFill>
                  <a:srgbClr val="0000FF"/>
                </a:solidFill>
                <a:latin typeface="ZztexMono-Regular"/>
              </a:rPr>
              <a:t> </a:t>
            </a:r>
            <a:r>
              <a:rPr lang="en-US" altLang="zh-CN" b="1" dirty="0">
                <a:latin typeface="ZztexMono-Regular"/>
              </a:rPr>
              <a:t>far);</a:t>
            </a:r>
            <a:endParaRPr lang="zh-CN" altLang="en-US" dirty="0"/>
          </a:p>
        </p:txBody>
      </p:sp>
      <p:sp>
        <p:nvSpPr>
          <p:cNvPr id="5" name="Right Arrow 4"/>
          <p:cNvSpPr/>
          <p:nvPr/>
        </p:nvSpPr>
        <p:spPr>
          <a:xfrm>
            <a:off x="5380074" y="2509284"/>
            <a:ext cx="180754" cy="2764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5890438" y="2046333"/>
            <a:ext cx="1274003" cy="369332"/>
          </a:xfrm>
          <a:prstGeom prst="rect">
            <a:avLst/>
          </a:prstGeom>
          <a:noFill/>
        </p:spPr>
        <p:txBody>
          <a:bodyPr wrap="none" rtlCol="0">
            <a:spAutoFit/>
          </a:bodyPr>
          <a:lstStyle/>
          <a:p>
            <a:r>
              <a:rPr lang="en-US" altLang="zh-CN" dirty="0"/>
              <a:t>left</a:t>
            </a:r>
            <a:r>
              <a:rPr lang="zh-CN" altLang="en-US" dirty="0"/>
              <a:t> </a:t>
            </a:r>
            <a:r>
              <a:rPr lang="en-US" altLang="zh-CN" dirty="0"/>
              <a:t>=</a:t>
            </a:r>
            <a:r>
              <a:rPr lang="zh-CN" altLang="en-US" dirty="0"/>
              <a:t> </a:t>
            </a:r>
            <a:r>
              <a:rPr lang="en-US" altLang="zh-CN" dirty="0"/>
              <a:t>-right</a:t>
            </a:r>
            <a:endParaRPr lang="en-US" dirty="0"/>
          </a:p>
        </p:txBody>
      </p:sp>
      <p:sp>
        <p:nvSpPr>
          <p:cNvPr id="13" name="TextBox 12"/>
          <p:cNvSpPr txBox="1"/>
          <p:nvPr/>
        </p:nvSpPr>
        <p:spPr>
          <a:xfrm>
            <a:off x="7303673" y="2046333"/>
            <a:ext cx="1496628" cy="369332"/>
          </a:xfrm>
          <a:prstGeom prst="rect">
            <a:avLst/>
          </a:prstGeom>
          <a:noFill/>
        </p:spPr>
        <p:txBody>
          <a:bodyPr wrap="none" rtlCol="0">
            <a:spAutoFit/>
          </a:bodyPr>
          <a:lstStyle/>
          <a:p>
            <a:r>
              <a:rPr lang="en-US" altLang="zh-CN" dirty="0"/>
              <a:t>bottom</a:t>
            </a:r>
            <a:r>
              <a:rPr lang="zh-CN" altLang="en-US" dirty="0"/>
              <a:t> </a:t>
            </a:r>
            <a:r>
              <a:rPr lang="en-US" altLang="zh-CN" dirty="0"/>
              <a:t>=</a:t>
            </a:r>
            <a:r>
              <a:rPr lang="zh-CN" altLang="en-US" dirty="0"/>
              <a:t> </a:t>
            </a:r>
            <a:r>
              <a:rPr lang="en-US" altLang="zh-CN" dirty="0"/>
              <a:t>-top</a:t>
            </a:r>
            <a:endParaRPr lang="en-US" dirty="0"/>
          </a:p>
        </p:txBody>
      </p:sp>
      <p:sp>
        <p:nvSpPr>
          <p:cNvPr id="8" name="TextBox 7"/>
          <p:cNvSpPr txBox="1"/>
          <p:nvPr/>
        </p:nvSpPr>
        <p:spPr>
          <a:xfrm>
            <a:off x="5890438" y="2504852"/>
            <a:ext cx="2111925" cy="369332"/>
          </a:xfrm>
          <a:prstGeom prst="rect">
            <a:avLst/>
          </a:prstGeom>
          <a:noFill/>
        </p:spPr>
        <p:txBody>
          <a:bodyPr wrap="none" rtlCol="0">
            <a:spAutoFit/>
          </a:bodyPr>
          <a:lstStyle/>
          <a:p>
            <a:r>
              <a:rPr lang="en-US" altLang="zh-CN" dirty="0"/>
              <a:t>top</a:t>
            </a:r>
            <a:r>
              <a:rPr lang="zh-CN" altLang="en-US" dirty="0"/>
              <a:t> </a:t>
            </a:r>
            <a:r>
              <a:rPr lang="en-US" altLang="zh-CN" dirty="0"/>
              <a:t>=</a:t>
            </a:r>
            <a:r>
              <a:rPr lang="zh-CN" altLang="en-US" dirty="0"/>
              <a:t> </a:t>
            </a:r>
            <a:r>
              <a:rPr lang="en-US" altLang="zh-CN" dirty="0"/>
              <a:t>near</a:t>
            </a:r>
            <a:r>
              <a:rPr lang="zh-CN" altLang="en-US" dirty="0"/>
              <a:t>*</a:t>
            </a:r>
            <a:r>
              <a:rPr lang="en-US" altLang="zh-CN" dirty="0"/>
              <a:t>tan(</a:t>
            </a:r>
            <a:r>
              <a:rPr lang="en-US" altLang="zh-CN" dirty="0" err="1"/>
              <a:t>fovy</a:t>
            </a:r>
            <a:r>
              <a:rPr lang="en-US" altLang="zh-CN" dirty="0"/>
              <a:t>)</a:t>
            </a:r>
            <a:endParaRPr lang="en-US" altLang="zh-CN" dirty="0"/>
          </a:p>
        </p:txBody>
      </p:sp>
      <p:sp>
        <p:nvSpPr>
          <p:cNvPr id="9" name="Rectangle 8"/>
          <p:cNvSpPr/>
          <p:nvPr/>
        </p:nvSpPr>
        <p:spPr>
          <a:xfrm>
            <a:off x="5897234" y="2913267"/>
            <a:ext cx="1890967" cy="369332"/>
          </a:xfrm>
          <a:prstGeom prst="rect">
            <a:avLst/>
          </a:prstGeom>
        </p:spPr>
        <p:txBody>
          <a:bodyPr wrap="none">
            <a:spAutoFit/>
          </a:bodyPr>
          <a:lstStyle/>
          <a:p>
            <a:r>
              <a:rPr lang="en-US" altLang="zh-CN"/>
              <a:t>right</a:t>
            </a:r>
            <a:r>
              <a:rPr lang="zh-CN" altLang="en-US" dirty="0"/>
              <a:t> </a:t>
            </a:r>
            <a:r>
              <a:rPr lang="en-US" altLang="zh-CN" dirty="0"/>
              <a:t>=</a:t>
            </a:r>
            <a:r>
              <a:rPr lang="zh-CN" altLang="en-US" dirty="0"/>
              <a:t> </a:t>
            </a:r>
            <a:r>
              <a:rPr lang="en-US" altLang="zh-CN" dirty="0"/>
              <a:t>top</a:t>
            </a:r>
            <a:r>
              <a:rPr lang="zh-CN" altLang="en-US" dirty="0"/>
              <a:t>*</a:t>
            </a:r>
            <a:r>
              <a:rPr lang="en-US" altLang="zh-CN" dirty="0"/>
              <a:t>aspect</a:t>
            </a:r>
            <a:endParaRPr lang="en-US" dirty="0"/>
          </a:p>
        </p:txBody>
      </p:sp>
      <p:pic>
        <p:nvPicPr>
          <p:cNvPr id="16" name="图片 26"/>
          <p:cNvPicPr>
            <a:picLocks noChangeAspect="1"/>
          </p:cNvPicPr>
          <p:nvPr/>
        </p:nvPicPr>
        <p:blipFill rotWithShape="1">
          <a:blip r:embed="rId1"/>
          <a:srcRect l="19946"/>
          <a:stretch>
            <a:fillRect/>
          </a:stretch>
        </p:blipFill>
        <p:spPr>
          <a:xfrm>
            <a:off x="874741" y="4062205"/>
            <a:ext cx="4079067" cy="1417313"/>
          </a:xfrm>
          <a:prstGeom prst="rect">
            <a:avLst/>
          </a:prstGeom>
        </p:spPr>
      </p:pic>
      <p:sp>
        <p:nvSpPr>
          <p:cNvPr id="11" name="Right Arrow 10"/>
          <p:cNvSpPr/>
          <p:nvPr/>
        </p:nvSpPr>
        <p:spPr>
          <a:xfrm>
            <a:off x="5231797" y="4514025"/>
            <a:ext cx="164805" cy="2977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rotWithShape="1">
          <a:blip r:embed="rId2"/>
          <a:srcRect l="8827"/>
          <a:stretch>
            <a:fillRect/>
          </a:stretch>
        </p:blipFill>
        <p:spPr>
          <a:xfrm>
            <a:off x="5746859" y="3974137"/>
            <a:ext cx="2835164" cy="1505381"/>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知识点回顾 </a:t>
            </a:r>
            <a:r>
              <a:rPr lang="en-US" altLang="zh-CN" dirty="0"/>
              <a:t>-</a:t>
            </a:r>
            <a:r>
              <a:rPr lang="zh-CN" altLang="en-US" dirty="0"/>
              <a:t> 投影变换总结</a:t>
            </a:r>
            <a:endParaRPr lang="zh-CN" altLang="en-US" dirty="0"/>
          </a:p>
        </p:txBody>
      </p:sp>
      <p:sp>
        <p:nvSpPr>
          <p:cNvPr id="3" name="内容占位符 2"/>
          <p:cNvSpPr>
            <a:spLocks noGrp="1"/>
          </p:cNvSpPr>
          <p:nvPr>
            <p:ph idx="1"/>
          </p:nvPr>
        </p:nvSpPr>
        <p:spPr/>
        <p:txBody>
          <a:bodyPr>
            <a:normAutofit/>
          </a:bodyPr>
          <a:lstStyle/>
          <a:p>
            <a:r>
              <a:rPr lang="zh-CN" altLang="en-US" dirty="0"/>
              <a:t>采用上述变换方式的优势：</a:t>
            </a:r>
            <a:endParaRPr lang="en-US" altLang="zh-CN" dirty="0"/>
          </a:p>
          <a:p>
            <a:pPr lvl="1">
              <a:buClr>
                <a:schemeClr val="tx1"/>
              </a:buClr>
            </a:pPr>
            <a:endParaRPr lang="en-US" altLang="zh-CN" dirty="0"/>
          </a:p>
          <a:p>
            <a:pPr lvl="1">
              <a:buClr>
                <a:schemeClr val="tx1"/>
              </a:buClr>
            </a:pPr>
            <a:r>
              <a:rPr lang="zh-CN" altLang="en-US" sz="2400" dirty="0"/>
              <a:t>规范化使得只需要一个流水线体系就可以进行透视投影和正交投影</a:t>
            </a:r>
            <a:endParaRPr lang="zh-CN" altLang="en-US" sz="2400" dirty="0"/>
          </a:p>
          <a:p>
            <a:pPr lvl="1">
              <a:buClr>
                <a:schemeClr val="tx1"/>
              </a:buClr>
            </a:pPr>
            <a:endParaRPr lang="en-US" altLang="zh-CN" sz="2400" dirty="0"/>
          </a:p>
          <a:p>
            <a:pPr lvl="1">
              <a:buClr>
                <a:schemeClr val="tx1"/>
              </a:buClr>
            </a:pPr>
            <a:r>
              <a:rPr lang="zh-CN" altLang="en-US" sz="2400" dirty="0"/>
              <a:t>尽可能位于四维齐次空间中，以便保持隐藏面消除和明暗处理所需要的三维信息</a:t>
            </a:r>
            <a:endParaRPr lang="zh-CN" altLang="en-US" sz="2400" dirty="0"/>
          </a:p>
          <a:p>
            <a:pPr lvl="1">
              <a:buClr>
                <a:schemeClr val="tx1"/>
              </a:buClr>
            </a:pPr>
            <a:endParaRPr lang="en-US" altLang="zh-CN" sz="2400" dirty="0"/>
          </a:p>
          <a:p>
            <a:pPr lvl="1">
              <a:buClr>
                <a:schemeClr val="tx1"/>
              </a:buClr>
            </a:pPr>
            <a:r>
              <a:rPr lang="zh-CN" altLang="en-US" sz="2400" dirty="0"/>
              <a:t>简化了裁剪的操作</a:t>
            </a:r>
            <a:endParaRPr lang="zh-CN" altLang="en-US" sz="2400" dirty="0"/>
          </a:p>
        </p:txBody>
      </p:sp>
      <p:sp>
        <p:nvSpPr>
          <p:cNvPr id="4" name="灯片编号占位符 3"/>
          <p:cNvSpPr>
            <a:spLocks noGrp="1"/>
          </p:cNvSpPr>
          <p:nvPr>
            <p:ph type="sldNum" sz="quarter" idx="12"/>
          </p:nvPr>
        </p:nvSpPr>
        <p:spPr/>
        <p:txBody>
          <a:bodyPr/>
          <a:lstStyle/>
          <a:p>
            <a:fld id="{EB792F4E-54C0-4D36-B331-9C6FCFE9A340}" type="slidenum">
              <a:rPr lang="zh-CN" altLang="en-US" smtClean="0"/>
            </a:fld>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3200401" y="2094748"/>
            <a:ext cx="3032598" cy="796287"/>
          </a:xfrm>
          <a:prstGeom prst="roundRect">
            <a:avLst>
              <a:gd name="adj" fmla="val 50000"/>
            </a:avLst>
          </a:prstGeom>
          <a:solidFill>
            <a:srgbClr val="9400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圆角矩形 2"/>
          <p:cNvSpPr/>
          <p:nvPr/>
        </p:nvSpPr>
        <p:spPr>
          <a:xfrm>
            <a:off x="5418743" y="2115257"/>
            <a:ext cx="788833" cy="749851"/>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a:t>大纲</a:t>
            </a:r>
            <a:endParaRPr lang="zh-CN" altLang="en-US" dirty="0"/>
          </a:p>
        </p:txBody>
      </p:sp>
      <p:sp>
        <p:nvSpPr>
          <p:cNvPr id="4" name="灯片编号占位符 3"/>
          <p:cNvSpPr>
            <a:spLocks noGrp="1"/>
          </p:cNvSpPr>
          <p:nvPr>
            <p:ph type="sldNum" sz="quarter" idx="12"/>
          </p:nvPr>
        </p:nvSpPr>
        <p:spPr/>
        <p:txBody>
          <a:bodyPr/>
          <a:lstStyle/>
          <a:p>
            <a:fld id="{EB792F4E-54C0-4D36-B331-9C6FCFE9A340}" type="slidenum">
              <a:rPr lang="zh-CN" altLang="en-US" smtClean="0"/>
            </a:fld>
            <a:endParaRPr lang="zh-CN" altLang="en-US"/>
          </a:p>
        </p:txBody>
      </p:sp>
      <p:sp>
        <p:nvSpPr>
          <p:cNvPr id="8" name="文本框 7"/>
          <p:cNvSpPr txBox="1"/>
          <p:nvPr/>
        </p:nvSpPr>
        <p:spPr>
          <a:xfrm>
            <a:off x="3308481" y="3389111"/>
            <a:ext cx="2534668" cy="646331"/>
          </a:xfrm>
          <a:prstGeom prst="rect">
            <a:avLst/>
          </a:prstGeom>
          <a:noFill/>
        </p:spPr>
        <p:txBody>
          <a:bodyPr wrap="none" rtlCol="0">
            <a:spAutoFit/>
          </a:bodyPr>
          <a:lstStyle/>
          <a:p>
            <a:pPr algn="ctr"/>
            <a:r>
              <a:rPr lang="zh-CN" altLang="en-US" sz="3600" b="1" dirty="0">
                <a:latin typeface="微软雅黑" panose="020B0503020204020204" pitchFamily="34" charset="-122"/>
                <a:ea typeface="微软雅黑" panose="020B0503020204020204" pitchFamily="34" charset="-122"/>
              </a:rPr>
              <a:t>投影和阴影</a:t>
            </a:r>
            <a:endParaRPr lang="zh-CN" altLang="en-US" sz="3600" b="1" dirty="0">
              <a:latin typeface="微软雅黑" panose="020B0503020204020204" pitchFamily="34" charset="-122"/>
              <a:ea typeface="微软雅黑" panose="020B0503020204020204" pitchFamily="34" charset="-122"/>
            </a:endParaRPr>
          </a:p>
        </p:txBody>
      </p:sp>
      <p:sp>
        <p:nvSpPr>
          <p:cNvPr id="11" name="文本框 10"/>
          <p:cNvSpPr txBox="1"/>
          <p:nvPr/>
        </p:nvSpPr>
        <p:spPr>
          <a:xfrm>
            <a:off x="3376147" y="2138948"/>
            <a:ext cx="1755609" cy="707886"/>
          </a:xfrm>
          <a:prstGeom prst="rect">
            <a:avLst/>
          </a:prstGeom>
          <a:noFill/>
        </p:spPr>
        <p:txBody>
          <a:bodyPr wrap="none" rtlCol="0">
            <a:spAutoFit/>
          </a:bodyPr>
          <a:lstStyle/>
          <a:p>
            <a:pPr algn="ctr"/>
            <a:r>
              <a:rPr lang="en-US" altLang="zh-CN" sz="4000" b="1" dirty="0">
                <a:solidFill>
                  <a:schemeClr val="bg1"/>
                </a:solidFill>
              </a:rPr>
              <a:t>Section</a:t>
            </a:r>
            <a:endParaRPr lang="zh-CN" altLang="en-US" sz="4000" b="1" dirty="0">
              <a:solidFill>
                <a:schemeClr val="bg1"/>
              </a:solidFill>
            </a:endParaRPr>
          </a:p>
        </p:txBody>
      </p:sp>
      <p:sp>
        <p:nvSpPr>
          <p:cNvPr id="12" name="文本框 11"/>
          <p:cNvSpPr txBox="1"/>
          <p:nvPr/>
        </p:nvSpPr>
        <p:spPr>
          <a:xfrm>
            <a:off x="5523178" y="1913900"/>
            <a:ext cx="614272" cy="1107996"/>
          </a:xfrm>
          <a:prstGeom prst="rect">
            <a:avLst/>
          </a:prstGeom>
          <a:noFill/>
        </p:spPr>
        <p:txBody>
          <a:bodyPr wrap="none" rtlCol="0">
            <a:spAutoFit/>
          </a:bodyPr>
          <a:lstStyle/>
          <a:p>
            <a:pPr algn="ctr"/>
            <a:r>
              <a:rPr lang="en-US" altLang="zh-CN" sz="6600" b="1" i="1" dirty="0">
                <a:solidFill>
                  <a:srgbClr val="94003F"/>
                </a:solidFill>
              </a:rPr>
              <a:t>5</a:t>
            </a:r>
            <a:endParaRPr lang="zh-CN" altLang="en-US" sz="6600" b="1" i="1" dirty="0">
              <a:solidFill>
                <a:srgbClr val="94003F"/>
              </a:solidFill>
            </a:endParaRPr>
          </a:p>
        </p:txBody>
      </p:sp>
      <p:sp>
        <p:nvSpPr>
          <p:cNvPr id="6" name="等腰三角形 5"/>
          <p:cNvSpPr/>
          <p:nvPr/>
        </p:nvSpPr>
        <p:spPr>
          <a:xfrm rot="10800000">
            <a:off x="4447572" y="2804325"/>
            <a:ext cx="492176" cy="321924"/>
          </a:xfrm>
          <a:prstGeom prst="triangle">
            <a:avLst/>
          </a:prstGeom>
          <a:solidFill>
            <a:srgbClr val="9400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阴影效果</a:t>
            </a:r>
            <a:endParaRPr lang="zh-CN" altLang="en-US" dirty="0"/>
          </a:p>
        </p:txBody>
      </p:sp>
      <p:sp>
        <p:nvSpPr>
          <p:cNvPr id="3" name="内容占位符 2"/>
          <p:cNvSpPr>
            <a:spLocks noGrp="1"/>
          </p:cNvSpPr>
          <p:nvPr>
            <p:ph idx="1"/>
          </p:nvPr>
        </p:nvSpPr>
        <p:spPr/>
        <p:txBody>
          <a:bodyPr>
            <a:normAutofit/>
          </a:bodyPr>
          <a:lstStyle/>
          <a:p>
            <a:r>
              <a:rPr lang="zh-CN" altLang="en-US" dirty="0"/>
              <a:t>计算机产生的阴影</a:t>
            </a:r>
            <a:endParaRPr lang="en-US" altLang="zh-CN" dirty="0"/>
          </a:p>
          <a:p>
            <a:pPr lvl="1">
              <a:buClr>
                <a:schemeClr val="tx1"/>
              </a:buClr>
            </a:pPr>
            <a:r>
              <a:rPr lang="zh-CN" altLang="en-US" dirty="0"/>
              <a:t>光源照射不到</a:t>
            </a:r>
            <a:endParaRPr lang="en-US" altLang="zh-CN" dirty="0"/>
          </a:p>
          <a:p>
            <a:pPr lvl="1">
              <a:buClr>
                <a:schemeClr val="tx1"/>
              </a:buClr>
            </a:pPr>
            <a:r>
              <a:rPr lang="zh-CN" altLang="en-US" dirty="0"/>
              <a:t>视角观察不到</a:t>
            </a:r>
            <a:endParaRPr lang="en-US" altLang="zh-CN" dirty="0"/>
          </a:p>
          <a:p>
            <a:pPr marL="0" indent="0">
              <a:buNone/>
            </a:pPr>
            <a:endParaRPr lang="en-US" altLang="zh-CN" dirty="0"/>
          </a:p>
          <a:p>
            <a:r>
              <a:rPr lang="zh-CN" altLang="en-US" dirty="0"/>
              <a:t>阴影的投影矩阵</a:t>
            </a:r>
            <a:endParaRPr lang="en-US" altLang="zh-CN" dirty="0"/>
          </a:p>
          <a:p>
            <a:pPr lvl="1">
              <a:buClr>
                <a:schemeClr val="tx1"/>
              </a:buClr>
            </a:pPr>
            <a:r>
              <a:rPr lang="zh-CN" altLang="en-US" dirty="0"/>
              <a:t>向三维空间中的平面投影</a:t>
            </a:r>
            <a:endParaRPr lang="en-US" altLang="zh-CN" dirty="0"/>
          </a:p>
        </p:txBody>
      </p:sp>
      <p:sp>
        <p:nvSpPr>
          <p:cNvPr id="4" name="灯片编号占位符 3"/>
          <p:cNvSpPr>
            <a:spLocks noGrp="1"/>
          </p:cNvSpPr>
          <p:nvPr>
            <p:ph type="sldNum" sz="quarter" idx="12"/>
          </p:nvPr>
        </p:nvSpPr>
        <p:spPr/>
        <p:txBody>
          <a:bodyPr/>
          <a:lstStyle/>
          <a:p>
            <a:fld id="{EB792F4E-54C0-4D36-B331-9C6FCFE9A340}" type="slidenum">
              <a:rPr lang="zh-CN" altLang="en-US" smtClean="0"/>
            </a:fld>
            <a:endParaRPr lang="zh-CN" altLang="en-US"/>
          </a:p>
        </p:txBody>
      </p:sp>
      <p:pic>
        <p:nvPicPr>
          <p:cNvPr id="5" name="图片 4"/>
          <p:cNvPicPr>
            <a:picLocks noChangeAspect="1"/>
          </p:cNvPicPr>
          <p:nvPr/>
        </p:nvPicPr>
        <p:blipFill>
          <a:blip r:embed="rId1"/>
          <a:stretch>
            <a:fillRect/>
          </a:stretch>
        </p:blipFill>
        <p:spPr>
          <a:xfrm>
            <a:off x="5205803" y="708383"/>
            <a:ext cx="3246185" cy="3144543"/>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图片 6"/>
          <p:cNvPicPr>
            <a:picLocks noChangeAspect="1"/>
          </p:cNvPicPr>
          <p:nvPr/>
        </p:nvPicPr>
        <p:blipFill>
          <a:blip r:embed="rId2"/>
          <a:stretch>
            <a:fillRect/>
          </a:stretch>
        </p:blipFill>
        <p:spPr>
          <a:xfrm>
            <a:off x="5670525" y="3972079"/>
            <a:ext cx="2393621" cy="2766767"/>
          </a:xfrm>
          <a:prstGeom prst="rect">
            <a:avLst/>
          </a:prstGeom>
        </p:spPr>
      </p:pic>
      <p:pic>
        <p:nvPicPr>
          <p:cNvPr id="8" name="图片 7"/>
          <p:cNvPicPr>
            <a:picLocks noChangeAspect="1"/>
          </p:cNvPicPr>
          <p:nvPr/>
        </p:nvPicPr>
        <p:blipFill>
          <a:blip r:embed="rId3"/>
          <a:stretch>
            <a:fillRect/>
          </a:stretch>
        </p:blipFill>
        <p:spPr>
          <a:xfrm>
            <a:off x="1025010" y="4190035"/>
            <a:ext cx="3577637" cy="216631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4" name="TextBox 13"/>
              <p:cNvSpPr txBox="1"/>
              <p:nvPr/>
            </p:nvSpPr>
            <p:spPr>
              <a:xfrm>
                <a:off x="1021496" y="4120326"/>
                <a:ext cx="4440767" cy="2585323"/>
              </a:xfrm>
              <a:prstGeom prst="rect">
                <a:avLst/>
              </a:prstGeom>
              <a:noFill/>
            </p:spPr>
            <p:txBody>
              <a:bodyPr wrap="none" rtlCol="0">
                <a:spAutoFit/>
              </a:bodyPr>
              <a:lstStyle/>
              <a:p>
                <a:pPr marL="342900" indent="-342900">
                  <a:buAutoNum type="arabicPeriod"/>
                </a:pPr>
                <a:r>
                  <a:rPr lang="zh-CN" altLang="en-US" dirty="0"/>
                  <a:t>将投影中心移至原点：</a:t>
                </a:r>
                <a14:m>
                  <m:oMath xmlns:m="http://schemas.openxmlformats.org/officeDocument/2006/math">
                    <m:r>
                      <a:rPr lang="en-US" altLang="zh-CN" b="0" i="1" smtClean="0">
                        <a:latin typeface="Cambria Math" panose="02040503050406030204" pitchFamily="18" charset="0"/>
                      </a:rPr>
                      <m:t>𝑇</m:t>
                    </m:r>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sym typeface="Wingdings" panose="05000000000000000000"/>
                              </a:rPr>
                            </m:ctrlPr>
                          </m:sSubPr>
                          <m:e>
                            <m:r>
                              <a:rPr lang="en-US" altLang="zh-CN" b="0" i="1" smtClean="0">
                                <a:latin typeface="Cambria Math" panose="02040503050406030204" pitchFamily="18" charset="0"/>
                                <a:sym typeface="Wingdings" panose="05000000000000000000"/>
                              </a:rPr>
                              <m:t>−</m:t>
                            </m:r>
                            <m:r>
                              <a:rPr lang="en-US" altLang="zh-CN" i="1">
                                <a:latin typeface="Cambria Math" panose="02040503050406030204" pitchFamily="18" charset="0"/>
                                <a:sym typeface="Wingdings" panose="05000000000000000000"/>
                              </a:rPr>
                              <m:t>𝑥</m:t>
                            </m:r>
                          </m:e>
                          <m:sub>
                            <m:r>
                              <a:rPr lang="en-US" altLang="zh-CN" i="1">
                                <a:latin typeface="Cambria Math" panose="02040503050406030204" pitchFamily="18" charset="0"/>
                                <a:sym typeface="Wingdings" panose="05000000000000000000"/>
                              </a:rPr>
                              <m:t>𝑙</m:t>
                            </m:r>
                          </m:sub>
                        </m:sSub>
                        <m:r>
                          <a:rPr lang="en-US" altLang="zh-CN" i="1">
                            <a:latin typeface="Cambria Math" panose="02040503050406030204" pitchFamily="18" charset="0"/>
                            <a:sym typeface="Wingdings" panose="05000000000000000000"/>
                          </a:rPr>
                          <m:t>,</m:t>
                        </m:r>
                        <m:r>
                          <a:rPr lang="en-US" altLang="zh-CN" b="0" i="1" smtClean="0">
                            <a:latin typeface="Cambria Math" panose="02040503050406030204" pitchFamily="18" charset="0"/>
                            <a:sym typeface="Wingdings" panose="05000000000000000000"/>
                          </a:rPr>
                          <m:t>−</m:t>
                        </m:r>
                        <m:sSub>
                          <m:sSubPr>
                            <m:ctrlPr>
                              <a:rPr lang="en-US" altLang="zh-CN" i="1">
                                <a:latin typeface="Cambria Math" panose="02040503050406030204" pitchFamily="18" charset="0"/>
                                <a:sym typeface="Wingdings" panose="05000000000000000000"/>
                              </a:rPr>
                            </m:ctrlPr>
                          </m:sSubPr>
                          <m:e>
                            <m:r>
                              <a:rPr lang="en-US" altLang="zh-CN" i="1">
                                <a:latin typeface="Cambria Math" panose="02040503050406030204" pitchFamily="18" charset="0"/>
                                <a:sym typeface="Wingdings" panose="05000000000000000000"/>
                              </a:rPr>
                              <m:t>𝑦</m:t>
                            </m:r>
                          </m:e>
                          <m:sub>
                            <m:r>
                              <a:rPr lang="en-US" altLang="zh-CN" i="1">
                                <a:latin typeface="Cambria Math" panose="02040503050406030204" pitchFamily="18" charset="0"/>
                                <a:sym typeface="Wingdings" panose="05000000000000000000"/>
                              </a:rPr>
                              <m:t>𝑙</m:t>
                            </m:r>
                          </m:sub>
                        </m:sSub>
                        <m:r>
                          <a:rPr lang="en-US" altLang="zh-CN" i="1">
                            <a:latin typeface="Cambria Math" panose="02040503050406030204" pitchFamily="18" charset="0"/>
                            <a:sym typeface="Wingdings" panose="05000000000000000000"/>
                          </a:rPr>
                          <m:t>,</m:t>
                        </m:r>
                        <m:r>
                          <a:rPr lang="zh-CN" altLang="en-US" i="1">
                            <a:latin typeface="Cambria Math" panose="02040503050406030204" pitchFamily="18" charset="0"/>
                            <a:sym typeface="Wingdings" panose="05000000000000000000"/>
                          </a:rPr>
                          <m:t> </m:t>
                        </m:r>
                        <m:sSub>
                          <m:sSubPr>
                            <m:ctrlPr>
                              <a:rPr lang="en-US" altLang="zh-CN" i="1">
                                <a:latin typeface="Cambria Math" panose="02040503050406030204" pitchFamily="18" charset="0"/>
                                <a:sym typeface="Wingdings" panose="05000000000000000000"/>
                              </a:rPr>
                            </m:ctrlPr>
                          </m:sSubPr>
                          <m:e>
                            <m:r>
                              <a:rPr lang="en-US" altLang="zh-CN" b="0" i="1" smtClean="0">
                                <a:latin typeface="Cambria Math" panose="02040503050406030204" pitchFamily="18" charset="0"/>
                                <a:sym typeface="Wingdings" panose="05000000000000000000"/>
                              </a:rPr>
                              <m:t>−</m:t>
                            </m:r>
                            <m:r>
                              <a:rPr lang="en-US" altLang="zh-CN" i="1">
                                <a:latin typeface="Cambria Math" panose="02040503050406030204" pitchFamily="18" charset="0"/>
                                <a:sym typeface="Wingdings" panose="05000000000000000000"/>
                              </a:rPr>
                              <m:t>𝑧</m:t>
                            </m:r>
                          </m:e>
                          <m:sub>
                            <m:r>
                              <a:rPr lang="en-US" altLang="zh-CN" i="1">
                                <a:latin typeface="Cambria Math" panose="02040503050406030204" pitchFamily="18" charset="0"/>
                                <a:sym typeface="Wingdings" panose="05000000000000000000"/>
                              </a:rPr>
                              <m:t>𝑙</m:t>
                            </m:r>
                          </m:sub>
                        </m:sSub>
                      </m:e>
                    </m:d>
                  </m:oMath>
                </a14:m>
                <a:endParaRPr lang="en-US" altLang="zh-CN" dirty="0"/>
              </a:p>
              <a:p>
                <a:pPr marL="342900" indent="-342900">
                  <a:buAutoNum type="arabicPeriod"/>
                </a:pPr>
                <a:r>
                  <a:rPr lang="zh-CN" altLang="en-US" dirty="0"/>
                  <a:t>投影至平面</a:t>
                </a:r>
                <a14:m>
                  <m:oMath xmlns:m="http://schemas.openxmlformats.org/officeDocument/2006/math">
                    <m:r>
                      <a:rPr lang="en-US" altLang="zh-CN" i="1" dirty="0">
                        <a:latin typeface="Cambria Math" panose="02040503050406030204" pitchFamily="18" charset="0"/>
                        <a:sym typeface="Wingdings" panose="05000000000000000000"/>
                      </a:rPr>
                      <m:t>𝑦</m:t>
                    </m:r>
                    <m:r>
                      <a:rPr lang="en-US" altLang="zh-CN" i="1" dirty="0">
                        <a:latin typeface="Cambria Math" panose="02040503050406030204" pitchFamily="18" charset="0"/>
                        <a:sym typeface="Wingdings" panose="05000000000000000000"/>
                      </a:rPr>
                      <m:t>=−</m:t>
                    </m:r>
                    <m:sSub>
                      <m:sSubPr>
                        <m:ctrlPr>
                          <a:rPr lang="en-US" altLang="zh-CN" i="1">
                            <a:latin typeface="Cambria Math" panose="02040503050406030204" pitchFamily="18" charset="0"/>
                            <a:sym typeface="Wingdings" panose="05000000000000000000"/>
                          </a:rPr>
                        </m:ctrlPr>
                      </m:sSubPr>
                      <m:e>
                        <m:r>
                          <a:rPr lang="en-US" altLang="zh-CN" i="1">
                            <a:latin typeface="Cambria Math" panose="02040503050406030204" pitchFamily="18" charset="0"/>
                            <a:sym typeface="Wingdings" panose="05000000000000000000"/>
                          </a:rPr>
                          <m:t>𝑦</m:t>
                        </m:r>
                      </m:e>
                      <m:sub>
                        <m:r>
                          <a:rPr lang="en-US" altLang="zh-CN" i="1">
                            <a:latin typeface="Cambria Math" panose="02040503050406030204" pitchFamily="18" charset="0"/>
                            <a:sym typeface="Wingdings" panose="05000000000000000000"/>
                          </a:rPr>
                          <m:t>𝑙</m:t>
                        </m:r>
                      </m:sub>
                    </m:sSub>
                  </m:oMath>
                </a14:m>
                <a:r>
                  <a:rPr lang="en-US" altLang="zh-CN" dirty="0"/>
                  <a:t>:</a:t>
                </a:r>
                <a:endParaRPr lang="en-US" altLang="zh-CN"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altLang="zh-CN" dirty="0"/>
              </a:p>
              <a:p>
                <a:pPr marL="342900" indent="-342900">
                  <a:buAutoNum type="arabicPeriod"/>
                </a:pPr>
                <a:endParaRPr lang="en-US" altLang="zh-CN" dirty="0"/>
              </a:p>
              <a:p>
                <a:pPr marL="342900" indent="-342900">
                  <a:buAutoNum type="arabicPeriod"/>
                </a:pPr>
                <a:endParaRPr lang="en-US" altLang="zh-CN" dirty="0"/>
              </a:p>
              <a:p>
                <a:pPr marL="342900" indent="-342900">
                  <a:buAutoNum type="arabicPeriod"/>
                </a:pPr>
                <a:r>
                  <a:rPr lang="zh-CN" altLang="en-US" dirty="0"/>
                  <a:t>将投影中心移回</a:t>
                </a:r>
                <a14:m>
                  <m:oMath xmlns:m="http://schemas.openxmlformats.org/officeDocument/2006/math">
                    <m:d>
                      <m:dPr>
                        <m:ctrlPr>
                          <a:rPr lang="en-US" altLang="zh-CN" i="1">
                            <a:latin typeface="Cambria Math" panose="02040503050406030204" pitchFamily="18" charset="0"/>
                            <a:sym typeface="Wingdings" panose="05000000000000000000"/>
                          </a:rPr>
                        </m:ctrlPr>
                      </m:dPr>
                      <m:e>
                        <m:sSub>
                          <m:sSubPr>
                            <m:ctrlPr>
                              <a:rPr lang="en-US" altLang="zh-CN" i="1">
                                <a:latin typeface="Cambria Math" panose="02040503050406030204" pitchFamily="18" charset="0"/>
                                <a:sym typeface="Wingdings" panose="05000000000000000000"/>
                              </a:rPr>
                            </m:ctrlPr>
                          </m:sSubPr>
                          <m:e>
                            <m:r>
                              <a:rPr lang="en-US" altLang="zh-CN" i="1">
                                <a:latin typeface="Cambria Math" panose="02040503050406030204" pitchFamily="18" charset="0"/>
                                <a:sym typeface="Wingdings" panose="05000000000000000000"/>
                              </a:rPr>
                              <m:t>𝑥</m:t>
                            </m:r>
                          </m:e>
                          <m:sub>
                            <m:r>
                              <a:rPr lang="en-US" altLang="zh-CN" i="1">
                                <a:latin typeface="Cambria Math" panose="02040503050406030204" pitchFamily="18" charset="0"/>
                                <a:sym typeface="Wingdings" panose="05000000000000000000"/>
                              </a:rPr>
                              <m:t>𝑙</m:t>
                            </m:r>
                          </m:sub>
                        </m:sSub>
                        <m:r>
                          <a:rPr lang="en-US" altLang="zh-CN" i="1">
                            <a:latin typeface="Cambria Math" panose="02040503050406030204" pitchFamily="18" charset="0"/>
                            <a:sym typeface="Wingdings" panose="05000000000000000000"/>
                          </a:rPr>
                          <m:t>,</m:t>
                        </m:r>
                        <m:sSub>
                          <m:sSubPr>
                            <m:ctrlPr>
                              <a:rPr lang="en-US" altLang="zh-CN" i="1">
                                <a:latin typeface="Cambria Math" panose="02040503050406030204" pitchFamily="18" charset="0"/>
                                <a:sym typeface="Wingdings" panose="05000000000000000000"/>
                              </a:rPr>
                            </m:ctrlPr>
                          </m:sSubPr>
                          <m:e>
                            <m:r>
                              <a:rPr lang="en-US" altLang="zh-CN" i="1">
                                <a:latin typeface="Cambria Math" panose="02040503050406030204" pitchFamily="18" charset="0"/>
                                <a:sym typeface="Wingdings" panose="05000000000000000000"/>
                              </a:rPr>
                              <m:t>𝑦</m:t>
                            </m:r>
                          </m:e>
                          <m:sub>
                            <m:r>
                              <a:rPr lang="en-US" altLang="zh-CN" i="1">
                                <a:latin typeface="Cambria Math" panose="02040503050406030204" pitchFamily="18" charset="0"/>
                                <a:sym typeface="Wingdings" panose="05000000000000000000"/>
                              </a:rPr>
                              <m:t>𝑙</m:t>
                            </m:r>
                          </m:sub>
                        </m:sSub>
                        <m:r>
                          <a:rPr lang="en-US" altLang="zh-CN" i="1">
                            <a:latin typeface="Cambria Math" panose="02040503050406030204" pitchFamily="18" charset="0"/>
                            <a:sym typeface="Wingdings" panose="05000000000000000000"/>
                          </a:rPr>
                          <m:t>,</m:t>
                        </m:r>
                        <m:r>
                          <a:rPr lang="zh-CN" altLang="en-US" i="1">
                            <a:latin typeface="Cambria Math" panose="02040503050406030204" pitchFamily="18" charset="0"/>
                            <a:sym typeface="Wingdings" panose="05000000000000000000"/>
                          </a:rPr>
                          <m:t> </m:t>
                        </m:r>
                        <m:sSub>
                          <m:sSubPr>
                            <m:ctrlPr>
                              <a:rPr lang="en-US" altLang="zh-CN" i="1">
                                <a:latin typeface="Cambria Math" panose="02040503050406030204" pitchFamily="18" charset="0"/>
                                <a:sym typeface="Wingdings" panose="05000000000000000000"/>
                              </a:rPr>
                            </m:ctrlPr>
                          </m:sSubPr>
                          <m:e>
                            <m:r>
                              <a:rPr lang="en-US" altLang="zh-CN" i="1">
                                <a:latin typeface="Cambria Math" panose="02040503050406030204" pitchFamily="18" charset="0"/>
                                <a:sym typeface="Wingdings" panose="05000000000000000000"/>
                              </a:rPr>
                              <m:t>𝑧</m:t>
                            </m:r>
                          </m:e>
                          <m:sub>
                            <m:r>
                              <a:rPr lang="en-US" altLang="zh-CN" i="1">
                                <a:latin typeface="Cambria Math" panose="02040503050406030204" pitchFamily="18" charset="0"/>
                                <a:sym typeface="Wingdings" panose="05000000000000000000"/>
                              </a:rPr>
                              <m:t>𝑙</m:t>
                            </m:r>
                          </m:sub>
                        </m:sSub>
                      </m:e>
                    </m:d>
                  </m:oMath>
                </a14:m>
                <a:r>
                  <a:rPr lang="en-US" altLang="zh-CN" dirty="0"/>
                  <a:t>: </a:t>
                </a:r>
                <a14:m>
                  <m:oMath xmlns:m="http://schemas.openxmlformats.org/officeDocument/2006/math">
                    <m:r>
                      <a:rPr lang="en-US" altLang="zh-CN" i="1">
                        <a:latin typeface="Cambria Math" panose="02040503050406030204" pitchFamily="18" charset="0"/>
                      </a:rPr>
                      <m:t>𝑇</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sym typeface="Wingdings" panose="05000000000000000000"/>
                              </a:rPr>
                            </m:ctrlPr>
                          </m:sSubPr>
                          <m:e>
                            <m:r>
                              <a:rPr lang="en-US" altLang="zh-CN" i="1">
                                <a:latin typeface="Cambria Math" panose="02040503050406030204" pitchFamily="18" charset="0"/>
                                <a:sym typeface="Wingdings" panose="05000000000000000000"/>
                              </a:rPr>
                              <m:t>𝑥</m:t>
                            </m:r>
                          </m:e>
                          <m:sub>
                            <m:r>
                              <a:rPr lang="en-US" altLang="zh-CN" i="1">
                                <a:latin typeface="Cambria Math" panose="02040503050406030204" pitchFamily="18" charset="0"/>
                                <a:sym typeface="Wingdings" panose="05000000000000000000"/>
                              </a:rPr>
                              <m:t>𝑙</m:t>
                            </m:r>
                          </m:sub>
                        </m:sSub>
                        <m:r>
                          <a:rPr lang="en-US" altLang="zh-CN" i="1">
                            <a:latin typeface="Cambria Math" panose="02040503050406030204" pitchFamily="18" charset="0"/>
                            <a:sym typeface="Wingdings" panose="05000000000000000000"/>
                          </a:rPr>
                          <m:t>,</m:t>
                        </m:r>
                        <m:sSub>
                          <m:sSubPr>
                            <m:ctrlPr>
                              <a:rPr lang="en-US" altLang="zh-CN" i="1">
                                <a:latin typeface="Cambria Math" panose="02040503050406030204" pitchFamily="18" charset="0"/>
                                <a:sym typeface="Wingdings" panose="05000000000000000000"/>
                              </a:rPr>
                            </m:ctrlPr>
                          </m:sSubPr>
                          <m:e>
                            <m:r>
                              <a:rPr lang="en-US" altLang="zh-CN" i="1">
                                <a:latin typeface="Cambria Math" panose="02040503050406030204" pitchFamily="18" charset="0"/>
                                <a:sym typeface="Wingdings" panose="05000000000000000000"/>
                              </a:rPr>
                              <m:t>𝑦</m:t>
                            </m:r>
                          </m:e>
                          <m:sub>
                            <m:r>
                              <a:rPr lang="en-US" altLang="zh-CN" i="1">
                                <a:latin typeface="Cambria Math" panose="02040503050406030204" pitchFamily="18" charset="0"/>
                                <a:sym typeface="Wingdings" panose="05000000000000000000"/>
                              </a:rPr>
                              <m:t>𝑙</m:t>
                            </m:r>
                          </m:sub>
                        </m:sSub>
                        <m:r>
                          <a:rPr lang="en-US" altLang="zh-CN" i="1">
                            <a:latin typeface="Cambria Math" panose="02040503050406030204" pitchFamily="18" charset="0"/>
                            <a:sym typeface="Wingdings" panose="05000000000000000000"/>
                          </a:rPr>
                          <m:t>,</m:t>
                        </m:r>
                        <m:r>
                          <a:rPr lang="zh-CN" altLang="en-US" i="1">
                            <a:latin typeface="Cambria Math" panose="02040503050406030204" pitchFamily="18" charset="0"/>
                            <a:sym typeface="Wingdings" panose="05000000000000000000"/>
                          </a:rPr>
                          <m:t> </m:t>
                        </m:r>
                        <m:sSub>
                          <m:sSubPr>
                            <m:ctrlPr>
                              <a:rPr lang="en-US" altLang="zh-CN" i="1">
                                <a:latin typeface="Cambria Math" panose="02040503050406030204" pitchFamily="18" charset="0"/>
                                <a:sym typeface="Wingdings" panose="05000000000000000000"/>
                              </a:rPr>
                            </m:ctrlPr>
                          </m:sSubPr>
                          <m:e>
                            <m:r>
                              <a:rPr lang="en-US" altLang="zh-CN" i="1">
                                <a:latin typeface="Cambria Math" panose="02040503050406030204" pitchFamily="18" charset="0"/>
                                <a:sym typeface="Wingdings" panose="05000000000000000000"/>
                              </a:rPr>
                              <m:t>𝑧</m:t>
                            </m:r>
                          </m:e>
                          <m:sub>
                            <m:r>
                              <a:rPr lang="en-US" altLang="zh-CN" i="1">
                                <a:latin typeface="Cambria Math" panose="02040503050406030204" pitchFamily="18" charset="0"/>
                                <a:sym typeface="Wingdings" panose="05000000000000000000"/>
                              </a:rPr>
                              <m:t>𝑙</m:t>
                            </m:r>
                          </m:sub>
                        </m:sSub>
                      </m:e>
                    </m:d>
                  </m:oMath>
                </a14:m>
                <a:endParaRPr lang="en-US" dirty="0"/>
              </a:p>
            </p:txBody>
          </p:sp>
        </mc:Choice>
        <mc:Fallback>
          <p:sp>
            <p:nvSpPr>
              <p:cNvPr id="14" name="TextBox 13"/>
              <p:cNvSpPr txBox="1">
                <a:spLocks noRot="1" noChangeAspect="1" noMove="1" noResize="1" noEditPoints="1" noAdjustHandles="1" noChangeArrowheads="1" noChangeShapeType="1" noTextEdit="1"/>
              </p:cNvSpPr>
              <p:nvPr/>
            </p:nvSpPr>
            <p:spPr>
              <a:xfrm>
                <a:off x="1021496" y="4120326"/>
                <a:ext cx="4440767" cy="2585323"/>
              </a:xfrm>
              <a:prstGeom prst="rect">
                <a:avLst/>
              </a:prstGeom>
              <a:blipFill rotWithShape="1">
                <a:blip r:embed="rId1"/>
                <a:stretch>
                  <a:fillRect l="-9" t="-17" r="-372" b="2"/>
                </a:stretch>
              </a:blipFill>
            </p:spPr>
            <p:txBody>
              <a:bodyPr/>
              <a:lstStyle/>
              <a:p>
                <a:r>
                  <a:rPr lang="zh-CN" altLang="en-US">
                    <a:noFill/>
                  </a:rPr>
                  <a:t> </a:t>
                </a:r>
              </a:p>
            </p:txBody>
          </p:sp>
        </mc:Fallback>
      </mc:AlternateContent>
      <p:sp>
        <p:nvSpPr>
          <p:cNvPr id="2" name="标题 1"/>
          <p:cNvSpPr>
            <a:spLocks noGrp="1"/>
          </p:cNvSpPr>
          <p:nvPr>
            <p:ph type="title"/>
          </p:nvPr>
        </p:nvSpPr>
        <p:spPr/>
        <p:txBody>
          <a:bodyPr/>
          <a:lstStyle/>
          <a:p>
            <a:r>
              <a:rPr lang="zh-CN" altLang="en-US" dirty="0"/>
              <a:t>阴影效果</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a:bodyPr>
              <a:lstStyle/>
              <a:p>
                <a:r>
                  <a:rPr lang="zh-CN" altLang="en-US" dirty="0"/>
                  <a:t>透视投影矩阵：</a:t>
                </a:r>
                <a:endParaRPr lang="en-US" altLang="zh-CN" dirty="0"/>
              </a:p>
              <a:p>
                <a:pPr lvl="1">
                  <a:buClr>
                    <a:schemeClr val="tx1"/>
                  </a:buClr>
                </a:pPr>
                <a:r>
                  <a:rPr lang="zh-CN" altLang="en-US" dirty="0"/>
                  <a:t>投影中心在原点</a:t>
                </a:r>
                <a:endParaRPr lang="en-US" altLang="zh-CN" dirty="0"/>
              </a:p>
              <a:p>
                <a:pPr lvl="1">
                  <a:buClr>
                    <a:schemeClr val="tx1"/>
                  </a:buClr>
                </a:pPr>
                <a:r>
                  <a:rPr lang="zh-CN" altLang="en-US" dirty="0"/>
                  <a:t>投影平面为</a:t>
                </a:r>
                <a14:m>
                  <m:oMath xmlns:m="http://schemas.openxmlformats.org/officeDocument/2006/math">
                    <m:r>
                      <a:rPr lang="en-US" altLang="zh-CN" i="1" dirty="0">
                        <a:latin typeface="Cambria Math" panose="02040503050406030204" pitchFamily="18" charset="0"/>
                      </a:rPr>
                      <m:t>𝑧</m:t>
                    </m:r>
                    <m:r>
                      <a:rPr lang="en-US" altLang="zh-CN" i="1" dirty="0">
                        <a:latin typeface="Cambria Math" panose="02040503050406030204" pitchFamily="18" charset="0"/>
                      </a:rPr>
                      <m:t>=</m:t>
                    </m:r>
                    <m:r>
                      <a:rPr lang="en-US" altLang="zh-CN" i="1" dirty="0">
                        <a:latin typeface="Cambria Math" panose="02040503050406030204" pitchFamily="18" charset="0"/>
                      </a:rPr>
                      <m:t>𝑑</m:t>
                    </m:r>
                    <m:r>
                      <a:rPr lang="en-US" altLang="zh-CN" i="1" dirty="0">
                        <a:latin typeface="Cambria Math" panose="02040503050406030204" pitchFamily="18" charset="0"/>
                      </a:rPr>
                      <m:t>, </m:t>
                    </m:r>
                    <m:r>
                      <a:rPr lang="en-US" altLang="zh-CN" i="1" dirty="0">
                        <a:latin typeface="Cambria Math" panose="02040503050406030204" pitchFamily="18" charset="0"/>
                      </a:rPr>
                      <m:t>𝑑</m:t>
                    </m:r>
                    <m:r>
                      <a:rPr lang="en-US" altLang="zh-CN" i="1" dirty="0">
                        <a:latin typeface="Cambria Math" panose="02040503050406030204" pitchFamily="18" charset="0"/>
                      </a:rPr>
                      <m:t>&lt;</m:t>
                    </m:r>
                    <m:r>
                      <a:rPr lang="en-US" altLang="zh-CN" i="1" dirty="0">
                        <a:latin typeface="Cambria Math" panose="02040503050406030204" pitchFamily="18" charset="0"/>
                      </a:rPr>
                      <m:t>0</m:t>
                    </m:r>
                  </m:oMath>
                </a14:m>
                <a:endParaRPr lang="en-US" altLang="zh-CN" dirty="0"/>
              </a:p>
              <a:p>
                <a:pPr lvl="1"/>
                <a:endParaRPr lang="en-US" altLang="zh-CN" dirty="0"/>
              </a:p>
              <a:p>
                <a:r>
                  <a:rPr lang="zh-CN" altLang="en-US" dirty="0"/>
                  <a:t>阴影投影矩阵：</a:t>
                </a:r>
                <a:endParaRPr lang="en-US" altLang="zh-CN" dirty="0"/>
              </a:p>
              <a:p>
                <a:pPr lvl="1"/>
                <a:r>
                  <a:rPr lang="zh-CN" altLang="en-US" dirty="0"/>
                  <a:t>投影中心在</a:t>
                </a:r>
                <a14:m>
                  <m:oMath xmlns:m="http://schemas.openxmlformats.org/officeDocument/2006/math">
                    <m:d>
                      <m:dPr>
                        <m:ctrlPr>
                          <a:rPr lang="en-US" altLang="zh-CN" i="1">
                            <a:latin typeface="Cambria Math" panose="02040503050406030204" pitchFamily="18" charset="0"/>
                            <a:sym typeface="Wingdings" panose="05000000000000000000"/>
                          </a:rPr>
                        </m:ctrlPr>
                      </m:dPr>
                      <m:e>
                        <m:sSub>
                          <m:sSubPr>
                            <m:ctrlPr>
                              <a:rPr lang="en-US" altLang="zh-CN" i="1">
                                <a:latin typeface="Cambria Math" panose="02040503050406030204" pitchFamily="18" charset="0"/>
                                <a:sym typeface="Wingdings" panose="05000000000000000000"/>
                              </a:rPr>
                            </m:ctrlPr>
                          </m:sSubPr>
                          <m:e>
                            <m:r>
                              <a:rPr lang="en-US" altLang="zh-CN" i="1">
                                <a:latin typeface="Cambria Math" panose="02040503050406030204" pitchFamily="18" charset="0"/>
                                <a:sym typeface="Wingdings" panose="05000000000000000000"/>
                              </a:rPr>
                              <m:t>𝑥</m:t>
                            </m:r>
                          </m:e>
                          <m:sub>
                            <m:r>
                              <a:rPr lang="en-US" altLang="zh-CN" i="1">
                                <a:latin typeface="Cambria Math" panose="02040503050406030204" pitchFamily="18" charset="0"/>
                                <a:sym typeface="Wingdings" panose="05000000000000000000"/>
                              </a:rPr>
                              <m:t>𝑙</m:t>
                            </m:r>
                          </m:sub>
                        </m:sSub>
                        <m:r>
                          <a:rPr lang="en-US" altLang="zh-CN" i="1">
                            <a:latin typeface="Cambria Math" panose="02040503050406030204" pitchFamily="18" charset="0"/>
                            <a:sym typeface="Wingdings" panose="05000000000000000000"/>
                          </a:rPr>
                          <m:t>,</m:t>
                        </m:r>
                        <m:sSub>
                          <m:sSubPr>
                            <m:ctrlPr>
                              <a:rPr lang="en-US" altLang="zh-CN" i="1">
                                <a:latin typeface="Cambria Math" panose="02040503050406030204" pitchFamily="18" charset="0"/>
                                <a:sym typeface="Wingdings" panose="05000000000000000000"/>
                              </a:rPr>
                            </m:ctrlPr>
                          </m:sSubPr>
                          <m:e>
                            <m:r>
                              <a:rPr lang="en-US" altLang="zh-CN" i="1">
                                <a:latin typeface="Cambria Math" panose="02040503050406030204" pitchFamily="18" charset="0"/>
                                <a:sym typeface="Wingdings" panose="05000000000000000000"/>
                              </a:rPr>
                              <m:t>𝑦</m:t>
                            </m:r>
                          </m:e>
                          <m:sub>
                            <m:r>
                              <a:rPr lang="en-US" altLang="zh-CN" i="1">
                                <a:latin typeface="Cambria Math" panose="02040503050406030204" pitchFamily="18" charset="0"/>
                                <a:sym typeface="Wingdings" panose="05000000000000000000"/>
                              </a:rPr>
                              <m:t>𝑙</m:t>
                            </m:r>
                          </m:sub>
                        </m:sSub>
                        <m:r>
                          <a:rPr lang="en-US" altLang="zh-CN" i="1">
                            <a:latin typeface="Cambria Math" panose="02040503050406030204" pitchFamily="18" charset="0"/>
                            <a:sym typeface="Wingdings" panose="05000000000000000000"/>
                          </a:rPr>
                          <m:t>,</m:t>
                        </m:r>
                        <m:r>
                          <a:rPr lang="zh-CN" altLang="en-US" i="1">
                            <a:latin typeface="Cambria Math" panose="02040503050406030204" pitchFamily="18" charset="0"/>
                            <a:sym typeface="Wingdings" panose="05000000000000000000"/>
                          </a:rPr>
                          <m:t> </m:t>
                        </m:r>
                        <m:sSub>
                          <m:sSubPr>
                            <m:ctrlPr>
                              <a:rPr lang="en-US" altLang="zh-CN" i="1">
                                <a:latin typeface="Cambria Math" panose="02040503050406030204" pitchFamily="18" charset="0"/>
                                <a:sym typeface="Wingdings" panose="05000000000000000000"/>
                              </a:rPr>
                            </m:ctrlPr>
                          </m:sSubPr>
                          <m:e>
                            <m:r>
                              <a:rPr lang="en-US" altLang="zh-CN" i="1">
                                <a:latin typeface="Cambria Math" panose="02040503050406030204" pitchFamily="18" charset="0"/>
                                <a:sym typeface="Wingdings" panose="05000000000000000000"/>
                              </a:rPr>
                              <m:t>𝑧</m:t>
                            </m:r>
                          </m:e>
                          <m:sub>
                            <m:r>
                              <a:rPr lang="en-US" altLang="zh-CN" i="1">
                                <a:latin typeface="Cambria Math" panose="02040503050406030204" pitchFamily="18" charset="0"/>
                                <a:sym typeface="Wingdings" panose="05000000000000000000"/>
                              </a:rPr>
                              <m:t>𝑙</m:t>
                            </m:r>
                          </m:sub>
                        </m:sSub>
                      </m:e>
                    </m:d>
                  </m:oMath>
                </a14:m>
                <a:endParaRPr lang="en-US" dirty="0"/>
              </a:p>
              <a:p>
                <a:pPr lvl="1"/>
                <a:r>
                  <a:rPr lang="zh-CN" altLang="en-US" dirty="0">
                    <a:sym typeface="Wingdings" panose="05000000000000000000"/>
                  </a:rPr>
                  <a:t>投影平面为</a:t>
                </a:r>
                <a14:m>
                  <m:oMath xmlns:m="http://schemas.openxmlformats.org/officeDocument/2006/math">
                    <m:r>
                      <a:rPr lang="en-US" altLang="zh-CN" i="1" dirty="0">
                        <a:latin typeface="Cambria Math" panose="02040503050406030204" pitchFamily="18" charset="0"/>
                        <a:sym typeface="Wingdings" panose="05000000000000000000"/>
                      </a:rPr>
                      <m:t>𝑦</m:t>
                    </m:r>
                    <m:r>
                      <a:rPr lang="en-US" altLang="zh-CN" i="1" dirty="0">
                        <a:latin typeface="Cambria Math" panose="02040503050406030204" pitchFamily="18" charset="0"/>
                        <a:sym typeface="Wingdings" panose="05000000000000000000"/>
                      </a:rPr>
                      <m:t>=</m:t>
                    </m:r>
                    <m:r>
                      <a:rPr lang="en-US" altLang="zh-CN" i="1" dirty="0">
                        <a:latin typeface="Cambria Math" panose="02040503050406030204" pitchFamily="18" charset="0"/>
                        <a:sym typeface="Wingdings" panose="05000000000000000000"/>
                      </a:rPr>
                      <m:t>0</m:t>
                    </m:r>
                  </m:oMath>
                </a14:m>
                <a:endParaRPr lang="en-US" dirty="0"/>
              </a:p>
              <a:p>
                <a:pPr lvl="1"/>
                <a:endParaRPr lang="en-US" dirty="0"/>
              </a:p>
              <a:p>
                <a:pPr lvl="1"/>
                <a:endParaRPr lang="en-US" altLang="zh-CN"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2"/>
                <a:stretch>
                  <a:fillRect t="-478" b="4"/>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EB792F4E-54C0-4D36-B331-9C6FCFE9A340}" type="slidenum">
              <a:rPr lang="zh-CN" altLang="en-US" smtClean="0"/>
            </a:fld>
            <a:endParaRPr lang="zh-CN" altLang="en-US"/>
          </a:p>
        </p:txBody>
      </p:sp>
      <p:pic>
        <p:nvPicPr>
          <p:cNvPr id="7" name="图片 6"/>
          <p:cNvPicPr>
            <a:picLocks noChangeAspect="1"/>
          </p:cNvPicPr>
          <p:nvPr/>
        </p:nvPicPr>
        <p:blipFill>
          <a:blip r:embed="rId3"/>
          <a:stretch>
            <a:fillRect/>
          </a:stretch>
        </p:blipFill>
        <p:spPr>
          <a:xfrm>
            <a:off x="5855109" y="2673043"/>
            <a:ext cx="1562208" cy="1805743"/>
          </a:xfrm>
          <a:prstGeom prst="rect">
            <a:avLst/>
          </a:prstGeom>
        </p:spPr>
      </p:pic>
      <p:pic>
        <p:nvPicPr>
          <p:cNvPr id="8" name="图片 7"/>
          <p:cNvPicPr>
            <a:picLocks noChangeAspect="1"/>
          </p:cNvPicPr>
          <p:nvPr/>
        </p:nvPicPr>
        <p:blipFill>
          <a:blip r:embed="rId4"/>
          <a:stretch>
            <a:fillRect/>
          </a:stretch>
        </p:blipFill>
        <p:spPr>
          <a:xfrm>
            <a:off x="1473336" y="4888397"/>
            <a:ext cx="2143492" cy="1297918"/>
          </a:xfrm>
          <a:prstGeom prst="rect">
            <a:avLst/>
          </a:prstGeom>
        </p:spPr>
      </p:pic>
      <p:pic>
        <p:nvPicPr>
          <p:cNvPr id="10" name="图片 14"/>
          <p:cNvPicPr>
            <a:picLocks noChangeAspect="1"/>
          </p:cNvPicPr>
          <p:nvPr/>
        </p:nvPicPr>
        <p:blipFill>
          <a:blip r:embed="rId5"/>
          <a:stretch>
            <a:fillRect/>
          </a:stretch>
        </p:blipFill>
        <p:spPr>
          <a:xfrm>
            <a:off x="4223003" y="1145028"/>
            <a:ext cx="3600035" cy="1470535"/>
          </a:xfrm>
          <a:prstGeom prst="rect">
            <a:avLst/>
          </a:prstGeom>
        </p:spPr>
      </p:pic>
      <p:pic>
        <p:nvPicPr>
          <p:cNvPr id="11" name="图片 8"/>
          <p:cNvPicPr>
            <a:picLocks noChangeAspect="1"/>
          </p:cNvPicPr>
          <p:nvPr/>
        </p:nvPicPr>
        <p:blipFill>
          <a:blip r:embed="rId6"/>
          <a:stretch>
            <a:fillRect/>
          </a:stretch>
        </p:blipFill>
        <p:spPr>
          <a:xfrm>
            <a:off x="8156241" y="1581357"/>
            <a:ext cx="933264" cy="999461"/>
          </a:xfrm>
          <a:prstGeom prst="rect">
            <a:avLst/>
          </a:prstGeom>
        </p:spPr>
      </p:pic>
      <mc:AlternateContent xmlns:mc="http://schemas.openxmlformats.org/markup-compatibility/2006">
        <mc:Choice xmlns:a14="http://schemas.microsoft.com/office/drawing/2010/main" Requires="a14">
          <p:sp>
            <p:nvSpPr>
              <p:cNvPr id="6" name="TextBox 5"/>
              <p:cNvSpPr txBox="1"/>
              <p:nvPr/>
            </p:nvSpPr>
            <p:spPr>
              <a:xfrm>
                <a:off x="7845940" y="1963855"/>
                <a:ext cx="25327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cs typeface="Cambria Math" panose="02040503050406030204" pitchFamily="18" charset="0"/>
                        </a:rPr>
                        <m:t>⇒</m:t>
                      </m:r>
                    </m:oMath>
                  </m:oMathPara>
                </a14:m>
                <a:endParaRPr lang="en-US" dirty="0"/>
              </a:p>
            </p:txBody>
          </p:sp>
        </mc:Choice>
        <mc:Fallback>
          <p:sp>
            <p:nvSpPr>
              <p:cNvPr id="6" name="TextBox 5"/>
              <p:cNvSpPr txBox="1">
                <a:spLocks noRot="1" noChangeAspect="1" noMove="1" noResize="1" noEditPoints="1" noAdjustHandles="1" noChangeArrowheads="1" noChangeShapeType="1" noTextEdit="1"/>
              </p:cNvSpPr>
              <p:nvPr/>
            </p:nvSpPr>
            <p:spPr>
              <a:xfrm>
                <a:off x="7845940" y="1963855"/>
                <a:ext cx="253274" cy="276999"/>
              </a:xfrm>
              <a:prstGeom prst="rect">
                <a:avLst/>
              </a:prstGeom>
              <a:blipFill rotWithShape="1">
                <a:blip r:embed="rId7"/>
                <a:stretch>
                  <a:fillRect l="-203" t="-157" r="-9611" b="207"/>
                </a:stretch>
              </a:blipFill>
            </p:spPr>
            <p:txBody>
              <a:bodyPr/>
              <a:lstStyle/>
              <a:p>
                <a:r>
                  <a:rPr lang="zh-CN" altLang="en-US">
                    <a:noFill/>
                  </a:rPr>
                  <a:t> </a:t>
                </a:r>
              </a:p>
            </p:txBody>
          </p:sp>
        </mc:Fallback>
      </mc:AlternateContent>
      <p:sp>
        <p:nvSpPr>
          <p:cNvPr id="13" name="Right Arrow 12"/>
          <p:cNvSpPr/>
          <p:nvPr/>
        </p:nvSpPr>
        <p:spPr>
          <a:xfrm>
            <a:off x="673027" y="4194969"/>
            <a:ext cx="170120" cy="2551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ross 17"/>
          <p:cNvSpPr/>
          <p:nvPr/>
        </p:nvSpPr>
        <p:spPr>
          <a:xfrm>
            <a:off x="3786525" y="5392358"/>
            <a:ext cx="282143" cy="282143"/>
          </a:xfrm>
          <a:prstGeom prst="plus">
            <a:avLst>
              <a:gd name="adj" fmla="val 4007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4134623" y="5348763"/>
            <a:ext cx="1107996" cy="369332"/>
          </a:xfrm>
          <a:prstGeom prst="rect">
            <a:avLst/>
          </a:prstGeom>
        </p:spPr>
        <p:txBody>
          <a:bodyPr wrap="none">
            <a:spAutoFit/>
          </a:bodyPr>
          <a:lstStyle/>
          <a:p>
            <a:r>
              <a:rPr lang="zh-CN" altLang="en-US">
                <a:solidFill>
                  <a:srgbClr val="0000FF"/>
                </a:solidFill>
              </a:rPr>
              <a:t>透视除法</a:t>
            </a:r>
            <a:endParaRPr lang="zh-CN" altLang="en-US" dirty="0">
              <a:solidFill>
                <a:srgbClr val="0000FF"/>
              </a:solidFill>
            </a:endParaRPr>
          </a:p>
        </p:txBody>
      </p:sp>
      <p:sp>
        <p:nvSpPr>
          <p:cNvPr id="21" name="Right Brace 20"/>
          <p:cNvSpPr/>
          <p:nvPr/>
        </p:nvSpPr>
        <p:spPr>
          <a:xfrm>
            <a:off x="5383708" y="4322559"/>
            <a:ext cx="447767" cy="2199680"/>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7" name="TextBox 26"/>
              <p:cNvSpPr txBox="1"/>
              <p:nvPr/>
            </p:nvSpPr>
            <p:spPr>
              <a:xfrm>
                <a:off x="6201577" y="4644980"/>
                <a:ext cx="1907382" cy="52168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𝑝</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𝑙</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𝑙</m:t>
                              </m:r>
                            </m:sub>
                          </m:sSub>
                        </m:num>
                        <m:den>
                          <m:r>
                            <a:rPr lang="en-US" altLang="zh-CN" b="0" i="1" smtClean="0">
                              <a:latin typeface="Cambria Math" panose="02040503050406030204" pitchFamily="18" charset="0"/>
                            </a:rPr>
                            <m:t>𝑦</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𝑙</m:t>
                              </m:r>
                            </m:sub>
                          </m:sSub>
                        </m:den>
                      </m:f>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𝑙</m:t>
                          </m:r>
                        </m:sub>
                      </m:sSub>
                    </m:oMath>
                  </m:oMathPara>
                </a14:m>
                <a:endParaRPr lang="en-US" altLang="zh-CN" b="0" dirty="0"/>
              </a:p>
            </p:txBody>
          </p:sp>
        </mc:Choice>
        <mc:Fallback>
          <p:sp>
            <p:nvSpPr>
              <p:cNvPr id="27" name="TextBox 26"/>
              <p:cNvSpPr txBox="1">
                <a:spLocks noRot="1" noChangeAspect="1" noMove="1" noResize="1" noEditPoints="1" noAdjustHandles="1" noChangeArrowheads="1" noChangeShapeType="1" noTextEdit="1"/>
              </p:cNvSpPr>
              <p:nvPr/>
            </p:nvSpPr>
            <p:spPr>
              <a:xfrm>
                <a:off x="6201577" y="4644980"/>
                <a:ext cx="1907382" cy="521681"/>
              </a:xfrm>
              <a:prstGeom prst="rect">
                <a:avLst/>
              </a:prstGeom>
              <a:blipFill rotWithShape="1">
                <a:blip r:embed="rId8"/>
                <a:stretch>
                  <a:fillRect l="-9" t="-113" r="-532" b="5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8" name="TextBox 27"/>
              <p:cNvSpPr txBox="1"/>
              <p:nvPr/>
            </p:nvSpPr>
            <p:spPr>
              <a:xfrm>
                <a:off x="6235431" y="5267158"/>
                <a:ext cx="709489" cy="29841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𝑝</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0</m:t>
                      </m:r>
                    </m:oMath>
                  </m:oMathPara>
                </a14:m>
                <a:endParaRPr lang="en-US" altLang="zh-CN" b="0" dirty="0"/>
              </a:p>
            </p:txBody>
          </p:sp>
        </mc:Choice>
        <mc:Fallback>
          <p:sp>
            <p:nvSpPr>
              <p:cNvPr id="28" name="TextBox 27"/>
              <p:cNvSpPr txBox="1">
                <a:spLocks noRot="1" noChangeAspect="1" noMove="1" noResize="1" noEditPoints="1" noAdjustHandles="1" noChangeArrowheads="1" noChangeShapeType="1" noTextEdit="1"/>
              </p:cNvSpPr>
              <p:nvPr/>
            </p:nvSpPr>
            <p:spPr>
              <a:xfrm>
                <a:off x="6235431" y="5267158"/>
                <a:ext cx="709489" cy="298415"/>
              </a:xfrm>
              <a:prstGeom prst="rect">
                <a:avLst/>
              </a:prstGeom>
              <a:blipFill rotWithShape="1">
                <a:blip r:embed="rId9"/>
                <a:stretch>
                  <a:fillRect l="-52" t="-157" r="-4217" b="14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9" name="TextBox 28"/>
              <p:cNvSpPr txBox="1"/>
              <p:nvPr/>
            </p:nvSpPr>
            <p:spPr>
              <a:xfrm>
                <a:off x="6235431" y="5793512"/>
                <a:ext cx="1892762" cy="52168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𝑝</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𝑙</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𝑧</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𝑙</m:t>
                              </m:r>
                            </m:sub>
                          </m:sSub>
                        </m:num>
                        <m:den>
                          <m:r>
                            <a:rPr lang="en-US" altLang="zh-CN" b="0" i="1" smtClean="0">
                              <a:latin typeface="Cambria Math" panose="02040503050406030204" pitchFamily="18" charset="0"/>
                            </a:rPr>
                            <m:t>𝑦</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𝑙</m:t>
                              </m:r>
                            </m:sub>
                          </m:sSub>
                        </m:den>
                      </m:f>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𝑙</m:t>
                          </m:r>
                        </m:sub>
                      </m:sSub>
                    </m:oMath>
                  </m:oMathPara>
                </a14:m>
                <a:endParaRPr lang="en-US" altLang="zh-CN" b="0" dirty="0"/>
              </a:p>
            </p:txBody>
          </p:sp>
        </mc:Choice>
        <mc:Fallback>
          <p:sp>
            <p:nvSpPr>
              <p:cNvPr id="29" name="TextBox 28"/>
              <p:cNvSpPr txBox="1">
                <a:spLocks noRot="1" noChangeAspect="1" noMove="1" noResize="1" noEditPoints="1" noAdjustHandles="1" noChangeArrowheads="1" noChangeShapeType="1" noTextEdit="1"/>
              </p:cNvSpPr>
              <p:nvPr/>
            </p:nvSpPr>
            <p:spPr>
              <a:xfrm>
                <a:off x="6235431" y="5793512"/>
                <a:ext cx="1892762" cy="521681"/>
              </a:xfrm>
              <a:prstGeom prst="rect">
                <a:avLst/>
              </a:prstGeom>
              <a:blipFill rotWithShape="1">
                <a:blip r:embed="rId10"/>
                <a:stretch>
                  <a:fillRect l="-19" t="-78" r="-292" b="23"/>
                </a:stretch>
              </a:blipFill>
            </p:spPr>
            <p:txBody>
              <a:bodyPr/>
              <a:lstStyle/>
              <a:p>
                <a:r>
                  <a:rPr lang="zh-CN" altLang="en-US">
                    <a:noFill/>
                  </a:rPr>
                  <a:t> </a:t>
                </a:r>
              </a:p>
            </p:txBody>
          </p:sp>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阴影效果</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a:bodyPr>
              <a:lstStyle/>
              <a:p>
                <a:r>
                  <a:rPr lang="zh-CN" altLang="en-US" dirty="0"/>
                  <a:t>透视投影矩阵：</a:t>
                </a:r>
                <a:endParaRPr lang="en-US" altLang="zh-CN" dirty="0"/>
              </a:p>
              <a:p>
                <a:pPr lvl="1">
                  <a:buClr>
                    <a:schemeClr val="tx1"/>
                  </a:buClr>
                </a:pPr>
                <a:r>
                  <a:rPr lang="zh-CN" altLang="en-US" dirty="0"/>
                  <a:t>投影中心在原点</a:t>
                </a:r>
                <a:endParaRPr lang="en-US" altLang="zh-CN" dirty="0"/>
              </a:p>
              <a:p>
                <a:pPr lvl="1">
                  <a:buClr>
                    <a:schemeClr val="tx1"/>
                  </a:buClr>
                </a:pPr>
                <a:r>
                  <a:rPr lang="zh-CN" altLang="en-US" dirty="0"/>
                  <a:t>投影平面为</a:t>
                </a:r>
                <a14:m>
                  <m:oMath xmlns:m="http://schemas.openxmlformats.org/officeDocument/2006/math">
                    <m:r>
                      <a:rPr lang="en-US" altLang="zh-CN" i="1" dirty="0">
                        <a:latin typeface="Cambria Math" panose="02040503050406030204" pitchFamily="18" charset="0"/>
                      </a:rPr>
                      <m:t>𝑧</m:t>
                    </m:r>
                    <m:r>
                      <a:rPr lang="en-US" altLang="zh-CN" i="1" dirty="0">
                        <a:latin typeface="Cambria Math" panose="02040503050406030204" pitchFamily="18" charset="0"/>
                      </a:rPr>
                      <m:t>=</m:t>
                    </m:r>
                    <m:r>
                      <a:rPr lang="en-US" altLang="zh-CN" i="1" dirty="0">
                        <a:latin typeface="Cambria Math" panose="02040503050406030204" pitchFamily="18" charset="0"/>
                      </a:rPr>
                      <m:t>𝑑</m:t>
                    </m:r>
                    <m:r>
                      <a:rPr lang="en-US" altLang="zh-CN" i="1" dirty="0">
                        <a:latin typeface="Cambria Math" panose="02040503050406030204" pitchFamily="18" charset="0"/>
                      </a:rPr>
                      <m:t>, </m:t>
                    </m:r>
                    <m:r>
                      <a:rPr lang="en-US" altLang="zh-CN" i="1" dirty="0">
                        <a:latin typeface="Cambria Math" panose="02040503050406030204" pitchFamily="18" charset="0"/>
                      </a:rPr>
                      <m:t>𝑑</m:t>
                    </m:r>
                    <m:r>
                      <a:rPr lang="en-US" altLang="zh-CN" i="1" dirty="0">
                        <a:latin typeface="Cambria Math" panose="02040503050406030204" pitchFamily="18" charset="0"/>
                      </a:rPr>
                      <m:t>&lt;</m:t>
                    </m:r>
                    <m:r>
                      <a:rPr lang="en-US" altLang="zh-CN" i="1" dirty="0">
                        <a:latin typeface="Cambria Math" panose="02040503050406030204" pitchFamily="18" charset="0"/>
                      </a:rPr>
                      <m:t>0</m:t>
                    </m:r>
                  </m:oMath>
                </a14:m>
                <a:endParaRPr lang="en-US" altLang="zh-CN" dirty="0"/>
              </a:p>
              <a:p>
                <a:pPr lvl="1"/>
                <a:endParaRPr lang="en-US" altLang="zh-CN" dirty="0"/>
              </a:p>
              <a:p>
                <a:r>
                  <a:rPr lang="zh-CN" altLang="en-US" dirty="0"/>
                  <a:t>阴影投影矩阵：</a:t>
                </a:r>
                <a:endParaRPr lang="en-US" altLang="zh-CN" dirty="0"/>
              </a:p>
              <a:p>
                <a:pPr lvl="1"/>
                <a:r>
                  <a:rPr lang="zh-CN" altLang="en-US" dirty="0"/>
                  <a:t>投影中心在</a:t>
                </a:r>
                <a14:m>
                  <m:oMath xmlns:m="http://schemas.openxmlformats.org/officeDocument/2006/math">
                    <m:d>
                      <m:dPr>
                        <m:ctrlPr>
                          <a:rPr lang="en-US" altLang="zh-CN" i="1">
                            <a:latin typeface="Cambria Math" panose="02040503050406030204" pitchFamily="18" charset="0"/>
                            <a:sym typeface="Wingdings" panose="05000000000000000000"/>
                          </a:rPr>
                        </m:ctrlPr>
                      </m:dPr>
                      <m:e>
                        <m:sSub>
                          <m:sSubPr>
                            <m:ctrlPr>
                              <a:rPr lang="en-US" altLang="zh-CN" i="1">
                                <a:latin typeface="Cambria Math" panose="02040503050406030204" pitchFamily="18" charset="0"/>
                                <a:sym typeface="Wingdings" panose="05000000000000000000"/>
                              </a:rPr>
                            </m:ctrlPr>
                          </m:sSubPr>
                          <m:e>
                            <m:r>
                              <a:rPr lang="en-US" altLang="zh-CN" i="1">
                                <a:latin typeface="Cambria Math" panose="02040503050406030204" pitchFamily="18" charset="0"/>
                                <a:sym typeface="Wingdings" panose="05000000000000000000"/>
                              </a:rPr>
                              <m:t>𝑥</m:t>
                            </m:r>
                          </m:e>
                          <m:sub>
                            <m:r>
                              <a:rPr lang="en-US" altLang="zh-CN" i="1">
                                <a:latin typeface="Cambria Math" panose="02040503050406030204" pitchFamily="18" charset="0"/>
                                <a:sym typeface="Wingdings" panose="05000000000000000000"/>
                              </a:rPr>
                              <m:t>𝑙</m:t>
                            </m:r>
                          </m:sub>
                        </m:sSub>
                        <m:r>
                          <a:rPr lang="en-US" altLang="zh-CN" i="1">
                            <a:latin typeface="Cambria Math" panose="02040503050406030204" pitchFamily="18" charset="0"/>
                            <a:sym typeface="Wingdings" panose="05000000000000000000"/>
                          </a:rPr>
                          <m:t>,</m:t>
                        </m:r>
                        <m:sSub>
                          <m:sSubPr>
                            <m:ctrlPr>
                              <a:rPr lang="en-US" altLang="zh-CN" i="1">
                                <a:latin typeface="Cambria Math" panose="02040503050406030204" pitchFamily="18" charset="0"/>
                                <a:sym typeface="Wingdings" panose="05000000000000000000"/>
                              </a:rPr>
                            </m:ctrlPr>
                          </m:sSubPr>
                          <m:e>
                            <m:r>
                              <a:rPr lang="en-US" altLang="zh-CN" i="1">
                                <a:latin typeface="Cambria Math" panose="02040503050406030204" pitchFamily="18" charset="0"/>
                                <a:sym typeface="Wingdings" panose="05000000000000000000"/>
                              </a:rPr>
                              <m:t>𝑦</m:t>
                            </m:r>
                          </m:e>
                          <m:sub>
                            <m:r>
                              <a:rPr lang="en-US" altLang="zh-CN" i="1">
                                <a:latin typeface="Cambria Math" panose="02040503050406030204" pitchFamily="18" charset="0"/>
                                <a:sym typeface="Wingdings" panose="05000000000000000000"/>
                              </a:rPr>
                              <m:t>𝑙</m:t>
                            </m:r>
                          </m:sub>
                        </m:sSub>
                        <m:r>
                          <a:rPr lang="en-US" altLang="zh-CN" i="1">
                            <a:latin typeface="Cambria Math" panose="02040503050406030204" pitchFamily="18" charset="0"/>
                            <a:sym typeface="Wingdings" panose="05000000000000000000"/>
                          </a:rPr>
                          <m:t>,</m:t>
                        </m:r>
                        <m:r>
                          <a:rPr lang="zh-CN" altLang="en-US" i="1">
                            <a:latin typeface="Cambria Math" panose="02040503050406030204" pitchFamily="18" charset="0"/>
                            <a:sym typeface="Wingdings" panose="05000000000000000000"/>
                          </a:rPr>
                          <m:t> </m:t>
                        </m:r>
                        <m:sSub>
                          <m:sSubPr>
                            <m:ctrlPr>
                              <a:rPr lang="en-US" altLang="zh-CN" i="1">
                                <a:latin typeface="Cambria Math" panose="02040503050406030204" pitchFamily="18" charset="0"/>
                                <a:sym typeface="Wingdings" panose="05000000000000000000"/>
                              </a:rPr>
                            </m:ctrlPr>
                          </m:sSubPr>
                          <m:e>
                            <m:r>
                              <a:rPr lang="en-US" altLang="zh-CN" i="1">
                                <a:latin typeface="Cambria Math" panose="02040503050406030204" pitchFamily="18" charset="0"/>
                                <a:sym typeface="Wingdings" panose="05000000000000000000"/>
                              </a:rPr>
                              <m:t>𝑧</m:t>
                            </m:r>
                          </m:e>
                          <m:sub>
                            <m:r>
                              <a:rPr lang="en-US" altLang="zh-CN" i="1">
                                <a:latin typeface="Cambria Math" panose="02040503050406030204" pitchFamily="18" charset="0"/>
                                <a:sym typeface="Wingdings" panose="05000000000000000000"/>
                              </a:rPr>
                              <m:t>𝑙</m:t>
                            </m:r>
                          </m:sub>
                        </m:sSub>
                      </m:e>
                    </m:d>
                  </m:oMath>
                </a14:m>
                <a:endParaRPr lang="en-US" dirty="0"/>
              </a:p>
              <a:p>
                <a:pPr lvl="1"/>
                <a:r>
                  <a:rPr lang="zh-CN" altLang="en-US" dirty="0">
                    <a:sym typeface="Wingdings" panose="05000000000000000000"/>
                  </a:rPr>
                  <a:t>投影平面为</a:t>
                </a:r>
                <a14:m>
                  <m:oMath xmlns:m="http://schemas.openxmlformats.org/officeDocument/2006/math">
                    <m:r>
                      <a:rPr lang="en-US" altLang="zh-CN" i="1" dirty="0">
                        <a:latin typeface="Cambria Math" panose="02040503050406030204" pitchFamily="18" charset="0"/>
                        <a:sym typeface="Wingdings" panose="05000000000000000000"/>
                      </a:rPr>
                      <m:t>𝑦</m:t>
                    </m:r>
                    <m:r>
                      <a:rPr lang="en-US" altLang="zh-CN" i="1" dirty="0">
                        <a:latin typeface="Cambria Math" panose="02040503050406030204" pitchFamily="18" charset="0"/>
                        <a:sym typeface="Wingdings" panose="05000000000000000000"/>
                      </a:rPr>
                      <m:t>=</m:t>
                    </m:r>
                    <m:r>
                      <a:rPr lang="en-US" altLang="zh-CN" i="1" dirty="0">
                        <a:latin typeface="Cambria Math" panose="02040503050406030204" pitchFamily="18" charset="0"/>
                        <a:sym typeface="Wingdings" panose="05000000000000000000"/>
                      </a:rPr>
                      <m:t>0</m:t>
                    </m:r>
                  </m:oMath>
                </a14:m>
                <a:endParaRPr lang="en-US" dirty="0"/>
              </a:p>
              <a:p>
                <a:pPr lvl="1"/>
                <a:endParaRPr lang="en-US" dirty="0"/>
              </a:p>
              <a:p>
                <a:pPr lvl="1"/>
                <a:endParaRPr lang="en-US" altLang="zh-CN"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t="-478" b="4"/>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EB792F4E-54C0-4D36-B331-9C6FCFE9A340}" type="slidenum">
              <a:rPr lang="zh-CN" altLang="en-US" smtClean="0"/>
            </a:fld>
            <a:endParaRPr lang="zh-CN" altLang="en-US"/>
          </a:p>
        </p:txBody>
      </p:sp>
      <p:pic>
        <p:nvPicPr>
          <p:cNvPr id="7" name="图片 6"/>
          <p:cNvPicPr>
            <a:picLocks noChangeAspect="1"/>
          </p:cNvPicPr>
          <p:nvPr/>
        </p:nvPicPr>
        <p:blipFill>
          <a:blip r:embed="rId2"/>
          <a:stretch>
            <a:fillRect/>
          </a:stretch>
        </p:blipFill>
        <p:spPr>
          <a:xfrm>
            <a:off x="5855109" y="2673043"/>
            <a:ext cx="1562208" cy="1805743"/>
          </a:xfrm>
          <a:prstGeom prst="rect">
            <a:avLst/>
          </a:prstGeom>
        </p:spPr>
      </p:pic>
      <p:pic>
        <p:nvPicPr>
          <p:cNvPr id="10" name="图片 14"/>
          <p:cNvPicPr>
            <a:picLocks noChangeAspect="1"/>
          </p:cNvPicPr>
          <p:nvPr/>
        </p:nvPicPr>
        <p:blipFill>
          <a:blip r:embed="rId3"/>
          <a:stretch>
            <a:fillRect/>
          </a:stretch>
        </p:blipFill>
        <p:spPr>
          <a:xfrm>
            <a:off x="4223003" y="1145028"/>
            <a:ext cx="3600035" cy="1470535"/>
          </a:xfrm>
          <a:prstGeom prst="rect">
            <a:avLst/>
          </a:prstGeom>
        </p:spPr>
      </p:pic>
      <p:pic>
        <p:nvPicPr>
          <p:cNvPr id="11" name="图片 8"/>
          <p:cNvPicPr>
            <a:picLocks noChangeAspect="1"/>
          </p:cNvPicPr>
          <p:nvPr/>
        </p:nvPicPr>
        <p:blipFill>
          <a:blip r:embed="rId4"/>
          <a:stretch>
            <a:fillRect/>
          </a:stretch>
        </p:blipFill>
        <p:spPr>
          <a:xfrm>
            <a:off x="8156241" y="1581357"/>
            <a:ext cx="933264" cy="999461"/>
          </a:xfrm>
          <a:prstGeom prst="rect">
            <a:avLst/>
          </a:prstGeom>
        </p:spPr>
      </p:pic>
      <mc:AlternateContent xmlns:mc="http://schemas.openxmlformats.org/markup-compatibility/2006">
        <mc:Choice xmlns:a14="http://schemas.microsoft.com/office/drawing/2010/main" Requires="a14">
          <p:sp>
            <p:nvSpPr>
              <p:cNvPr id="6" name="TextBox 5"/>
              <p:cNvSpPr txBox="1"/>
              <p:nvPr/>
            </p:nvSpPr>
            <p:spPr>
              <a:xfrm>
                <a:off x="7845940" y="1963855"/>
                <a:ext cx="25327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cs typeface="Cambria Math" panose="02040503050406030204" pitchFamily="18" charset="0"/>
                        </a:rPr>
                        <m:t>⇒</m:t>
                      </m:r>
                    </m:oMath>
                  </m:oMathPara>
                </a14:m>
                <a:endParaRPr lang="en-US" dirty="0"/>
              </a:p>
            </p:txBody>
          </p:sp>
        </mc:Choice>
        <mc:Fallback>
          <p:sp>
            <p:nvSpPr>
              <p:cNvPr id="6" name="TextBox 5"/>
              <p:cNvSpPr txBox="1">
                <a:spLocks noRot="1" noChangeAspect="1" noMove="1" noResize="1" noEditPoints="1" noAdjustHandles="1" noChangeArrowheads="1" noChangeShapeType="1" noTextEdit="1"/>
              </p:cNvSpPr>
              <p:nvPr/>
            </p:nvSpPr>
            <p:spPr>
              <a:xfrm>
                <a:off x="7845940" y="1963855"/>
                <a:ext cx="253274" cy="276999"/>
              </a:xfrm>
              <a:prstGeom prst="rect">
                <a:avLst/>
              </a:prstGeom>
              <a:blipFill rotWithShape="1">
                <a:blip r:embed="rId5"/>
                <a:stretch>
                  <a:fillRect l="-203" t="-157" r="-9611" b="207"/>
                </a:stretch>
              </a:blipFill>
            </p:spPr>
            <p:txBody>
              <a:bodyPr/>
              <a:lstStyle/>
              <a:p>
                <a:r>
                  <a:rPr lang="zh-CN" altLang="en-US">
                    <a:noFill/>
                  </a:rPr>
                  <a:t> </a:t>
                </a:r>
              </a:p>
            </p:txBody>
          </p:sp>
        </mc:Fallback>
      </mc:AlternateContent>
      <p:sp>
        <p:nvSpPr>
          <p:cNvPr id="13" name="Right Arrow 12"/>
          <p:cNvSpPr/>
          <p:nvPr/>
        </p:nvSpPr>
        <p:spPr>
          <a:xfrm flipH="1">
            <a:off x="5661850" y="5475659"/>
            <a:ext cx="170120" cy="2551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7" name="TextBox 26"/>
              <p:cNvSpPr txBox="1"/>
              <p:nvPr/>
            </p:nvSpPr>
            <p:spPr>
              <a:xfrm>
                <a:off x="6201577" y="4644980"/>
                <a:ext cx="1907382" cy="52168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𝑝</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𝑙</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𝑙</m:t>
                              </m:r>
                            </m:sub>
                          </m:sSub>
                        </m:num>
                        <m:den>
                          <m:r>
                            <a:rPr lang="en-US" altLang="zh-CN" b="0" i="1" smtClean="0">
                              <a:latin typeface="Cambria Math" panose="02040503050406030204" pitchFamily="18" charset="0"/>
                            </a:rPr>
                            <m:t>𝑦</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𝑙</m:t>
                              </m:r>
                            </m:sub>
                          </m:sSub>
                        </m:den>
                      </m:f>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𝑙</m:t>
                          </m:r>
                        </m:sub>
                      </m:sSub>
                    </m:oMath>
                  </m:oMathPara>
                </a14:m>
                <a:endParaRPr lang="en-US" altLang="zh-CN" b="0" dirty="0"/>
              </a:p>
            </p:txBody>
          </p:sp>
        </mc:Choice>
        <mc:Fallback>
          <p:sp>
            <p:nvSpPr>
              <p:cNvPr id="27" name="TextBox 26"/>
              <p:cNvSpPr txBox="1">
                <a:spLocks noRot="1" noChangeAspect="1" noMove="1" noResize="1" noEditPoints="1" noAdjustHandles="1" noChangeArrowheads="1" noChangeShapeType="1" noTextEdit="1"/>
              </p:cNvSpPr>
              <p:nvPr/>
            </p:nvSpPr>
            <p:spPr>
              <a:xfrm>
                <a:off x="6201577" y="4644980"/>
                <a:ext cx="1907382" cy="521681"/>
              </a:xfrm>
              <a:prstGeom prst="rect">
                <a:avLst/>
              </a:prstGeom>
              <a:blipFill rotWithShape="1">
                <a:blip r:embed="rId6"/>
                <a:stretch>
                  <a:fillRect l="-9" t="-113" r="-532" b="5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8" name="TextBox 27"/>
              <p:cNvSpPr txBox="1"/>
              <p:nvPr/>
            </p:nvSpPr>
            <p:spPr>
              <a:xfrm>
                <a:off x="6235431" y="5267158"/>
                <a:ext cx="709489" cy="29841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𝑝</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0</m:t>
                      </m:r>
                    </m:oMath>
                  </m:oMathPara>
                </a14:m>
                <a:endParaRPr lang="en-US" altLang="zh-CN" b="0" dirty="0"/>
              </a:p>
            </p:txBody>
          </p:sp>
        </mc:Choice>
        <mc:Fallback>
          <p:sp>
            <p:nvSpPr>
              <p:cNvPr id="28" name="TextBox 27"/>
              <p:cNvSpPr txBox="1">
                <a:spLocks noRot="1" noChangeAspect="1" noMove="1" noResize="1" noEditPoints="1" noAdjustHandles="1" noChangeArrowheads="1" noChangeShapeType="1" noTextEdit="1"/>
              </p:cNvSpPr>
              <p:nvPr/>
            </p:nvSpPr>
            <p:spPr>
              <a:xfrm>
                <a:off x="6235431" y="5267158"/>
                <a:ext cx="709489" cy="298415"/>
              </a:xfrm>
              <a:prstGeom prst="rect">
                <a:avLst/>
              </a:prstGeom>
              <a:blipFill rotWithShape="1">
                <a:blip r:embed="rId7"/>
                <a:stretch>
                  <a:fillRect l="-52" t="-157" r="-4217" b="14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9" name="TextBox 28"/>
              <p:cNvSpPr txBox="1"/>
              <p:nvPr/>
            </p:nvSpPr>
            <p:spPr>
              <a:xfrm>
                <a:off x="6235431" y="5793512"/>
                <a:ext cx="1892762" cy="52168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𝑝</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𝑙</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𝑧</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𝑙</m:t>
                              </m:r>
                            </m:sub>
                          </m:sSub>
                        </m:num>
                        <m:den>
                          <m:r>
                            <a:rPr lang="en-US" altLang="zh-CN" b="0" i="1" smtClean="0">
                              <a:latin typeface="Cambria Math" panose="02040503050406030204" pitchFamily="18" charset="0"/>
                            </a:rPr>
                            <m:t>𝑦</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𝑙</m:t>
                              </m:r>
                            </m:sub>
                          </m:sSub>
                        </m:den>
                      </m:f>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𝑙</m:t>
                          </m:r>
                        </m:sub>
                      </m:sSub>
                    </m:oMath>
                  </m:oMathPara>
                </a14:m>
                <a:endParaRPr lang="en-US" altLang="zh-CN" b="0" dirty="0"/>
              </a:p>
            </p:txBody>
          </p:sp>
        </mc:Choice>
        <mc:Fallback>
          <p:sp>
            <p:nvSpPr>
              <p:cNvPr id="29" name="TextBox 28"/>
              <p:cNvSpPr txBox="1">
                <a:spLocks noRot="1" noChangeAspect="1" noMove="1" noResize="1" noEditPoints="1" noAdjustHandles="1" noChangeArrowheads="1" noChangeShapeType="1" noTextEdit="1"/>
              </p:cNvSpPr>
              <p:nvPr/>
            </p:nvSpPr>
            <p:spPr>
              <a:xfrm>
                <a:off x="6235431" y="5793512"/>
                <a:ext cx="1892762" cy="521681"/>
              </a:xfrm>
              <a:prstGeom prst="rect">
                <a:avLst/>
              </a:prstGeom>
              <a:blipFill rotWithShape="1">
                <a:blip r:embed="rId8"/>
                <a:stretch>
                  <a:fillRect l="-19" t="-78" r="-292" b="23"/>
                </a:stretch>
              </a:blipFill>
            </p:spPr>
            <p:txBody>
              <a:bodyPr/>
              <a:lstStyle/>
              <a:p>
                <a:r>
                  <a:rPr lang="zh-CN" altLang="en-US">
                    <a:noFill/>
                  </a:rPr>
                  <a:t> </a:t>
                </a:r>
              </a:p>
            </p:txBody>
          </p:sp>
        </mc:Fallback>
      </mc:AlternateContent>
      <p:graphicFrame>
        <p:nvGraphicFramePr>
          <p:cNvPr id="20" name="Object 18"/>
          <p:cNvGraphicFramePr>
            <a:graphicFrameLocks noChangeAspect="1"/>
          </p:cNvGraphicFramePr>
          <p:nvPr/>
        </p:nvGraphicFramePr>
        <p:xfrm>
          <a:off x="1126120" y="4516556"/>
          <a:ext cx="4005695" cy="1300209"/>
        </p:xfrm>
        <a:graphic>
          <a:graphicData uri="http://schemas.openxmlformats.org/presentationml/2006/ole">
            <mc:AlternateContent xmlns:mc="http://schemas.openxmlformats.org/markup-compatibility/2006">
              <mc:Choice xmlns:v="urn:schemas-microsoft-com:vml" Requires="v">
                <p:oleObj spid="_x0000_s1028" name="Equation" r:id="rId9" imgW="2908300" imgH="939800" progId="Equation.DSMT4">
                  <p:embed/>
                </p:oleObj>
              </mc:Choice>
              <mc:Fallback>
                <p:oleObj name="Equation" r:id="rId9" imgW="2908300" imgH="939800" progId="Equation.DSMT4">
                  <p:embed/>
                  <p:pic>
                    <p:nvPicPr>
                      <p:cNvPr id="0" name="Object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26120" y="4516556"/>
                        <a:ext cx="4005695" cy="1300209"/>
                      </a:xfrm>
                      <a:prstGeom prst="rect">
                        <a:avLst/>
                      </a:prstGeom>
                      <a:noFill/>
                    </p:spPr>
                  </p:pic>
                </p:oleObj>
              </mc:Fallback>
            </mc:AlternateContent>
          </a:graphicData>
        </a:graphic>
      </p:graphicFrame>
      <p:sp>
        <p:nvSpPr>
          <p:cNvPr id="22" name="Rounded Rectangle 23"/>
          <p:cNvSpPr/>
          <p:nvPr/>
        </p:nvSpPr>
        <p:spPr>
          <a:xfrm>
            <a:off x="2909935" y="4507871"/>
            <a:ext cx="1833909" cy="1265072"/>
          </a:xfrm>
          <a:prstGeom prst="roundRect">
            <a:avLst>
              <a:gd name="adj" fmla="val 14431"/>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Rounded Rectangular Callout 25"/>
          <p:cNvSpPr/>
          <p:nvPr/>
        </p:nvSpPr>
        <p:spPr>
          <a:xfrm>
            <a:off x="3826889" y="5917033"/>
            <a:ext cx="1644650" cy="360579"/>
          </a:xfrm>
          <a:prstGeom prst="wedgeRoundRectCallout">
            <a:avLst>
              <a:gd name="adj1" fmla="val -28053"/>
              <a:gd name="adj2" fmla="val -8139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楷体" panose="02010609060101010101" pitchFamily="49" charset="-122"/>
                <a:ea typeface="楷体" panose="02010609060101010101" pitchFamily="49" charset="-122"/>
                <a:cs typeface="+mj-cs"/>
              </a:rPr>
              <a:t>阴影投影矩阵</a:t>
            </a:r>
            <a:endParaRPr lang="zh-CN" altLang="en-US" b="1" dirty="0">
              <a:solidFill>
                <a:srgbClr val="FF0000"/>
              </a:solidFill>
              <a:latin typeface="楷体" panose="02010609060101010101" pitchFamily="49" charset="-122"/>
              <a:ea typeface="楷体" panose="02010609060101010101" pitchFamily="49" charset="-122"/>
              <a:cs typeface="+mj-cs"/>
            </a:endParaRPr>
          </a:p>
        </p:txBody>
      </p:sp>
      <p:graphicFrame>
        <p:nvGraphicFramePr>
          <p:cNvPr id="24" name="对象 23"/>
          <p:cNvGraphicFramePr>
            <a:graphicFrameLocks noChangeAspect="1"/>
          </p:cNvGraphicFramePr>
          <p:nvPr/>
        </p:nvGraphicFramePr>
        <p:xfrm>
          <a:off x="1126120" y="6133988"/>
          <a:ext cx="2418259" cy="604565"/>
        </p:xfrm>
        <a:graphic>
          <a:graphicData uri="http://schemas.openxmlformats.org/presentationml/2006/ole">
            <mc:AlternateContent xmlns:mc="http://schemas.openxmlformats.org/markup-compatibility/2006">
              <mc:Choice xmlns:v="urn:schemas-microsoft-com:vml" Requires="v">
                <p:oleObj spid="_x0000_s1029" name="" r:id="rId11" imgW="1676400" imgH="431800" progId="Equation.DSMT4">
                  <p:embed/>
                </p:oleObj>
              </mc:Choice>
              <mc:Fallback>
                <p:oleObj name="" r:id="rId11" imgW="1676400" imgH="431800" progId="Equation.DSMT4">
                  <p:embed/>
                  <p:pic>
                    <p:nvPicPr>
                      <p:cNvPr id="0" name="对象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26120" y="6133988"/>
                        <a:ext cx="2418259" cy="604565"/>
                      </a:xfrm>
                      <a:prstGeom prst="rect">
                        <a:avLst/>
                      </a:prstGeom>
                      <a:no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wipe(up)">
                                      <p:cBhvr>
                                        <p:cTn id="1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实验</a:t>
            </a:r>
            <a:r>
              <a:rPr lang="en-US" altLang="zh-CN"/>
              <a:t>3.2</a:t>
            </a:r>
            <a:endParaRPr lang="en-US" dirty="0"/>
          </a:p>
        </p:txBody>
      </p:sp>
      <p:sp>
        <p:nvSpPr>
          <p:cNvPr id="3" name="Content Placeholder 2"/>
          <p:cNvSpPr>
            <a:spLocks noGrp="1"/>
          </p:cNvSpPr>
          <p:nvPr>
            <p:ph idx="1"/>
          </p:nvPr>
        </p:nvSpPr>
        <p:spPr/>
        <p:txBody>
          <a:bodyPr/>
          <a:lstStyle/>
          <a:p>
            <a:r>
              <a:rPr lang="zh-CN" altLang="en-US" dirty="0"/>
              <a:t>阴影</a:t>
            </a:r>
            <a:endParaRPr lang="en-US" altLang="zh-CN" dirty="0"/>
          </a:p>
          <a:p>
            <a:pPr lvl="1"/>
            <a:r>
              <a:rPr lang="zh-CN" altLang="en-US" dirty="0"/>
              <a:t>了解使用投影变换实现场景的硬阴影效果</a:t>
            </a:r>
            <a:endParaRPr lang="en-US" dirty="0"/>
          </a:p>
          <a:p>
            <a:pPr lvl="1"/>
            <a:endParaRPr lang="en-US" dirty="0"/>
          </a:p>
        </p:txBody>
      </p:sp>
      <p:sp>
        <p:nvSpPr>
          <p:cNvPr id="4" name="Slide Number Placeholder 3"/>
          <p:cNvSpPr>
            <a:spLocks noGrp="1"/>
          </p:cNvSpPr>
          <p:nvPr>
            <p:ph type="sldNum" sz="quarter" idx="12"/>
          </p:nvPr>
        </p:nvSpPr>
        <p:spPr/>
        <p:txBody>
          <a:bodyPr/>
          <a:lstStyle/>
          <a:p>
            <a:fld id="{EB792F4E-54C0-4D36-B331-9C6FCFE9A340}" type="slidenum">
              <a:rPr lang="zh-CN" altLang="en-US" smtClean="0"/>
            </a:fld>
            <a:endParaRPr lang="zh-CN" altLang="en-US" dirty="0"/>
          </a:p>
        </p:txBody>
      </p:sp>
      <p:pic>
        <p:nvPicPr>
          <p:cNvPr id="7" name="图片 6" descr="图片包含 图形用户界面&#10;&#10;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157548" y="2439091"/>
            <a:ext cx="4544909" cy="4323204"/>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11" name="矩形 1"/>
          <p:cNvSpPr/>
          <p:nvPr/>
        </p:nvSpPr>
        <p:spPr>
          <a:xfrm>
            <a:off x="0" y="0"/>
            <a:ext cx="9144000" cy="12622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7"/>
          <p:cNvSpPr/>
          <p:nvPr/>
        </p:nvSpPr>
        <p:spPr>
          <a:xfrm>
            <a:off x="2951204" y="149764"/>
            <a:ext cx="3241592" cy="1569660"/>
          </a:xfrm>
          <a:prstGeom prst="rect">
            <a:avLst/>
          </a:prstGeom>
        </p:spPr>
        <p:txBody>
          <a:bodyPr wrap="none">
            <a:spAutoFit/>
          </a:bodyPr>
          <a:lstStyle/>
          <a:p>
            <a:pPr algn="ctr"/>
            <a:r>
              <a:rPr lang="en-US" altLang="zh-CN" sz="9600" b="1" dirty="0">
                <a:solidFill>
                  <a:srgbClr val="94003F"/>
                </a:solidFill>
                <a:latin typeface="微软雅黑" panose="020B0503020204020204" pitchFamily="34" charset="-122"/>
                <a:ea typeface="微软雅黑" panose="020B0503020204020204" pitchFamily="34" charset="-122"/>
              </a:rPr>
              <a:t>Q&amp;A</a:t>
            </a:r>
            <a:endParaRPr lang="zh-CN" altLang="en-US" sz="9600" b="1" dirty="0">
              <a:solidFill>
                <a:srgbClr val="94003F"/>
              </a:solidFill>
              <a:latin typeface="微软雅黑" panose="020B0503020204020204" pitchFamily="34" charset="-122"/>
              <a:ea typeface="微软雅黑" panose="020B0503020204020204" pitchFamily="34" charset="-122"/>
            </a:endParaRPr>
          </a:p>
        </p:txBody>
      </p:sp>
      <p:pic>
        <p:nvPicPr>
          <p:cNvPr id="14" name="图片 11"/>
          <p:cNvPicPr>
            <a:picLocks noChangeAspect="1"/>
          </p:cNvPicPr>
          <p:nvPr/>
        </p:nvPicPr>
        <p:blipFill>
          <a:blip r:embed="rId2"/>
          <a:stretch>
            <a:fillRect/>
          </a:stretch>
        </p:blipFill>
        <p:spPr>
          <a:xfrm>
            <a:off x="1787450" y="1991082"/>
            <a:ext cx="1112742" cy="1112742"/>
          </a:xfrm>
          <a:prstGeom prst="rect">
            <a:avLst/>
          </a:prstGeom>
        </p:spPr>
      </p:pic>
      <p:sp>
        <p:nvSpPr>
          <p:cNvPr id="15" name="圆角矩形 13"/>
          <p:cNvSpPr/>
          <p:nvPr/>
        </p:nvSpPr>
        <p:spPr>
          <a:xfrm>
            <a:off x="5780902" y="3127217"/>
            <a:ext cx="2109764" cy="38762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vcc.szu.edu.cn</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6" name="圆角矩形 14"/>
          <p:cNvSpPr/>
          <p:nvPr/>
        </p:nvSpPr>
        <p:spPr>
          <a:xfrm>
            <a:off x="1182455" y="3127217"/>
            <a:ext cx="2387218" cy="38762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www.szu.edu.cn</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矩形 6"/>
          <p:cNvSpPr/>
          <p:nvPr/>
        </p:nvSpPr>
        <p:spPr>
          <a:xfrm>
            <a:off x="3633282" y="3621719"/>
            <a:ext cx="1877437" cy="769441"/>
          </a:xfrm>
          <a:prstGeom prst="rect">
            <a:avLst/>
          </a:prstGeom>
        </p:spPr>
        <p:txBody>
          <a:bodyPr wrap="none">
            <a:spAutoFit/>
          </a:bodyPr>
          <a:lstStyle/>
          <a:p>
            <a:pPr algn="ctr"/>
            <a:r>
              <a:rPr lang="zh-CN" altLang="en-US" sz="4400" dirty="0">
                <a:latin typeface="叶根友刀锋黑草" panose="02010601030101010101" pitchFamily="2" charset="-122"/>
                <a:ea typeface="叶根友刀锋黑草" panose="02010601030101010101" pitchFamily="2" charset="-122"/>
              </a:rPr>
              <a:t>胡瑞珍</a:t>
            </a:r>
            <a:endParaRPr lang="zh-CN" altLang="en-US" sz="4400" dirty="0">
              <a:latin typeface="叶根友刀锋黑草" panose="02010601030101010101" pitchFamily="2" charset="-122"/>
              <a:ea typeface="叶根友刀锋黑草" panose="02010601030101010101" pitchFamily="2" charset="-122"/>
            </a:endParaRPr>
          </a:p>
        </p:txBody>
      </p:sp>
      <p:sp>
        <p:nvSpPr>
          <p:cNvPr id="18" name="圆角矩形 12"/>
          <p:cNvSpPr/>
          <p:nvPr/>
        </p:nvSpPr>
        <p:spPr>
          <a:xfrm>
            <a:off x="2350083" y="4391160"/>
            <a:ext cx="4443833" cy="38762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lumMod val="65000"/>
                    <a:lumOff val="35000"/>
                  </a:schemeClr>
                </a:solidFill>
                <a:hlinkClick r:id="rId3"/>
              </a:rPr>
              <a:t>http://</a:t>
            </a:r>
            <a:r>
              <a:rPr lang="en-US" altLang="zh-CN" sz="2000" b="1" dirty="0" err="1">
                <a:solidFill>
                  <a:schemeClr val="tx1">
                    <a:lumMod val="65000"/>
                    <a:lumOff val="35000"/>
                  </a:schemeClr>
                </a:solidFill>
                <a:hlinkClick r:id="rId3"/>
              </a:rPr>
              <a:t>csse.szu.edu.cn</a:t>
            </a:r>
            <a:r>
              <a:rPr lang="en-US" altLang="zh-CN" sz="2000" b="1" dirty="0">
                <a:solidFill>
                  <a:schemeClr val="tx1">
                    <a:lumMod val="65000"/>
                    <a:lumOff val="35000"/>
                  </a:schemeClr>
                </a:solidFill>
                <a:hlinkClick r:id="rId3"/>
              </a:rPr>
              <a:t>/staff/</a:t>
            </a:r>
            <a:r>
              <a:rPr lang="en-US" altLang="zh-CN" sz="2000" b="1" dirty="0" err="1">
                <a:solidFill>
                  <a:schemeClr val="tx1">
                    <a:lumMod val="65000"/>
                    <a:lumOff val="35000"/>
                  </a:schemeClr>
                </a:solidFill>
                <a:hlinkClick r:id="rId3"/>
              </a:rPr>
              <a:t>ruizhenhu</a:t>
            </a:r>
            <a:r>
              <a:rPr lang="en-US" altLang="zh-CN" sz="2000" b="1" dirty="0">
                <a:solidFill>
                  <a:schemeClr val="tx1">
                    <a:lumMod val="65000"/>
                    <a:lumOff val="35000"/>
                  </a:schemeClr>
                </a:solidFill>
                <a:hlinkClick r:id="rId3"/>
              </a:rPr>
              <a:t>/</a:t>
            </a:r>
            <a:endParaRPr lang="zh-CN" altLang="en-US" sz="2000" b="1" dirty="0">
              <a:solidFill>
                <a:schemeClr val="tx1">
                  <a:lumMod val="65000"/>
                  <a:lumOff val="35000"/>
                </a:schemeClr>
              </a:solidFill>
            </a:endParaRPr>
          </a:p>
        </p:txBody>
      </p:sp>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69751" y="2004825"/>
            <a:ext cx="1132065" cy="1132065"/>
          </a:xfrm>
          <a:prstGeom prst="rect">
            <a:avLst/>
          </a:prstGeom>
        </p:spPr>
      </p:pic>
      <p:pic>
        <p:nvPicPr>
          <p:cNvPr id="28" name="Picture 2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65821" y="1851421"/>
            <a:ext cx="1638300" cy="16383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4183719" y="3440364"/>
            <a:ext cx="4928254" cy="3286538"/>
          </a:xfrm>
          <a:prstGeom prst="rect">
            <a:avLst/>
          </a:prstGeom>
        </p:spPr>
      </p:pic>
      <p:sp>
        <p:nvSpPr>
          <p:cNvPr id="2" name="标题 1"/>
          <p:cNvSpPr>
            <a:spLocks noGrp="1"/>
          </p:cNvSpPr>
          <p:nvPr>
            <p:ph type="title"/>
          </p:nvPr>
        </p:nvSpPr>
        <p:spPr/>
        <p:txBody>
          <a:bodyPr/>
          <a:lstStyle/>
          <a:p>
            <a:r>
              <a:rPr lang="zh-CN" altLang="en-US" dirty="0"/>
              <a:t>知识点回顾 </a:t>
            </a:r>
            <a:r>
              <a:rPr lang="en-US" altLang="zh-CN" dirty="0"/>
              <a:t>-</a:t>
            </a:r>
            <a:r>
              <a:rPr lang="zh-CN" altLang="en-US" dirty="0"/>
              <a:t> </a:t>
            </a:r>
            <a:r>
              <a:rPr lang="en-US" altLang="zh-CN" dirty="0" err="1"/>
              <a:t>LookAt</a:t>
            </a:r>
            <a:r>
              <a:rPr lang="zh-CN" altLang="en-US" dirty="0"/>
              <a:t>函数</a:t>
            </a:r>
            <a:endParaRPr lang="zh-CN" altLang="en-US" dirty="0"/>
          </a:p>
        </p:txBody>
      </p:sp>
      <p:sp>
        <p:nvSpPr>
          <p:cNvPr id="3" name="内容占位符 2"/>
          <p:cNvSpPr>
            <a:spLocks noGrp="1"/>
          </p:cNvSpPr>
          <p:nvPr>
            <p:ph idx="1"/>
          </p:nvPr>
        </p:nvSpPr>
        <p:spPr/>
        <p:txBody>
          <a:bodyPr>
            <a:normAutofit/>
          </a:bodyPr>
          <a:lstStyle/>
          <a:p>
            <a:r>
              <a:rPr lang="en-US" altLang="zh-CN" sz="2400" dirty="0" err="1"/>
              <a:t>LookAt</a:t>
            </a:r>
            <a:r>
              <a:rPr lang="zh-CN" altLang="en-US" sz="2400" dirty="0"/>
              <a:t>函数：</a:t>
            </a:r>
            <a:endParaRPr lang="zh-CN" altLang="en-US" sz="2400" dirty="0"/>
          </a:p>
          <a:p>
            <a:endParaRPr lang="en-US" altLang="zh-CN" sz="2400" dirty="0"/>
          </a:p>
          <a:p>
            <a:endParaRPr lang="en-US" altLang="zh-CN" sz="2400" dirty="0"/>
          </a:p>
          <a:p>
            <a:pPr marL="0" indent="0">
              <a:buNone/>
            </a:pPr>
            <a:endParaRPr lang="en-US" altLang="zh-CN" sz="2400" dirty="0"/>
          </a:p>
          <a:p>
            <a:endParaRPr lang="en-US" altLang="zh-CN" sz="2400" dirty="0"/>
          </a:p>
          <a:p>
            <a:r>
              <a:rPr lang="zh-CN" altLang="en-US" sz="2400" dirty="0"/>
              <a:t>函数解读：</a:t>
            </a:r>
            <a:endParaRPr lang="zh-CN" altLang="en-US" sz="1800" dirty="0"/>
          </a:p>
          <a:p>
            <a:pPr lvl="1">
              <a:buClr>
                <a:schemeClr val="tx1"/>
              </a:buClr>
            </a:pPr>
            <a:r>
              <a:rPr lang="en-US" altLang="zh-CN" sz="1800" b="1" dirty="0"/>
              <a:t>eye</a:t>
            </a:r>
            <a:r>
              <a:rPr lang="en-US" altLang="zh-CN" sz="1800" dirty="0"/>
              <a:t> point</a:t>
            </a:r>
            <a:r>
              <a:rPr lang="zh-CN" altLang="en-US" sz="1800" dirty="0"/>
              <a:t>：视点</a:t>
            </a:r>
            <a:endParaRPr lang="en-US" altLang="zh-CN" sz="1800" dirty="0"/>
          </a:p>
          <a:p>
            <a:pPr lvl="1">
              <a:buClr>
                <a:schemeClr val="tx1"/>
              </a:buClr>
            </a:pPr>
            <a:r>
              <a:rPr lang="en-US" altLang="zh-CN" sz="1800" b="1" dirty="0"/>
              <a:t>at</a:t>
            </a:r>
            <a:r>
              <a:rPr lang="en-US" altLang="zh-CN" sz="1800" dirty="0"/>
              <a:t> point</a:t>
            </a:r>
            <a:r>
              <a:rPr lang="zh-CN" altLang="en-US" sz="1800" dirty="0"/>
              <a:t>：参考点</a:t>
            </a:r>
            <a:endParaRPr lang="en-US" altLang="zh-CN" sz="1800" dirty="0"/>
          </a:p>
          <a:p>
            <a:pPr lvl="1">
              <a:buClr>
                <a:schemeClr val="tx1"/>
              </a:buClr>
            </a:pPr>
            <a:r>
              <a:rPr lang="en-US" altLang="zh-CN" sz="1800" b="1" dirty="0" err="1">
                <a:solidFill>
                  <a:srgbClr val="FF0000"/>
                </a:solidFill>
              </a:rPr>
              <a:t>vpn</a:t>
            </a:r>
            <a:r>
              <a:rPr lang="en-US" altLang="zh-CN" sz="1800" dirty="0">
                <a:solidFill>
                  <a:srgbClr val="FF0000"/>
                </a:solidFill>
              </a:rPr>
              <a:t> = </a:t>
            </a:r>
            <a:r>
              <a:rPr lang="en-US" altLang="zh-CN" sz="1800" b="1" dirty="0">
                <a:solidFill>
                  <a:srgbClr val="FF0000"/>
                </a:solidFill>
              </a:rPr>
              <a:t>eye</a:t>
            </a:r>
            <a:r>
              <a:rPr lang="zh-CN" altLang="en-US" sz="1800" b="1" dirty="0">
                <a:solidFill>
                  <a:srgbClr val="FF0000"/>
                </a:solidFill>
              </a:rPr>
              <a:t> </a:t>
            </a:r>
            <a:r>
              <a:rPr lang="en-US" altLang="zh-CN" sz="1800" b="1" dirty="0">
                <a:solidFill>
                  <a:srgbClr val="FF0000"/>
                </a:solidFill>
              </a:rPr>
              <a:t>–</a:t>
            </a:r>
            <a:r>
              <a:rPr lang="zh-CN" altLang="en-US" sz="1800" b="1" dirty="0">
                <a:solidFill>
                  <a:srgbClr val="FF0000"/>
                </a:solidFill>
              </a:rPr>
              <a:t> </a:t>
            </a:r>
            <a:r>
              <a:rPr lang="en-US" altLang="zh-CN" sz="1800" b="1" dirty="0">
                <a:solidFill>
                  <a:srgbClr val="FF0000"/>
                </a:solidFill>
              </a:rPr>
              <a:t>at</a:t>
            </a:r>
            <a:endParaRPr lang="en-US" altLang="zh-CN" sz="2400" b="1" dirty="0">
              <a:solidFill>
                <a:srgbClr val="FF0000"/>
              </a:solidFill>
            </a:endParaRPr>
          </a:p>
          <a:p>
            <a:endParaRPr lang="en-US" altLang="zh-CN" sz="2400" dirty="0"/>
          </a:p>
          <a:p>
            <a:endParaRPr lang="en-US" altLang="zh-CN" sz="2400" dirty="0"/>
          </a:p>
          <a:p>
            <a:endParaRPr lang="zh-CN" altLang="en-US" dirty="0"/>
          </a:p>
        </p:txBody>
      </p:sp>
      <p:sp>
        <p:nvSpPr>
          <p:cNvPr id="4" name="灯片编号占位符 3"/>
          <p:cNvSpPr>
            <a:spLocks noGrp="1"/>
          </p:cNvSpPr>
          <p:nvPr>
            <p:ph type="sldNum" sz="quarter" idx="12"/>
          </p:nvPr>
        </p:nvSpPr>
        <p:spPr/>
        <p:txBody>
          <a:bodyPr/>
          <a:lstStyle/>
          <a:p>
            <a:fld id="{EB792F4E-54C0-4D36-B331-9C6FCFE9A340}" type="slidenum">
              <a:rPr lang="zh-CN" altLang="en-US" smtClean="0"/>
            </a:fld>
            <a:endParaRPr lang="zh-CN" altLang="en-US"/>
          </a:p>
        </p:txBody>
      </p:sp>
      <p:sp>
        <p:nvSpPr>
          <p:cNvPr id="10" name="矩形 9"/>
          <p:cNvSpPr/>
          <p:nvPr/>
        </p:nvSpPr>
        <p:spPr>
          <a:xfrm>
            <a:off x="1076756" y="1849788"/>
            <a:ext cx="6344879" cy="1477328"/>
          </a:xfrm>
          <a:prstGeom prst="rect">
            <a:avLst/>
          </a:prstGeom>
          <a:solidFill>
            <a:srgbClr val="BDD7EE">
              <a:alpha val="52941"/>
            </a:srgbClr>
          </a:solidFill>
        </p:spPr>
        <p:txBody>
          <a:bodyPr wrap="square">
            <a:spAutoFit/>
          </a:bodyPr>
          <a:lstStyle/>
          <a:p>
            <a:r>
              <a:rPr lang="en-US" altLang="zh-CN" b="1" dirty="0">
                <a:solidFill>
                  <a:srgbClr val="0000FF"/>
                </a:solidFill>
                <a:latin typeface="ZztexMono-Regular"/>
              </a:rPr>
              <a:t>mat4 </a:t>
            </a:r>
            <a:r>
              <a:rPr lang="en-US" altLang="zh-CN" b="1" dirty="0" err="1">
                <a:latin typeface="ZztexMono-Regular"/>
              </a:rPr>
              <a:t>LookAt</a:t>
            </a:r>
            <a:r>
              <a:rPr lang="en-US" altLang="zh-CN" b="1" dirty="0">
                <a:latin typeface="ZztexMono-Regular"/>
              </a:rPr>
              <a:t>(</a:t>
            </a:r>
            <a:r>
              <a:rPr lang="en-US" altLang="zh-CN" b="1" dirty="0">
                <a:solidFill>
                  <a:srgbClr val="0000FF"/>
                </a:solidFill>
                <a:latin typeface="ZztexMono-Regular"/>
              </a:rPr>
              <a:t>point4 </a:t>
            </a:r>
            <a:r>
              <a:rPr lang="en-US" altLang="zh-CN" b="1" dirty="0">
                <a:latin typeface="ZztexMono-Regular"/>
              </a:rPr>
              <a:t>eye,</a:t>
            </a:r>
            <a:r>
              <a:rPr lang="en-US" altLang="zh-CN" b="1" dirty="0">
                <a:solidFill>
                  <a:srgbClr val="0000FF"/>
                </a:solidFill>
                <a:latin typeface="ZztexMono-Regular"/>
              </a:rPr>
              <a:t> point4 </a:t>
            </a:r>
            <a:r>
              <a:rPr lang="en-US" altLang="zh-CN" b="1" dirty="0">
                <a:latin typeface="ZztexMono-Regular"/>
              </a:rPr>
              <a:t>at,</a:t>
            </a:r>
            <a:r>
              <a:rPr lang="en-US" altLang="zh-CN" b="1" dirty="0">
                <a:solidFill>
                  <a:srgbClr val="0000FF"/>
                </a:solidFill>
                <a:latin typeface="ZztexMono-Regular"/>
              </a:rPr>
              <a:t> vec4 </a:t>
            </a:r>
            <a:r>
              <a:rPr lang="en-US" altLang="zh-CN" b="1" dirty="0" err="1">
                <a:latin typeface="ZztexMono-Regular"/>
              </a:rPr>
              <a:t>v</a:t>
            </a:r>
            <a:r>
              <a:rPr lang="en-US" altLang="zh-CN" b="1" baseline="-25000" dirty="0" err="1">
                <a:latin typeface="ZztexMono-Regular"/>
              </a:rPr>
              <a:t>up</a:t>
            </a:r>
            <a:r>
              <a:rPr lang="en-US" altLang="zh-CN" b="1" dirty="0">
                <a:latin typeface="ZztexMono-Regular"/>
              </a:rPr>
              <a:t>)</a:t>
            </a:r>
            <a:endParaRPr lang="en-US" altLang="zh-CN" b="1" dirty="0">
              <a:latin typeface="ZztexMono-Regular"/>
            </a:endParaRPr>
          </a:p>
          <a:p>
            <a:endParaRPr lang="en-US" altLang="zh-CN" b="1" dirty="0">
              <a:latin typeface="ZztexMono-Regular"/>
            </a:endParaRPr>
          </a:p>
          <a:p>
            <a:r>
              <a:rPr lang="en-US" altLang="zh-CN" b="1" dirty="0">
                <a:solidFill>
                  <a:srgbClr val="0000FF"/>
                </a:solidFill>
                <a:latin typeface="ZztexMono-Regular"/>
              </a:rPr>
              <a:t>mat4</a:t>
            </a:r>
            <a:r>
              <a:rPr lang="en-US" altLang="zh-CN" b="1" dirty="0">
                <a:latin typeface="ZztexMono-Regular"/>
              </a:rPr>
              <a:t> </a:t>
            </a:r>
            <a:r>
              <a:rPr lang="en-US" altLang="zh-CN" b="1" dirty="0" err="1">
                <a:latin typeface="ZztexMono-Regular"/>
              </a:rPr>
              <a:t>LookAt</a:t>
            </a:r>
            <a:r>
              <a:rPr lang="en-US" altLang="zh-CN" b="1" dirty="0">
                <a:latin typeface="ZztexMono-Regular"/>
              </a:rPr>
              <a:t>(</a:t>
            </a:r>
            <a:r>
              <a:rPr lang="en-US" altLang="zh-CN" b="1" dirty="0" err="1">
                <a:solidFill>
                  <a:srgbClr val="0000FF"/>
                </a:solidFill>
                <a:latin typeface="ZztexMono-Regular"/>
              </a:rPr>
              <a:t>GLfloat</a:t>
            </a:r>
            <a:r>
              <a:rPr lang="en-US" altLang="zh-CN" b="1" dirty="0">
                <a:latin typeface="ZztexMono-Regular"/>
              </a:rPr>
              <a:t> </a:t>
            </a:r>
            <a:r>
              <a:rPr lang="en-US" altLang="zh-CN" b="1" dirty="0" err="1">
                <a:latin typeface="ZztexMono-Regular"/>
              </a:rPr>
              <a:t>eyex</a:t>
            </a:r>
            <a:r>
              <a:rPr lang="en-US" altLang="zh-CN" b="1" dirty="0">
                <a:latin typeface="ZztexMono-Regular"/>
              </a:rPr>
              <a:t>, </a:t>
            </a:r>
            <a:r>
              <a:rPr lang="en-US" altLang="zh-CN" b="1" dirty="0" err="1">
                <a:solidFill>
                  <a:srgbClr val="0000FF"/>
                </a:solidFill>
                <a:latin typeface="ZztexMono-Regular"/>
              </a:rPr>
              <a:t>GLfloat</a:t>
            </a:r>
            <a:r>
              <a:rPr lang="en-US" altLang="zh-CN" b="1" dirty="0">
                <a:solidFill>
                  <a:srgbClr val="0000FF"/>
                </a:solidFill>
                <a:latin typeface="ZztexMono-Regular"/>
              </a:rPr>
              <a:t> </a:t>
            </a:r>
            <a:r>
              <a:rPr lang="en-US" altLang="zh-CN" b="1" dirty="0" err="1">
                <a:latin typeface="ZztexMono-Regular"/>
              </a:rPr>
              <a:t>eyey</a:t>
            </a:r>
            <a:r>
              <a:rPr lang="en-US" altLang="zh-CN" b="1" dirty="0">
                <a:latin typeface="ZztexMono-Regular"/>
              </a:rPr>
              <a:t>, </a:t>
            </a:r>
            <a:r>
              <a:rPr lang="en-US" altLang="zh-CN" b="1" dirty="0" err="1">
                <a:solidFill>
                  <a:srgbClr val="0000FF"/>
                </a:solidFill>
                <a:latin typeface="ZztexMono-Regular"/>
              </a:rPr>
              <a:t>GLfloat</a:t>
            </a:r>
            <a:r>
              <a:rPr lang="en-US" altLang="zh-CN" b="1" dirty="0">
                <a:latin typeface="ZztexMono-Regular"/>
              </a:rPr>
              <a:t> </a:t>
            </a:r>
            <a:r>
              <a:rPr lang="en-US" altLang="zh-CN" b="1" dirty="0" err="1">
                <a:latin typeface="ZztexMono-Regular"/>
              </a:rPr>
              <a:t>eyez</a:t>
            </a:r>
            <a:r>
              <a:rPr lang="en-US" altLang="zh-CN" b="1" dirty="0">
                <a:latin typeface="ZztexMono-Regular"/>
              </a:rPr>
              <a:t>,</a:t>
            </a:r>
            <a:endParaRPr lang="en-US" altLang="zh-CN" b="1" dirty="0">
              <a:latin typeface="ZztexMono-Regular"/>
            </a:endParaRPr>
          </a:p>
          <a:p>
            <a:pPr lvl="3"/>
            <a:r>
              <a:rPr lang="en-US" altLang="zh-CN" b="1" dirty="0" err="1">
                <a:solidFill>
                  <a:srgbClr val="0000FF"/>
                </a:solidFill>
                <a:latin typeface="ZztexMono-Regular"/>
              </a:rPr>
              <a:t>GLfloat</a:t>
            </a:r>
            <a:r>
              <a:rPr lang="en-US" altLang="zh-CN" b="1" dirty="0">
                <a:latin typeface="ZztexMono-Regular"/>
              </a:rPr>
              <a:t> </a:t>
            </a:r>
            <a:r>
              <a:rPr lang="en-US" altLang="zh-CN" b="1" dirty="0" err="1">
                <a:latin typeface="ZztexMono-Regular"/>
              </a:rPr>
              <a:t>atx</a:t>
            </a:r>
            <a:r>
              <a:rPr lang="en-US" altLang="zh-CN" b="1" dirty="0">
                <a:latin typeface="ZztexMono-Regular"/>
              </a:rPr>
              <a:t>, </a:t>
            </a:r>
            <a:r>
              <a:rPr lang="en-US" altLang="zh-CN" b="1" dirty="0" err="1">
                <a:solidFill>
                  <a:srgbClr val="0000FF"/>
                </a:solidFill>
                <a:latin typeface="ZztexMono-Regular"/>
              </a:rPr>
              <a:t>GLfloat</a:t>
            </a:r>
            <a:r>
              <a:rPr lang="en-US" altLang="zh-CN" b="1" dirty="0">
                <a:latin typeface="ZztexMono-Regular"/>
              </a:rPr>
              <a:t> </a:t>
            </a:r>
            <a:r>
              <a:rPr lang="en-US" altLang="zh-CN" b="1" dirty="0" err="1">
                <a:latin typeface="ZztexMono-Regular"/>
              </a:rPr>
              <a:t>aty</a:t>
            </a:r>
            <a:r>
              <a:rPr lang="en-US" altLang="zh-CN" b="1" dirty="0">
                <a:latin typeface="ZztexMono-Regular"/>
              </a:rPr>
              <a:t>, </a:t>
            </a:r>
            <a:r>
              <a:rPr lang="en-US" altLang="zh-CN" b="1" dirty="0" err="1">
                <a:solidFill>
                  <a:srgbClr val="0000FF"/>
                </a:solidFill>
                <a:latin typeface="ZztexMono-Regular"/>
              </a:rPr>
              <a:t>GLfloat</a:t>
            </a:r>
            <a:r>
              <a:rPr lang="en-US" altLang="zh-CN" b="1" dirty="0">
                <a:solidFill>
                  <a:srgbClr val="0000FF"/>
                </a:solidFill>
                <a:latin typeface="ZztexMono-Regular"/>
              </a:rPr>
              <a:t> </a:t>
            </a:r>
            <a:r>
              <a:rPr lang="en-US" altLang="zh-CN" b="1" dirty="0" err="1">
                <a:latin typeface="ZztexMono-Regular"/>
              </a:rPr>
              <a:t>atz</a:t>
            </a:r>
            <a:r>
              <a:rPr lang="en-US" altLang="zh-CN" b="1" dirty="0">
                <a:latin typeface="ZztexMono-Regular"/>
              </a:rPr>
              <a:t>,</a:t>
            </a:r>
            <a:endParaRPr lang="en-US" altLang="zh-CN" b="1" dirty="0">
              <a:latin typeface="ZztexMono-Regular"/>
            </a:endParaRPr>
          </a:p>
          <a:p>
            <a:pPr lvl="3"/>
            <a:r>
              <a:rPr lang="en-US" altLang="zh-CN" b="1" dirty="0" err="1">
                <a:solidFill>
                  <a:srgbClr val="0000FF"/>
                </a:solidFill>
                <a:latin typeface="ZztexMono-Regular"/>
              </a:rPr>
              <a:t>GLfloat</a:t>
            </a:r>
            <a:r>
              <a:rPr lang="en-US" altLang="zh-CN" b="1" dirty="0">
                <a:latin typeface="ZztexMono-Regular"/>
              </a:rPr>
              <a:t> </a:t>
            </a:r>
            <a:r>
              <a:rPr lang="en-US" altLang="zh-CN" b="1" dirty="0" err="1">
                <a:latin typeface="ZztexMono-Regular"/>
              </a:rPr>
              <a:t>upx</a:t>
            </a:r>
            <a:r>
              <a:rPr lang="en-US" altLang="zh-CN" b="1" dirty="0">
                <a:latin typeface="ZztexMono-Regular"/>
              </a:rPr>
              <a:t>, </a:t>
            </a:r>
            <a:r>
              <a:rPr lang="en-US" altLang="zh-CN" b="1" dirty="0" err="1">
                <a:solidFill>
                  <a:srgbClr val="0000FF"/>
                </a:solidFill>
                <a:latin typeface="ZztexMono-Regular"/>
              </a:rPr>
              <a:t>GLfloat</a:t>
            </a:r>
            <a:r>
              <a:rPr lang="en-US" altLang="zh-CN" b="1" dirty="0">
                <a:solidFill>
                  <a:srgbClr val="0000FF"/>
                </a:solidFill>
                <a:latin typeface="ZztexMono-Regular"/>
              </a:rPr>
              <a:t> </a:t>
            </a:r>
            <a:r>
              <a:rPr lang="en-US" altLang="zh-CN" b="1" dirty="0" err="1">
                <a:latin typeface="ZztexMono-Regular"/>
              </a:rPr>
              <a:t>upy</a:t>
            </a:r>
            <a:r>
              <a:rPr lang="en-US" altLang="zh-CN" b="1" dirty="0">
                <a:latin typeface="ZztexMono-Regular"/>
              </a:rPr>
              <a:t>, </a:t>
            </a:r>
            <a:r>
              <a:rPr lang="en-US" altLang="zh-CN" b="1" dirty="0" err="1">
                <a:solidFill>
                  <a:srgbClr val="0000FF"/>
                </a:solidFill>
                <a:latin typeface="ZztexMono-Regular"/>
              </a:rPr>
              <a:t>GLfloat</a:t>
            </a:r>
            <a:r>
              <a:rPr lang="en-US" altLang="zh-CN" b="1" dirty="0">
                <a:latin typeface="ZztexMono-Regular"/>
              </a:rPr>
              <a:t> </a:t>
            </a:r>
            <a:r>
              <a:rPr lang="en-US" altLang="zh-CN" b="1" dirty="0" err="1">
                <a:latin typeface="ZztexMono-Regular"/>
              </a:rPr>
              <a:t>upz</a:t>
            </a:r>
            <a:r>
              <a:rPr lang="en-US" altLang="zh-CN" b="1" dirty="0">
                <a:latin typeface="ZztexMono-Regular"/>
              </a:rPr>
              <a:t>)</a:t>
            </a:r>
            <a:endParaRPr lang="zh-CN" altLang="en-US" dirty="0"/>
          </a:p>
        </p:txBody>
      </p:sp>
      <p:pic>
        <p:nvPicPr>
          <p:cNvPr id="13" name="图片 12"/>
          <p:cNvPicPr>
            <a:picLocks noChangeAspect="1"/>
          </p:cNvPicPr>
          <p:nvPr/>
        </p:nvPicPr>
        <p:blipFill>
          <a:blip r:embed="rId2"/>
          <a:stretch>
            <a:fillRect/>
          </a:stretch>
        </p:blipFill>
        <p:spPr>
          <a:xfrm>
            <a:off x="1271324" y="5135769"/>
            <a:ext cx="1109759" cy="555920"/>
          </a:xfrm>
          <a:prstGeom prst="rect">
            <a:avLst/>
          </a:prstGeom>
        </p:spPr>
      </p:pic>
      <p:pic>
        <p:nvPicPr>
          <p:cNvPr id="15" name="图片 14"/>
          <p:cNvPicPr>
            <a:picLocks noChangeAspect="1"/>
          </p:cNvPicPr>
          <p:nvPr/>
        </p:nvPicPr>
        <p:blipFill>
          <a:blip r:embed="rId3"/>
          <a:stretch>
            <a:fillRect/>
          </a:stretch>
        </p:blipFill>
        <p:spPr>
          <a:xfrm>
            <a:off x="2506390" y="5083633"/>
            <a:ext cx="1272542" cy="605399"/>
          </a:xfrm>
          <a:prstGeom prst="rect">
            <a:avLst/>
          </a:prstGeom>
        </p:spPr>
      </p:pic>
      <mc:AlternateContent xmlns:mc="http://schemas.openxmlformats.org/markup-compatibility/2006">
        <mc:Choice xmlns:a14="http://schemas.microsoft.com/office/drawing/2010/main" Requires="a14">
          <p:sp>
            <p:nvSpPr>
              <p:cNvPr id="6" name="TextBox 5"/>
              <p:cNvSpPr txBox="1"/>
              <p:nvPr/>
            </p:nvSpPr>
            <p:spPr>
              <a:xfrm>
                <a:off x="1146018" y="5924462"/>
                <a:ext cx="1360372" cy="6219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altLang="zh-CN" b="1" i="0" dirty="0" smtClean="0">
                          <a:latin typeface="Cambria Math" panose="02040503050406030204" pitchFamily="18" charset="0"/>
                        </a:rPr>
                        <m:t>𝐯</m:t>
                      </m:r>
                      <m:r>
                        <a:rPr lang="zh-CN" altLang="en-US" b="1" i="0" dirty="0" smtClean="0">
                          <a:latin typeface="Cambria Math" panose="02040503050406030204" pitchFamily="18" charset="0"/>
                        </a:rPr>
                        <m:t> </m:t>
                      </m:r>
                      <m:r>
                        <a:rPr lang="en-US" altLang="zh-CN" b="1" i="0" dirty="0" smtClean="0">
                          <a:latin typeface="Cambria Math" panose="02040503050406030204" pitchFamily="18" charset="0"/>
                        </a:rPr>
                        <m:t>=</m:t>
                      </m:r>
                      <m:r>
                        <a:rPr lang="zh-CN" altLang="en-US" b="1" i="0" dirty="0" smtClean="0">
                          <a:latin typeface="Cambria Math" panose="02040503050406030204" pitchFamily="18" charset="0"/>
                        </a:rPr>
                        <m:t> </m:t>
                      </m:r>
                      <m:f>
                        <m:fPr>
                          <m:ctrlPr>
                            <a:rPr lang="en-US" altLang="zh-CN" b="1" i="1" dirty="0" smtClean="0">
                              <a:latin typeface="Cambria Math" panose="02040503050406030204" pitchFamily="18" charset="0"/>
                            </a:rPr>
                          </m:ctrlPr>
                        </m:fPr>
                        <m:num>
                          <m:r>
                            <a:rPr lang="en-US" altLang="zh-CN" b="1" i="0" dirty="0" smtClean="0">
                              <a:latin typeface="Cambria Math" panose="02040503050406030204" pitchFamily="18" charset="0"/>
                            </a:rPr>
                            <m:t>𝐧</m:t>
                          </m:r>
                          <m:r>
                            <a:rPr lang="en-US" altLang="zh-CN" b="1" i="0" dirty="0" smtClean="0">
                              <a:latin typeface="Cambria Math" panose="02040503050406030204" pitchFamily="18" charset="0"/>
                              <a:ea typeface="Cambria Math" panose="02040503050406030204" pitchFamily="18" charset="0"/>
                              <a:cs typeface="Cambria Math" panose="02040503050406030204" pitchFamily="18" charset="0"/>
                            </a:rPr>
                            <m:t>×</m:t>
                          </m:r>
                          <m:r>
                            <a:rPr lang="en-US" altLang="zh-CN" b="1" i="0" dirty="0" smtClean="0">
                              <a:latin typeface="Cambria Math" panose="02040503050406030204" pitchFamily="18" charset="0"/>
                              <a:ea typeface="Cambria Math" panose="02040503050406030204" pitchFamily="18" charset="0"/>
                              <a:cs typeface="Cambria Math" panose="02040503050406030204" pitchFamily="18" charset="0"/>
                            </a:rPr>
                            <m:t>𝐮</m:t>
                          </m:r>
                        </m:num>
                        <m:den>
                          <m:d>
                            <m:dPr>
                              <m:begChr m:val="|"/>
                              <m:endChr m:val="|"/>
                              <m:ctrlPr>
                                <a:rPr lang="hr-HR" altLang="zh-CN" b="1" i="1" dirty="0" smtClean="0">
                                  <a:latin typeface="Cambria Math" panose="02040503050406030204" pitchFamily="18" charset="0"/>
                                </a:rPr>
                              </m:ctrlPr>
                            </m:dPr>
                            <m:e>
                              <m:r>
                                <a:rPr lang="en-US" altLang="zh-CN" b="1" i="0" dirty="0">
                                  <a:latin typeface="Cambria Math" panose="02040503050406030204" pitchFamily="18" charset="0"/>
                                </a:rPr>
                                <m:t>𝐧</m:t>
                              </m:r>
                              <m:r>
                                <a:rPr lang="en-US" altLang="zh-CN" b="1" i="0" dirty="0">
                                  <a:latin typeface="Cambria Math" panose="02040503050406030204" pitchFamily="18" charset="0"/>
                                  <a:ea typeface="Cambria Math" panose="02040503050406030204" pitchFamily="18" charset="0"/>
                                  <a:cs typeface="Cambria Math" panose="02040503050406030204" pitchFamily="18" charset="0"/>
                                </a:rPr>
                                <m:t>×</m:t>
                              </m:r>
                              <m:r>
                                <a:rPr lang="en-US" altLang="zh-CN" b="1" i="0" dirty="0">
                                  <a:latin typeface="Cambria Math" panose="02040503050406030204" pitchFamily="18" charset="0"/>
                                  <a:ea typeface="Cambria Math" panose="02040503050406030204" pitchFamily="18" charset="0"/>
                                  <a:cs typeface="Cambria Math" panose="02040503050406030204" pitchFamily="18" charset="0"/>
                                </a:rPr>
                                <m:t>𝐮</m:t>
                              </m:r>
                            </m:e>
                          </m:d>
                        </m:den>
                      </m:f>
                    </m:oMath>
                  </m:oMathPara>
                </a14:m>
                <a:endParaRPr lang="en-US" b="1" dirty="0"/>
              </a:p>
            </p:txBody>
          </p:sp>
        </mc:Choice>
        <mc:Fallback>
          <p:sp>
            <p:nvSpPr>
              <p:cNvPr id="6" name="TextBox 5"/>
              <p:cNvSpPr txBox="1">
                <a:spLocks noRot="1" noChangeAspect="1" noMove="1" noResize="1" noEditPoints="1" noAdjustHandles="1" noChangeArrowheads="1" noChangeShapeType="1" noTextEdit="1"/>
              </p:cNvSpPr>
              <p:nvPr/>
            </p:nvSpPr>
            <p:spPr>
              <a:xfrm>
                <a:off x="1146018" y="5924462"/>
                <a:ext cx="1360372" cy="621965"/>
              </a:xfrm>
              <a:prstGeom prst="rect">
                <a:avLst/>
              </a:prstGeom>
              <a:blipFill rotWithShape="1">
                <a:blip r:embed="rId4"/>
                <a:stretch>
                  <a:fillRect l="-35" t="-88" r="-2844" b="34"/>
                </a:stretch>
              </a:blipFill>
            </p:spPr>
            <p:txBody>
              <a:bodyPr/>
              <a:lstStyle/>
              <a:p>
                <a:r>
                  <a:rPr lang="zh-CN" altLang="en-US">
                    <a:noFill/>
                  </a:rPr>
                  <a:t> </a:t>
                </a:r>
              </a:p>
            </p:txBody>
          </p:sp>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知识点回顾 </a:t>
            </a:r>
            <a:r>
              <a:rPr lang="en-US" altLang="zh-CN" dirty="0"/>
              <a:t>-</a:t>
            </a:r>
            <a:r>
              <a:rPr lang="zh-CN" altLang="en-US" dirty="0"/>
              <a:t> 模型视图矩阵的计算</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a:bodyPr>
              <a:lstStyle/>
              <a:p>
                <a:r>
                  <a:rPr lang="zh-CN" altLang="en-US" sz="2400" dirty="0"/>
                  <a:t>设</a:t>
                </a:r>
                <a:r>
                  <a:rPr lang="en-US" altLang="zh-CN" sz="2400" dirty="0"/>
                  <a:t>VRP</a:t>
                </a:r>
                <a:r>
                  <a:rPr lang="zh-CN" altLang="en-US" sz="2400" dirty="0"/>
                  <a:t>点</a:t>
                </a:r>
                <a14:m>
                  <m:oMath xmlns:m="http://schemas.openxmlformats.org/officeDocument/2006/math">
                    <m:r>
                      <a:rPr lang="en-US" altLang="zh-CN" sz="2400" b="1" i="1" dirty="0" smtClean="0">
                        <a:latin typeface="Cambria Math" panose="02040503050406030204" pitchFamily="18" charset="0"/>
                      </a:rPr>
                      <m:t>𝒑</m:t>
                    </m:r>
                    <m:r>
                      <a:rPr lang="en-US" altLang="zh-CN" sz="2400" i="1" dirty="0">
                        <a:latin typeface="Cambria Math" panose="02040503050406030204" pitchFamily="18" charset="0"/>
                      </a:rPr>
                      <m:t>=[</m:t>
                    </m:r>
                    <m:r>
                      <a:rPr lang="en-US" altLang="zh-CN" sz="2400" i="1" dirty="0">
                        <a:latin typeface="Cambria Math" panose="02040503050406030204" pitchFamily="18" charset="0"/>
                      </a:rPr>
                      <m:t>𝑥</m:t>
                    </m:r>
                    <m:r>
                      <a:rPr lang="en-US" altLang="zh-CN" sz="2400" i="1" dirty="0">
                        <a:latin typeface="Cambria Math" panose="02040503050406030204" pitchFamily="18" charset="0"/>
                      </a:rPr>
                      <m:t>,</m:t>
                    </m:r>
                    <m:r>
                      <a:rPr lang="en-US" altLang="zh-CN" sz="2400" i="1" dirty="0">
                        <a:latin typeface="Cambria Math" panose="02040503050406030204" pitchFamily="18" charset="0"/>
                      </a:rPr>
                      <m:t>𝑦</m:t>
                    </m:r>
                    <m:r>
                      <a:rPr lang="en-US" altLang="zh-CN" sz="2400" i="1" dirty="0">
                        <a:latin typeface="Cambria Math" panose="02040503050406030204" pitchFamily="18" charset="0"/>
                      </a:rPr>
                      <m:t>,</m:t>
                    </m:r>
                    <m:r>
                      <a:rPr lang="en-US" altLang="zh-CN" sz="2400" i="1" dirty="0">
                        <a:latin typeface="Cambria Math" panose="02040503050406030204" pitchFamily="18" charset="0"/>
                      </a:rPr>
                      <m:t>𝑧</m:t>
                    </m:r>
                    <m:r>
                      <a:rPr lang="en-US" altLang="zh-CN" sz="2400" i="1" dirty="0">
                        <a:latin typeface="Cambria Math" panose="02040503050406030204" pitchFamily="18" charset="0"/>
                      </a:rPr>
                      <m:t>,</m:t>
                    </m:r>
                    <m:r>
                      <a:rPr lang="en-US" altLang="zh-CN" sz="2400" i="1" dirty="0">
                        <a:latin typeface="Cambria Math" panose="02040503050406030204" pitchFamily="18" charset="0"/>
                      </a:rPr>
                      <m:t>1</m:t>
                    </m:r>
                    <m:r>
                      <a:rPr lang="en-US" altLang="zh-CN" sz="2400" i="1" dirty="0">
                        <a:latin typeface="Cambria Math" panose="02040503050406030204" pitchFamily="18" charset="0"/>
                      </a:rPr>
                      <m:t>]</m:t>
                    </m:r>
                    <m:r>
                      <a:rPr lang="en-US" altLang="zh-CN" sz="2400" i="1" baseline="30000" dirty="0">
                        <a:latin typeface="Cambria Math" panose="02040503050406030204" pitchFamily="18" charset="0"/>
                      </a:rPr>
                      <m:t>𝑇</m:t>
                    </m:r>
                  </m:oMath>
                </a14:m>
                <a:r>
                  <a:rPr lang="en-US" altLang="zh-CN" sz="2400" dirty="0"/>
                  <a:t>, </a:t>
                </a:r>
                <a:r>
                  <a:rPr lang="zh-CN" altLang="en-US" sz="2400" dirty="0"/>
                  <a:t>视平面法向</a:t>
                </a:r>
                <a14:m>
                  <m:oMath xmlns:m="http://schemas.openxmlformats.org/officeDocument/2006/math">
                    <m:r>
                      <a:rPr lang="en-US" altLang="zh-CN" sz="2400" b="1" i="1" dirty="0" smtClean="0">
                        <a:latin typeface="Cambria Math" panose="02040503050406030204" pitchFamily="18" charset="0"/>
                      </a:rPr>
                      <m:t>𝒏</m:t>
                    </m:r>
                    <m:r>
                      <a:rPr lang="en-US" altLang="zh-CN" sz="2400" i="1" dirty="0">
                        <a:latin typeface="Cambria Math" panose="02040503050406030204" pitchFamily="18" charset="0"/>
                      </a:rPr>
                      <m:t>=[</m:t>
                    </m:r>
                    <m:r>
                      <a:rPr lang="en-US" altLang="zh-CN" sz="2400" i="1" dirty="0">
                        <a:latin typeface="Cambria Math" panose="02040503050406030204" pitchFamily="18" charset="0"/>
                      </a:rPr>
                      <m:t>𝑛𝑥</m:t>
                    </m:r>
                    <m:r>
                      <a:rPr lang="en-US" altLang="zh-CN" sz="2400" i="1" dirty="0">
                        <a:latin typeface="Cambria Math" panose="02040503050406030204" pitchFamily="18" charset="0"/>
                      </a:rPr>
                      <m:t>,</m:t>
                    </m:r>
                    <m:r>
                      <a:rPr lang="en-US" altLang="zh-CN" sz="2400" i="1" dirty="0">
                        <a:latin typeface="Cambria Math" panose="02040503050406030204" pitchFamily="18" charset="0"/>
                      </a:rPr>
                      <m:t>𝑛𝑦</m:t>
                    </m:r>
                    <m:r>
                      <a:rPr lang="en-US" altLang="zh-CN" sz="2400" i="1" dirty="0">
                        <a:latin typeface="Cambria Math" panose="02040503050406030204" pitchFamily="18" charset="0"/>
                      </a:rPr>
                      <m:t>,</m:t>
                    </m:r>
                    <m:r>
                      <a:rPr lang="en-US" altLang="zh-CN" sz="2400" i="1" dirty="0">
                        <a:latin typeface="Cambria Math" panose="02040503050406030204" pitchFamily="18" charset="0"/>
                      </a:rPr>
                      <m:t>𝑛𝑧</m:t>
                    </m:r>
                    <m:r>
                      <a:rPr lang="en-US" altLang="zh-CN" sz="2400" i="1" dirty="0">
                        <a:latin typeface="Cambria Math" panose="02040503050406030204" pitchFamily="18" charset="0"/>
                      </a:rPr>
                      <m:t>,</m:t>
                    </m:r>
                    <m:r>
                      <a:rPr lang="en-US" altLang="zh-CN" sz="2400" i="1" dirty="0">
                        <a:latin typeface="Cambria Math" panose="02040503050406030204" pitchFamily="18" charset="0"/>
                      </a:rPr>
                      <m:t>0</m:t>
                    </m:r>
                    <m:r>
                      <a:rPr lang="en-US" altLang="zh-CN" sz="2400" i="1" dirty="0">
                        <a:latin typeface="Cambria Math" panose="02040503050406030204" pitchFamily="18" charset="0"/>
                      </a:rPr>
                      <m:t>]</m:t>
                    </m:r>
                    <m:r>
                      <a:rPr lang="en-US" altLang="zh-CN" sz="2400" i="1" baseline="30000" dirty="0">
                        <a:latin typeface="Cambria Math" panose="02040503050406030204" pitchFamily="18" charset="0"/>
                      </a:rPr>
                      <m:t>𝑇</m:t>
                    </m:r>
                  </m:oMath>
                </a14:m>
                <a:r>
                  <a:rPr lang="en-US" altLang="zh-CN" sz="2400" dirty="0"/>
                  <a:t>,</a:t>
                </a:r>
                <a:endParaRPr lang="en-US" altLang="zh-CN" sz="2400" dirty="0"/>
              </a:p>
              <a:p>
                <a:pPr marL="0" indent="0">
                  <a:buNone/>
                </a:pPr>
                <a:r>
                  <a:rPr lang="zh-CN" altLang="en-US" sz="2400" dirty="0"/>
                  <a:t>    上方向量为</a:t>
                </a:r>
                <a14:m>
                  <m:oMath xmlns:m="http://schemas.openxmlformats.org/officeDocument/2006/math">
                    <m:r>
                      <a:rPr lang="en-US" altLang="zh-CN" sz="2400" b="1" i="1" dirty="0" smtClean="0">
                        <a:latin typeface="Cambria Math" panose="02040503050406030204" pitchFamily="18" charset="0"/>
                      </a:rPr>
                      <m:t>𝒗</m:t>
                    </m:r>
                    <m:r>
                      <a:rPr lang="en-US" altLang="zh-CN" sz="2400" i="1" baseline="-25000" dirty="0" err="1">
                        <a:latin typeface="Cambria Math" panose="02040503050406030204" pitchFamily="18" charset="0"/>
                      </a:rPr>
                      <m:t>𝑢𝑝</m:t>
                    </m:r>
                    <m:r>
                      <a:rPr lang="en-US" altLang="zh-CN" sz="2400" i="1" dirty="0">
                        <a:latin typeface="Cambria Math" panose="02040503050406030204" pitchFamily="18" charset="0"/>
                      </a:rPr>
                      <m:t>=[</m:t>
                    </m:r>
                    <m:r>
                      <a:rPr lang="en-US" altLang="zh-CN" sz="2400" i="1" dirty="0" err="1">
                        <a:latin typeface="Cambria Math" panose="02040503050406030204" pitchFamily="18" charset="0"/>
                      </a:rPr>
                      <m:t>𝑣</m:t>
                    </m:r>
                    <m:r>
                      <a:rPr lang="en-US" altLang="zh-CN" sz="2400" i="1" baseline="-25000" dirty="0" err="1">
                        <a:latin typeface="Cambria Math" panose="02040503050406030204" pitchFamily="18" charset="0"/>
                      </a:rPr>
                      <m:t>𝑢𝑝𝑥</m:t>
                    </m:r>
                    <m:r>
                      <a:rPr lang="en-US" altLang="zh-CN" sz="2400" i="1" dirty="0">
                        <a:latin typeface="Cambria Math" panose="02040503050406030204" pitchFamily="18" charset="0"/>
                      </a:rPr>
                      <m:t>, </m:t>
                    </m:r>
                    <m:r>
                      <a:rPr lang="en-US" altLang="zh-CN" sz="2400" i="1" dirty="0" err="1">
                        <a:latin typeface="Cambria Math" panose="02040503050406030204" pitchFamily="18" charset="0"/>
                      </a:rPr>
                      <m:t>𝑣</m:t>
                    </m:r>
                    <m:r>
                      <a:rPr lang="en-US" altLang="zh-CN" sz="2400" i="1" baseline="-25000" dirty="0" err="1">
                        <a:latin typeface="Cambria Math" panose="02040503050406030204" pitchFamily="18" charset="0"/>
                      </a:rPr>
                      <m:t>𝑢𝑝𝑦</m:t>
                    </m:r>
                    <m:r>
                      <a:rPr lang="en-US" altLang="zh-CN" sz="2400" i="1" dirty="0">
                        <a:latin typeface="Cambria Math" panose="02040503050406030204" pitchFamily="18" charset="0"/>
                      </a:rPr>
                      <m:t>, </m:t>
                    </m:r>
                    <m:r>
                      <a:rPr lang="en-US" altLang="zh-CN" sz="2400" i="1" dirty="0" err="1">
                        <a:latin typeface="Cambria Math" panose="02040503050406030204" pitchFamily="18" charset="0"/>
                      </a:rPr>
                      <m:t>𝑣</m:t>
                    </m:r>
                    <m:r>
                      <a:rPr lang="en-US" altLang="zh-CN" sz="2400" i="1" baseline="-25000" dirty="0" err="1">
                        <a:latin typeface="Cambria Math" panose="02040503050406030204" pitchFamily="18" charset="0"/>
                      </a:rPr>
                      <m:t>𝑢𝑝𝑧</m:t>
                    </m:r>
                    <m:r>
                      <a:rPr lang="en-US" altLang="zh-CN" sz="2400" i="1" dirty="0">
                        <a:latin typeface="Cambria Math" panose="02040503050406030204" pitchFamily="18" charset="0"/>
                      </a:rPr>
                      <m:t>, </m:t>
                    </m:r>
                    <m:r>
                      <a:rPr lang="en-US" altLang="zh-CN" sz="2400" i="1" dirty="0">
                        <a:latin typeface="Cambria Math" panose="02040503050406030204" pitchFamily="18" charset="0"/>
                      </a:rPr>
                      <m:t>0</m:t>
                    </m:r>
                    <m:r>
                      <a:rPr lang="en-US" altLang="zh-CN" sz="2400" i="1" dirty="0">
                        <a:latin typeface="Cambria Math" panose="02040503050406030204" pitchFamily="18" charset="0"/>
                      </a:rPr>
                      <m:t>]</m:t>
                    </m:r>
                    <m:r>
                      <a:rPr lang="en-US" altLang="zh-CN" sz="2400" i="1" baseline="30000" dirty="0">
                        <a:latin typeface="Cambria Math" panose="02040503050406030204" pitchFamily="18" charset="0"/>
                      </a:rPr>
                      <m:t>𝑇</m:t>
                    </m:r>
                  </m:oMath>
                </a14:m>
                <a:endParaRPr lang="en-US" altLang="zh-CN" sz="2400" dirty="0"/>
              </a:p>
              <a:p>
                <a14:m>
                  <m:oMath xmlns:m="http://schemas.openxmlformats.org/officeDocument/2006/math">
                    <m:r>
                      <a:rPr lang="en-US" altLang="zh-CN" sz="2400" b="1" i="1" dirty="0" smtClean="0">
                        <a:latin typeface="Cambria Math" panose="02040503050406030204" pitchFamily="18" charset="0"/>
                      </a:rPr>
                      <m:t>𝒗</m:t>
                    </m:r>
                    <m:r>
                      <a:rPr lang="en-US" altLang="zh-CN" sz="2400" i="1" dirty="0">
                        <a:latin typeface="Cambria Math" panose="02040503050406030204" pitchFamily="18" charset="0"/>
                      </a:rPr>
                      <m:t> = </m:t>
                    </m:r>
                    <m:r>
                      <a:rPr lang="en-US" altLang="zh-CN" sz="2400" b="1" i="1" dirty="0" err="1">
                        <a:latin typeface="Cambria Math" panose="02040503050406030204" pitchFamily="18" charset="0"/>
                      </a:rPr>
                      <m:t>𝒗</m:t>
                    </m:r>
                    <m:r>
                      <a:rPr lang="en-US" altLang="zh-CN" sz="2400" i="1" baseline="-25000" dirty="0" err="1">
                        <a:latin typeface="Cambria Math" panose="02040503050406030204" pitchFamily="18" charset="0"/>
                      </a:rPr>
                      <m:t>𝑢𝑝</m:t>
                    </m:r>
                    <m:r>
                      <a:rPr lang="en-US" altLang="zh-CN" sz="2400" i="1" dirty="0">
                        <a:latin typeface="Cambria Math" panose="02040503050406030204" pitchFamily="18" charset="0"/>
                      </a:rPr>
                      <m:t>−(</m:t>
                    </m:r>
                    <m:r>
                      <a:rPr lang="en-US" altLang="zh-CN" sz="2400" b="1" i="1" dirty="0" err="1">
                        <a:latin typeface="Cambria Math" panose="02040503050406030204" pitchFamily="18" charset="0"/>
                      </a:rPr>
                      <m:t>𝒗</m:t>
                    </m:r>
                    <m:r>
                      <a:rPr lang="en-US" altLang="zh-CN" sz="2400" i="1" baseline="-25000" dirty="0" err="1">
                        <a:latin typeface="Cambria Math" panose="02040503050406030204" pitchFamily="18" charset="0"/>
                      </a:rPr>
                      <m:t>𝑢𝑝</m:t>
                    </m:r>
                    <m:r>
                      <a:rPr lang="en-US" altLang="zh-CN" sz="2400" i="1" dirty="0" err="1">
                        <a:latin typeface="Cambria Math" panose="02040503050406030204" pitchFamily="18" charset="0"/>
                      </a:rPr>
                      <m:t>⋅</m:t>
                    </m:r>
                    <m:r>
                      <a:rPr lang="en-US" altLang="zh-CN" sz="2400" b="1" i="1" dirty="0" err="1">
                        <a:latin typeface="Cambria Math" panose="02040503050406030204" pitchFamily="18" charset="0"/>
                      </a:rPr>
                      <m:t>𝒏</m:t>
                    </m:r>
                    <m:r>
                      <a:rPr lang="en-US" altLang="zh-CN" sz="2400" i="1" dirty="0">
                        <a:latin typeface="Cambria Math" panose="02040503050406030204" pitchFamily="18" charset="0"/>
                      </a:rPr>
                      <m:t>)/(</m:t>
                    </m:r>
                    <m:r>
                      <a:rPr lang="en-US" altLang="zh-CN" sz="2400" b="1" i="1" dirty="0" err="1">
                        <a:latin typeface="Cambria Math" panose="02040503050406030204" pitchFamily="18" charset="0"/>
                      </a:rPr>
                      <m:t>𝒏</m:t>
                    </m:r>
                    <m:r>
                      <a:rPr lang="en-US" altLang="zh-CN" sz="2400" i="1" dirty="0" err="1">
                        <a:latin typeface="Cambria Math" panose="02040503050406030204" pitchFamily="18" charset="0"/>
                      </a:rPr>
                      <m:t>⋅</m:t>
                    </m:r>
                    <m:r>
                      <a:rPr lang="en-US" altLang="zh-CN" sz="2400" b="1" i="1" dirty="0" err="1">
                        <a:latin typeface="Cambria Math" panose="02040503050406030204" pitchFamily="18" charset="0"/>
                      </a:rPr>
                      <m:t>𝒏</m:t>
                    </m:r>
                    <m:r>
                      <a:rPr lang="en-US" altLang="zh-CN" sz="2400" i="1" dirty="0">
                        <a:latin typeface="Cambria Math" panose="02040503050406030204" pitchFamily="18" charset="0"/>
                      </a:rPr>
                      <m:t>)</m:t>
                    </m:r>
                    <m:r>
                      <a:rPr lang="en-US" altLang="zh-CN" sz="2400" b="1" i="1" dirty="0">
                        <a:latin typeface="Cambria Math" panose="02040503050406030204" pitchFamily="18" charset="0"/>
                      </a:rPr>
                      <m:t>𝒏</m:t>
                    </m:r>
                  </m:oMath>
                </a14:m>
                <a:r>
                  <a:rPr lang="en-US" altLang="zh-CN" sz="2400" dirty="0"/>
                  <a:t>, </a:t>
                </a:r>
                <a:r>
                  <a:rPr lang="zh-CN" altLang="en-US" sz="2400" dirty="0"/>
                  <a:t>把</a:t>
                </a:r>
                <a14:m>
                  <m:oMath xmlns:m="http://schemas.openxmlformats.org/officeDocument/2006/math">
                    <m:r>
                      <a:rPr lang="en-US" altLang="zh-CN" sz="2400" b="1" i="1" dirty="0" smtClean="0">
                        <a:latin typeface="Cambria Math" panose="02040503050406030204" pitchFamily="18" charset="0"/>
                      </a:rPr>
                      <m:t>𝒗</m:t>
                    </m:r>
                    <m:r>
                      <a:rPr lang="en-US" altLang="zh-CN" sz="2400" i="1" dirty="0">
                        <a:latin typeface="Cambria Math" panose="02040503050406030204" pitchFamily="18" charset="0"/>
                      </a:rPr>
                      <m:t>, </m:t>
                    </m:r>
                    <m:r>
                      <a:rPr lang="en-US" altLang="zh-CN" sz="2400" b="1" i="1" dirty="0">
                        <a:latin typeface="Cambria Math" panose="02040503050406030204" pitchFamily="18" charset="0"/>
                      </a:rPr>
                      <m:t>𝒏</m:t>
                    </m:r>
                  </m:oMath>
                </a14:m>
                <a:r>
                  <a:rPr lang="zh-CN" altLang="en-US" sz="2400" dirty="0"/>
                  <a:t>单位化</a:t>
                </a:r>
                <a:endParaRPr lang="en-US" altLang="zh-CN" sz="2400" dirty="0"/>
              </a:p>
              <a:p>
                <a14:m>
                  <m:oMath xmlns:m="http://schemas.openxmlformats.org/officeDocument/2006/math">
                    <m:r>
                      <a:rPr lang="en-US" altLang="zh-CN" sz="2400" b="1" i="1" dirty="0" smtClean="0">
                        <a:latin typeface="Cambria Math" panose="02040503050406030204" pitchFamily="18" charset="0"/>
                      </a:rPr>
                      <m:t>𝒖</m:t>
                    </m:r>
                    <m:r>
                      <a:rPr lang="en-US" altLang="zh-CN" sz="2400" i="1" dirty="0">
                        <a:latin typeface="Cambria Math" panose="02040503050406030204" pitchFamily="18" charset="0"/>
                      </a:rPr>
                      <m:t> = </m:t>
                    </m:r>
                    <m:r>
                      <a:rPr lang="en-US" altLang="zh-CN" sz="2400" b="1" i="1" dirty="0">
                        <a:latin typeface="Cambria Math" panose="02040503050406030204" pitchFamily="18" charset="0"/>
                      </a:rPr>
                      <m:t>𝒗</m:t>
                    </m:r>
                    <m:r>
                      <a:rPr lang="en-US" altLang="zh-CN" sz="2400" i="1" dirty="0">
                        <a:latin typeface="Cambria Math" panose="02040503050406030204" pitchFamily="18" charset="0"/>
                      </a:rPr>
                      <m:t> </m:t>
                    </m:r>
                    <m:r>
                      <a:rPr lang="en-US" altLang="zh-CN" sz="2400" i="1" dirty="0">
                        <a:latin typeface="Cambria Math" panose="02040503050406030204" pitchFamily="18" charset="0"/>
                      </a:rPr>
                      <m:t>𝑥</m:t>
                    </m:r>
                    <m:r>
                      <a:rPr lang="en-US" altLang="zh-CN" sz="2400" i="1" dirty="0">
                        <a:latin typeface="Cambria Math" panose="02040503050406030204" pitchFamily="18" charset="0"/>
                      </a:rPr>
                      <m:t> </m:t>
                    </m:r>
                    <m:r>
                      <a:rPr lang="en-US" altLang="zh-CN" sz="2400" b="1" i="1" dirty="0">
                        <a:latin typeface="Cambria Math" panose="02040503050406030204" pitchFamily="18" charset="0"/>
                      </a:rPr>
                      <m:t>𝒏</m:t>
                    </m:r>
                  </m:oMath>
                </a14:m>
                <a:endParaRPr lang="en-US" altLang="zh-CN" sz="2400" b="1" dirty="0"/>
              </a:p>
              <a:p>
                <a:r>
                  <a:rPr lang="zh-CN" altLang="en-US" sz="2400" dirty="0"/>
                  <a:t>模型视图矩阵为：</a:t>
                </a:r>
                <a:endParaRPr lang="en-US" altLang="zh-CN" sz="2400" dirty="0"/>
              </a:p>
              <a:p>
                <a:endParaRPr lang="en-US" altLang="zh-CN" sz="2400" dirty="0"/>
              </a:p>
              <a:p>
                <a:endParaRPr lang="zh-CN" altLang="en-US"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t="-2010" b="4"/>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EB792F4E-54C0-4D36-B331-9C6FCFE9A340}" type="slidenum">
              <a:rPr lang="zh-CN" altLang="en-US" smtClean="0"/>
            </a:fld>
            <a:endParaRPr lang="zh-CN" altLang="en-US"/>
          </a:p>
        </p:txBody>
      </p:sp>
      <p:pic>
        <p:nvPicPr>
          <p:cNvPr id="6" name="图片 5"/>
          <p:cNvPicPr>
            <a:picLocks noChangeAspect="1"/>
          </p:cNvPicPr>
          <p:nvPr/>
        </p:nvPicPr>
        <p:blipFill>
          <a:blip r:embed="rId2"/>
          <a:stretch>
            <a:fillRect/>
          </a:stretch>
        </p:blipFill>
        <p:spPr>
          <a:xfrm>
            <a:off x="1956198" y="3878293"/>
            <a:ext cx="5018953" cy="220222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知识点回顾 </a:t>
            </a:r>
            <a:r>
              <a:rPr lang="en-US" altLang="zh-CN" dirty="0"/>
              <a:t>-</a:t>
            </a:r>
            <a:r>
              <a:rPr lang="zh-CN" altLang="en-US" dirty="0"/>
              <a:t> 对投影的理解</a:t>
            </a:r>
            <a:endParaRPr lang="en-US" dirty="0"/>
          </a:p>
        </p:txBody>
      </p:sp>
      <p:sp>
        <p:nvSpPr>
          <p:cNvPr id="3" name="Content Placeholder 2"/>
          <p:cNvSpPr>
            <a:spLocks noGrp="1"/>
          </p:cNvSpPr>
          <p:nvPr>
            <p:ph idx="1"/>
          </p:nvPr>
        </p:nvSpPr>
        <p:spPr/>
        <p:txBody>
          <a:bodyPr/>
          <a:lstStyle/>
          <a:p>
            <a:r>
              <a:rPr lang="zh-CN" altLang="en-US" dirty="0"/>
              <a:t>经典投影</a:t>
            </a:r>
            <a:endParaRPr lang="en-US" altLang="zh-CN" dirty="0"/>
          </a:p>
          <a:p>
            <a:pPr lvl="1">
              <a:buClr>
                <a:schemeClr val="tx1"/>
              </a:buClr>
            </a:pPr>
            <a:r>
              <a:rPr lang="zh-CN" altLang="en-US" dirty="0"/>
              <a:t>射影变换，三维到二维的映射</a:t>
            </a:r>
            <a:endParaRPr lang="en-US" altLang="zh-CN" dirty="0"/>
          </a:p>
          <a:p>
            <a:pPr lvl="1">
              <a:buClr>
                <a:schemeClr val="tx1"/>
              </a:buClr>
            </a:pPr>
            <a:r>
              <a:rPr lang="zh-CN" altLang="en-US" dirty="0"/>
              <a:t>不可逆，将同一直线上的点映射为像平面上的一个点</a:t>
            </a:r>
            <a:endParaRPr lang="en-US" altLang="zh-CN" dirty="0"/>
          </a:p>
          <a:p>
            <a:pPr lvl="1"/>
            <a:endParaRPr lang="en-US" dirty="0"/>
          </a:p>
          <a:p>
            <a:r>
              <a:rPr lang="zh-CN" altLang="en-US" dirty="0"/>
              <a:t>计算机投影</a:t>
            </a:r>
            <a:endParaRPr lang="en-US" altLang="zh-CN" dirty="0"/>
          </a:p>
          <a:p>
            <a:pPr lvl="1"/>
            <a:r>
              <a:rPr lang="zh-CN" altLang="en-US" dirty="0"/>
              <a:t>在思维空间里使用</a:t>
            </a:r>
            <a:r>
              <a:rPr lang="zh-CN" altLang="en-US" dirty="0">
                <a:solidFill>
                  <a:srgbClr val="0000FF"/>
                </a:solidFill>
              </a:rPr>
              <a:t>齐次坐标</a:t>
            </a:r>
            <a:r>
              <a:rPr lang="zh-CN" altLang="en-US" dirty="0"/>
              <a:t>来计算投影</a:t>
            </a:r>
            <a:endParaRPr lang="en-US" altLang="zh-CN" dirty="0"/>
          </a:p>
          <a:p>
            <a:pPr lvl="1"/>
            <a:r>
              <a:rPr lang="zh-CN" altLang="en-US" dirty="0"/>
              <a:t>尽量</a:t>
            </a:r>
            <a:r>
              <a:rPr lang="zh-CN" altLang="en-US" dirty="0">
                <a:solidFill>
                  <a:srgbClr val="0000FF"/>
                </a:solidFill>
              </a:rPr>
              <a:t>保留深度信息</a:t>
            </a:r>
            <a:r>
              <a:rPr lang="zh-CN" altLang="en-US" dirty="0"/>
              <a:t>，进行隐藏面消除</a:t>
            </a:r>
            <a:endParaRPr lang="en-US" altLang="zh-CN" dirty="0"/>
          </a:p>
          <a:p>
            <a:pPr lvl="1"/>
            <a:r>
              <a:rPr lang="zh-CN" altLang="en-US" dirty="0"/>
              <a:t>使用</a:t>
            </a:r>
            <a:r>
              <a:rPr lang="zh-CN" altLang="en-US" dirty="0">
                <a:solidFill>
                  <a:srgbClr val="0000FF"/>
                </a:solidFill>
              </a:rPr>
              <a:t>投影规范化技术</a:t>
            </a:r>
            <a:endParaRPr lang="en-US" dirty="0">
              <a:solidFill>
                <a:srgbClr val="0000FF"/>
              </a:solidFill>
            </a:endParaRPr>
          </a:p>
        </p:txBody>
      </p:sp>
      <p:sp>
        <p:nvSpPr>
          <p:cNvPr id="4" name="Slide Number Placeholder 3"/>
          <p:cNvSpPr>
            <a:spLocks noGrp="1"/>
          </p:cNvSpPr>
          <p:nvPr>
            <p:ph type="sldNum" sz="quarter" idx="12"/>
          </p:nvPr>
        </p:nvSpPr>
        <p:spPr/>
        <p:txBody>
          <a:bodyPr/>
          <a:lstStyle/>
          <a:p>
            <a:fld id="{EB792F4E-54C0-4D36-B331-9C6FCFE9A340}" type="slidenum">
              <a:rPr lang="zh-CN" altLang="en-US" smtClean="0"/>
            </a:fld>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知识点回顾 </a:t>
            </a:r>
            <a:r>
              <a:rPr lang="en-US" altLang="zh-CN" dirty="0"/>
              <a:t>-</a:t>
            </a:r>
            <a:r>
              <a:rPr lang="zh-CN" altLang="en-US" dirty="0"/>
              <a:t> 投影规范化</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zh-CN" altLang="en-US" sz="2400" b="1" dirty="0"/>
                  <a:t>投影规范化</a:t>
                </a:r>
                <a:r>
                  <a:rPr lang="zh-CN" altLang="en-US" sz="2400" dirty="0"/>
                  <a:t>：先把对象变形，使得变形后的对象的正交投影图与原来想要得到的对象的投影图相同，这样就</a:t>
                </a:r>
                <a:r>
                  <a:rPr lang="zh-CN" altLang="en-US" sz="2400" dirty="0">
                    <a:solidFill>
                      <a:srgbClr val="0000FF"/>
                    </a:solidFill>
                  </a:rPr>
                  <a:t>把所有的投影都转化为正交投影</a:t>
                </a:r>
                <a:endParaRPr lang="zh-CN" altLang="en-US" sz="1800" dirty="0">
                  <a:solidFill>
                    <a:srgbClr val="0000FF"/>
                  </a:solidFill>
                </a:endParaRPr>
              </a:p>
              <a:p>
                <a:pPr lvl="1">
                  <a:buClr>
                    <a:schemeClr val="tx1"/>
                  </a:buClr>
                </a:pPr>
                <a:r>
                  <a:rPr lang="zh-CN" altLang="en-US" sz="1800" dirty="0"/>
                  <a:t>适用于图形管线的另外一种处理方式：</a:t>
                </a:r>
                <a:r>
                  <a:rPr lang="zh-CN" altLang="en-US" sz="1800" b="1" dirty="0">
                    <a:solidFill>
                      <a:srgbClr val="00B050"/>
                    </a:solidFill>
                  </a:rPr>
                  <a:t>射影畸变</a:t>
                </a:r>
                <a:r>
                  <a:rPr lang="en-US" altLang="zh-CN" sz="1800" b="1" dirty="0">
                    <a:solidFill>
                      <a:srgbClr val="00B050"/>
                    </a:solidFill>
                  </a:rPr>
                  <a:t>+</a:t>
                </a:r>
                <a:r>
                  <a:rPr lang="zh-CN" altLang="en-US" sz="1800" b="1" dirty="0">
                    <a:solidFill>
                      <a:srgbClr val="00B050"/>
                    </a:solidFill>
                  </a:rPr>
                  <a:t>正交投影</a:t>
                </a:r>
                <a:endParaRPr lang="en-US" altLang="zh-CN" sz="1800" b="1" dirty="0">
                  <a:solidFill>
                    <a:srgbClr val="00B050"/>
                  </a:solidFill>
                </a:endParaRPr>
              </a:p>
              <a:p>
                <a:pPr lvl="1">
                  <a:buClr>
                    <a:schemeClr val="tx1"/>
                  </a:buClr>
                </a:pPr>
                <a:r>
                  <a:rPr lang="zh-CN" altLang="en-US" sz="1800" dirty="0"/>
                  <a:t>不想为每种类型的投影设计不同的投影矩阵，所以把所有的投影转化为具有默认视见体的正交投影：</a:t>
                </a:r>
                <a:r>
                  <a:rPr lang="zh-CN" altLang="en-US" sz="1800" dirty="0">
                    <a:solidFill>
                      <a:srgbClr val="0000FF"/>
                    </a:solidFill>
                  </a:rPr>
                  <a:t>规范视见体 </a:t>
                </a:r>
                <a14:m>
                  <m:oMath xmlns:m="http://schemas.openxmlformats.org/officeDocument/2006/math">
                    <m:r>
                      <a:rPr lang="en-US" altLang="zh-CN" sz="1800" b="0" i="1" smtClean="0">
                        <a:solidFill>
                          <a:srgbClr val="0000FF"/>
                        </a:solidFill>
                        <a:latin typeface="Cambria Math" panose="02040503050406030204" pitchFamily="18" charset="0"/>
                      </a:rPr>
                      <m:t>𝑥</m:t>
                    </m:r>
                    <m:r>
                      <a:rPr lang="en-US" altLang="zh-CN" sz="1800" b="0" i="1" smtClean="0">
                        <a:solidFill>
                          <a:srgbClr val="0000FF"/>
                        </a:solidFill>
                        <a:latin typeface="Cambria Math" panose="02040503050406030204" pitchFamily="18" charset="0"/>
                      </a:rPr>
                      <m:t>=±</m:t>
                    </m:r>
                    <m:r>
                      <a:rPr lang="en-US" altLang="zh-CN" sz="1800" b="0" i="1" smtClean="0">
                        <a:solidFill>
                          <a:srgbClr val="0000FF"/>
                        </a:solidFill>
                        <a:latin typeface="Cambria Math" panose="02040503050406030204" pitchFamily="18" charset="0"/>
                      </a:rPr>
                      <m:t>1</m:t>
                    </m:r>
                    <m:r>
                      <a:rPr lang="en-US" altLang="zh-CN" sz="1800" b="0" i="1" smtClean="0">
                        <a:solidFill>
                          <a:srgbClr val="0000FF"/>
                        </a:solidFill>
                        <a:latin typeface="Cambria Math" panose="02040503050406030204" pitchFamily="18" charset="0"/>
                      </a:rPr>
                      <m:t>,</m:t>
                    </m:r>
                    <m:r>
                      <a:rPr lang="en-US" altLang="zh-CN" sz="1800" b="0" i="1" smtClean="0">
                        <a:solidFill>
                          <a:srgbClr val="0000FF"/>
                        </a:solidFill>
                        <a:latin typeface="Cambria Math" panose="02040503050406030204" pitchFamily="18" charset="0"/>
                      </a:rPr>
                      <m:t>𝑦</m:t>
                    </m:r>
                    <m:r>
                      <a:rPr lang="en-US" altLang="zh-CN" sz="1800" i="1">
                        <a:solidFill>
                          <a:srgbClr val="0000FF"/>
                        </a:solidFill>
                        <a:latin typeface="Cambria Math" panose="02040503050406030204" pitchFamily="18" charset="0"/>
                      </a:rPr>
                      <m:t>=±</m:t>
                    </m:r>
                    <m:r>
                      <a:rPr lang="en-US" altLang="zh-CN" sz="1800" i="1">
                        <a:solidFill>
                          <a:srgbClr val="0000FF"/>
                        </a:solidFill>
                        <a:latin typeface="Cambria Math" panose="02040503050406030204" pitchFamily="18" charset="0"/>
                      </a:rPr>
                      <m:t>1</m:t>
                    </m:r>
                    <m:r>
                      <a:rPr lang="en-US" altLang="zh-CN" sz="1800" b="0" i="1" smtClean="0">
                        <a:solidFill>
                          <a:srgbClr val="0000FF"/>
                        </a:solidFill>
                        <a:latin typeface="Cambria Math" panose="02040503050406030204" pitchFamily="18" charset="0"/>
                      </a:rPr>
                      <m:t>,</m:t>
                    </m:r>
                    <m:r>
                      <a:rPr lang="en-US" altLang="zh-CN" sz="1800" b="0" i="1" smtClean="0">
                        <a:solidFill>
                          <a:srgbClr val="0000FF"/>
                        </a:solidFill>
                        <a:latin typeface="Cambria Math" panose="02040503050406030204" pitchFamily="18" charset="0"/>
                      </a:rPr>
                      <m:t>𝑧</m:t>
                    </m:r>
                    <m:r>
                      <a:rPr lang="en-US" altLang="zh-CN" sz="1800" i="1">
                        <a:solidFill>
                          <a:srgbClr val="0000FF"/>
                        </a:solidFill>
                        <a:latin typeface="Cambria Math" panose="02040503050406030204" pitchFamily="18" charset="0"/>
                      </a:rPr>
                      <m:t>=±</m:t>
                    </m:r>
                    <m:r>
                      <a:rPr lang="en-US" altLang="zh-CN" sz="1800" i="1">
                        <a:solidFill>
                          <a:srgbClr val="0000FF"/>
                        </a:solidFill>
                        <a:latin typeface="Cambria Math" panose="02040503050406030204" pitchFamily="18" charset="0"/>
                      </a:rPr>
                      <m:t>1</m:t>
                    </m:r>
                  </m:oMath>
                </a14:m>
                <a:endParaRPr lang="en-US" altLang="zh-CN" sz="1800" dirty="0">
                  <a:solidFill>
                    <a:srgbClr val="0000FF"/>
                  </a:solidFill>
                </a:endParaRPr>
              </a:p>
              <a:p>
                <a:pPr lvl="1">
                  <a:buClr>
                    <a:schemeClr val="tx1"/>
                  </a:buClr>
                </a:pPr>
                <a:r>
                  <a:rPr lang="zh-CN" altLang="en-US" sz="1800" dirty="0"/>
                  <a:t>这种策略可以使我们在流水线中应用标准变换，同样的绘制流水线可以既支持透视投影又支持平行投影</a:t>
                </a:r>
                <a:endParaRPr lang="zh-CN" altLang="en-US"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t="-259" b="4"/>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EB792F4E-54C0-4D36-B331-9C6FCFE9A340}" type="slidenum">
              <a:rPr lang="zh-CN" altLang="en-US" smtClean="0"/>
            </a:fld>
            <a:endParaRPr lang="zh-CN" altLang="en-US"/>
          </a:p>
        </p:txBody>
      </p:sp>
      <p:pic>
        <p:nvPicPr>
          <p:cNvPr id="5" name="图片 4"/>
          <p:cNvPicPr>
            <a:picLocks noChangeAspect="1"/>
          </p:cNvPicPr>
          <p:nvPr/>
        </p:nvPicPr>
        <p:blipFill>
          <a:blip r:embed="rId2"/>
          <a:stretch>
            <a:fillRect/>
          </a:stretch>
        </p:blipFill>
        <p:spPr>
          <a:xfrm>
            <a:off x="821070" y="3949060"/>
            <a:ext cx="2943205" cy="2131462"/>
          </a:xfrm>
          <a:prstGeom prst="rect">
            <a:avLst/>
          </a:prstGeom>
        </p:spPr>
      </p:pic>
      <p:pic>
        <p:nvPicPr>
          <p:cNvPr id="6" name="图片 5"/>
          <p:cNvPicPr>
            <a:picLocks noChangeAspect="1"/>
          </p:cNvPicPr>
          <p:nvPr/>
        </p:nvPicPr>
        <p:blipFill>
          <a:blip r:embed="rId3"/>
          <a:stretch>
            <a:fillRect/>
          </a:stretch>
        </p:blipFill>
        <p:spPr>
          <a:xfrm>
            <a:off x="3956694" y="4559774"/>
            <a:ext cx="4621795" cy="74524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4535010" y="1729840"/>
            <a:ext cx="3916978" cy="3000223"/>
          </a:xfrm>
          <a:prstGeom prst="rect">
            <a:avLst/>
          </a:prstGeom>
        </p:spPr>
      </p:pic>
      <p:sp>
        <p:nvSpPr>
          <p:cNvPr id="2" name="标题 1"/>
          <p:cNvSpPr>
            <a:spLocks noGrp="1"/>
          </p:cNvSpPr>
          <p:nvPr>
            <p:ph type="title"/>
          </p:nvPr>
        </p:nvSpPr>
        <p:spPr/>
        <p:txBody>
          <a:bodyPr/>
          <a:lstStyle/>
          <a:p>
            <a:r>
              <a:rPr lang="zh-CN" altLang="en-US" dirty="0"/>
              <a:t>知识点回顾 </a:t>
            </a:r>
            <a:r>
              <a:rPr lang="en-US" altLang="zh-CN" dirty="0"/>
              <a:t>-</a:t>
            </a:r>
            <a:r>
              <a:rPr lang="zh-CN" altLang="en-US" dirty="0"/>
              <a:t> 正交投影</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pPr>
                  <a:buClr>
                    <a:srgbClr val="94003F"/>
                  </a:buClr>
                </a:pPr>
                <a:r>
                  <a:rPr lang="zh-CN" altLang="en-US" sz="2400" dirty="0"/>
                  <a:t>正交投影原理</a:t>
                </a:r>
                <a:endParaRPr lang="zh-CN" altLang="en-US" sz="2400" dirty="0"/>
              </a:p>
              <a:p>
                <a:pPr lvl="1">
                  <a:buClr>
                    <a:schemeClr val="tx1"/>
                  </a:buClr>
                </a:pPr>
                <a:r>
                  <a:rPr lang="zh-CN" altLang="en-US" sz="1800" dirty="0"/>
                  <a:t>平行投影的特殊情况</a:t>
                </a:r>
                <a:endParaRPr lang="en-US" altLang="zh-CN" sz="1800" dirty="0"/>
              </a:p>
              <a:p>
                <a:pPr lvl="1">
                  <a:buClr>
                    <a:schemeClr val="tx1"/>
                  </a:buClr>
                </a:pPr>
                <a:r>
                  <a:rPr lang="zh-CN" altLang="en-US" sz="1800" dirty="0"/>
                  <a:t>投影方向与投影平面垂直</a:t>
                </a:r>
                <a:endParaRPr lang="en-US" altLang="zh-CN" sz="1800" dirty="0"/>
              </a:p>
              <a:p>
                <a:pPr lvl="1">
                  <a:buClr>
                    <a:schemeClr val="tx1"/>
                  </a:buClr>
                </a:pPr>
                <a:r>
                  <a:rPr lang="zh-CN" altLang="en-US" sz="1800" dirty="0"/>
                  <a:t>投影矩阵（投影平面为</a:t>
                </a:r>
                <a14:m>
                  <m:oMath xmlns:m="http://schemas.openxmlformats.org/officeDocument/2006/math">
                    <m:r>
                      <a:rPr lang="en-US" altLang="zh-CN" sz="1800" i="1" dirty="0" smtClean="0">
                        <a:latin typeface="Cambria Math" panose="02040503050406030204" pitchFamily="18" charset="0"/>
                      </a:rPr>
                      <m:t>𝑧</m:t>
                    </m:r>
                    <m:r>
                      <a:rPr lang="en-US" altLang="zh-CN" sz="1800" i="1" dirty="0" smtClean="0">
                        <a:latin typeface="Cambria Math" panose="02040503050406030204" pitchFamily="18" charset="0"/>
                      </a:rPr>
                      <m:t>=</m:t>
                    </m:r>
                    <m:r>
                      <a:rPr lang="en-US" altLang="zh-CN" sz="1800" i="1" dirty="0" smtClean="0">
                        <a:latin typeface="Cambria Math" panose="02040503050406030204" pitchFamily="18" charset="0"/>
                      </a:rPr>
                      <m:t>0</m:t>
                    </m:r>
                  </m:oMath>
                </a14:m>
                <a:r>
                  <a:rPr lang="zh-CN" altLang="en-US" sz="1800" dirty="0"/>
                  <a:t>）：</a:t>
                </a:r>
                <a:endParaRPr lang="en-US" altLang="zh-CN" sz="1800" dirty="0"/>
              </a:p>
              <a:p>
                <a:pPr lvl="1">
                  <a:buClr>
                    <a:schemeClr val="tx1"/>
                  </a:buClr>
                </a:pPr>
                <a:endParaRPr lang="en-US" altLang="zh-CN" sz="1800" dirty="0"/>
              </a:p>
              <a:p>
                <a:pPr lvl="1">
                  <a:buClr>
                    <a:schemeClr val="tx1"/>
                  </a:buClr>
                </a:pPr>
                <a:endParaRPr lang="en-US" altLang="zh-CN" sz="1800" dirty="0"/>
              </a:p>
              <a:p>
                <a:pPr lvl="1">
                  <a:buClr>
                    <a:schemeClr val="tx1"/>
                  </a:buClr>
                </a:pPr>
                <a:endParaRPr lang="en-US" altLang="zh-CN" sz="1800" dirty="0"/>
              </a:p>
              <a:p>
                <a:pPr lvl="1">
                  <a:buClr>
                    <a:schemeClr val="tx1"/>
                  </a:buClr>
                </a:pPr>
                <a:endParaRPr lang="en-US" altLang="zh-CN" sz="1800" dirty="0"/>
              </a:p>
              <a:p>
                <a:pPr lvl="1">
                  <a:buClr>
                    <a:schemeClr val="tx1"/>
                  </a:buClr>
                </a:pPr>
                <a:endParaRPr lang="en-US" altLang="zh-CN" sz="1800" dirty="0"/>
              </a:p>
              <a:p>
                <a:pPr lvl="1">
                  <a:buClr>
                    <a:schemeClr val="tx1"/>
                  </a:buClr>
                </a:pPr>
                <a:endParaRPr lang="en-US" altLang="zh-CN" sz="1800" dirty="0"/>
              </a:p>
              <a:p>
                <a:r>
                  <a:rPr lang="zh-CN" altLang="en-US" sz="2400" dirty="0"/>
                  <a:t>特点：</a:t>
                </a:r>
                <a:endParaRPr lang="zh-CN" altLang="en-US" sz="2400" dirty="0"/>
              </a:p>
              <a:p>
                <a:pPr lvl="1">
                  <a:buClr>
                    <a:schemeClr val="tx1"/>
                  </a:buClr>
                </a:pPr>
                <a:r>
                  <a:rPr lang="zh-CN" altLang="en-US" sz="1800" dirty="0"/>
                  <a:t>保持</a:t>
                </a:r>
                <a:r>
                  <a:rPr lang="en-US" altLang="zh-CN" sz="1800" dirty="0"/>
                  <a:t>x</a:t>
                </a:r>
                <a:r>
                  <a:rPr lang="zh-CN" altLang="en-US" sz="1800" dirty="0"/>
                  <a:t>，</a:t>
                </a:r>
                <a:r>
                  <a:rPr lang="en-US" altLang="zh-CN" sz="1800" dirty="0"/>
                  <a:t>y</a:t>
                </a:r>
                <a:r>
                  <a:rPr lang="zh-CN" altLang="en-US" sz="1800" dirty="0"/>
                  <a:t>方向上尺寸不变</a:t>
                </a:r>
                <a:endParaRPr lang="en-US" altLang="zh-CN" sz="1800" dirty="0"/>
              </a:p>
              <a:p>
                <a:pPr lvl="1">
                  <a:buClr>
                    <a:schemeClr val="tx1"/>
                  </a:buClr>
                </a:pPr>
                <a:r>
                  <a:rPr lang="zh-CN" altLang="en-US" sz="1800" dirty="0"/>
                  <a:t>默认观察范围是以原点为中心，变长为</a:t>
                </a:r>
                <a:r>
                  <a:rPr lang="en-US" altLang="zh-CN" sz="1800" dirty="0"/>
                  <a:t>2</a:t>
                </a:r>
                <a:r>
                  <a:rPr lang="zh-CN" altLang="en-US" sz="1800" dirty="0"/>
                  <a:t>的立方体区域</a:t>
                </a:r>
                <a:endParaRPr lang="en-US" altLang="zh-CN" sz="1800" dirty="0"/>
              </a:p>
              <a:p>
                <a:pPr lvl="1">
                  <a:buClr>
                    <a:schemeClr val="tx1"/>
                  </a:buClr>
                </a:pPr>
                <a:endParaRPr lang="zh-CN" altLang="en-US" sz="1800" dirty="0"/>
              </a:p>
              <a:p>
                <a:endParaRPr lang="zh-CN" altLang="en-US"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2"/>
                <a:stretch>
                  <a:fillRect t="-259" b="-16268"/>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EB792F4E-54C0-4D36-B331-9C6FCFE9A340}" type="slidenum">
              <a:rPr lang="zh-CN" altLang="en-US" smtClean="0"/>
            </a:fld>
            <a:endParaRPr lang="zh-CN" altLang="en-US"/>
          </a:p>
        </p:txBody>
      </p:sp>
      <p:pic>
        <p:nvPicPr>
          <p:cNvPr id="7" name="图片 6"/>
          <p:cNvPicPr>
            <a:picLocks noChangeAspect="1"/>
          </p:cNvPicPr>
          <p:nvPr/>
        </p:nvPicPr>
        <p:blipFill>
          <a:blip r:embed="rId3"/>
          <a:stretch>
            <a:fillRect/>
          </a:stretch>
        </p:blipFill>
        <p:spPr>
          <a:xfrm>
            <a:off x="1439792" y="2829260"/>
            <a:ext cx="2658679" cy="164491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知识点回顾 </a:t>
            </a:r>
            <a:r>
              <a:rPr lang="en-US" altLang="zh-CN" dirty="0"/>
              <a:t>-</a:t>
            </a:r>
            <a:r>
              <a:rPr lang="zh-CN" altLang="en-US" dirty="0"/>
              <a:t> </a:t>
            </a:r>
            <a:r>
              <a:rPr lang="en-US" altLang="zh-CN" dirty="0"/>
              <a:t>OpenGL</a:t>
            </a:r>
            <a:r>
              <a:rPr lang="zh-CN" altLang="en-US" dirty="0"/>
              <a:t>中的正交投影</a:t>
            </a:r>
            <a:endParaRPr lang="zh-CN" altLang="en-US" dirty="0"/>
          </a:p>
        </p:txBody>
      </p:sp>
      <p:sp>
        <p:nvSpPr>
          <p:cNvPr id="3" name="内容占位符 2"/>
          <p:cNvSpPr>
            <a:spLocks noGrp="1"/>
          </p:cNvSpPr>
          <p:nvPr>
            <p:ph idx="1"/>
          </p:nvPr>
        </p:nvSpPr>
        <p:spPr/>
        <p:txBody>
          <a:bodyPr/>
          <a:lstStyle/>
          <a:p>
            <a:pPr>
              <a:buClr>
                <a:srgbClr val="94003F"/>
              </a:buClr>
            </a:pPr>
            <a:r>
              <a:rPr lang="zh-CN" altLang="en-US" sz="2400" dirty="0"/>
              <a:t>在</a:t>
            </a:r>
            <a:r>
              <a:rPr lang="en-US" altLang="zh-CN" sz="2400" dirty="0"/>
              <a:t>OpenGL</a:t>
            </a:r>
            <a:r>
              <a:rPr lang="zh-CN" altLang="en-US" sz="2400" dirty="0"/>
              <a:t>中采用下述函数指定正交投影：</a:t>
            </a:r>
            <a:endParaRPr lang="en-US" altLang="zh-CN" sz="2400" dirty="0"/>
          </a:p>
          <a:p>
            <a:pPr>
              <a:buClr>
                <a:srgbClr val="94003F"/>
              </a:buClr>
            </a:pPr>
            <a:endParaRPr lang="en-US" altLang="zh-CN" sz="2400" dirty="0"/>
          </a:p>
          <a:p>
            <a:pPr>
              <a:buClr>
                <a:srgbClr val="94003F"/>
              </a:buClr>
            </a:pPr>
            <a:endParaRPr lang="en-US" altLang="zh-CN" sz="2400" dirty="0"/>
          </a:p>
          <a:p>
            <a:pPr>
              <a:buClr>
                <a:srgbClr val="94003F"/>
              </a:buClr>
            </a:pPr>
            <a:endParaRPr lang="en-US" altLang="zh-CN" sz="2400" dirty="0"/>
          </a:p>
          <a:p>
            <a:pPr>
              <a:buClr>
                <a:srgbClr val="94003F"/>
              </a:buClr>
            </a:pPr>
            <a:r>
              <a:rPr lang="zh-CN" altLang="en-US" sz="2400" dirty="0"/>
              <a:t>正交投影的视见体：</a:t>
            </a:r>
            <a:endParaRPr lang="en-US" altLang="zh-CN" sz="2400" dirty="0"/>
          </a:p>
          <a:p>
            <a:pPr lvl="1">
              <a:buClr>
                <a:schemeClr val="tx1"/>
              </a:buClr>
            </a:pPr>
            <a:endParaRPr lang="zh-CN" altLang="en-US" sz="1800" dirty="0"/>
          </a:p>
          <a:p>
            <a:endParaRPr lang="zh-CN" altLang="en-US" dirty="0"/>
          </a:p>
        </p:txBody>
      </p:sp>
      <p:sp>
        <p:nvSpPr>
          <p:cNvPr id="4" name="灯片编号占位符 3"/>
          <p:cNvSpPr>
            <a:spLocks noGrp="1"/>
          </p:cNvSpPr>
          <p:nvPr>
            <p:ph type="sldNum" sz="quarter" idx="12"/>
          </p:nvPr>
        </p:nvSpPr>
        <p:spPr/>
        <p:txBody>
          <a:bodyPr/>
          <a:lstStyle/>
          <a:p>
            <a:fld id="{EB792F4E-54C0-4D36-B331-9C6FCFE9A340}" type="slidenum">
              <a:rPr lang="zh-CN" altLang="en-US" smtClean="0"/>
            </a:fld>
            <a:endParaRPr lang="zh-CN" altLang="en-US"/>
          </a:p>
        </p:txBody>
      </p:sp>
      <p:pic>
        <p:nvPicPr>
          <p:cNvPr id="7" name="图片 6"/>
          <p:cNvPicPr>
            <a:picLocks noChangeAspect="1"/>
          </p:cNvPicPr>
          <p:nvPr/>
        </p:nvPicPr>
        <p:blipFill>
          <a:blip r:embed="rId1"/>
          <a:stretch>
            <a:fillRect/>
          </a:stretch>
        </p:blipFill>
        <p:spPr>
          <a:xfrm>
            <a:off x="2041758" y="3581311"/>
            <a:ext cx="4705685" cy="2911564"/>
          </a:xfrm>
          <a:prstGeom prst="rect">
            <a:avLst/>
          </a:prstGeom>
        </p:spPr>
      </p:pic>
      <p:sp>
        <p:nvSpPr>
          <p:cNvPr id="8" name="矩形 7"/>
          <p:cNvSpPr/>
          <p:nvPr/>
        </p:nvSpPr>
        <p:spPr>
          <a:xfrm>
            <a:off x="1029727" y="1892522"/>
            <a:ext cx="6459094" cy="646331"/>
          </a:xfrm>
          <a:prstGeom prst="rect">
            <a:avLst/>
          </a:prstGeom>
          <a:solidFill>
            <a:srgbClr val="BDD7EE">
              <a:alpha val="52941"/>
            </a:srgbClr>
          </a:solidFill>
        </p:spPr>
        <p:txBody>
          <a:bodyPr wrap="square">
            <a:spAutoFit/>
          </a:bodyPr>
          <a:lstStyle/>
          <a:p>
            <a:r>
              <a:rPr lang="en-US" altLang="zh-CN" b="1" dirty="0">
                <a:solidFill>
                  <a:srgbClr val="0000FF"/>
                </a:solidFill>
                <a:latin typeface="ZztexMono-Regular"/>
              </a:rPr>
              <a:t>mat4 </a:t>
            </a:r>
            <a:r>
              <a:rPr lang="en-US" altLang="zh-CN" b="1" dirty="0">
                <a:latin typeface="ZztexMono-Regular"/>
              </a:rPr>
              <a:t>Ortho(</a:t>
            </a:r>
            <a:r>
              <a:rPr lang="en-US" altLang="zh-CN" b="1" dirty="0" err="1">
                <a:solidFill>
                  <a:srgbClr val="0000FF"/>
                </a:solidFill>
                <a:latin typeface="ZztexMono-Regular"/>
              </a:rPr>
              <a:t>GLfloat</a:t>
            </a:r>
            <a:r>
              <a:rPr lang="en-US" altLang="zh-CN" b="1" dirty="0">
                <a:solidFill>
                  <a:srgbClr val="0000FF"/>
                </a:solidFill>
                <a:latin typeface="ZztexMono-Regular"/>
              </a:rPr>
              <a:t> </a:t>
            </a:r>
            <a:r>
              <a:rPr lang="en-US" altLang="zh-CN" dirty="0">
                <a:latin typeface="ZztexMono-Regular"/>
              </a:rPr>
              <a:t>left,</a:t>
            </a:r>
            <a:r>
              <a:rPr lang="en-US" altLang="zh-CN" b="1" dirty="0">
                <a:solidFill>
                  <a:srgbClr val="0000FF"/>
                </a:solidFill>
                <a:latin typeface="ZztexMono-Regular"/>
              </a:rPr>
              <a:t> </a:t>
            </a:r>
            <a:r>
              <a:rPr lang="en-US" altLang="zh-CN" b="1" dirty="0" err="1">
                <a:solidFill>
                  <a:srgbClr val="0000FF"/>
                </a:solidFill>
                <a:latin typeface="ZztexMono-Regular"/>
              </a:rPr>
              <a:t>GLfloat</a:t>
            </a:r>
            <a:r>
              <a:rPr lang="en-US" altLang="zh-CN" b="1" dirty="0">
                <a:solidFill>
                  <a:srgbClr val="0000FF"/>
                </a:solidFill>
                <a:latin typeface="ZztexMono-Regular"/>
              </a:rPr>
              <a:t> </a:t>
            </a:r>
            <a:r>
              <a:rPr lang="en-US" altLang="zh-CN" dirty="0">
                <a:latin typeface="ZztexMono-Regular"/>
              </a:rPr>
              <a:t>right,</a:t>
            </a:r>
            <a:r>
              <a:rPr lang="en-US" altLang="zh-CN" b="1" dirty="0">
                <a:latin typeface="ZztexMono-Regular"/>
              </a:rPr>
              <a:t> </a:t>
            </a:r>
            <a:r>
              <a:rPr lang="en-US" altLang="zh-CN" b="1" dirty="0" err="1">
                <a:solidFill>
                  <a:srgbClr val="0000FF"/>
                </a:solidFill>
                <a:latin typeface="ZztexMono-Regular"/>
              </a:rPr>
              <a:t>GLfloat</a:t>
            </a:r>
            <a:r>
              <a:rPr lang="en-US" altLang="zh-CN" b="1" dirty="0">
                <a:solidFill>
                  <a:srgbClr val="0000FF"/>
                </a:solidFill>
                <a:latin typeface="ZztexMono-Regular"/>
              </a:rPr>
              <a:t> </a:t>
            </a:r>
            <a:r>
              <a:rPr lang="en-US" altLang="zh-CN" dirty="0">
                <a:latin typeface="ZztexMono-Regular"/>
              </a:rPr>
              <a:t>bottom,</a:t>
            </a:r>
            <a:r>
              <a:rPr lang="en-US" altLang="zh-CN" b="1" dirty="0">
                <a:solidFill>
                  <a:srgbClr val="0000FF"/>
                </a:solidFill>
                <a:latin typeface="ZztexMono-Regular"/>
              </a:rPr>
              <a:t>     </a:t>
            </a:r>
            <a:endParaRPr lang="en-US" altLang="zh-CN" b="1" dirty="0">
              <a:solidFill>
                <a:srgbClr val="0000FF"/>
              </a:solidFill>
              <a:latin typeface="ZztexMono-Regular"/>
            </a:endParaRPr>
          </a:p>
          <a:p>
            <a:r>
              <a:rPr lang="en-US" altLang="zh-CN" b="1" dirty="0">
                <a:solidFill>
                  <a:srgbClr val="0000FF"/>
                </a:solidFill>
                <a:latin typeface="ZztexMono-Regular"/>
              </a:rPr>
              <a:t>           </a:t>
            </a:r>
            <a:r>
              <a:rPr lang="zh-CN" altLang="en-US" b="1" dirty="0">
                <a:solidFill>
                  <a:srgbClr val="0000FF"/>
                </a:solidFill>
                <a:latin typeface="ZztexMono-Regular"/>
              </a:rPr>
              <a:t>          </a:t>
            </a:r>
            <a:r>
              <a:rPr lang="en-US" altLang="zh-CN" b="1" dirty="0" err="1">
                <a:solidFill>
                  <a:srgbClr val="0000FF"/>
                </a:solidFill>
                <a:latin typeface="ZztexMono-Regular"/>
              </a:rPr>
              <a:t>GLfloat</a:t>
            </a:r>
            <a:r>
              <a:rPr lang="en-US" altLang="zh-CN" b="1" dirty="0">
                <a:solidFill>
                  <a:srgbClr val="0000FF"/>
                </a:solidFill>
                <a:latin typeface="ZztexMono-Regular"/>
              </a:rPr>
              <a:t> </a:t>
            </a:r>
            <a:r>
              <a:rPr lang="en-US" altLang="zh-CN" dirty="0">
                <a:latin typeface="ZztexMono-Regular"/>
              </a:rPr>
              <a:t>top,</a:t>
            </a:r>
            <a:r>
              <a:rPr lang="zh-CN" altLang="en-US" dirty="0">
                <a:latin typeface="ZztexMono-Regular"/>
              </a:rPr>
              <a:t>  </a:t>
            </a:r>
            <a:r>
              <a:rPr lang="en-US" altLang="zh-CN" b="1" dirty="0" err="1">
                <a:solidFill>
                  <a:srgbClr val="0000FF"/>
                </a:solidFill>
                <a:latin typeface="ZztexMono-Regular"/>
              </a:rPr>
              <a:t>GLfloat</a:t>
            </a:r>
            <a:r>
              <a:rPr lang="en-US" altLang="zh-CN" b="1" dirty="0">
                <a:solidFill>
                  <a:srgbClr val="0000FF"/>
                </a:solidFill>
                <a:latin typeface="ZztexMono-Regular"/>
              </a:rPr>
              <a:t> </a:t>
            </a:r>
            <a:r>
              <a:rPr lang="en-US" altLang="zh-CN" dirty="0">
                <a:latin typeface="ZztexMono-Regular"/>
              </a:rPr>
              <a:t>near,</a:t>
            </a:r>
            <a:r>
              <a:rPr lang="en-US" altLang="zh-CN" dirty="0">
                <a:solidFill>
                  <a:srgbClr val="0000FF"/>
                </a:solidFill>
                <a:latin typeface="ZztexMono-Regular"/>
              </a:rPr>
              <a:t> </a:t>
            </a:r>
            <a:r>
              <a:rPr lang="zh-CN" altLang="en-US" dirty="0">
                <a:solidFill>
                  <a:srgbClr val="0000FF"/>
                </a:solidFill>
                <a:latin typeface="ZztexMono-Regular"/>
              </a:rPr>
              <a:t> </a:t>
            </a:r>
            <a:r>
              <a:rPr lang="en-US" altLang="zh-CN" b="1" dirty="0" err="1">
                <a:solidFill>
                  <a:srgbClr val="0000FF"/>
                </a:solidFill>
                <a:latin typeface="ZztexMono-Regular"/>
              </a:rPr>
              <a:t>GLfloat</a:t>
            </a:r>
            <a:r>
              <a:rPr lang="en-US" altLang="zh-CN" b="1" dirty="0">
                <a:solidFill>
                  <a:srgbClr val="0000FF"/>
                </a:solidFill>
                <a:latin typeface="ZztexMono-Regular"/>
              </a:rPr>
              <a:t> </a:t>
            </a:r>
            <a:r>
              <a:rPr lang="en-US" altLang="zh-CN" dirty="0">
                <a:latin typeface="ZztexMono-Regular"/>
              </a:rPr>
              <a:t>far)</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知识点回顾 </a:t>
            </a:r>
            <a:r>
              <a:rPr lang="en-US" altLang="zh-CN" dirty="0"/>
              <a:t>-</a:t>
            </a:r>
            <a:r>
              <a:rPr lang="zh-CN" altLang="en-US" dirty="0"/>
              <a:t> 正交投影矩阵</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endParaRPr lang="en-US" altLang="zh-CN" sz="2400" dirty="0"/>
              </a:p>
              <a:p>
                <a:r>
                  <a:rPr lang="zh-CN" altLang="en-US" sz="2400" dirty="0"/>
                  <a:t>正交矩阵的构造：</a:t>
                </a:r>
                <a:endParaRPr lang="en-US" altLang="zh-CN" sz="2400" dirty="0"/>
              </a:p>
              <a:p>
                <a:endParaRPr lang="en-US" altLang="zh-CN" sz="2400" dirty="0"/>
              </a:p>
              <a:p>
                <a:pPr lvl="1">
                  <a:buClr>
                    <a:schemeClr val="tx1"/>
                  </a:buClr>
                </a:pPr>
                <a:endParaRPr lang="en-US" altLang="zh-CN" sz="1800" dirty="0"/>
              </a:p>
              <a:p>
                <a:pPr lvl="1">
                  <a:buClr>
                    <a:schemeClr val="tx1"/>
                  </a:buClr>
                </a:pPr>
                <a:r>
                  <a:rPr lang="zh-CN" altLang="en-US" sz="1800" dirty="0"/>
                  <a:t>把中心移到原点，对应的变换为：</a:t>
                </a:r>
                <a:endParaRPr lang="en-US" altLang="zh-CN" sz="1800" dirty="0"/>
              </a:p>
              <a:p>
                <a:pPr marL="457200" lvl="1" indent="0">
                  <a:buClr>
                    <a:schemeClr val="tx1"/>
                  </a:buClr>
                  <a:buNone/>
                </a:pPr>
                <a14:m>
                  <m:oMathPara xmlns:m="http://schemas.openxmlformats.org/officeDocument/2006/math">
                    <m:oMathParaPr>
                      <m:jc m:val="left"/>
                    </m:oMathParaPr>
                    <m:oMath xmlns:m="http://schemas.openxmlformats.org/officeDocument/2006/math">
                      <m:r>
                        <a:rPr lang="en-US" altLang="zh-CN" sz="1800" b="1" i="1" dirty="0">
                          <a:latin typeface="Cambria Math" panose="02040503050406030204" pitchFamily="18" charset="0"/>
                        </a:rPr>
                        <m:t>	</m:t>
                      </m:r>
                      <m:r>
                        <a:rPr lang="en-US" altLang="zh-CN" sz="1800" b="1" i="1" dirty="0" smtClean="0">
                          <a:latin typeface="Cambria Math" panose="02040503050406030204" pitchFamily="18" charset="0"/>
                        </a:rPr>
                        <m:t>𝑻</m:t>
                      </m:r>
                      <m:r>
                        <a:rPr lang="en-US" altLang="zh-CN" sz="1800" i="1" dirty="0" smtClean="0">
                          <a:latin typeface="Cambria Math" panose="02040503050406030204" pitchFamily="18" charset="0"/>
                        </a:rPr>
                        <m:t>(−</m:t>
                      </m:r>
                      <m:f>
                        <m:fPr>
                          <m:ctrlPr>
                            <a:rPr lang="en-US" altLang="zh-CN" sz="1800" b="1" i="1" dirty="0" smtClean="0">
                              <a:latin typeface="Cambria Math" panose="02040503050406030204" pitchFamily="18" charset="0"/>
                            </a:rPr>
                          </m:ctrlPr>
                        </m:fPr>
                        <m:num>
                          <m:r>
                            <a:rPr lang="en-US" altLang="zh-CN" sz="1800" i="1" dirty="0" smtClean="0">
                              <a:latin typeface="Cambria Math" panose="02040503050406030204" pitchFamily="18" charset="0"/>
                            </a:rPr>
                            <m:t>𝑙𝑒𝑓𝑡</m:t>
                          </m:r>
                          <m:r>
                            <a:rPr lang="en-US" altLang="zh-CN" sz="1800" i="1" dirty="0" smtClean="0">
                              <a:latin typeface="Cambria Math" panose="02040503050406030204" pitchFamily="18" charset="0"/>
                            </a:rPr>
                            <m:t>+</m:t>
                          </m:r>
                          <m:r>
                            <a:rPr lang="en-US" altLang="zh-CN" sz="1800" i="1" dirty="0" smtClean="0">
                              <a:latin typeface="Cambria Math" panose="02040503050406030204" pitchFamily="18" charset="0"/>
                            </a:rPr>
                            <m:t>𝑟𝑖𝑔ℎ𝑡</m:t>
                          </m:r>
                        </m:num>
                        <m:den>
                          <m:r>
                            <a:rPr lang="en-US" altLang="zh-CN" sz="1800" i="1" dirty="0" smtClean="0">
                              <a:latin typeface="Cambria Math" panose="02040503050406030204" pitchFamily="18" charset="0"/>
                            </a:rPr>
                            <m:t>2</m:t>
                          </m:r>
                        </m:den>
                      </m:f>
                      <m:r>
                        <a:rPr lang="en-US" altLang="zh-CN" sz="1800" i="1" dirty="0" smtClean="0">
                          <a:latin typeface="Cambria Math" panose="02040503050406030204" pitchFamily="18" charset="0"/>
                        </a:rPr>
                        <m:t>, −</m:t>
                      </m:r>
                      <m:f>
                        <m:fPr>
                          <m:ctrlPr>
                            <a:rPr lang="en-US" altLang="zh-CN" sz="1800" i="1" dirty="0" smtClean="0">
                              <a:latin typeface="Cambria Math" panose="02040503050406030204" pitchFamily="18" charset="0"/>
                            </a:rPr>
                          </m:ctrlPr>
                        </m:fPr>
                        <m:num>
                          <m:r>
                            <a:rPr lang="en-US" altLang="zh-CN" sz="1800" i="1" dirty="0" smtClean="0">
                              <a:latin typeface="Cambria Math" panose="02040503050406030204" pitchFamily="18" charset="0"/>
                            </a:rPr>
                            <m:t>𝑏𝑜𝑡𝑡𝑜𝑚</m:t>
                          </m:r>
                          <m:r>
                            <a:rPr lang="en-US" altLang="zh-CN" sz="1800" i="1" dirty="0" smtClean="0">
                              <a:latin typeface="Cambria Math" panose="02040503050406030204" pitchFamily="18" charset="0"/>
                            </a:rPr>
                            <m:t>+</m:t>
                          </m:r>
                          <m:r>
                            <a:rPr lang="en-US" altLang="zh-CN" sz="1800" i="1" dirty="0" smtClean="0">
                              <a:latin typeface="Cambria Math" panose="02040503050406030204" pitchFamily="18" charset="0"/>
                            </a:rPr>
                            <m:t>𝑡𝑜𝑝</m:t>
                          </m:r>
                        </m:num>
                        <m:den>
                          <m:r>
                            <a:rPr lang="en-US" altLang="zh-CN" sz="1800" i="1" dirty="0" smtClean="0">
                              <a:latin typeface="Cambria Math" panose="02040503050406030204" pitchFamily="18" charset="0"/>
                            </a:rPr>
                            <m:t>2</m:t>
                          </m:r>
                        </m:den>
                      </m:f>
                      <m:r>
                        <a:rPr lang="en-US" altLang="zh-CN" sz="1800" i="1" dirty="0" smtClean="0">
                          <a:latin typeface="Cambria Math" panose="02040503050406030204" pitchFamily="18" charset="0"/>
                        </a:rPr>
                        <m:t>,</m:t>
                      </m:r>
                      <m:f>
                        <m:fPr>
                          <m:ctrlPr>
                            <a:rPr lang="en-US" altLang="zh-CN" sz="1800" i="1" dirty="0" smtClean="0">
                              <a:latin typeface="Cambria Math" panose="02040503050406030204" pitchFamily="18" charset="0"/>
                            </a:rPr>
                          </m:ctrlPr>
                        </m:fPr>
                        <m:num>
                          <m:r>
                            <a:rPr lang="en-US" altLang="zh-CN" sz="1800" i="1" dirty="0" smtClean="0">
                              <a:latin typeface="Cambria Math" panose="02040503050406030204" pitchFamily="18" charset="0"/>
                            </a:rPr>
                            <m:t>𝑛𝑒𝑎𝑟</m:t>
                          </m:r>
                          <m:r>
                            <a:rPr lang="en-US" altLang="zh-CN" sz="1800" i="1" dirty="0" smtClean="0">
                              <a:latin typeface="Cambria Math" panose="02040503050406030204" pitchFamily="18" charset="0"/>
                            </a:rPr>
                            <m:t>+</m:t>
                          </m:r>
                          <m:r>
                            <a:rPr lang="en-US" altLang="zh-CN" sz="1800" i="1" dirty="0" smtClean="0">
                              <a:latin typeface="Cambria Math" panose="02040503050406030204" pitchFamily="18" charset="0"/>
                            </a:rPr>
                            <m:t>𝑓𝑎𝑟</m:t>
                          </m:r>
                        </m:num>
                        <m:den>
                          <m:r>
                            <a:rPr lang="en-US" altLang="zh-CN" sz="1800" i="1" dirty="0" smtClean="0">
                              <a:latin typeface="Cambria Math" panose="02040503050406030204" pitchFamily="18" charset="0"/>
                            </a:rPr>
                            <m:t>2</m:t>
                          </m:r>
                        </m:den>
                      </m:f>
                      <m:r>
                        <a:rPr lang="en-US" altLang="zh-CN" sz="1800" i="1" dirty="0" smtClean="0">
                          <a:latin typeface="Cambria Math" panose="02040503050406030204" pitchFamily="18" charset="0"/>
                        </a:rPr>
                        <m:t>)</m:t>
                      </m:r>
                    </m:oMath>
                  </m:oMathPara>
                </a14:m>
                <a:endParaRPr lang="en-US" altLang="zh-CN" sz="1800" dirty="0"/>
              </a:p>
              <a:p>
                <a:pPr lvl="1">
                  <a:buClr>
                    <a:schemeClr val="tx1"/>
                  </a:buClr>
                </a:pPr>
                <a:r>
                  <a:rPr lang="zh-CN" altLang="en-US" sz="1800" dirty="0"/>
                  <a:t>进行放缩从而使视见体的边长为</a:t>
                </a:r>
                <a:r>
                  <a:rPr lang="en-US" altLang="zh-CN" sz="1800" dirty="0"/>
                  <a:t>2</a:t>
                </a:r>
                <a:r>
                  <a:rPr lang="zh-CN" altLang="en-US" sz="1800" dirty="0"/>
                  <a:t>：</a:t>
                </a:r>
                <a:endParaRPr lang="en-US" altLang="zh-CN" sz="1800" dirty="0"/>
              </a:p>
              <a:p>
                <a:pPr marL="457200" lvl="1" indent="0">
                  <a:buClr>
                    <a:schemeClr val="tx1"/>
                  </a:buClr>
                  <a:buNone/>
                </a:pPr>
                <a:r>
                  <a:rPr lang="en-US" altLang="zh-CN" sz="1800" dirty="0"/>
                  <a:t> </a:t>
                </a:r>
                <a14:m>
                  <m:oMath xmlns:m="http://schemas.openxmlformats.org/officeDocument/2006/math">
                    <m:r>
                      <a:rPr lang="en-US" altLang="zh-CN" sz="1800" b="1" i="1" dirty="0">
                        <a:latin typeface="Cambria Math" panose="02040503050406030204" pitchFamily="18" charset="0"/>
                      </a:rPr>
                      <m:t>𝑺</m:t>
                    </m:r>
                    <m:d>
                      <m:dPr>
                        <m:ctrlPr>
                          <a:rPr lang="en-US" altLang="zh-CN" sz="1800" b="1" i="1" dirty="0">
                            <a:latin typeface="Cambria Math" panose="02040503050406030204" pitchFamily="18" charset="0"/>
                          </a:rPr>
                        </m:ctrlPr>
                      </m:dPr>
                      <m:e>
                        <m:f>
                          <m:fPr>
                            <m:ctrlPr>
                              <a:rPr lang="en-US" altLang="zh-CN" sz="1800" b="1" i="1" dirty="0">
                                <a:latin typeface="Cambria Math" panose="02040503050406030204" pitchFamily="18" charset="0"/>
                              </a:rPr>
                            </m:ctrlPr>
                          </m:fPr>
                          <m:num>
                            <m:r>
                              <a:rPr lang="en-US" altLang="zh-CN" sz="1800" b="1" i="1" dirty="0">
                                <a:latin typeface="Cambria Math" panose="02040503050406030204" pitchFamily="18" charset="0"/>
                              </a:rPr>
                              <m:t>2</m:t>
                            </m:r>
                          </m:num>
                          <m:den>
                            <m:r>
                              <a:rPr lang="en-US" altLang="zh-CN" sz="1800" b="1" i="1" dirty="0">
                                <a:latin typeface="Cambria Math" panose="02040503050406030204" pitchFamily="18" charset="0"/>
                              </a:rPr>
                              <m:t>𝑟𝑖𝑔ℎ𝑡</m:t>
                            </m:r>
                            <m:r>
                              <a:rPr lang="en-US" altLang="zh-CN" sz="1800" b="1" i="1" dirty="0">
                                <a:latin typeface="Cambria Math" panose="02040503050406030204" pitchFamily="18" charset="0"/>
                              </a:rPr>
                              <m:t>−</m:t>
                            </m:r>
                            <m:r>
                              <a:rPr lang="en-US" altLang="zh-CN" sz="1800" b="1" i="1" dirty="0">
                                <a:latin typeface="Cambria Math" panose="02040503050406030204" pitchFamily="18" charset="0"/>
                              </a:rPr>
                              <m:t>𝑙𝑒𝑓𝑡</m:t>
                            </m:r>
                          </m:den>
                        </m:f>
                        <m:r>
                          <a:rPr lang="en-US" altLang="zh-CN" sz="1800" b="1" i="1" dirty="0">
                            <a:latin typeface="Cambria Math" panose="02040503050406030204" pitchFamily="18" charset="0"/>
                          </a:rPr>
                          <m:t>,</m:t>
                        </m:r>
                        <m:f>
                          <m:fPr>
                            <m:ctrlPr>
                              <a:rPr lang="en-US" altLang="zh-CN" sz="1800" b="1" i="1" dirty="0">
                                <a:latin typeface="Cambria Math" panose="02040503050406030204" pitchFamily="18" charset="0"/>
                              </a:rPr>
                            </m:ctrlPr>
                          </m:fPr>
                          <m:num>
                            <m:r>
                              <a:rPr lang="en-US" altLang="zh-CN" sz="1800" b="1" i="1" dirty="0">
                                <a:latin typeface="Cambria Math" panose="02040503050406030204" pitchFamily="18" charset="0"/>
                              </a:rPr>
                              <m:t>2</m:t>
                            </m:r>
                          </m:num>
                          <m:den>
                            <m:r>
                              <a:rPr lang="en-US" altLang="zh-CN" sz="1800" b="1" i="1" dirty="0">
                                <a:latin typeface="Cambria Math" panose="02040503050406030204" pitchFamily="18" charset="0"/>
                              </a:rPr>
                              <m:t>𝑡𝑜𝑝</m:t>
                            </m:r>
                            <m:r>
                              <a:rPr lang="en-US" altLang="zh-CN" sz="1800" b="1" i="1" dirty="0">
                                <a:latin typeface="Cambria Math" panose="02040503050406030204" pitchFamily="18" charset="0"/>
                              </a:rPr>
                              <m:t> − </m:t>
                            </m:r>
                            <m:r>
                              <a:rPr lang="en-US" altLang="zh-CN" sz="1800" b="1" i="1" dirty="0">
                                <a:latin typeface="Cambria Math" panose="02040503050406030204" pitchFamily="18" charset="0"/>
                              </a:rPr>
                              <m:t>𝑏𝑜𝑡𝑡𝑜𝑚</m:t>
                            </m:r>
                          </m:den>
                        </m:f>
                        <m:r>
                          <a:rPr lang="en-US" altLang="zh-CN" sz="1800" b="1" i="1" dirty="0">
                            <a:latin typeface="Cambria Math" panose="02040503050406030204" pitchFamily="18" charset="0"/>
                          </a:rPr>
                          <m:t>, </m:t>
                        </m:r>
                        <m:r>
                          <a:rPr lang="en-US" altLang="zh-CN" sz="1800" b="1" i="1" dirty="0" smtClean="0">
                            <a:solidFill>
                              <a:schemeClr val="tx1"/>
                            </a:solidFill>
                            <a:latin typeface="Cambria Math" panose="02040503050406030204" pitchFamily="18" charset="0"/>
                          </a:rPr>
                          <m:t>−</m:t>
                        </m:r>
                        <m:f>
                          <m:fPr>
                            <m:ctrlPr>
                              <a:rPr lang="en-US" altLang="zh-CN" sz="1800" b="1" i="1" dirty="0">
                                <a:latin typeface="Cambria Math" panose="02040503050406030204" pitchFamily="18" charset="0"/>
                              </a:rPr>
                            </m:ctrlPr>
                          </m:fPr>
                          <m:num>
                            <m:r>
                              <a:rPr lang="en-US" altLang="zh-CN" sz="1800" b="1" i="1" dirty="0">
                                <a:latin typeface="Cambria Math" panose="02040503050406030204" pitchFamily="18" charset="0"/>
                              </a:rPr>
                              <m:t>2</m:t>
                            </m:r>
                          </m:num>
                          <m:den>
                            <m:r>
                              <a:rPr lang="en-US" altLang="zh-CN" sz="1800" b="1" i="1" dirty="0">
                                <a:latin typeface="Cambria Math" panose="02040503050406030204" pitchFamily="18" charset="0"/>
                              </a:rPr>
                              <m:t>𝑓𝑎𝑟</m:t>
                            </m:r>
                            <m:r>
                              <a:rPr lang="en-US" altLang="zh-CN" sz="1800" b="1" i="1" dirty="0">
                                <a:latin typeface="Cambria Math" panose="02040503050406030204" pitchFamily="18" charset="0"/>
                              </a:rPr>
                              <m:t>−</m:t>
                            </m:r>
                            <m:r>
                              <a:rPr lang="en-US" altLang="zh-CN" sz="1800" b="1" i="1" dirty="0">
                                <a:latin typeface="Cambria Math" panose="02040503050406030204" pitchFamily="18" charset="0"/>
                              </a:rPr>
                              <m:t>𝑛𝑒𝑎𝑟</m:t>
                            </m:r>
                          </m:den>
                        </m:f>
                      </m:e>
                    </m:d>
                  </m:oMath>
                </a14:m>
                <a:endParaRPr lang="en-US" altLang="zh-CN" sz="1800" b="1" i="1" dirty="0">
                  <a:latin typeface="Cambria Math" panose="02040503050406030204" pitchFamily="18" charset="0"/>
                </a:endParaRPr>
              </a:p>
              <a:p>
                <a:pPr marL="457200" lvl="1" indent="0">
                  <a:buClr>
                    <a:schemeClr val="tx1"/>
                  </a:buClr>
                  <a:buNone/>
                </a:pPr>
                <a:endParaRPr lang="en-US" altLang="zh-CN" sz="1800" dirty="0"/>
              </a:p>
              <a:p>
                <a:pPr lvl="1">
                  <a:buClr>
                    <a:schemeClr val="tx1"/>
                  </a:buClr>
                </a:pPr>
                <a:endParaRPr lang="en-US" altLang="zh-CN" sz="2400"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t="-259" b="4"/>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EB792F4E-54C0-4D36-B331-9C6FCFE9A340}" type="slidenum">
              <a:rPr lang="zh-CN" altLang="en-US" smtClean="0"/>
            </a:fld>
            <a:endParaRPr lang="zh-CN" altLang="en-US"/>
          </a:p>
        </p:txBody>
      </p:sp>
      <p:sp>
        <p:nvSpPr>
          <p:cNvPr id="7" name="矩形 6"/>
          <p:cNvSpPr/>
          <p:nvPr/>
        </p:nvSpPr>
        <p:spPr>
          <a:xfrm>
            <a:off x="1002591" y="1197679"/>
            <a:ext cx="4941009" cy="369332"/>
          </a:xfrm>
          <a:prstGeom prst="rect">
            <a:avLst/>
          </a:prstGeom>
          <a:solidFill>
            <a:srgbClr val="BDD7EE">
              <a:alpha val="52941"/>
            </a:srgbClr>
          </a:solidFill>
        </p:spPr>
        <p:txBody>
          <a:bodyPr wrap="square">
            <a:spAutoFit/>
          </a:bodyPr>
          <a:lstStyle/>
          <a:p>
            <a:r>
              <a:rPr lang="en-US" altLang="zh-CN" b="1" dirty="0">
                <a:solidFill>
                  <a:srgbClr val="0000FF"/>
                </a:solidFill>
                <a:latin typeface="ZztexMono-Regular"/>
              </a:rPr>
              <a:t>mat4 </a:t>
            </a:r>
            <a:r>
              <a:rPr lang="en-US" altLang="zh-CN" b="1" dirty="0">
                <a:latin typeface="ZztexMono-Regular"/>
              </a:rPr>
              <a:t>N = Ortho</a:t>
            </a:r>
            <a:r>
              <a:rPr lang="en-US" altLang="zh-CN" dirty="0">
                <a:latin typeface="ZztexMono-Regular"/>
              </a:rPr>
              <a:t>(left, right, bottom, top, near, far);</a:t>
            </a:r>
            <a:endParaRPr lang="zh-CN" altLang="en-US" dirty="0"/>
          </a:p>
        </p:txBody>
      </p:sp>
      <p:pic>
        <p:nvPicPr>
          <p:cNvPr id="8" name="图片 7"/>
          <p:cNvPicPr>
            <a:picLocks noChangeAspect="1"/>
          </p:cNvPicPr>
          <p:nvPr/>
        </p:nvPicPr>
        <p:blipFill>
          <a:blip r:embed="rId2"/>
          <a:stretch>
            <a:fillRect/>
          </a:stretch>
        </p:blipFill>
        <p:spPr>
          <a:xfrm>
            <a:off x="4847232" y="1559098"/>
            <a:ext cx="3756025" cy="1392188"/>
          </a:xfrm>
          <a:prstGeom prst="rect">
            <a:avLst/>
          </a:prstGeom>
        </p:spPr>
      </p:pic>
      <p:pic>
        <p:nvPicPr>
          <p:cNvPr id="9" name="图片 8"/>
          <p:cNvPicPr>
            <a:picLocks noChangeAspect="1"/>
          </p:cNvPicPr>
          <p:nvPr/>
        </p:nvPicPr>
        <p:blipFill>
          <a:blip r:embed="rId3"/>
          <a:stretch>
            <a:fillRect/>
          </a:stretch>
        </p:blipFill>
        <p:spPr>
          <a:xfrm>
            <a:off x="5380389" y="3967246"/>
            <a:ext cx="3057929" cy="506441"/>
          </a:xfrm>
          <a:prstGeom prst="rect">
            <a:avLst/>
          </a:prstGeom>
        </p:spPr>
      </p:pic>
      <p:pic>
        <p:nvPicPr>
          <p:cNvPr id="10" name="图片 9"/>
          <p:cNvPicPr>
            <a:picLocks noChangeAspect="1"/>
          </p:cNvPicPr>
          <p:nvPr/>
        </p:nvPicPr>
        <p:blipFill>
          <a:blip r:embed="rId4"/>
          <a:stretch>
            <a:fillRect/>
          </a:stretch>
        </p:blipFill>
        <p:spPr>
          <a:xfrm>
            <a:off x="2040042" y="4896192"/>
            <a:ext cx="4798275" cy="1543954"/>
          </a:xfrm>
          <a:prstGeom prst="rect">
            <a:avLst/>
          </a:prstGeom>
        </p:spPr>
      </p:pic>
      <p:sp>
        <p:nvSpPr>
          <p:cNvPr id="5" name="Rectangle 4"/>
          <p:cNvSpPr/>
          <p:nvPr/>
        </p:nvSpPr>
        <p:spPr>
          <a:xfrm>
            <a:off x="4643233" y="5865620"/>
            <a:ext cx="203999" cy="129159"/>
          </a:xfrm>
          <a:prstGeom prst="rect">
            <a:avLst/>
          </a:prstGeom>
          <a:solidFill>
            <a:srgbClr val="FF0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760706" y="5865619"/>
            <a:ext cx="182894" cy="129160"/>
          </a:xfrm>
          <a:prstGeom prst="rect">
            <a:avLst/>
          </a:prstGeom>
          <a:solidFill>
            <a:srgbClr val="FF0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723828" y="4186694"/>
            <a:ext cx="199585" cy="130124"/>
          </a:xfrm>
          <a:prstGeom prst="rect">
            <a:avLst/>
          </a:prstGeom>
          <a:solidFill>
            <a:srgbClr val="FF0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ags/tag1.xml><?xml version="1.0" encoding="utf-8"?>
<p:tagLst xmlns:p="http://schemas.openxmlformats.org/presentationml/2006/main">
  <p:tag name="commondata" val="eyJoZGlkIjoiYjhhYzY4MmUyZGFmODJlMTY1MTVmNGIzMzA4YWVmYmUifQ=="/>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3794</Words>
  <Application>WPS 演示</Application>
  <PresentationFormat>全屏显示(4:3)</PresentationFormat>
  <Paragraphs>439</Paragraphs>
  <Slides>27</Slides>
  <Notes>2</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2</vt:i4>
      </vt:variant>
      <vt:variant>
        <vt:lpstr>幻灯片标题</vt:lpstr>
      </vt:variant>
      <vt:variant>
        <vt:i4>27</vt:i4>
      </vt:variant>
    </vt:vector>
  </HeadingPairs>
  <TitlesOfParts>
    <vt:vector size="44" baseType="lpstr">
      <vt:lpstr>Arial</vt:lpstr>
      <vt:lpstr>宋体</vt:lpstr>
      <vt:lpstr>Wingdings</vt:lpstr>
      <vt:lpstr>微软雅黑</vt:lpstr>
      <vt:lpstr>04b</vt:lpstr>
      <vt:lpstr>Segoe Print</vt:lpstr>
      <vt:lpstr>叶根友刀锋黑草</vt:lpstr>
      <vt:lpstr>黑体</vt:lpstr>
      <vt:lpstr>Cambria Math</vt:lpstr>
      <vt:lpstr>ZztexMono-Regular</vt:lpstr>
      <vt:lpstr>Arial Unicode MS</vt:lpstr>
      <vt:lpstr>Calibri</vt:lpstr>
      <vt:lpstr>Wingdings</vt:lpstr>
      <vt:lpstr>楷体</vt:lpstr>
      <vt:lpstr>Office 主题</vt:lpstr>
      <vt:lpstr>Equation.DSMT4</vt:lpstr>
      <vt:lpstr>Equation.DSMT4</vt:lpstr>
      <vt:lpstr>PowerPoint 演示文稿</vt:lpstr>
      <vt:lpstr>实验常见问题</vt:lpstr>
      <vt:lpstr>知识点回顾 - LookAt函数</vt:lpstr>
      <vt:lpstr>知识点回顾 - 模型视图矩阵的计算</vt:lpstr>
      <vt:lpstr>知识点回顾 - 对投影的理解</vt:lpstr>
      <vt:lpstr>知识点回顾 - 投影规范化</vt:lpstr>
      <vt:lpstr>知识点回顾 - 正交投影</vt:lpstr>
      <vt:lpstr>知识点回顾 - OpenGL中的正交投影</vt:lpstr>
      <vt:lpstr>知识点回顾 - 正交投影矩阵</vt:lpstr>
      <vt:lpstr>知识点回顾 - 隐藏面消除</vt:lpstr>
      <vt:lpstr>知识点回顾 - 隐藏面消除算法</vt:lpstr>
      <vt:lpstr>知识点回顾 - 隐藏面消除算法</vt:lpstr>
      <vt:lpstr>知识点回顾 - 简单透视</vt:lpstr>
      <vt:lpstr>知识点回顾 - 透视除法</vt:lpstr>
      <vt:lpstr>知识点回顾 - OpenGL的透视投影</vt:lpstr>
      <vt:lpstr>知识点回顾 - OpenGL的透视投影函数</vt:lpstr>
      <vt:lpstr>知识点回顾 - OpenGL的透视变换</vt:lpstr>
      <vt:lpstr>知识点回顾 - 透视规范化</vt:lpstr>
      <vt:lpstr>知识点回顾 - OpenGL的透视变换</vt:lpstr>
      <vt:lpstr>知识点回顾 - OpenGL的透视变换</vt:lpstr>
      <vt:lpstr>知识点回顾 - 投影变换总结</vt:lpstr>
      <vt:lpstr>大纲</vt:lpstr>
      <vt:lpstr>阴影效果</vt:lpstr>
      <vt:lpstr>阴影效果</vt:lpstr>
      <vt:lpstr>阴影效果</vt:lpstr>
      <vt:lpstr>实验3.2</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Ruizhen Hu</dc:creator>
  <cp:lastModifiedBy>Zn</cp:lastModifiedBy>
  <cp:revision>572</cp:revision>
  <dcterms:created xsi:type="dcterms:W3CDTF">2016-08-04T07:29:00Z</dcterms:created>
  <dcterms:modified xsi:type="dcterms:W3CDTF">2023-10-23T03:18:47Z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55D7475E0837457EAB8860A6AD33F0AE_12</vt:lpwstr>
  </property>
  <property fmtid="{D5CDD505-2E9C-101B-9397-08002B2CF9AE}" pid="3" name="KSOProductBuildVer">
    <vt:lpwstr>2052-12.1.0.15712</vt:lpwstr>
  </property>
</Properties>
</file>