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577" r:id="rId4"/>
    <p:sldId id="316" r:id="rId5"/>
    <p:sldId id="647" r:id="rId6"/>
    <p:sldId id="621" r:id="rId7"/>
    <p:sldId id="659" r:id="rId9"/>
    <p:sldId id="660" r:id="rId10"/>
    <p:sldId id="671" r:id="rId11"/>
    <p:sldId id="703" r:id="rId12"/>
    <p:sldId id="673" r:id="rId13"/>
    <p:sldId id="674" r:id="rId14"/>
    <p:sldId id="675" r:id="rId15"/>
    <p:sldId id="692" r:id="rId16"/>
    <p:sldId id="704" r:id="rId17"/>
    <p:sldId id="678" r:id="rId18"/>
    <p:sldId id="682" r:id="rId19"/>
    <p:sldId id="684" r:id="rId20"/>
    <p:sldId id="685" r:id="rId21"/>
    <p:sldId id="694" r:id="rId22"/>
    <p:sldId id="689" r:id="rId23"/>
    <p:sldId id="690" r:id="rId24"/>
    <p:sldId id="691" r:id="rId25"/>
    <p:sldId id="589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B7EE"/>
    <a:srgbClr val="5AC1F0"/>
    <a:srgbClr val="6F8CD7"/>
    <a:srgbClr val="92AAE1"/>
    <a:srgbClr val="728FD8"/>
    <a:srgbClr val="3BB175"/>
    <a:srgbClr val="3399FF"/>
    <a:srgbClr val="2A6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>
        <p:guide orient="horz" pos="2490"/>
        <p:guide pos="3959"/>
        <p:guide pos="970"/>
        <p:guide pos="6942"/>
        <p:guide orient="horz" pos="1150"/>
        <p:guide orient="horz" pos="442"/>
        <p:guide orient="horz" pos="3640"/>
        <p:guide pos="7486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9AA85D5A-9FB4-40C7-811A-78CB050C7710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r>
              <a:rPr lang="zh-CN" altLang="en-US"/>
              <a:t>使用PIL库中的crop函数对采集的图像进行截取，统一截取图像长宽为w*h像素。其中距离图片左边界距离x， 距离图片上边界距离y，距离图片左边界距离+裁剪框宽度x+w，距离图片上边界距离+裁剪框高度y+h。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sym typeface="+mn-ea"/>
              </a:rPr>
              <a:t>1.In a window of N*N of filter mask, order the intensity value of  points.</a:t>
            </a:r>
            <a:endParaRPr lang="en-US" altLang="zh-CN" dirty="0">
              <a:latin typeface="Tahoma" panose="020B0604030504040204" pitchFamily="34" charset="0"/>
              <a:sym typeface="+mn-ea"/>
            </a:endParaRP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zh-CN"/>
              <a:t>2.</a:t>
            </a:r>
            <a:r>
              <a:rPr lang="en-US" altLang="zh-CN" dirty="0">
                <a:latin typeface="Tahoma" panose="020B0604030504040204" pitchFamily="34" charset="0"/>
                <a:sym typeface="+mn-ea"/>
              </a:rPr>
              <a:t>Set the image pixel with intensity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r>
              <a:rPr lang="zh-CN" altLang="en-US"/>
              <a:t>实现步骤分为四步：1.建立工程并导入sklearn包 2.加载图片并进行预处理3.加载Kmeans聚类算法 4.对像素点进行聚类并输出。先定义一个函数load_data，以矩阵型式返回data，图片大小，然后运用KMeans和reshape函数确定每个像素所属类别，最好根据类别向图片中添加灰度值。因为图片只包括绿色和白色两种颜色，所以只选取2个聚类中心就够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r>
              <a:rPr lang="zh-CN" altLang="en-US"/>
              <a:t>该函数使用于任意线性滤波器的图像，支持就地操作。当其中心移动到图像外，函数可以根据指定的边界模式进行插值运算。函数实质上是计算kernel与图像的相关性而不是卷积：这里的卷积核采用了[[-1,-1,0],[-1,0,1],[0,1,1]]矩阵，并且保持了目标图像与原图像的图像深度一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pPr algn="just">
              <a:spcBef>
                <a:spcPct val="50000"/>
              </a:spcBef>
              <a:buClr>
                <a:schemeClr val="bg1"/>
              </a:buClr>
            </a:pP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  <a:sym typeface="+mn-ea"/>
              </a:rPr>
              <a:t>Corner features have advantages:</a:t>
            </a:r>
            <a:endParaRPr lang="en-US" altLang="zh-CN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bg1"/>
              </a:buClr>
            </a:pP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—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  <a:sym typeface="+mn-ea"/>
              </a:rPr>
              <a:t> more meaningfully defined in scene.</a:t>
            </a:r>
            <a:endParaRPr lang="en-US" altLang="zh-CN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bg1"/>
              </a:buClr>
            </a:pP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—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  <a:sym typeface="+mn-ea"/>
              </a:rPr>
              <a:t> less likely to generate false features.</a:t>
            </a:r>
            <a:endParaRPr lang="en-US" altLang="zh-CN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bg1"/>
              </a:buClr>
            </a:pP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—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  <a:sym typeface="+mn-ea"/>
              </a:rPr>
              <a:t> corners are easier to match than edge points.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r>
              <a:rPr lang="en-US" altLang="zh-CN">
                <a:sym typeface="+mn-ea"/>
              </a:rPr>
              <a:t>他的核心思想就是，要确定测试样本属于哪一类，就寻找所有训练样本中与该测试样本“距离”最近的前K个样本，然后看这K个样本大部分属于哪一类，那么就认为这个测试样本也属于哪一类。简单的说就是让最相似的K个样本来投票决定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r>
              <a:rPr lang="zh-CN" altLang="en-US"/>
              <a:t>是用随机的方式建立一个森林，森林里面有很多的决策树组成，随机森林的每一棵决策树之间是没有关联的。在得到森林之后，当有一个新的输入样本进入的时候，就让森林中的每一棵决策树分别进行一下判断，看看这个样本应该属于哪一类（对于分类算法），然后看看哪一类被选择最多，就预测这个样本为那一类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D29EE-2F28-49D5-AF90-A96D68D111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441CC-9E95-4155-BBD3-862ECC76E5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853D1-A47A-4F58-8FBA-9D47E0FF2B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728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904875" y="1103313"/>
            <a:ext cx="45323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47265-2035-4B7A-A1C8-79E3672DD1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884DC-135F-43EC-9728-65B32E4F26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B245-0944-4944-9841-BA830A1CBB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260A8-DFF5-4DFE-B100-988088440B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8BE6F-5707-437E-9F94-8899E7EA8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54AD-AE26-4B71-80E3-BC40742AC6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10612-33B9-4562-8B5C-63E04C389E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D81EE-04AC-4FB8-8286-B48D5E754E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8F3B6-40FE-4B75-A47B-8C1E0FB8AB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38876-D04C-4879-BE9D-80F53354C1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728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>
                <a:sym typeface="Calibri Light" panose="020F0302020204030204" pitchFamily="34" charset="0"/>
              </a:rPr>
              <a:t>Click to edit Master title style</a:t>
            </a:r>
            <a:endParaRPr lang="en-US" altLang="zh-CN" smtClean="0">
              <a:sym typeface="Calibri Light" panose="020F030202020403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  <a:endParaRPr lang="en-US" altLang="zh-CN" smtClean="0">
              <a:sym typeface="Calibri" panose="020F0502020204030204" pitchFamily="34" charset="0"/>
            </a:endParaRP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  <a:endParaRPr lang="en-US" altLang="zh-CN" smtClean="0">
              <a:sym typeface="Calibri" panose="020F0502020204030204" pitchFamily="34" charset="0"/>
            </a:endParaRP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  <a:endParaRPr lang="en-US" altLang="zh-CN" smtClean="0">
              <a:sym typeface="Calibri" panose="020F0502020204030204" pitchFamily="34" charset="0"/>
            </a:endParaRP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  <a:endParaRPr lang="en-US" altLang="zh-CN" smtClean="0">
              <a:sym typeface="Calibri" panose="020F0502020204030204" pitchFamily="34" charset="0"/>
            </a:endParaRP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  <a:endParaRPr lang="en-US" altLang="zh-CN" smtClean="0">
              <a:sym typeface="Calibri" panose="020F0502020204030204" pitchFamily="34" charset="0"/>
            </a:endParaRP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 dirty="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/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96238AB-4781-489B-9A73-9221C8FD40A6}" type="slidenum">
              <a:rPr lang="zh-CN" altLang="en-US"/>
            </a:fld>
            <a:endParaRPr lang="zh-CN" altLang="en-US">
              <a:latin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ll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4"/>
          <p:cNvSpPr>
            <a:spLocks noChangeArrowheads="1"/>
          </p:cNvSpPr>
          <p:nvPr/>
        </p:nvSpPr>
        <p:spPr bwMode="auto">
          <a:xfrm>
            <a:off x="1325245" y="2673033"/>
            <a:ext cx="9540875" cy="21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5400">
              <a:solidFill>
                <a:srgbClr val="FFFFFF"/>
              </a:solidFill>
              <a:latin typeface="华文仿宋" charset="-122"/>
              <a:ea typeface="华文仿宋" charset="-122"/>
            </a:endParaRPr>
          </a:p>
          <a:p>
            <a:pPr algn="ctr"/>
            <a:r>
              <a:rPr lang="zh-CN" altLang="en-US" sz="4000" b="1" smtClean="0">
                <a:solidFill>
                  <a:srgbClr val="40B7EE"/>
                </a:solidFill>
                <a:sym typeface="Arial" panose="020B0604020202020204" pitchFamily="34" charset="0"/>
              </a:rPr>
              <a:t>The application of image processing in leaf identification</a:t>
            </a:r>
            <a:endParaRPr lang="zh-CN" altLang="en-US" sz="4000" b="1" smtClean="0">
              <a:solidFill>
                <a:srgbClr val="40B7EE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429625" y="5470525"/>
            <a:ext cx="217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——</a:t>
            </a:r>
            <a:r>
              <a:rPr lang="zh-CN" altLang="en-US" sz="2400">
                <a:solidFill>
                  <a:schemeClr val="bg1"/>
                </a:solidFill>
              </a:rPr>
              <a:t>卓越二班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132638" y="5732463"/>
            <a:ext cx="479107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400">
                <a:solidFill>
                  <a:srgbClr val="FFFFFF"/>
                </a:solidFill>
                <a:latin typeface="华文仿宋" charset="-122"/>
                <a:ea typeface="华文仿宋" charset="-122"/>
                <a:sym typeface="Arial" panose="020B0604020202020204" pitchFamily="34" charset="0"/>
              </a:rPr>
              <a:t>           </a:t>
            </a:r>
            <a:r>
              <a:rPr lang="en-US" altLang="zh-CN" sz="2400">
                <a:latin typeface="华文仿宋" charset="-122"/>
                <a:ea typeface="华文仿宋" charset="-122"/>
                <a:sym typeface="Arial" panose="020B0604020202020204" pitchFamily="34" charset="0"/>
              </a:rPr>
              <a:t>  LI Jie</a:t>
            </a:r>
            <a:r>
              <a:rPr lang="zh-CN" altLang="en-US" sz="2400">
                <a:latin typeface="华文仿宋" charset="-122"/>
                <a:ea typeface="华文仿宋" charset="-122"/>
                <a:sym typeface="Arial" panose="020B0604020202020204" pitchFamily="34" charset="0"/>
              </a:rPr>
              <a:t> </a:t>
            </a:r>
            <a:r>
              <a:rPr lang="en-US" altLang="zh-CN" sz="2400" smtClean="0">
                <a:latin typeface="华文仿宋" charset="-122"/>
                <a:ea typeface="华文仿宋" charset="-122"/>
                <a:sym typeface="Arial" panose="020B0604020202020204" pitchFamily="34" charset="0"/>
              </a:rPr>
              <a:t>201714374</a:t>
            </a:r>
            <a:r>
              <a:rPr lang="zh-CN" altLang="en-US" sz="2400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Arial" panose="020B0604020202020204" pitchFamily="34" charset="0"/>
              </a:rPr>
              <a:t>   </a:t>
            </a:r>
            <a:endParaRPr lang="zh-CN" altLang="en-US" sz="2400">
              <a:solidFill>
                <a:srgbClr val="FFFFFF"/>
              </a:solidFill>
              <a:latin typeface="华文仿宋" charset="-122"/>
              <a:ea typeface="华文仿宋" charset="-122"/>
            </a:endParaRPr>
          </a:p>
        </p:txBody>
      </p:sp>
      <p:sp>
        <p:nvSpPr>
          <p:cNvPr id="4102" name="文本框 1"/>
          <p:cNvSpPr txBox="1">
            <a:spLocks noChangeArrowheads="1"/>
          </p:cNvSpPr>
          <p:nvPr/>
        </p:nvSpPr>
        <p:spPr bwMode="auto">
          <a:xfrm>
            <a:off x="1945640" y="2461895"/>
            <a:ext cx="7954010" cy="7067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000">
                <a:latin typeface="宋体" panose="02010600030101010101" pitchFamily="2" charset="-122"/>
              </a:rPr>
              <a:t>Computer vision class report</a:t>
            </a:r>
            <a:endParaRPr lang="zh-CN" altLang="en-US" sz="400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80" y="306389"/>
            <a:ext cx="1924050" cy="19240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  <p:bldP spid="4" grpId="0"/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FFFF"/>
                </a:solidFill>
                <a:latin typeface="华文仿宋" charset="-122"/>
                <a:ea typeface="华文仿宋" charset="-122"/>
              </a:rPr>
              <a:t>Harris Corner Detection </a:t>
            </a:r>
            <a:r>
              <a:rPr lang="en-US" altLang="zh-CN" b="1" smtClean="0">
                <a:solidFill>
                  <a:srgbClr val="FFFFFF"/>
                </a:solidFill>
                <a:latin typeface="华文仿宋" charset="-122"/>
                <a:ea typeface="华文仿宋" charset="-122"/>
              </a:rPr>
              <a:t>Function</a:t>
            </a:r>
            <a:br>
              <a:rPr lang="zh-CN" altLang="en-US" smtClean="0">
                <a:solidFill>
                  <a:srgbClr val="FFFFFF"/>
                </a:solidFill>
                <a:latin typeface="华文仿宋" charset="-122"/>
                <a:ea typeface="华文仿宋" charset="-122"/>
              </a:rPr>
            </a:br>
            <a:endParaRPr lang="zh-CN" altLang="en-US" smtClean="0"/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sym typeface="Arial" panose="020B0604020202020204" pitchFamily="34" charset="0"/>
            </a:endParaRPr>
          </a:p>
          <a:p>
            <a:endParaRPr lang="zh-CN" altLang="en-US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232150" y="4316412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2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79210" y="6325870"/>
            <a:ext cx="29349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corner detection </a:t>
            </a:r>
            <a:r>
              <a:rPr lang="en-US">
                <a:sym typeface="+mn-ea"/>
              </a:rPr>
              <a:t>image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57580" y="1329055"/>
            <a:ext cx="935799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/>
              <a:t>Move the window in all directions</a:t>
            </a:r>
            <a:r>
              <a:rPr lang="en-US" altLang="zh-CN" sz="2800"/>
              <a:t>,then c</a:t>
            </a:r>
            <a:r>
              <a:rPr lang="zh-CN" altLang="en-US" sz="2800"/>
              <a:t>alculate the sum of all the differences</a:t>
            </a:r>
            <a:r>
              <a:rPr lang="en-US" altLang="zh-CN" sz="2800"/>
              <a:t>.The function,</a:t>
            </a:r>
            <a:r>
              <a:rPr lang="zh-CN" altLang="en-US" sz="2800"/>
              <a:t>cv2.cornerHarris</a:t>
            </a:r>
            <a:r>
              <a:rPr lang="en-US" altLang="zh-CN" sz="2800"/>
              <a:t>,can be used to detect corner.</a:t>
            </a:r>
            <a:endParaRPr lang="zh-CN" altLang="en-US" sz="2800"/>
          </a:p>
        </p:txBody>
      </p:sp>
      <p:pic>
        <p:nvPicPr>
          <p:cNvPr id="2" name="图片 1" descr="w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2878455"/>
            <a:ext cx="3394710" cy="3271520"/>
          </a:xfrm>
          <a:prstGeom prst="rect">
            <a:avLst/>
          </a:prstGeom>
        </p:spPr>
      </p:pic>
      <p:pic>
        <p:nvPicPr>
          <p:cNvPr id="3" name="图片 2" descr="harri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95" y="2914015"/>
            <a:ext cx="3416935" cy="32010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0870" y="6325870"/>
            <a:ext cx="24949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>
                <a:sym typeface="+mn-ea"/>
              </a:rPr>
              <a:t>Original </a:t>
            </a:r>
            <a:r>
              <a:rPr lang="en-US">
                <a:sym typeface="+mn-ea"/>
              </a:rPr>
              <a:t>image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FFFF"/>
                </a:solidFill>
                <a:latin typeface="华文仿宋" charset="-122"/>
                <a:ea typeface="华文仿宋" charset="-122"/>
              </a:rPr>
              <a:t>Shi-Tomasi </a:t>
            </a:r>
            <a:r>
              <a:rPr lang="zh-CN" altLang="en-US" b="1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+mn-ea"/>
              </a:rPr>
              <a:t>Corner Detection </a:t>
            </a:r>
            <a:r>
              <a:rPr lang="en-US" altLang="zh-CN" b="1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+mn-ea"/>
              </a:rPr>
              <a:t>Function</a:t>
            </a:r>
            <a:endParaRPr lang="en-US" altLang="zh-CN" b="1" smtClean="0">
              <a:solidFill>
                <a:srgbClr val="FFFFFF"/>
              </a:solidFill>
              <a:latin typeface="华文仿宋" charset="-122"/>
              <a:ea typeface="华文仿宋" charset="-122"/>
              <a:sym typeface="+mn-ea"/>
            </a:endParaRPr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sym typeface="Arial" panose="020B0604020202020204" pitchFamily="34" charset="0"/>
            </a:endParaRPr>
          </a:p>
          <a:p>
            <a:endParaRPr lang="zh-CN" altLang="en-US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232150" y="4316412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2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31000" y="6325870"/>
            <a:ext cx="28473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>
                <a:sym typeface="+mn-ea"/>
              </a:rPr>
              <a:t>corner detection </a:t>
            </a:r>
            <a:r>
              <a:rPr lang="en-US">
                <a:sym typeface="+mn-ea"/>
              </a:rPr>
              <a:t>image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959610"/>
            <a:ext cx="1058291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/>
              <a:t>cv2.goodFeaturesToTrack()</a:t>
            </a:r>
            <a:endParaRPr lang="en-US" altLang="zh-CN" sz="2800"/>
          </a:p>
        </p:txBody>
      </p:sp>
      <p:pic>
        <p:nvPicPr>
          <p:cNvPr id="2" name="图片 1" descr="w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530" y="3078480"/>
            <a:ext cx="3254375" cy="3136265"/>
          </a:xfrm>
          <a:prstGeom prst="rect">
            <a:avLst/>
          </a:prstGeom>
        </p:spPr>
      </p:pic>
      <p:pic>
        <p:nvPicPr>
          <p:cNvPr id="9" name="图片 8" descr="shi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30" y="3013710"/>
            <a:ext cx="3416935" cy="32010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1525" y="6325870"/>
            <a:ext cx="24949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>
                <a:sym typeface="+mn-ea"/>
              </a:rPr>
              <a:t>Original </a:t>
            </a:r>
            <a:r>
              <a:rPr lang="en-US">
                <a:sym typeface="+mn-ea"/>
              </a:rPr>
              <a:t>image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the most different between two</a:t>
            </a:r>
            <a:r>
              <a:rPr lang="en-US" altLang="zh-CN" sz="3600">
                <a:solidFill>
                  <a:schemeClr val="bg1"/>
                </a:solidFill>
              </a:rPr>
              <a:t> c</a:t>
            </a:r>
            <a:r>
              <a:rPr lang="zh-CN" altLang="en-US" sz="3600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+mn-ea"/>
              </a:rPr>
              <a:t>orner </a:t>
            </a:r>
            <a:r>
              <a:rPr lang="en-US" altLang="zh-CN" sz="3600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+mn-ea"/>
              </a:rPr>
              <a:t>d</a:t>
            </a:r>
            <a:r>
              <a:rPr lang="zh-CN" altLang="en-US" sz="3600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+mn-ea"/>
              </a:rPr>
              <a:t>etection </a:t>
            </a:r>
            <a:r>
              <a:rPr lang="en-US" altLang="zh-CN" sz="3600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+mn-ea"/>
              </a:rPr>
              <a:t>functions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Harris</a:t>
            </a:r>
            <a:r>
              <a:rPr lang="en-US" altLang="zh-CN">
                <a:solidFill>
                  <a:schemeClr val="bg1"/>
                </a:solidFill>
              </a:rPr>
              <a:t>'mark function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Shi-Tomasi</a:t>
            </a:r>
            <a:r>
              <a:rPr lang="en-US" altLang="zh-CN">
                <a:solidFill>
                  <a:schemeClr val="bg1"/>
                </a:solidFill>
              </a:rPr>
              <a:t>' mark function: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3138805" y="2875915"/>
          <a:ext cx="5991225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587875" imgH="593725" progId="Equation.KSEE3">
                  <p:embed/>
                </p:oleObj>
              </mc:Choice>
              <mc:Fallback>
                <p:oleObj name="" r:id="rId1" imgW="4587875" imgH="59372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8805" y="2875915"/>
                        <a:ext cx="5991225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987800" y="4726940"/>
          <a:ext cx="4216400" cy="7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122295" imgH="615315" progId="Equation.KSEE3">
                  <p:embed/>
                </p:oleObj>
              </mc:Choice>
              <mc:Fallback>
                <p:oleObj name="" r:id="rId3" imgW="3122295" imgH="61531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7800" y="4726940"/>
                        <a:ext cx="4216400" cy="712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 </a:t>
            </a:r>
            <a:r>
              <a:rPr lang="en-US" altLang="zh-CN"/>
              <a:t>P</a:t>
            </a:r>
            <a:r>
              <a:rPr lang="zh-CN" altLang="en-US"/>
              <a:t>resentation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training data set includes 99 plants</a:t>
            </a:r>
            <a:r>
              <a:rPr lang="zh-CN" altLang="en-US"/>
              <a:t>，</a:t>
            </a:r>
            <a:r>
              <a:rPr lang="en-US" altLang="zh-CN"/>
              <a:t>and every plant has 10 data arraies</a:t>
            </a:r>
            <a:r>
              <a:rPr lang="zh-CN" altLang="en-US"/>
              <a:t>，</a:t>
            </a:r>
            <a:r>
              <a:rPr lang="en-US" altLang="zh-CN"/>
              <a:t>every data array includes 64 </a:t>
            </a:r>
            <a:r>
              <a:rPr lang="zh-CN" altLang="en-US"/>
              <a:t>margin</a:t>
            </a:r>
            <a:r>
              <a:rPr lang="en-US" altLang="zh-CN"/>
              <a:t>s,64 shapes and 64 </a:t>
            </a:r>
            <a:r>
              <a:rPr lang="zh-CN" altLang="en-US"/>
              <a:t>texture</a:t>
            </a:r>
            <a:r>
              <a:rPr lang="en-US" altLang="zh-CN"/>
              <a:t>s</a:t>
            </a:r>
            <a:endParaRPr lang="en-US" altLang="zh-CN"/>
          </a:p>
          <a:p>
            <a:r>
              <a:rPr lang="en-US" altLang="zh-CN"/>
              <a:t>testing data set includes 595 data arraies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" y="574675"/>
            <a:ext cx="5819140" cy="3275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175" y="2726055"/>
            <a:ext cx="5819140" cy="37903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 hidden="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-1588" y="3057208"/>
            <a:ext cx="4195763" cy="12684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8" name="TextBox 13"/>
          <p:cNvSpPr>
            <a:spLocks noChangeArrowheads="1"/>
          </p:cNvSpPr>
          <p:nvPr/>
        </p:nvSpPr>
        <p:spPr bwMode="auto">
          <a:xfrm>
            <a:off x="-80963" y="701675"/>
            <a:ext cx="89052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华文仿宋" charset="-122"/>
                <a:ea typeface="华文仿宋" charset="-122"/>
                <a:sym typeface="Open Sans" pitchFamily="2" charset="0"/>
              </a:rPr>
              <a:t>Classification of leaf classifiers</a:t>
            </a:r>
            <a:endParaRPr lang="zh-CN" altLang="en-US" sz="4000">
              <a:solidFill>
                <a:schemeClr val="bg1"/>
              </a:solidFill>
              <a:latin typeface="GeosansLight" pitchFamily="2" charset="0"/>
              <a:ea typeface="腾祥嘉丽超细圆简" charset="-122"/>
              <a:sym typeface="GeosansLight" pitchFamily="2" charset="0"/>
            </a:endParaRPr>
          </a:p>
        </p:txBody>
      </p:sp>
      <p:sp>
        <p:nvSpPr>
          <p:cNvPr id="8199" name="Arc 2"/>
          <p:cNvSpPr>
            <a:spLocks noChangeArrowheads="1"/>
          </p:cNvSpPr>
          <p:nvPr/>
        </p:nvSpPr>
        <p:spPr bwMode="auto">
          <a:xfrm flipV="1">
            <a:off x="1131888" y="2889250"/>
            <a:ext cx="1928812" cy="1930400"/>
          </a:xfrm>
          <a:custGeom>
            <a:avLst/>
            <a:gdLst>
              <a:gd name="T0" fmla="*/ 1203284 w 1695236"/>
              <a:gd name="T1" fmla="*/ 78230 h 1695236"/>
              <a:gd name="T2" fmla="*/ 1695236 w 1695236"/>
              <a:gd name="T3" fmla="*/ 847618 h 1695236"/>
              <a:gd name="T4" fmla="*/ 847618 w 1695236"/>
              <a:gd name="T5" fmla="*/ 1695236 h 1695236"/>
              <a:gd name="T6" fmla="*/ 0 w 1695236"/>
              <a:gd name="T7" fmla="*/ 847618 h 1695236"/>
              <a:gd name="T8" fmla="*/ 439081 w 1695236"/>
              <a:gd name="T9" fmla="*/ 104772 h 1695236"/>
              <a:gd name="T10" fmla="*/ 847618 w 1695236"/>
              <a:gd name="T11" fmla="*/ 847618 h 1695236"/>
              <a:gd name="T12" fmla="*/ 1203284 w 1695236"/>
              <a:gd name="T13" fmla="*/ 78230 h 1695236"/>
              <a:gd name="T14" fmla="*/ 1695236 w 1695236"/>
              <a:gd name="T15" fmla="*/ 847618 h 1695236"/>
              <a:gd name="T16" fmla="*/ 847618 w 1695236"/>
              <a:gd name="T17" fmla="*/ 1695236 h 1695236"/>
              <a:gd name="T18" fmla="*/ 0 w 1695236"/>
              <a:gd name="T19" fmla="*/ 847618 h 1695236"/>
              <a:gd name="T20" fmla="*/ 439081 w 1695236"/>
              <a:gd name="T21" fmla="*/ 104772 h 1695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95236" h="1695236" stroke="0">
                <a:moveTo>
                  <a:pt x="1203284" y="78230"/>
                </a:moveTo>
                <a:cubicBezTo>
                  <a:pt x="1493858" y="212631"/>
                  <a:pt x="1695236" y="506608"/>
                  <a:pt x="1695236" y="847618"/>
                </a:cubicBezTo>
                <a:cubicBezTo>
                  <a:pt x="1695236" y="1315744"/>
                  <a:pt x="1315744" y="1695236"/>
                  <a:pt x="847618" y="1695236"/>
                </a:cubicBezTo>
                <a:cubicBezTo>
                  <a:pt x="379492" y="1695236"/>
                  <a:pt x="0" y="1315744"/>
                  <a:pt x="0" y="847618"/>
                </a:cubicBezTo>
                <a:cubicBezTo>
                  <a:pt x="0" y="527594"/>
                  <a:pt x="177354" y="248993"/>
                  <a:pt x="439081" y="104772"/>
                </a:cubicBezTo>
                <a:lnTo>
                  <a:pt x="847618" y="847618"/>
                </a:lnTo>
                <a:close/>
              </a:path>
              <a:path w="1695236" h="1695236" fill="none">
                <a:moveTo>
                  <a:pt x="1203284" y="78230"/>
                </a:moveTo>
                <a:cubicBezTo>
                  <a:pt x="1493858" y="212631"/>
                  <a:pt x="1695236" y="506608"/>
                  <a:pt x="1695236" y="847618"/>
                </a:cubicBezTo>
                <a:cubicBezTo>
                  <a:pt x="1695236" y="1315744"/>
                  <a:pt x="1315744" y="1695236"/>
                  <a:pt x="847618" y="1695236"/>
                </a:cubicBezTo>
                <a:cubicBezTo>
                  <a:pt x="379492" y="1695236"/>
                  <a:pt x="0" y="1315744"/>
                  <a:pt x="0" y="847618"/>
                </a:cubicBezTo>
                <a:cubicBezTo>
                  <a:pt x="0" y="527594"/>
                  <a:pt x="177354" y="248993"/>
                  <a:pt x="439081" y="104772"/>
                </a:cubicBezTo>
              </a:path>
            </a:pathLst>
          </a:custGeom>
          <a:noFill/>
          <a:ln w="63500">
            <a:solidFill>
              <a:schemeClr val="bg1"/>
            </a:solidFill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TextBox 4"/>
          <p:cNvSpPr>
            <a:spLocks noChangeArrowheads="1"/>
          </p:cNvSpPr>
          <p:nvPr/>
        </p:nvSpPr>
        <p:spPr bwMode="auto">
          <a:xfrm>
            <a:off x="2254250" y="364807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zh-CN" sz="1400" b="1">
              <a:solidFill>
                <a:srgbClr val="595959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 pitchFamily="2" charset="0"/>
            </a:endParaRPr>
          </a:p>
        </p:txBody>
      </p:sp>
      <p:sp>
        <p:nvSpPr>
          <p:cNvPr id="8201" name="Rectangle 6"/>
          <p:cNvSpPr/>
          <p:nvPr/>
        </p:nvSpPr>
        <p:spPr>
          <a:xfrm>
            <a:off x="1204595" y="3430905"/>
            <a:ext cx="178371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ontAwesome" pitchFamily="2" charset="0"/>
                <a:ea typeface="宋体" panose="02010600030101010101" pitchFamily="2" charset="-122"/>
                <a:sym typeface="FontAwesome" pitchFamily="2" charset="0"/>
              </a:rPr>
              <a:t>content</a:t>
            </a:r>
            <a:r>
              <a:rPr lang="en-US" altLang="zh-CN" sz="280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ontAwesome" pitchFamily="2" charset="0"/>
                <a:ea typeface="宋体" panose="02010600030101010101" pitchFamily="2" charset="-122"/>
                <a:sym typeface="FontAwesome" pitchFamily="2" charset="0"/>
              </a:rPr>
              <a:t>s</a:t>
            </a:r>
            <a:endParaRPr lang="en-US" altLang="zh-CN" sz="2800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ontAwesome" pitchFamily="2" charset="0"/>
              <a:ea typeface="宋体" panose="02010600030101010101" pitchFamily="2" charset="-122"/>
              <a:sym typeface="FontAwesome" pitchFamily="2" charset="0"/>
            </a:endParaRPr>
          </a:p>
        </p:txBody>
      </p:sp>
      <p:sp>
        <p:nvSpPr>
          <p:cNvPr id="8202" name="TextBox 9"/>
          <p:cNvSpPr>
            <a:spLocks noChangeArrowheads="1"/>
          </p:cNvSpPr>
          <p:nvPr/>
        </p:nvSpPr>
        <p:spPr bwMode="auto">
          <a:xfrm>
            <a:off x="4386580" y="1876108"/>
            <a:ext cx="7870825" cy="446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KNeighborsClassifier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SVC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NuSVC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DecisionTreeClassifier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RandomForestClassifier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AdaBoostClassifier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GradientBoostingClassifier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GaussianNB</a:t>
            </a:r>
            <a:endParaRPr lang="en-US" altLang="zh-CN" sz="3200" b="1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6152" name="Rectangle 27"/>
          <p:cNvSpPr>
            <a:spLocks noChangeArrowheads="1"/>
          </p:cNvSpPr>
          <p:nvPr/>
        </p:nvSpPr>
        <p:spPr bwMode="auto">
          <a:xfrm>
            <a:off x="1539875" y="4506913"/>
            <a:ext cx="17367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>
                <a:solidFill>
                  <a:srgbClr val="595959"/>
                </a:solidFill>
                <a:latin typeface="Open Sans" pitchFamily="2" charset="0"/>
                <a:cs typeface="Calibri" panose="020F0502020204030204" pitchFamily="34" charset="0"/>
                <a:sym typeface="Open Sans" pitchFamily="2" charset="0"/>
              </a:rPr>
              <a:t> </a:t>
            </a:r>
            <a:endParaRPr lang="en-US" altLang="zh-CN" sz="100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53" name="TextBox 9"/>
          <p:cNvSpPr>
            <a:spLocks noChangeArrowheads="1"/>
          </p:cNvSpPr>
          <p:nvPr/>
        </p:nvSpPr>
        <p:spPr bwMode="auto">
          <a:xfrm>
            <a:off x="5029835" y="4151630"/>
            <a:ext cx="5991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800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</p:txBody>
      </p:sp>
      <p:sp>
        <p:nvSpPr>
          <p:cNvPr id="8205" name="直接连接符 8204"/>
          <p:cNvSpPr>
            <a:spLocks noChangeShapeType="1"/>
          </p:cNvSpPr>
          <p:nvPr/>
        </p:nvSpPr>
        <p:spPr bwMode="auto">
          <a:xfrm>
            <a:off x="2505075" y="1436688"/>
            <a:ext cx="94503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rAng="0" ptsTypes="">
                                      <p:cBhvr>
                                        <p:cTn id="1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8195" grpId="1" bldLvl="0" animBg="1"/>
      <p:bldP spid="8198" grpId="0" bldLvl="0"/>
      <p:bldP spid="8198" grpId="1" bldLvl="0"/>
      <p:bldP spid="8198" grpId="2" bldLvl="0"/>
      <p:bldP spid="8199" grpId="0" bldLvl="0" animBg="1"/>
      <p:bldP spid="8199" grpId="1" bldLvl="0"/>
      <p:bldP spid="8199" grpId="2" bldLvl="0"/>
      <p:bldP spid="8199" grpId="3" bldLvl="0" animBg="1"/>
      <p:bldP spid="8201" grpId="0" bldLvl="0"/>
      <p:bldP spid="8202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KNeighborsClassifier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 lazy learning:</a:t>
            </a:r>
            <a:r>
              <a:t>Just keep the samples in the training phase,</a:t>
            </a:r>
            <a:r>
              <a:rPr lang="en-US"/>
              <a:t>so t</a:t>
            </a:r>
            <a:r>
              <a:t>he training cost </a:t>
            </a:r>
            <a:r>
              <a:rPr lang="en-US"/>
              <a:t>0 minute</a:t>
            </a:r>
            <a:r>
              <a:t>,</a:t>
            </a:r>
            <a:r>
              <a:rPr lang="en-US"/>
              <a:t>a</a:t>
            </a:r>
            <a:r>
              <a:t>fter receiving the sample, </a:t>
            </a:r>
            <a:r>
              <a:rPr lang="en-US"/>
              <a:t>it </a:t>
            </a:r>
            <a:r>
              <a:t>will deal with it.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kq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3105785"/>
            <a:ext cx="4363720" cy="3036570"/>
          </a:xfrm>
          <a:prstGeom prst="rect">
            <a:avLst/>
          </a:prstGeom>
        </p:spPr>
      </p:pic>
      <p:pic>
        <p:nvPicPr>
          <p:cNvPr id="5" name="图片 4" descr="kho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40" y="3040380"/>
            <a:ext cx="4358640" cy="31680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chemeClr val="bg1"/>
                </a:solidFill>
                <a:latin typeface="+mj-ea"/>
                <a:sym typeface="+mn-ea"/>
              </a:rPr>
              <a:t>Support Vector Machine</a:t>
            </a:r>
            <a:r>
              <a:rPr lang="en-US" altLang="zh-CN" b="1" dirty="0">
                <a:solidFill>
                  <a:schemeClr val="bg1"/>
                </a:solidFill>
                <a:latin typeface="+mj-ea"/>
                <a:sym typeface="+mn-ea"/>
              </a:rPr>
              <a:t>(SVM)——</a:t>
            </a:r>
            <a:r>
              <a:rPr lang="zh-CN" altLang="en-US" b="1" dirty="0">
                <a:solidFill>
                  <a:schemeClr val="bg1"/>
                </a:solidFill>
                <a:latin typeface="+mj-ea"/>
                <a:sym typeface="+mn-ea"/>
              </a:rPr>
              <a:t>Maximum margin</a:t>
            </a:r>
            <a:endParaRPr lang="zh-CN" altLang="en-US" b="1" dirty="0">
              <a:solidFill>
                <a:schemeClr val="bg1"/>
              </a:solidFill>
              <a:latin typeface="+mj-ea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9665" y="2039620"/>
            <a:ext cx="4114165" cy="349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20" y="2028190"/>
            <a:ext cx="3554730" cy="35090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DecisionTreeClassifier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z="3200" dirty="0">
                <a:solidFill>
                  <a:schemeClr val="tx1"/>
                </a:solidFill>
                <a:latin typeface="+mn-ea"/>
                <a:sym typeface="+mn-ea"/>
              </a:rPr>
              <a:t>Partition selection</a:t>
            </a:r>
            <a:r>
              <a:rPr lang="en-US" sz="3200" dirty="0">
                <a:solidFill>
                  <a:schemeClr val="tx1"/>
                </a:solidFill>
                <a:latin typeface="+mn-ea"/>
                <a:sym typeface="+mn-ea"/>
              </a:rPr>
              <a:t>-</a:t>
            </a:r>
            <a:r>
              <a:rPr sz="3200" dirty="0">
                <a:solidFill>
                  <a:schemeClr val="tx1"/>
                </a:solidFill>
                <a:latin typeface="+mn-ea"/>
                <a:sym typeface="+mn-ea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ea"/>
                <a:sym typeface="+mn-ea"/>
              </a:rPr>
              <a:t>depend on </a:t>
            </a:r>
            <a:r>
              <a:rPr sz="3200" dirty="0">
                <a:solidFill>
                  <a:schemeClr val="tx1"/>
                </a:solidFill>
                <a:latin typeface="+mn-ea"/>
                <a:sym typeface="+mn-ea"/>
              </a:rPr>
              <a:t>information gain</a:t>
            </a:r>
            <a:endParaRPr sz="3200" dirty="0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sz="3200" dirty="0">
                <a:solidFill>
                  <a:schemeClr val="tx1"/>
                </a:solidFill>
                <a:latin typeface="+mn-ea"/>
                <a:sym typeface="+mn-ea"/>
              </a:rPr>
              <a:t>Pruning treatment - pre-pruning and post-pruning</a:t>
            </a:r>
            <a:endParaRPr sz="3200" dirty="0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sz="3200" dirty="0">
                <a:solidFill>
                  <a:schemeClr val="tx1"/>
                </a:solidFill>
                <a:latin typeface="+mn-ea"/>
                <a:sym typeface="+mn-ea"/>
              </a:rPr>
              <a:t>Multivariable decision tree - linear classifier</a:t>
            </a:r>
            <a:endParaRPr sz="32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19" name="内容占位符 1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78295" y="1691005"/>
            <a:ext cx="4675505" cy="437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RandomForestClassifier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bring in</a:t>
            </a:r>
            <a:r>
              <a:rPr lang="zh-CN" altLang="en-US" dirty="0" smtClean="0">
                <a:sym typeface="+mn-ea"/>
              </a:rPr>
              <a:t> random attribute selection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内容占位符 4" descr="随机森林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2000250" y="2677160"/>
            <a:ext cx="6589395" cy="3620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02150" y="3244850"/>
            <a:ext cx="318770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GradientBoostingClassifier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Boosting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41985" y="1825625"/>
            <a:ext cx="5064125" cy="4351655"/>
          </a:xfrm>
        </p:spPr>
        <p:txBody>
          <a:bodyPr/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Boosting——train a base learner-a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djust the sample distribution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-next base learner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AdaBoostClassifier——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match a set of weak learner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GradientBoostingClassifier——Assuming that the previous iteration is a strong learner, the current iteration finds the decision tree to make the loss of the sample as small as possible.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pic>
        <p:nvPicPr>
          <p:cNvPr id="7" name="内容占位符 6" descr="boost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2320" y="1825625"/>
            <a:ext cx="5744845" cy="40932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156325" y="1916113"/>
            <a:ext cx="671513" cy="6699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r>
              <a:rPr lang="zh-CN" altLang="en-US" sz="3200">
                <a:latin typeface="腾祥嘉丽超细圆简" charset="-122"/>
                <a:ea typeface="腾祥嘉丽超细圆简" charset="-122"/>
                <a:sym typeface="FontAwesome" pitchFamily="2" charset="0"/>
              </a:rPr>
              <a:t>4</a:t>
            </a:r>
            <a:endParaRPr lang="en-US" altLang="zh-CN" sz="3200">
              <a:latin typeface="腾祥嘉丽超细圆简" charset="-122"/>
              <a:ea typeface="腾祥嘉丽超细圆简" charset="-122"/>
              <a:sym typeface="Calibri" panose="020F0502020204030204" pitchFamily="34" charset="0"/>
            </a:endParaRPr>
          </a:p>
        </p:txBody>
      </p:sp>
      <p:sp>
        <p:nvSpPr>
          <p:cNvPr id="9224" name="Arc 8"/>
          <p:cNvSpPr>
            <a:spLocks noChangeArrowheads="1"/>
          </p:cNvSpPr>
          <p:nvPr/>
        </p:nvSpPr>
        <p:spPr bwMode="auto">
          <a:xfrm>
            <a:off x="6096000" y="1852613"/>
            <a:ext cx="823913" cy="822325"/>
          </a:xfrm>
          <a:custGeom>
            <a:avLst/>
            <a:gdLst>
              <a:gd name="T0" fmla="*/ 82 w 1027"/>
              <a:gd name="T1" fmla="*/ 235 h 1027"/>
              <a:gd name="T2" fmla="*/ 513 w 1027"/>
              <a:gd name="T3" fmla="*/ 0 h 1027"/>
              <a:gd name="T4" fmla="*/ 1026 w 1027"/>
              <a:gd name="T5" fmla="*/ 513 h 1027"/>
              <a:gd name="T6" fmla="*/ 843 w 1027"/>
              <a:gd name="T7" fmla="*/ 905 h 1027"/>
              <a:gd name="T8" fmla="*/ 513 w 1027"/>
              <a:gd name="T9" fmla="*/ 513 h 1027"/>
              <a:gd name="T10" fmla="*/ 82 w 1027"/>
              <a:gd name="T11" fmla="*/ 235 h 1027"/>
              <a:gd name="T12" fmla="*/ 513 w 1027"/>
              <a:gd name="T13" fmla="*/ 0 h 1027"/>
              <a:gd name="T14" fmla="*/ 1026 w 1027"/>
              <a:gd name="T15" fmla="*/ 513 h 1027"/>
              <a:gd name="T16" fmla="*/ 843 w 1027"/>
              <a:gd name="T17" fmla="*/ 905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7" h="1027" stroke="0">
                <a:moveTo>
                  <a:pt x="82" y="235"/>
                </a:moveTo>
                <a:cubicBezTo>
                  <a:pt x="173" y="94"/>
                  <a:pt x="332" y="0"/>
                  <a:pt x="513" y="0"/>
                </a:cubicBezTo>
                <a:cubicBezTo>
                  <a:pt x="796" y="0"/>
                  <a:pt x="1026" y="230"/>
                  <a:pt x="1026" y="513"/>
                </a:cubicBezTo>
                <a:cubicBezTo>
                  <a:pt x="1026" y="670"/>
                  <a:pt x="955" y="811"/>
                  <a:pt x="843" y="905"/>
                </a:cubicBezTo>
                <a:lnTo>
                  <a:pt x="513" y="513"/>
                </a:lnTo>
                <a:close/>
              </a:path>
              <a:path w="1027" h="1027" fill="none">
                <a:moveTo>
                  <a:pt x="82" y="235"/>
                </a:moveTo>
                <a:cubicBezTo>
                  <a:pt x="173" y="94"/>
                  <a:pt x="332" y="0"/>
                  <a:pt x="513" y="0"/>
                </a:cubicBezTo>
                <a:cubicBezTo>
                  <a:pt x="796" y="0"/>
                  <a:pt x="1026" y="230"/>
                  <a:pt x="1026" y="513"/>
                </a:cubicBezTo>
                <a:cubicBezTo>
                  <a:pt x="1026" y="670"/>
                  <a:pt x="955" y="811"/>
                  <a:pt x="843" y="905"/>
                </a:cubicBezTo>
              </a:path>
            </a:pathLst>
          </a:custGeom>
          <a:noFill/>
          <a:ln w="25400">
            <a:solidFill>
              <a:schemeClr val="bg1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Oval 12"/>
          <p:cNvSpPr>
            <a:spLocks noChangeArrowheads="1"/>
          </p:cNvSpPr>
          <p:nvPr/>
        </p:nvSpPr>
        <p:spPr bwMode="auto">
          <a:xfrm>
            <a:off x="2455863" y="2963863"/>
            <a:ext cx="1033462" cy="10302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r>
              <a:rPr lang="zh-CN" altLang="en-US" sz="4000">
                <a:latin typeface="腾祥嘉丽超细圆简" charset="-122"/>
                <a:ea typeface="腾祥嘉丽超细圆简" charset="-122"/>
                <a:sym typeface="FontAwesome" pitchFamily="2" charset="0"/>
              </a:rPr>
              <a:t>2</a:t>
            </a:r>
            <a:endParaRPr lang="en-US" altLang="zh-CN" sz="4000">
              <a:latin typeface="腾祥嘉丽超细圆简" charset="-122"/>
              <a:ea typeface="腾祥嘉丽超细圆简" charset="-122"/>
              <a:sym typeface="Calibri" panose="020F0502020204030204" pitchFamily="34" charset="0"/>
            </a:endParaRPr>
          </a:p>
        </p:txBody>
      </p:sp>
      <p:sp>
        <p:nvSpPr>
          <p:cNvPr id="9227" name="Oval 13"/>
          <p:cNvSpPr>
            <a:spLocks noChangeArrowheads="1"/>
          </p:cNvSpPr>
          <p:nvPr/>
        </p:nvSpPr>
        <p:spPr bwMode="auto">
          <a:xfrm>
            <a:off x="1219200" y="4673600"/>
            <a:ext cx="1033463" cy="10334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r>
              <a:rPr lang="zh-CN" altLang="en-US" sz="4000">
                <a:latin typeface="腾祥嘉丽超细圆简" charset="-122"/>
                <a:ea typeface="腾祥嘉丽超细圆简" charset="-122"/>
                <a:sym typeface="FontAwesome" pitchFamily="2" charset="0"/>
              </a:rPr>
              <a:t>1</a:t>
            </a:r>
            <a:endParaRPr lang="zh-CN" altLang="en-US" sz="4000">
              <a:latin typeface="腾祥嘉丽超细圆简" charset="-122"/>
              <a:ea typeface="腾祥嘉丽超细圆简" charset="-122"/>
              <a:sym typeface="FontAwesome" pitchFamily="2" charset="0"/>
            </a:endParaRPr>
          </a:p>
        </p:txBody>
      </p:sp>
      <p:sp>
        <p:nvSpPr>
          <p:cNvPr id="9228" name="Arc 14"/>
          <p:cNvSpPr>
            <a:spLocks noChangeArrowheads="1"/>
          </p:cNvSpPr>
          <p:nvPr/>
        </p:nvSpPr>
        <p:spPr bwMode="auto">
          <a:xfrm>
            <a:off x="2393950" y="2901950"/>
            <a:ext cx="1190625" cy="1187450"/>
          </a:xfrm>
          <a:custGeom>
            <a:avLst/>
            <a:gdLst>
              <a:gd name="T0" fmla="*/ 741 w 1483"/>
              <a:gd name="T1" fmla="*/ 0 h 1483"/>
              <a:gd name="T2" fmla="*/ 1482 w 1483"/>
              <a:gd name="T3" fmla="*/ 741 h 1483"/>
              <a:gd name="T4" fmla="*/ 741 w 1483"/>
              <a:gd name="T5" fmla="*/ 1482 h 1483"/>
              <a:gd name="T6" fmla="*/ 0 w 1483"/>
              <a:gd name="T7" fmla="*/ 741 h 1483"/>
              <a:gd name="T8" fmla="*/ 93 w 1483"/>
              <a:gd name="T9" fmla="*/ 381 h 1483"/>
              <a:gd name="T10" fmla="*/ 741 w 1483"/>
              <a:gd name="T11" fmla="*/ 741 h 1483"/>
              <a:gd name="T12" fmla="*/ 741 w 1483"/>
              <a:gd name="T13" fmla="*/ 0 h 1483"/>
              <a:gd name="T14" fmla="*/ 1482 w 1483"/>
              <a:gd name="T15" fmla="*/ 741 h 1483"/>
              <a:gd name="T16" fmla="*/ 741 w 1483"/>
              <a:gd name="T17" fmla="*/ 1482 h 1483"/>
              <a:gd name="T18" fmla="*/ 0 w 1483"/>
              <a:gd name="T19" fmla="*/ 741 h 1483"/>
              <a:gd name="T20" fmla="*/ 93 w 1483"/>
              <a:gd name="T21" fmla="*/ 38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3" h="1483" stroke="0">
                <a:moveTo>
                  <a:pt x="741" y="0"/>
                </a:moveTo>
                <a:cubicBezTo>
                  <a:pt x="1150" y="0"/>
                  <a:pt x="1482" y="332"/>
                  <a:pt x="1482" y="741"/>
                </a:cubicBezTo>
                <a:cubicBezTo>
                  <a:pt x="1482" y="1150"/>
                  <a:pt x="1150" y="1482"/>
                  <a:pt x="741" y="1482"/>
                </a:cubicBezTo>
                <a:cubicBezTo>
                  <a:pt x="332" y="1482"/>
                  <a:pt x="0" y="1150"/>
                  <a:pt x="0" y="741"/>
                </a:cubicBezTo>
                <a:cubicBezTo>
                  <a:pt x="0" y="610"/>
                  <a:pt x="34" y="487"/>
                  <a:pt x="93" y="381"/>
                </a:cubicBezTo>
                <a:lnTo>
                  <a:pt x="741" y="741"/>
                </a:lnTo>
                <a:close/>
              </a:path>
              <a:path w="1483" h="1483" fill="none">
                <a:moveTo>
                  <a:pt x="741" y="0"/>
                </a:moveTo>
                <a:cubicBezTo>
                  <a:pt x="1150" y="0"/>
                  <a:pt x="1482" y="332"/>
                  <a:pt x="1482" y="741"/>
                </a:cubicBezTo>
                <a:cubicBezTo>
                  <a:pt x="1482" y="1150"/>
                  <a:pt x="1150" y="1482"/>
                  <a:pt x="741" y="1482"/>
                </a:cubicBezTo>
                <a:cubicBezTo>
                  <a:pt x="332" y="1482"/>
                  <a:pt x="0" y="1150"/>
                  <a:pt x="0" y="741"/>
                </a:cubicBezTo>
                <a:cubicBezTo>
                  <a:pt x="0" y="610"/>
                  <a:pt x="34" y="487"/>
                  <a:pt x="93" y="381"/>
                </a:cubicBezTo>
              </a:path>
            </a:pathLst>
          </a:custGeom>
          <a:noFill/>
          <a:ln w="25400">
            <a:solidFill>
              <a:schemeClr val="bg1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Oval 15" hidden="1"/>
          <p:cNvSpPr>
            <a:spLocks noChangeArrowheads="1"/>
          </p:cNvSpPr>
          <p:nvPr/>
        </p:nvSpPr>
        <p:spPr bwMode="auto">
          <a:xfrm>
            <a:off x="8186738" y="5338763"/>
            <a:ext cx="671512" cy="6699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r>
              <a:rPr lang="zh-CN" altLang="en-US" sz="3200">
                <a:latin typeface="GeosansLight" pitchFamily="2" charset="0"/>
                <a:sym typeface="FontAwesome" pitchFamily="2" charset="0"/>
              </a:rPr>
              <a:t>6</a:t>
            </a:r>
            <a:endParaRPr lang="en-US" altLang="zh-CN" sz="3200">
              <a:latin typeface="GeosansLight" pitchFamily="2" charset="0"/>
              <a:ea typeface="GeosansLight" pitchFamily="2" charset="0"/>
              <a:cs typeface="GeosansLight" pitchFamily="2" charset="0"/>
              <a:sym typeface="Calibri" panose="020F0502020204030204" pitchFamily="34" charset="0"/>
            </a:endParaRPr>
          </a:p>
        </p:txBody>
      </p:sp>
      <p:sp>
        <p:nvSpPr>
          <p:cNvPr id="9232" name="Rectangle 18"/>
          <p:cNvSpPr>
            <a:spLocks noChangeArrowheads="1"/>
          </p:cNvSpPr>
          <p:nvPr/>
        </p:nvSpPr>
        <p:spPr bwMode="auto">
          <a:xfrm>
            <a:off x="2252980" y="4929505"/>
            <a:ext cx="466725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GeosansLight" pitchFamily="2" charset="0"/>
              </a:rPr>
              <a:t>The meaning of leaf recognition</a:t>
            </a:r>
            <a:endParaRPr lang="zh-CN" altLang="zh-CN" sz="2800" b="1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234" name="Rectangle 22"/>
          <p:cNvSpPr>
            <a:spLocks noChangeArrowheads="1"/>
          </p:cNvSpPr>
          <p:nvPr/>
        </p:nvSpPr>
        <p:spPr bwMode="auto">
          <a:xfrm>
            <a:off x="3476625" y="3536950"/>
            <a:ext cx="3017838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Leaf image</a:t>
            </a:r>
            <a:r>
              <a:rPr lang="en-US" altLang="zh-CN" sz="28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s </a:t>
            </a:r>
            <a:r>
              <a:rPr lang="zh-CN" altLang="zh-CN" sz="28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preprocessing</a:t>
            </a:r>
            <a:endParaRPr lang="zh-CN" altLang="en-US" sz="2800" b="1">
              <a:solidFill>
                <a:schemeClr val="bg1"/>
              </a:solidFill>
              <a:latin typeface="华文仿宋" charset="-122"/>
              <a:ea typeface="华文仿宋" charset="-122"/>
              <a:sym typeface="Open Sans" pitchFamily="2" charset="0"/>
            </a:endParaRPr>
          </a:p>
        </p:txBody>
      </p:sp>
      <p:sp>
        <p:nvSpPr>
          <p:cNvPr id="9236" name="Rectangle 25"/>
          <p:cNvSpPr>
            <a:spLocks noChangeArrowheads="1"/>
          </p:cNvSpPr>
          <p:nvPr/>
        </p:nvSpPr>
        <p:spPr bwMode="auto">
          <a:xfrm>
            <a:off x="7021513" y="1828800"/>
            <a:ext cx="4100512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仿宋" charset="-122"/>
                <a:ea typeface="华文仿宋" charset="-122"/>
                <a:sym typeface="Open Sans" pitchFamily="2" charset="0"/>
              </a:rPr>
              <a:t>Classification of leaf classifiers</a:t>
            </a:r>
            <a:endParaRPr lang="zh-CN" altLang="en-US" sz="2800" b="1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238" name="Rectangle 28"/>
          <p:cNvSpPr>
            <a:spLocks noChangeArrowheads="1"/>
          </p:cNvSpPr>
          <p:nvPr/>
        </p:nvSpPr>
        <p:spPr bwMode="auto">
          <a:xfrm>
            <a:off x="8321675" y="3917950"/>
            <a:ext cx="3017838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800" b="1">
              <a:solidFill>
                <a:schemeClr val="bg1"/>
              </a:solidFill>
              <a:latin typeface="华文仿宋" charset="-122"/>
              <a:ea typeface="华文仿宋" charset="-122"/>
            </a:endParaRPr>
          </a:p>
          <a:p>
            <a:endParaRPr lang="en-US" altLang="zh-CN" sz="2400">
              <a:solidFill>
                <a:schemeClr val="bg1"/>
              </a:solidFill>
              <a:latin typeface="腾祥嘉丽超细圆简" charset="-122"/>
              <a:ea typeface="腾祥嘉丽超细圆简" charset="-122"/>
              <a:sym typeface="Open Sans" pitchFamily="2" charset="0"/>
            </a:endParaRPr>
          </a:p>
        </p:txBody>
      </p:sp>
      <p:sp>
        <p:nvSpPr>
          <p:cNvPr id="5135" name="TextBox 30" hidden="1"/>
          <p:cNvSpPr>
            <a:spLocks noChangeArrowheads="1"/>
          </p:cNvSpPr>
          <p:nvPr/>
        </p:nvSpPr>
        <p:spPr bwMode="auto">
          <a:xfrm>
            <a:off x="8977313" y="5267325"/>
            <a:ext cx="8953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Open Sans" pitchFamily="2" charset="0"/>
                <a:ea typeface="腾祥嘉丽超细圆简" charset="-122"/>
                <a:sym typeface="Open Sans" pitchFamily="2" charset="0"/>
              </a:rPr>
              <a:t>膜厚度</a:t>
            </a:r>
            <a:endParaRPr lang="zh-CN" altLang="en-US" sz="3200" b="1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</p:txBody>
      </p:sp>
      <p:sp>
        <p:nvSpPr>
          <p:cNvPr id="5136" name="Rectangle 31" hidden="1"/>
          <p:cNvSpPr>
            <a:spLocks noChangeArrowheads="1"/>
          </p:cNvSpPr>
          <p:nvPr/>
        </p:nvSpPr>
        <p:spPr bwMode="auto">
          <a:xfrm>
            <a:off x="8956675" y="5778500"/>
            <a:ext cx="358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Open Sans" pitchFamily="2" charset="0"/>
                <a:ea typeface="腾祥嘉丽超细圆简" charset="-122"/>
                <a:sym typeface="Open Sans" pitchFamily="2" charset="0"/>
              </a:rPr>
              <a:t>肥皂膜厚度对实验影响</a:t>
            </a:r>
            <a:endParaRPr lang="zh-CN" altLang="en-US" sz="2400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</p:txBody>
      </p:sp>
      <p:cxnSp>
        <p:nvCxnSpPr>
          <p:cNvPr id="9241" name="Curved Connector 33"/>
          <p:cNvCxnSpPr>
            <a:cxnSpLocks noChangeShapeType="1"/>
          </p:cNvCxnSpPr>
          <p:nvPr/>
        </p:nvCxnSpPr>
        <p:spPr bwMode="auto">
          <a:xfrm rot="5400000" flipH="1" flipV="1">
            <a:off x="1477963" y="3754438"/>
            <a:ext cx="1343025" cy="10445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2" name="Freeform 37"/>
          <p:cNvSpPr>
            <a:spLocks noChangeArrowheads="1"/>
          </p:cNvSpPr>
          <p:nvPr/>
        </p:nvSpPr>
        <p:spPr bwMode="auto">
          <a:xfrm>
            <a:off x="3124200" y="1952625"/>
            <a:ext cx="1849438" cy="1192213"/>
          </a:xfrm>
          <a:custGeom>
            <a:avLst/>
            <a:gdLst>
              <a:gd name="T0" fmla="*/ 0 w 2955851"/>
              <a:gd name="T1" fmla="*/ 845092 h 845092"/>
              <a:gd name="T2" fmla="*/ 935665 w 2955851"/>
              <a:gd name="T3" fmla="*/ 58282 h 845092"/>
              <a:gd name="T4" fmla="*/ 2955851 w 2955851"/>
              <a:gd name="T5" fmla="*/ 58282 h 845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5851" h="845092">
                <a:moveTo>
                  <a:pt x="0" y="845092"/>
                </a:moveTo>
                <a:cubicBezTo>
                  <a:pt x="221511" y="517254"/>
                  <a:pt x="443023" y="189417"/>
                  <a:pt x="935665" y="58282"/>
                </a:cubicBezTo>
                <a:cubicBezTo>
                  <a:pt x="1428307" y="-72853"/>
                  <a:pt x="2955851" y="58282"/>
                  <a:pt x="2955851" y="58282"/>
                </a:cubicBezTo>
              </a:path>
            </a:pathLst>
          </a:custGeom>
          <a:noFill/>
          <a:ln w="25400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39" name="Curved Connector 41" hidden="1"/>
          <p:cNvCxnSpPr>
            <a:cxnSpLocks noChangeShapeType="1"/>
          </p:cNvCxnSpPr>
          <p:nvPr/>
        </p:nvCxnSpPr>
        <p:spPr bwMode="auto">
          <a:xfrm rot="16200000" flipH="1">
            <a:off x="7818438" y="4618038"/>
            <a:ext cx="666750" cy="6477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Oval 4"/>
          <p:cNvSpPr>
            <a:spLocks noChangeArrowheads="1"/>
          </p:cNvSpPr>
          <p:nvPr/>
        </p:nvSpPr>
        <p:spPr bwMode="auto">
          <a:xfrm>
            <a:off x="4618038" y="1574800"/>
            <a:ext cx="1033462" cy="10334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r>
              <a:rPr lang="zh-CN" altLang="en-US" sz="4000">
                <a:latin typeface="腾祥嘉丽超细圆简" charset="-122"/>
                <a:ea typeface="腾祥嘉丽超细圆简" charset="-122"/>
                <a:sym typeface="FontAwesome" pitchFamily="2" charset="0"/>
              </a:rPr>
              <a:t>3</a:t>
            </a:r>
            <a:endParaRPr lang="zh-CN" altLang="en-US" sz="4000">
              <a:latin typeface="腾祥嘉丽超细圆简" charset="-122"/>
              <a:ea typeface="腾祥嘉丽超细圆简" charset="-122"/>
              <a:sym typeface="FontAwesome" pitchFamily="2" charset="0"/>
            </a:endParaRPr>
          </a:p>
        </p:txBody>
      </p:sp>
      <p:sp>
        <p:nvSpPr>
          <p:cNvPr id="9246" name="曲线 1191"/>
          <p:cNvSpPr>
            <a:spLocks noChangeArrowheads="1"/>
          </p:cNvSpPr>
          <p:nvPr/>
        </p:nvSpPr>
        <p:spPr bwMode="auto">
          <a:xfrm>
            <a:off x="5416550" y="2009775"/>
            <a:ext cx="820738" cy="239713"/>
          </a:xfrm>
          <a:custGeom>
            <a:avLst/>
            <a:gdLst>
              <a:gd name="T0" fmla="*/ 0 w 21600"/>
              <a:gd name="T1" fmla="*/ 17975 h 21600"/>
              <a:gd name="T2" fmla="*/ 9163 w 21600"/>
              <a:gd name="T3" fmla="*/ 17975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17975"/>
                </a:moveTo>
                <a:cubicBezTo>
                  <a:pt x="1583" y="18338"/>
                  <a:pt x="4835" y="21600"/>
                  <a:pt x="9163" y="17975"/>
                </a:cubicBezTo>
                <a:cubicBezTo>
                  <a:pt x="13492" y="14351"/>
                  <a:pt x="19298" y="3624"/>
                  <a:pt x="21600" y="0"/>
                </a:cubicBezTo>
              </a:path>
            </a:pathLst>
          </a:custGeom>
          <a:noFill/>
          <a:ln w="15875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7" name="Rectangle 6"/>
          <p:cNvSpPr>
            <a:spLocks noChangeArrowheads="1"/>
          </p:cNvSpPr>
          <p:nvPr/>
        </p:nvSpPr>
        <p:spPr bwMode="auto">
          <a:xfrm>
            <a:off x="51435" y="2781935"/>
            <a:ext cx="4195763" cy="12684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249" name="TextBox 13"/>
          <p:cNvSpPr>
            <a:spLocks noChangeArrowheads="1"/>
          </p:cNvSpPr>
          <p:nvPr/>
        </p:nvSpPr>
        <p:spPr bwMode="auto">
          <a:xfrm>
            <a:off x="1143635" y="3100705"/>
            <a:ext cx="27733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腾祥嘉丽超细圆简" charset="-122"/>
                <a:ea typeface="腾祥嘉丽超细圆简" charset="-122"/>
                <a:sym typeface="GeosansLight" pitchFamily="2" charset="0"/>
              </a:rPr>
              <a:t>How to slove？</a:t>
            </a:r>
            <a:endParaRPr lang="zh-CN" altLang="en-US" sz="2800">
              <a:solidFill>
                <a:schemeClr val="bg1"/>
              </a:solidFill>
              <a:latin typeface="腾祥嘉丽超细圆简" charset="-122"/>
              <a:ea typeface="腾祥嘉丽超细圆简" charset="-122"/>
              <a:sym typeface="GeosansLight" pitchFamily="2" charset="0"/>
            </a:endParaRPr>
          </a:p>
        </p:txBody>
      </p:sp>
      <p:sp>
        <p:nvSpPr>
          <p:cNvPr id="9250" name="TextBox 13"/>
          <p:cNvSpPr>
            <a:spLocks noChangeArrowheads="1"/>
          </p:cNvSpPr>
          <p:nvPr/>
        </p:nvSpPr>
        <p:spPr bwMode="auto">
          <a:xfrm>
            <a:off x="645795" y="752475"/>
            <a:ext cx="3972560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GeosansLight" pitchFamily="2" charset="0"/>
                <a:ea typeface="腾祥嘉丽超细圆简" charset="-122"/>
                <a:sym typeface="GeosansLight" pitchFamily="2" charset="0"/>
              </a:rPr>
              <a:t>the idea of the topics</a:t>
            </a:r>
            <a:endParaRPr lang="zh-CN" altLang="en-US" sz="4400">
              <a:solidFill>
                <a:schemeClr val="bg1"/>
              </a:solidFill>
              <a:latin typeface="GeosansLight" pitchFamily="2" charset="0"/>
              <a:ea typeface="腾祥嘉丽超细圆简" charset="-122"/>
              <a:sym typeface="GeosansLight" pitchFamily="2" charset="0"/>
            </a:endParaRPr>
          </a:p>
        </p:txBody>
      </p:sp>
      <p:sp>
        <p:nvSpPr>
          <p:cNvPr id="9252" name="Rectangle 22"/>
          <p:cNvSpPr>
            <a:spLocks noChangeArrowheads="1"/>
          </p:cNvSpPr>
          <p:nvPr/>
        </p:nvSpPr>
        <p:spPr bwMode="auto">
          <a:xfrm>
            <a:off x="5162868" y="1052830"/>
            <a:ext cx="46005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仿宋" charset="-122"/>
                <a:ea typeface="华文仿宋" charset="-122"/>
                <a:sym typeface="Open Sans" pitchFamily="2" charset="0"/>
              </a:rPr>
              <a:t>Leaf feature extraction</a:t>
            </a:r>
            <a:endParaRPr lang="zh-CN" altLang="en-US" sz="2800" b="1">
              <a:solidFill>
                <a:schemeClr val="bg1"/>
              </a:solidFill>
              <a:latin typeface="华文仿宋" charset="-122"/>
              <a:ea typeface="华文仿宋" charset="-122"/>
              <a:sym typeface="Open Sans" pitchFamily="2" charset="0"/>
            </a:endParaRPr>
          </a:p>
        </p:txBody>
      </p:sp>
      <p:pic>
        <p:nvPicPr>
          <p:cNvPr id="2" name="图片 1" descr="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9135" y="3440430"/>
            <a:ext cx="4836160" cy="2720340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Motion origin="layout" path="M 0 0  L 0 -0.33333  E" pathEditMode="relative" rAng="0" ptsTypes="">
                                      <p:cBhvr>
                                        <p:cTn id="21" dur="10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4" nodeType="withEffect">
                                  <p:stCondLst>
                                    <p:cond delay="1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nimBg="1"/>
      <p:bldP spid="9224" grpId="0" bldLvl="0" animBg="1"/>
      <p:bldP spid="9226" grpId="0" bldLvl="0" animBg="1"/>
      <p:bldP spid="9227" grpId="0" bldLvl="0" animBg="1"/>
      <p:bldP spid="9228" grpId="0" bldLvl="0"/>
      <p:bldP spid="9228" grpId="1" bldLvl="0"/>
      <p:bldP spid="9228" grpId="2" bldLvl="0" animBg="1"/>
      <p:bldP spid="9232" grpId="0" bldLvl="0"/>
      <p:bldP spid="9234" grpId="0" bldLvl="0"/>
      <p:bldP spid="9236" grpId="0" bldLvl="0"/>
      <p:bldP spid="9238" grpId="0" bldLvl="0"/>
      <p:bldP spid="9242" grpId="0" bldLvl="0" animBg="1"/>
      <p:bldP spid="9245" grpId="0" bldLvl="0" animBg="1"/>
      <p:bldP spid="9247" grpId="0" bldLvl="0" animBg="1"/>
      <p:bldP spid="9247" grpId="1" bldLvl="0" animBg="1"/>
      <p:bldP spid="9249" grpId="0" bldLvl="0"/>
      <p:bldP spid="9249" grpId="1" bldLvl="0"/>
      <p:bldP spid="9249" grpId="2" bldLvl="0"/>
      <p:bldP spid="9249" grpId="3" bldLvl="0"/>
      <p:bldP spid="9249" grpId="4" bldLvl="0"/>
      <p:bldP spid="9250" grpId="0" bldLvl="0"/>
      <p:bldP spid="9250" grpId="1" bldLvl="0"/>
      <p:bldP spid="9250" grpId="2" bldLvl="0"/>
      <p:bldP spid="9252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2730"/>
            <a:ext cx="10515600" cy="1325563"/>
          </a:xfrm>
        </p:spPr>
        <p:txBody>
          <a:bodyPr/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GaussianNB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351338"/>
          </a:xfrm>
        </p:spPr>
        <p:txBody>
          <a:bodyPr/>
          <a:p>
            <a:r>
              <a:rPr lang="zh-CN" altLang="en-US"/>
              <a:t>Inheriting gauss</a:t>
            </a:r>
            <a:r>
              <a:rPr lang="en-US" altLang="zh-CN"/>
              <a:t>ion</a:t>
            </a:r>
            <a:r>
              <a:rPr lang="zh-CN" altLang="en-US"/>
              <a:t> </a:t>
            </a:r>
            <a:r>
              <a:rPr lang="en-US" altLang="zh-CN"/>
              <a:t>simplicity</a:t>
            </a:r>
            <a:r>
              <a:rPr lang="zh-CN" altLang="en-US"/>
              <a:t> bayes, the characteristic possibility is assumed to be gauss</a:t>
            </a:r>
            <a:r>
              <a:rPr lang="en-US" altLang="zh-CN"/>
              <a:t>ion</a:t>
            </a:r>
            <a:r>
              <a:rPr lang="zh-CN" altLang="en-US"/>
              <a:t>: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620" y="2767965"/>
          <a:ext cx="5535295" cy="132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234565" imgH="533400" progId="Equation.KSEE3">
                  <p:embed/>
                </p:oleObj>
              </mc:Choice>
              <mc:Fallback>
                <p:oleObj name="" r:id="rId1" imgW="2234565" imgH="533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620" y="2767965"/>
                        <a:ext cx="5535295" cy="132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高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10" y="2078355"/>
            <a:ext cx="4555490" cy="45554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8 </a:t>
            </a:r>
            <a:r>
              <a:rPr lang="zh-CN" altLang="en-US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Classifier</a:t>
            </a:r>
            <a:r>
              <a:rPr lang="en-US" altLang="zh-CN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s</a:t>
            </a:r>
            <a:r>
              <a:rPr lang="zh-CN" altLang="en-US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effect contras</a:t>
            </a:r>
            <a:r>
              <a:rPr lang="en-US" altLang="zh-CN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t</a:t>
            </a:r>
            <a:endParaRPr lang="en-US" altLang="zh-CN" b="1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4" name="内容占位符 3" descr="comparis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6740" y="1531620"/>
            <a:ext cx="6579870" cy="3615055"/>
          </a:xfrm>
          <a:prstGeom prst="rect">
            <a:avLst/>
          </a:prstGeom>
        </p:spPr>
      </p:pic>
      <p:pic>
        <p:nvPicPr>
          <p:cNvPr id="5" name="图片 4" descr="log lo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5" y="2730500"/>
            <a:ext cx="6427470" cy="35312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80" y="640080"/>
            <a:ext cx="3564890" cy="3611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65" y="2298700"/>
            <a:ext cx="3608705" cy="3821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920" y="3832225"/>
            <a:ext cx="3503295" cy="26917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4"/>
          <p:cNvSpPr>
            <a:spLocks noChangeArrowheads="1"/>
          </p:cNvSpPr>
          <p:nvPr/>
        </p:nvSpPr>
        <p:spPr bwMode="auto">
          <a:xfrm>
            <a:off x="3131503" y="3042285"/>
            <a:ext cx="386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腾祥嘉丽超细圆简" charset="-122"/>
                <a:ea typeface="腾祥嘉丽超细圆简" charset="-122"/>
                <a:sym typeface="GeosansLight" pitchFamily="2" charset="0"/>
              </a:rPr>
              <a:t>[</a:t>
            </a:r>
            <a:endParaRPr lang="zh-CN" altLang="en-US" sz="6000">
              <a:latin typeface="GeosansLight" pitchFamily="2" charset="0"/>
              <a:ea typeface="腾祥嘉丽超细圆简" charset="-122"/>
              <a:sym typeface="GeosansLight" pitchFamily="2" charset="0"/>
            </a:endParaRPr>
          </a:p>
        </p:txBody>
      </p:sp>
      <p:sp>
        <p:nvSpPr>
          <p:cNvPr id="29702" name="文本框 29701"/>
          <p:cNvSpPr txBox="1">
            <a:spLocks noChangeArrowheads="1"/>
          </p:cNvSpPr>
          <p:nvPr/>
        </p:nvSpPr>
        <p:spPr bwMode="auto">
          <a:xfrm>
            <a:off x="3374708" y="2881630"/>
            <a:ext cx="74345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40B7EE"/>
                </a:solidFill>
                <a:latin typeface="腾祥嘉丽超细圆简" charset="-122"/>
                <a:ea typeface="腾祥嘉丽超细圆简" charset="-122"/>
                <a:sym typeface="GeosansLight" pitchFamily="2" charset="0"/>
              </a:rPr>
              <a:t>thanks for your listening</a:t>
            </a:r>
            <a:r>
              <a:rPr lang="en-US" altLang="zh-CN" sz="3200">
                <a:latin typeface="腾祥嘉丽超细圆简" charset="-122"/>
                <a:ea typeface="腾祥嘉丽超细圆简" charset="-122"/>
                <a:sym typeface="GeosansLight" pitchFamily="2" charset="0"/>
              </a:rPr>
              <a:t>]</a:t>
            </a:r>
            <a:endParaRPr lang="en-US" altLang="zh-CN" sz="3200">
              <a:latin typeface="腾祥嘉丽超细圆简" charset="-122"/>
              <a:ea typeface="腾祥嘉丽超细圆简" charset="-122"/>
              <a:sym typeface="GeosansLight" pitchFamily="2" charset="0"/>
            </a:endParaRPr>
          </a:p>
        </p:txBody>
      </p:sp>
      <p:sp>
        <p:nvSpPr>
          <p:cNvPr id="29703" name="文本框 29702"/>
          <p:cNvSpPr txBox="1">
            <a:spLocks noChangeArrowheads="1"/>
          </p:cNvSpPr>
          <p:nvPr/>
        </p:nvSpPr>
        <p:spPr bwMode="auto">
          <a:xfrm>
            <a:off x="5880100" y="2471738"/>
            <a:ext cx="6302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9600">
                <a:solidFill>
                  <a:schemeClr val="bg1"/>
                </a:solidFill>
                <a:latin typeface="腾祥嘉丽超细圆简" charset="-122"/>
                <a:ea typeface="腾祥嘉丽超细圆简" charset="-122"/>
              </a:rPr>
              <a:t>|</a:t>
            </a:r>
            <a:endParaRPr lang="zh-CN" altLang="en-US" sz="9600">
              <a:solidFill>
                <a:schemeClr val="bg1"/>
              </a:solidFill>
              <a:latin typeface="腾祥嘉丽超细圆简" charset="-122"/>
              <a:ea typeface="腾祥嘉丽超细圆简" charset="-122"/>
            </a:endParaRPr>
          </a:p>
        </p:txBody>
      </p:sp>
      <p:sp>
        <p:nvSpPr>
          <p:cNvPr id="2" name="TextBox 6"/>
          <p:cNvSpPr>
            <a:spLocks noChangeArrowheads="1"/>
          </p:cNvSpPr>
          <p:nvPr/>
        </p:nvSpPr>
        <p:spPr bwMode="auto">
          <a:xfrm>
            <a:off x="4946650" y="5365750"/>
            <a:ext cx="6227763" cy="4013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>
            <a:spAutoFit/>
          </a:bodyPr>
          <a:lstStyle/>
          <a:p>
            <a:endParaRPr lang="zh-CN" altLang="en-US" sz="2000">
              <a:latin typeface="Times New Roman" panose="02020603050405020304" pitchFamily="18" charset="0"/>
              <a:sym typeface="华文琥珀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90" y="286704"/>
            <a:ext cx="1924050" cy="19240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/>
      <p:bldP spid="29702" grpId="0" bldLvl="0"/>
      <p:bldP spid="29703" grpId="0" bldLvl="0"/>
      <p:bldP spid="2" grpId="0" bldLvl="0"/>
      <p:bldP spid="2" grpId="1" bldLvl="0"/>
      <p:bldP spid="2" grpId="2" bldLvl="0"/>
      <p:bldP spid="2" grpId="3" bldLvl="0"/>
      <p:bldP spid="2" grpId="4" bldLvl="0"/>
      <p:bldP spid="2" grpId="5" bldLvl="0"/>
      <p:bldP spid="2" grpId="6" bldLvl="0"/>
      <p:bldP spid="2" grpId="7" bldLvl="0"/>
      <p:bldP spid="2" grpId="8" bldLvl="0" animBg="1"/>
      <p:bldP spid="2" grpId="9" animBg="1"/>
      <p:bldP spid="2" grpId="1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 hidden="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-20638" y="2973388"/>
            <a:ext cx="4195763" cy="12684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8" name="TextBox 13"/>
          <p:cNvSpPr>
            <a:spLocks noChangeArrowheads="1"/>
          </p:cNvSpPr>
          <p:nvPr/>
        </p:nvSpPr>
        <p:spPr bwMode="auto">
          <a:xfrm>
            <a:off x="-80963" y="701675"/>
            <a:ext cx="833882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GeosansLight" pitchFamily="2" charset="0"/>
                <a:ea typeface="腾祥嘉丽超细圆简" charset="-122"/>
                <a:sym typeface="GeosansLight" pitchFamily="2" charset="0"/>
              </a:rPr>
              <a:t>The meaning of leaf recognition</a:t>
            </a:r>
            <a:endParaRPr lang="zh-CN" altLang="en-US" sz="4000">
              <a:solidFill>
                <a:schemeClr val="bg1"/>
              </a:solidFill>
              <a:latin typeface="GeosansLight" pitchFamily="2" charset="0"/>
              <a:ea typeface="腾祥嘉丽超细圆简" charset="-122"/>
              <a:sym typeface="GeosansLight" pitchFamily="2" charset="0"/>
            </a:endParaRPr>
          </a:p>
        </p:txBody>
      </p:sp>
      <p:sp>
        <p:nvSpPr>
          <p:cNvPr id="8199" name="Arc 2"/>
          <p:cNvSpPr>
            <a:spLocks noChangeArrowheads="1"/>
          </p:cNvSpPr>
          <p:nvPr/>
        </p:nvSpPr>
        <p:spPr bwMode="auto">
          <a:xfrm flipV="1">
            <a:off x="891540" y="2640965"/>
            <a:ext cx="2370455" cy="2145665"/>
          </a:xfrm>
          <a:custGeom>
            <a:avLst/>
            <a:gdLst>
              <a:gd name="T0" fmla="*/ 1203284 w 1695236"/>
              <a:gd name="T1" fmla="*/ 78230 h 1695236"/>
              <a:gd name="T2" fmla="*/ 1695236 w 1695236"/>
              <a:gd name="T3" fmla="*/ 847618 h 1695236"/>
              <a:gd name="T4" fmla="*/ 847618 w 1695236"/>
              <a:gd name="T5" fmla="*/ 1695236 h 1695236"/>
              <a:gd name="T6" fmla="*/ 0 w 1695236"/>
              <a:gd name="T7" fmla="*/ 847618 h 1695236"/>
              <a:gd name="T8" fmla="*/ 439081 w 1695236"/>
              <a:gd name="T9" fmla="*/ 104772 h 1695236"/>
              <a:gd name="T10" fmla="*/ 847618 w 1695236"/>
              <a:gd name="T11" fmla="*/ 847618 h 1695236"/>
              <a:gd name="T12" fmla="*/ 1203284 w 1695236"/>
              <a:gd name="T13" fmla="*/ 78230 h 1695236"/>
              <a:gd name="T14" fmla="*/ 1695236 w 1695236"/>
              <a:gd name="T15" fmla="*/ 847618 h 1695236"/>
              <a:gd name="T16" fmla="*/ 847618 w 1695236"/>
              <a:gd name="T17" fmla="*/ 1695236 h 1695236"/>
              <a:gd name="T18" fmla="*/ 0 w 1695236"/>
              <a:gd name="T19" fmla="*/ 847618 h 1695236"/>
              <a:gd name="T20" fmla="*/ 439081 w 1695236"/>
              <a:gd name="T21" fmla="*/ 104772 h 1695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95236" h="1695236" stroke="0">
                <a:moveTo>
                  <a:pt x="1203284" y="78230"/>
                </a:moveTo>
                <a:cubicBezTo>
                  <a:pt x="1493858" y="212631"/>
                  <a:pt x="1695236" y="506608"/>
                  <a:pt x="1695236" y="847618"/>
                </a:cubicBezTo>
                <a:cubicBezTo>
                  <a:pt x="1695236" y="1315744"/>
                  <a:pt x="1315744" y="1695236"/>
                  <a:pt x="847618" y="1695236"/>
                </a:cubicBezTo>
                <a:cubicBezTo>
                  <a:pt x="379492" y="1695236"/>
                  <a:pt x="0" y="1315744"/>
                  <a:pt x="0" y="847618"/>
                </a:cubicBezTo>
                <a:cubicBezTo>
                  <a:pt x="0" y="527594"/>
                  <a:pt x="177354" y="248993"/>
                  <a:pt x="439081" y="104772"/>
                </a:cubicBezTo>
                <a:lnTo>
                  <a:pt x="847618" y="847618"/>
                </a:lnTo>
                <a:close/>
              </a:path>
              <a:path w="1695236" h="1695236" fill="none">
                <a:moveTo>
                  <a:pt x="1203284" y="78230"/>
                </a:moveTo>
                <a:cubicBezTo>
                  <a:pt x="1493858" y="212631"/>
                  <a:pt x="1695236" y="506608"/>
                  <a:pt x="1695236" y="847618"/>
                </a:cubicBezTo>
                <a:cubicBezTo>
                  <a:pt x="1695236" y="1315744"/>
                  <a:pt x="1315744" y="1695236"/>
                  <a:pt x="847618" y="1695236"/>
                </a:cubicBezTo>
                <a:cubicBezTo>
                  <a:pt x="379492" y="1695236"/>
                  <a:pt x="0" y="1315744"/>
                  <a:pt x="0" y="847618"/>
                </a:cubicBezTo>
                <a:cubicBezTo>
                  <a:pt x="0" y="527594"/>
                  <a:pt x="177354" y="248993"/>
                  <a:pt x="439081" y="104772"/>
                </a:cubicBezTo>
              </a:path>
            </a:pathLst>
          </a:custGeom>
          <a:noFill/>
          <a:ln w="63500">
            <a:solidFill>
              <a:schemeClr val="bg1"/>
            </a:solidFill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TextBox 4"/>
          <p:cNvSpPr>
            <a:spLocks noChangeArrowheads="1"/>
          </p:cNvSpPr>
          <p:nvPr/>
        </p:nvSpPr>
        <p:spPr bwMode="auto">
          <a:xfrm>
            <a:off x="2254250" y="364807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zh-CN" sz="1400" b="1">
              <a:solidFill>
                <a:srgbClr val="595959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 pitchFamily="2" charset="0"/>
            </a:endParaRPr>
          </a:p>
        </p:txBody>
      </p:sp>
      <p:sp>
        <p:nvSpPr>
          <p:cNvPr id="8201" name="Rectangle 6"/>
          <p:cNvSpPr/>
          <p:nvPr/>
        </p:nvSpPr>
        <p:spPr>
          <a:xfrm>
            <a:off x="1064260" y="3377565"/>
            <a:ext cx="202628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ontAwesome" pitchFamily="2" charset="0"/>
                <a:ea typeface="宋体" panose="02010600030101010101" pitchFamily="2" charset="-122"/>
                <a:cs typeface="+mn-ea"/>
                <a:sym typeface="FontAwesome" pitchFamily="2" charset="0"/>
              </a:rPr>
              <a:t>background</a:t>
            </a:r>
            <a:endParaRPr lang="zh-CN" altLang="en-US" sz="2400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ontAwesome" pitchFamily="2" charset="0"/>
              <a:ea typeface="宋体" panose="02010600030101010101" pitchFamily="2" charset="-122"/>
              <a:cs typeface="+mn-ea"/>
              <a:sym typeface="FontAwesome" pitchFamily="2" charset="0"/>
            </a:endParaRPr>
          </a:p>
        </p:txBody>
      </p:sp>
      <p:sp>
        <p:nvSpPr>
          <p:cNvPr id="8202" name="TextBox 9"/>
          <p:cNvSpPr>
            <a:spLocks noChangeArrowheads="1"/>
          </p:cNvSpPr>
          <p:nvPr/>
        </p:nvSpPr>
        <p:spPr bwMode="auto">
          <a:xfrm>
            <a:off x="4251325" y="1992313"/>
            <a:ext cx="7870825" cy="35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Leaves are the most basic and important place of life 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for plants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,t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he extraction and identification of leaf characteristics not only distinguish the types of plant species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,but also can explore t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he relationship between plants and the evolution of plants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.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  <a:ea typeface="腾祥嘉丽超细圆简" charset="-122"/>
              <a:sym typeface="Arial" panose="020B0604020202020204" pitchFamily="34" charset="0"/>
            </a:endParaRPr>
          </a:p>
        </p:txBody>
      </p:sp>
      <p:sp>
        <p:nvSpPr>
          <p:cNvPr id="6152" name="Rectangle 27"/>
          <p:cNvSpPr>
            <a:spLocks noChangeArrowheads="1"/>
          </p:cNvSpPr>
          <p:nvPr/>
        </p:nvSpPr>
        <p:spPr bwMode="auto">
          <a:xfrm>
            <a:off x="1539875" y="4506913"/>
            <a:ext cx="17367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>
                <a:solidFill>
                  <a:srgbClr val="595959"/>
                </a:solidFill>
                <a:latin typeface="Open Sans" pitchFamily="2" charset="0"/>
                <a:cs typeface="Calibri" panose="020F0502020204030204" pitchFamily="34" charset="0"/>
                <a:sym typeface="Open Sans" pitchFamily="2" charset="0"/>
              </a:rPr>
              <a:t> </a:t>
            </a:r>
            <a:endParaRPr lang="en-US" altLang="zh-CN" sz="100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53" name="TextBox 9"/>
          <p:cNvSpPr>
            <a:spLocks noChangeArrowheads="1"/>
          </p:cNvSpPr>
          <p:nvPr/>
        </p:nvSpPr>
        <p:spPr bwMode="auto">
          <a:xfrm>
            <a:off x="5029835" y="4151630"/>
            <a:ext cx="5991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800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</p:txBody>
      </p:sp>
      <p:sp>
        <p:nvSpPr>
          <p:cNvPr id="8205" name="直接连接符 8204"/>
          <p:cNvSpPr>
            <a:spLocks noChangeShapeType="1"/>
          </p:cNvSpPr>
          <p:nvPr/>
        </p:nvSpPr>
        <p:spPr bwMode="auto">
          <a:xfrm>
            <a:off x="2505075" y="1436688"/>
            <a:ext cx="94503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rAng="0" ptsTypes="">
                                      <p:cBhvr>
                                        <p:cTn id="1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8195" grpId="1" bldLvl="0" animBg="1"/>
      <p:bldP spid="8198" grpId="0" bldLvl="0"/>
      <p:bldP spid="8198" grpId="1" bldLvl="0"/>
      <p:bldP spid="8198" grpId="2" bldLvl="0"/>
      <p:bldP spid="8199" grpId="0" bldLvl="0" animBg="1"/>
      <p:bldP spid="8199" grpId="1" bldLvl="0"/>
      <p:bldP spid="8199" grpId="2" bldLvl="0"/>
      <p:bldP spid="8199" grpId="3" bldLvl="0" animBg="1"/>
      <p:bldP spid="8201" grpId="0" bldLvl="0"/>
      <p:bldP spid="820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 hidden="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-1588" y="3057208"/>
            <a:ext cx="4195763" cy="12684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8" name="TextBox 13"/>
          <p:cNvSpPr>
            <a:spLocks noChangeArrowheads="1"/>
          </p:cNvSpPr>
          <p:nvPr/>
        </p:nvSpPr>
        <p:spPr bwMode="auto">
          <a:xfrm>
            <a:off x="-80963" y="701675"/>
            <a:ext cx="65963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4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Leaf image</a:t>
            </a:r>
            <a:r>
              <a:rPr lang="en-US" altLang="zh-CN" sz="4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s </a:t>
            </a:r>
            <a:r>
              <a:rPr lang="zh-CN" altLang="zh-CN" sz="4000" b="1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preprocessing</a:t>
            </a:r>
            <a:endParaRPr lang="zh-CN" altLang="en-US" sz="4000">
              <a:solidFill>
                <a:schemeClr val="bg1"/>
              </a:solidFill>
              <a:latin typeface="GeosansLight" pitchFamily="2" charset="0"/>
              <a:ea typeface="腾祥嘉丽超细圆简" charset="-122"/>
              <a:sym typeface="GeosansLight" pitchFamily="2" charset="0"/>
            </a:endParaRPr>
          </a:p>
        </p:txBody>
      </p:sp>
      <p:sp>
        <p:nvSpPr>
          <p:cNvPr id="8199" name="Arc 2"/>
          <p:cNvSpPr>
            <a:spLocks noChangeArrowheads="1"/>
          </p:cNvSpPr>
          <p:nvPr/>
        </p:nvSpPr>
        <p:spPr bwMode="auto">
          <a:xfrm flipV="1">
            <a:off x="1131888" y="2889250"/>
            <a:ext cx="1928812" cy="1930400"/>
          </a:xfrm>
          <a:custGeom>
            <a:avLst/>
            <a:gdLst>
              <a:gd name="T0" fmla="*/ 1203284 w 1695236"/>
              <a:gd name="T1" fmla="*/ 78230 h 1695236"/>
              <a:gd name="T2" fmla="*/ 1695236 w 1695236"/>
              <a:gd name="T3" fmla="*/ 847618 h 1695236"/>
              <a:gd name="T4" fmla="*/ 847618 w 1695236"/>
              <a:gd name="T5" fmla="*/ 1695236 h 1695236"/>
              <a:gd name="T6" fmla="*/ 0 w 1695236"/>
              <a:gd name="T7" fmla="*/ 847618 h 1695236"/>
              <a:gd name="T8" fmla="*/ 439081 w 1695236"/>
              <a:gd name="T9" fmla="*/ 104772 h 1695236"/>
              <a:gd name="T10" fmla="*/ 847618 w 1695236"/>
              <a:gd name="T11" fmla="*/ 847618 h 1695236"/>
              <a:gd name="T12" fmla="*/ 1203284 w 1695236"/>
              <a:gd name="T13" fmla="*/ 78230 h 1695236"/>
              <a:gd name="T14" fmla="*/ 1695236 w 1695236"/>
              <a:gd name="T15" fmla="*/ 847618 h 1695236"/>
              <a:gd name="T16" fmla="*/ 847618 w 1695236"/>
              <a:gd name="T17" fmla="*/ 1695236 h 1695236"/>
              <a:gd name="T18" fmla="*/ 0 w 1695236"/>
              <a:gd name="T19" fmla="*/ 847618 h 1695236"/>
              <a:gd name="T20" fmla="*/ 439081 w 1695236"/>
              <a:gd name="T21" fmla="*/ 104772 h 1695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95236" h="1695236" stroke="0">
                <a:moveTo>
                  <a:pt x="1203284" y="78230"/>
                </a:moveTo>
                <a:cubicBezTo>
                  <a:pt x="1493858" y="212631"/>
                  <a:pt x="1695236" y="506608"/>
                  <a:pt x="1695236" y="847618"/>
                </a:cubicBezTo>
                <a:cubicBezTo>
                  <a:pt x="1695236" y="1315744"/>
                  <a:pt x="1315744" y="1695236"/>
                  <a:pt x="847618" y="1695236"/>
                </a:cubicBezTo>
                <a:cubicBezTo>
                  <a:pt x="379492" y="1695236"/>
                  <a:pt x="0" y="1315744"/>
                  <a:pt x="0" y="847618"/>
                </a:cubicBezTo>
                <a:cubicBezTo>
                  <a:pt x="0" y="527594"/>
                  <a:pt x="177354" y="248993"/>
                  <a:pt x="439081" y="104772"/>
                </a:cubicBezTo>
                <a:lnTo>
                  <a:pt x="847618" y="847618"/>
                </a:lnTo>
                <a:close/>
              </a:path>
              <a:path w="1695236" h="1695236" fill="none">
                <a:moveTo>
                  <a:pt x="1203284" y="78230"/>
                </a:moveTo>
                <a:cubicBezTo>
                  <a:pt x="1493858" y="212631"/>
                  <a:pt x="1695236" y="506608"/>
                  <a:pt x="1695236" y="847618"/>
                </a:cubicBezTo>
                <a:cubicBezTo>
                  <a:pt x="1695236" y="1315744"/>
                  <a:pt x="1315744" y="1695236"/>
                  <a:pt x="847618" y="1695236"/>
                </a:cubicBezTo>
                <a:cubicBezTo>
                  <a:pt x="379492" y="1695236"/>
                  <a:pt x="0" y="1315744"/>
                  <a:pt x="0" y="847618"/>
                </a:cubicBezTo>
                <a:cubicBezTo>
                  <a:pt x="0" y="527594"/>
                  <a:pt x="177354" y="248993"/>
                  <a:pt x="439081" y="104772"/>
                </a:cubicBezTo>
              </a:path>
            </a:pathLst>
          </a:custGeom>
          <a:noFill/>
          <a:ln w="63500">
            <a:solidFill>
              <a:schemeClr val="bg1"/>
            </a:solidFill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TextBox 4"/>
          <p:cNvSpPr>
            <a:spLocks noChangeArrowheads="1"/>
          </p:cNvSpPr>
          <p:nvPr/>
        </p:nvSpPr>
        <p:spPr bwMode="auto">
          <a:xfrm>
            <a:off x="2254250" y="364807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zh-CN" sz="1400" b="1">
              <a:solidFill>
                <a:srgbClr val="595959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 pitchFamily="2" charset="0"/>
            </a:endParaRPr>
          </a:p>
        </p:txBody>
      </p:sp>
      <p:sp>
        <p:nvSpPr>
          <p:cNvPr id="8201" name="Rectangle 6"/>
          <p:cNvSpPr/>
          <p:nvPr/>
        </p:nvSpPr>
        <p:spPr>
          <a:xfrm>
            <a:off x="1204595" y="3430905"/>
            <a:ext cx="178371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ontAwesome" pitchFamily="2" charset="0"/>
                <a:ea typeface="宋体" panose="02010600030101010101" pitchFamily="2" charset="-122"/>
                <a:sym typeface="FontAwesome" pitchFamily="2" charset="0"/>
              </a:rPr>
              <a:t>content</a:t>
            </a:r>
            <a:r>
              <a:rPr lang="en-US" altLang="zh-CN" sz="280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ontAwesome" pitchFamily="2" charset="0"/>
                <a:ea typeface="宋体" panose="02010600030101010101" pitchFamily="2" charset="-122"/>
                <a:sym typeface="FontAwesome" pitchFamily="2" charset="0"/>
              </a:rPr>
              <a:t>s</a:t>
            </a:r>
            <a:endParaRPr lang="en-US" altLang="zh-CN" sz="2800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ontAwesome" pitchFamily="2" charset="0"/>
              <a:ea typeface="宋体" panose="02010600030101010101" pitchFamily="2" charset="-122"/>
              <a:sym typeface="FontAwesome" pitchFamily="2" charset="0"/>
            </a:endParaRPr>
          </a:p>
        </p:txBody>
      </p:sp>
      <p:sp>
        <p:nvSpPr>
          <p:cNvPr id="8202" name="TextBox 9"/>
          <p:cNvSpPr>
            <a:spLocks noChangeArrowheads="1"/>
          </p:cNvSpPr>
          <p:nvPr/>
        </p:nvSpPr>
        <p:spPr bwMode="auto">
          <a:xfrm>
            <a:off x="4386580" y="2182813"/>
            <a:ext cx="787082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Image acquisition</a:t>
            </a:r>
            <a:endParaRPr lang="en-US" altLang="zh-CN" sz="3200" b="1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Image cropping</a:t>
            </a:r>
            <a:endParaRPr lang="en-US" altLang="zh-CN" sz="3200" b="1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The image smooth</a:t>
            </a:r>
            <a:endParaRPr lang="en-US" altLang="zh-CN" sz="3200" b="1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Image segmentation</a:t>
            </a:r>
            <a:endParaRPr lang="en-US" altLang="zh-CN" sz="3200" b="1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Image edge detection</a:t>
            </a:r>
            <a:endParaRPr lang="en-US" altLang="zh-CN" sz="3200" b="1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6152" name="Rectangle 27"/>
          <p:cNvSpPr>
            <a:spLocks noChangeArrowheads="1"/>
          </p:cNvSpPr>
          <p:nvPr/>
        </p:nvSpPr>
        <p:spPr bwMode="auto">
          <a:xfrm>
            <a:off x="1539875" y="4506913"/>
            <a:ext cx="17367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>
                <a:solidFill>
                  <a:srgbClr val="595959"/>
                </a:solidFill>
                <a:latin typeface="Open Sans" pitchFamily="2" charset="0"/>
                <a:cs typeface="Calibri" panose="020F0502020204030204" pitchFamily="34" charset="0"/>
                <a:sym typeface="Open Sans" pitchFamily="2" charset="0"/>
              </a:rPr>
              <a:t> </a:t>
            </a:r>
            <a:endParaRPr lang="en-US" altLang="zh-CN" sz="100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53" name="TextBox 9"/>
          <p:cNvSpPr>
            <a:spLocks noChangeArrowheads="1"/>
          </p:cNvSpPr>
          <p:nvPr/>
        </p:nvSpPr>
        <p:spPr bwMode="auto">
          <a:xfrm>
            <a:off x="5029835" y="4151630"/>
            <a:ext cx="5991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800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</p:txBody>
      </p:sp>
      <p:sp>
        <p:nvSpPr>
          <p:cNvPr id="8205" name="直接连接符 8204"/>
          <p:cNvSpPr>
            <a:spLocks noChangeShapeType="1"/>
          </p:cNvSpPr>
          <p:nvPr/>
        </p:nvSpPr>
        <p:spPr bwMode="auto">
          <a:xfrm>
            <a:off x="2505075" y="1436688"/>
            <a:ext cx="94503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rAng="0" ptsTypes="">
                                      <p:cBhvr>
                                        <p:cTn id="1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8195" grpId="1" bldLvl="0" animBg="1"/>
      <p:bldP spid="8198" grpId="0" bldLvl="0"/>
      <p:bldP spid="8198" grpId="1" bldLvl="0"/>
      <p:bldP spid="8198" grpId="2" bldLvl="0"/>
      <p:bldP spid="8199" grpId="0" bldLvl="0" animBg="1"/>
      <p:bldP spid="8199" grpId="1" bldLvl="0"/>
      <p:bldP spid="8199" grpId="2" bldLvl="0"/>
      <p:bldP spid="8199" grpId="3" bldLvl="0" animBg="1"/>
      <p:bldP spid="8201" grpId="0" bldLvl="0"/>
      <p:bldP spid="820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Arial" panose="020B0604020202020204" pitchFamily="34" charset="0"/>
              </a:rPr>
              <a:t>2</a:t>
            </a:r>
            <a:r>
              <a:rPr lang="zh-CN" altLang="en-US" b="1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Arial" panose="020B0604020202020204" pitchFamily="34" charset="0"/>
              </a:rPr>
              <a:t>.</a:t>
            </a:r>
            <a:r>
              <a:rPr lang="en-US" altLang="zh-CN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Image cropping</a:t>
            </a:r>
            <a:endParaRPr lang="zh-CN" altLang="en-US" smtClean="0"/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sym typeface="Arial" panose="020B0604020202020204" pitchFamily="34" charset="0"/>
            </a:endParaRPr>
          </a:p>
          <a:p>
            <a:endParaRPr lang="zh-CN" altLang="en-US" smtClean="0"/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55" y="1985645"/>
            <a:ext cx="6613525" cy="72453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767840" y="3032760"/>
            <a:ext cx="1941195" cy="2439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3232150" y="4316412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2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5516245" y="3114358"/>
            <a:ext cx="2667000" cy="212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767840" y="5605145"/>
            <a:ext cx="19411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Original </a:t>
            </a:r>
            <a:r>
              <a:rPr lang="en-US">
                <a:sym typeface="+mn-ea"/>
              </a:rPr>
              <a:t>image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0" y="5471795"/>
            <a:ext cx="16535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t>Cutting </a:t>
            </a:r>
            <a:r>
              <a:rPr lang="en-US"/>
              <a:t>image</a:t>
            </a:r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Arial" panose="020B0604020202020204" pitchFamily="34" charset="0"/>
              </a:rPr>
              <a:t>3</a:t>
            </a:r>
            <a:r>
              <a:rPr lang="zh-CN" altLang="en-US" b="1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Arial" panose="020B0604020202020204" pitchFamily="34" charset="0"/>
              </a:rPr>
              <a:t>.</a:t>
            </a:r>
            <a:r>
              <a:rPr lang="en-US" altLang="zh-CN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The image smooth</a:t>
            </a:r>
            <a:br>
              <a:rPr lang="zh-CN" altLang="en-US" smtClean="0">
                <a:solidFill>
                  <a:srgbClr val="FFFFFF"/>
                </a:solidFill>
                <a:latin typeface="华文仿宋" charset="-122"/>
                <a:ea typeface="华文仿宋" charset="-122"/>
              </a:rPr>
            </a:br>
            <a:endParaRPr lang="zh-CN" altLang="en-US" smtClean="0"/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sym typeface="Arial" panose="020B0604020202020204" pitchFamily="34" charset="0"/>
            </a:endParaRPr>
          </a:p>
          <a:p>
            <a:endParaRPr lang="zh-CN" altLang="en-US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232150" y="4316412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2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80870" y="6325870"/>
            <a:ext cx="24949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>
                <a:sym typeface="+mn-ea"/>
              </a:rPr>
              <a:t>Original </a:t>
            </a:r>
            <a:r>
              <a:rPr lang="en-US">
                <a:sym typeface="+mn-ea"/>
              </a:rPr>
              <a:t>image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40880" y="6296660"/>
            <a:ext cx="17018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  Filter </a:t>
            </a:r>
            <a:r>
              <a:rPr lang="en-US">
                <a:sym typeface="+mn-ea"/>
              </a:rPr>
              <a:t>image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4765" y="1329055"/>
            <a:ext cx="9020810" cy="1168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457200" indent="-457200" algn="just" eaLnBrk="1" hangingPunct="1">
              <a:spcBef>
                <a:spcPct val="50000"/>
              </a:spcBef>
            </a:pPr>
            <a:r>
              <a:rPr lang="en-US" altLang="zh-CN" sz="2800" dirty="0">
                <a:latin typeface="Tahoma" panose="020B0604030504040204" pitchFamily="34" charset="0"/>
                <a:sym typeface="+mn-ea"/>
              </a:rPr>
              <a:t>Median Filter (nonlinear)</a:t>
            </a:r>
            <a:endParaRPr lang="en-US" altLang="zh-CN" sz="2800" dirty="0">
              <a:latin typeface="Tahoma" panose="020B0604030504040204" pitchFamily="34" charset="0"/>
              <a:sym typeface="+mn-ea"/>
            </a:endParaRPr>
          </a:p>
          <a:p>
            <a:pPr marL="457200" indent="-457200" algn="just"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dirty="0">
                <a:latin typeface="Tahoma" panose="020B0604030504040204" pitchFamily="34" charset="0"/>
                <a:sym typeface="+mn-ea"/>
              </a:rPr>
              <a:t>Very efficient to remove salt-and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–</a:t>
            </a:r>
            <a:r>
              <a:rPr lang="en-US" altLang="zh-CN" sz="2800" dirty="0">
                <a:latin typeface="Tahoma" panose="020B0604030504040204" pitchFamily="34" charset="0"/>
                <a:sym typeface="+mn-ea"/>
              </a:rPr>
              <a:t>pepper noise.</a:t>
            </a:r>
            <a:endParaRPr lang="zh-CN" altLang="en-US" sz="2800"/>
          </a:p>
        </p:txBody>
      </p:sp>
      <p:pic>
        <p:nvPicPr>
          <p:cNvPr id="7" name="图片 6" descr="w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845" y="3114675"/>
            <a:ext cx="3148965" cy="3035300"/>
          </a:xfrm>
          <a:prstGeom prst="rect">
            <a:avLst/>
          </a:prstGeom>
        </p:spPr>
      </p:pic>
      <p:pic>
        <p:nvPicPr>
          <p:cNvPr id="8" name="图片 7" descr="w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15" y="3115310"/>
            <a:ext cx="3148330" cy="30346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Arial" panose="020B0604020202020204" pitchFamily="34" charset="0"/>
              </a:rPr>
              <a:t>4</a:t>
            </a:r>
            <a:r>
              <a:rPr lang="zh-CN" altLang="en-US" b="1" smtClean="0">
                <a:solidFill>
                  <a:srgbClr val="FFFFFF"/>
                </a:solidFill>
                <a:latin typeface="华文仿宋" charset="-122"/>
                <a:ea typeface="华文仿宋" charset="-122"/>
                <a:sym typeface="Arial" panose="020B0604020202020204" pitchFamily="34" charset="0"/>
              </a:rPr>
              <a:t>.</a:t>
            </a:r>
            <a:r>
              <a:rPr lang="en-US" altLang="zh-CN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Image segmentation</a:t>
            </a:r>
            <a:br>
              <a:rPr lang="zh-CN" altLang="en-US" smtClean="0">
                <a:solidFill>
                  <a:srgbClr val="FFFFFF"/>
                </a:solidFill>
                <a:latin typeface="华文仿宋" charset="-122"/>
                <a:ea typeface="华文仿宋" charset="-122"/>
              </a:rPr>
            </a:br>
            <a:endParaRPr lang="zh-CN" altLang="en-US" smtClean="0"/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sym typeface="Arial" panose="020B0604020202020204" pitchFamily="34" charset="0"/>
            </a:endParaRPr>
          </a:p>
          <a:p>
            <a:endParaRPr lang="zh-CN" altLang="en-US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232150" y="4316412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2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70090" y="6296660"/>
            <a:ext cx="23044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segmentation </a:t>
            </a:r>
            <a:r>
              <a:rPr lang="en-US">
                <a:sym typeface="+mn-ea"/>
              </a:rPr>
              <a:t>image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1329055"/>
            <a:ext cx="1051623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/>
              <a:t>Kmeans clustering algorithm：</a:t>
            </a:r>
            <a:r>
              <a:rPr lang="en-US" altLang="zh-CN" sz="2800"/>
              <a:t>a </a:t>
            </a:r>
            <a:r>
              <a:rPr lang="zh-CN" altLang="en-US" sz="2800"/>
              <a:t>cluster analysis algorithm，</a:t>
            </a:r>
            <a:r>
              <a:rPr lang="en-US" altLang="zh-CN" sz="2800"/>
              <a:t>the main use is to compute data aggregation.And the way to do that is to k</a:t>
            </a:r>
            <a:r>
              <a:rPr lang="zh-CN" altLang="en-US" sz="2800"/>
              <a:t>eep taking the nearest average of the seed points</a:t>
            </a:r>
            <a:endParaRPr lang="zh-CN" altLang="en-US" sz="2800"/>
          </a:p>
        </p:txBody>
      </p:sp>
      <p:pic>
        <p:nvPicPr>
          <p:cNvPr id="2" name="图片 1" descr="w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1585" y="2804795"/>
            <a:ext cx="3470275" cy="3345180"/>
          </a:xfrm>
          <a:prstGeom prst="rect">
            <a:avLst/>
          </a:prstGeom>
        </p:spPr>
      </p:pic>
      <p:pic>
        <p:nvPicPr>
          <p:cNvPr id="3" name="图片 2" descr="w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847340"/>
            <a:ext cx="3514090" cy="3387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0870" y="6325870"/>
            <a:ext cx="24949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>
                <a:sym typeface="+mn-ea"/>
              </a:rPr>
              <a:t>Original </a:t>
            </a:r>
            <a:r>
              <a:rPr lang="en-US">
                <a:sym typeface="+mn-ea"/>
              </a:rPr>
              <a:t>image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FFFFFF"/>
                </a:solidFill>
                <a:latin typeface="华文仿宋" charset="-122"/>
                <a:ea typeface="华文仿宋" charset="-122"/>
              </a:rPr>
              <a:t>5.</a:t>
            </a:r>
            <a:r>
              <a:rPr lang="en-US" altLang="zh-CN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Image edge detection</a:t>
            </a:r>
            <a:br>
              <a:rPr lang="zh-CN" altLang="en-US" smtClean="0">
                <a:solidFill>
                  <a:srgbClr val="FFFFFF"/>
                </a:solidFill>
                <a:latin typeface="华文仿宋" charset="-122"/>
                <a:ea typeface="华文仿宋" charset="-122"/>
              </a:rPr>
            </a:br>
            <a:endParaRPr lang="zh-CN" altLang="en-US" smtClean="0"/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sym typeface="Arial" panose="020B0604020202020204" pitchFamily="34" charset="0"/>
            </a:endParaRPr>
          </a:p>
          <a:p>
            <a:endParaRPr lang="zh-CN" altLang="en-US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232150" y="4316412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2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92290" y="6325870"/>
            <a:ext cx="25393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sym typeface="Arial" panose="020B0604020202020204" pitchFamily="34" charset="0"/>
              </a:rPr>
              <a:t>detection </a:t>
            </a:r>
            <a:r>
              <a:rPr lang="en-US">
                <a:sym typeface="+mn-ea"/>
              </a:rPr>
              <a:t>image</a:t>
            </a:r>
            <a:endParaRPr lang="en-US" altLang="zh-CN">
              <a:solidFill>
                <a:schemeClr val="tx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329055"/>
            <a:ext cx="1051623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/>
              <a:t>filter2D </a:t>
            </a:r>
            <a:r>
              <a:rPr lang="en-US" altLang="zh-CN" sz="2800"/>
              <a:t>function</a:t>
            </a:r>
            <a:r>
              <a:rPr lang="zh-CN" altLang="en-US" sz="2800"/>
              <a:t>：Convolves an image with the kernel</a:t>
            </a:r>
            <a:endParaRPr lang="zh-CN" altLang="en-US" sz="2800"/>
          </a:p>
        </p:txBody>
      </p:sp>
      <p:pic>
        <p:nvPicPr>
          <p:cNvPr id="2" name="图片 1" descr="w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2493010"/>
            <a:ext cx="3822065" cy="3684270"/>
          </a:xfrm>
          <a:prstGeom prst="rect">
            <a:avLst/>
          </a:prstGeom>
        </p:spPr>
      </p:pic>
      <p:pic>
        <p:nvPicPr>
          <p:cNvPr id="7" name="图片 6" descr="w1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05" y="2419985"/>
            <a:ext cx="3898265" cy="37572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80870" y="6325870"/>
            <a:ext cx="24949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>
                <a:sym typeface="+mn-ea"/>
              </a:rPr>
              <a:t>Original </a:t>
            </a:r>
            <a:r>
              <a:rPr lang="en-US">
                <a:sym typeface="+mn-ea"/>
              </a:rPr>
              <a:t>image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 hidden="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-1588" y="3057208"/>
            <a:ext cx="4195763" cy="12684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8" name="TextBox 13"/>
          <p:cNvSpPr>
            <a:spLocks noChangeArrowheads="1"/>
          </p:cNvSpPr>
          <p:nvPr/>
        </p:nvSpPr>
        <p:spPr bwMode="auto">
          <a:xfrm>
            <a:off x="-80963" y="701675"/>
            <a:ext cx="60833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华文仿宋" charset="-122"/>
                <a:ea typeface="华文仿宋" charset="-122"/>
                <a:sym typeface="Open Sans" pitchFamily="2" charset="0"/>
              </a:rPr>
              <a:t>Leaf feature extraction</a:t>
            </a:r>
            <a:endParaRPr lang="zh-CN" altLang="en-US" sz="4000">
              <a:solidFill>
                <a:schemeClr val="bg1"/>
              </a:solidFill>
              <a:latin typeface="GeosansLight" pitchFamily="2" charset="0"/>
              <a:ea typeface="腾祥嘉丽超细圆简" charset="-122"/>
              <a:sym typeface="GeosansLight" pitchFamily="2" charset="0"/>
            </a:endParaRPr>
          </a:p>
        </p:txBody>
      </p:sp>
      <p:sp>
        <p:nvSpPr>
          <p:cNvPr id="8199" name="Arc 2"/>
          <p:cNvSpPr>
            <a:spLocks noChangeArrowheads="1"/>
          </p:cNvSpPr>
          <p:nvPr/>
        </p:nvSpPr>
        <p:spPr bwMode="auto">
          <a:xfrm flipV="1">
            <a:off x="1131888" y="2889250"/>
            <a:ext cx="1928812" cy="1930400"/>
          </a:xfrm>
          <a:custGeom>
            <a:avLst/>
            <a:gdLst>
              <a:gd name="T0" fmla="*/ 1203284 w 1695236"/>
              <a:gd name="T1" fmla="*/ 78230 h 1695236"/>
              <a:gd name="T2" fmla="*/ 1695236 w 1695236"/>
              <a:gd name="T3" fmla="*/ 847618 h 1695236"/>
              <a:gd name="T4" fmla="*/ 847618 w 1695236"/>
              <a:gd name="T5" fmla="*/ 1695236 h 1695236"/>
              <a:gd name="T6" fmla="*/ 0 w 1695236"/>
              <a:gd name="T7" fmla="*/ 847618 h 1695236"/>
              <a:gd name="T8" fmla="*/ 439081 w 1695236"/>
              <a:gd name="T9" fmla="*/ 104772 h 1695236"/>
              <a:gd name="T10" fmla="*/ 847618 w 1695236"/>
              <a:gd name="T11" fmla="*/ 847618 h 1695236"/>
              <a:gd name="T12" fmla="*/ 1203284 w 1695236"/>
              <a:gd name="T13" fmla="*/ 78230 h 1695236"/>
              <a:gd name="T14" fmla="*/ 1695236 w 1695236"/>
              <a:gd name="T15" fmla="*/ 847618 h 1695236"/>
              <a:gd name="T16" fmla="*/ 847618 w 1695236"/>
              <a:gd name="T17" fmla="*/ 1695236 h 1695236"/>
              <a:gd name="T18" fmla="*/ 0 w 1695236"/>
              <a:gd name="T19" fmla="*/ 847618 h 1695236"/>
              <a:gd name="T20" fmla="*/ 439081 w 1695236"/>
              <a:gd name="T21" fmla="*/ 104772 h 1695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95236" h="1695236" stroke="0">
                <a:moveTo>
                  <a:pt x="1203284" y="78230"/>
                </a:moveTo>
                <a:cubicBezTo>
                  <a:pt x="1493858" y="212631"/>
                  <a:pt x="1695236" y="506608"/>
                  <a:pt x="1695236" y="847618"/>
                </a:cubicBezTo>
                <a:cubicBezTo>
                  <a:pt x="1695236" y="1315744"/>
                  <a:pt x="1315744" y="1695236"/>
                  <a:pt x="847618" y="1695236"/>
                </a:cubicBezTo>
                <a:cubicBezTo>
                  <a:pt x="379492" y="1695236"/>
                  <a:pt x="0" y="1315744"/>
                  <a:pt x="0" y="847618"/>
                </a:cubicBezTo>
                <a:cubicBezTo>
                  <a:pt x="0" y="527594"/>
                  <a:pt x="177354" y="248993"/>
                  <a:pt x="439081" y="104772"/>
                </a:cubicBezTo>
                <a:lnTo>
                  <a:pt x="847618" y="847618"/>
                </a:lnTo>
                <a:close/>
              </a:path>
              <a:path w="1695236" h="1695236" fill="none">
                <a:moveTo>
                  <a:pt x="1203284" y="78230"/>
                </a:moveTo>
                <a:cubicBezTo>
                  <a:pt x="1493858" y="212631"/>
                  <a:pt x="1695236" y="506608"/>
                  <a:pt x="1695236" y="847618"/>
                </a:cubicBezTo>
                <a:cubicBezTo>
                  <a:pt x="1695236" y="1315744"/>
                  <a:pt x="1315744" y="1695236"/>
                  <a:pt x="847618" y="1695236"/>
                </a:cubicBezTo>
                <a:cubicBezTo>
                  <a:pt x="379492" y="1695236"/>
                  <a:pt x="0" y="1315744"/>
                  <a:pt x="0" y="847618"/>
                </a:cubicBezTo>
                <a:cubicBezTo>
                  <a:pt x="0" y="527594"/>
                  <a:pt x="177354" y="248993"/>
                  <a:pt x="439081" y="104772"/>
                </a:cubicBezTo>
              </a:path>
            </a:pathLst>
          </a:custGeom>
          <a:noFill/>
          <a:ln w="63500">
            <a:solidFill>
              <a:schemeClr val="bg1"/>
            </a:solidFill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TextBox 4"/>
          <p:cNvSpPr>
            <a:spLocks noChangeArrowheads="1"/>
          </p:cNvSpPr>
          <p:nvPr/>
        </p:nvSpPr>
        <p:spPr bwMode="auto">
          <a:xfrm>
            <a:off x="2254250" y="364807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zh-CN" sz="1400" b="1">
              <a:solidFill>
                <a:srgbClr val="595959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 pitchFamily="2" charset="0"/>
            </a:endParaRPr>
          </a:p>
        </p:txBody>
      </p:sp>
      <p:sp>
        <p:nvSpPr>
          <p:cNvPr id="8201" name="Rectangle 6"/>
          <p:cNvSpPr/>
          <p:nvPr/>
        </p:nvSpPr>
        <p:spPr>
          <a:xfrm>
            <a:off x="1204595" y="3430905"/>
            <a:ext cx="178371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ontAwesome" pitchFamily="2" charset="0"/>
                <a:ea typeface="宋体" panose="02010600030101010101" pitchFamily="2" charset="-122"/>
                <a:sym typeface="FontAwesome" pitchFamily="2" charset="0"/>
              </a:rPr>
              <a:t>content</a:t>
            </a:r>
            <a:r>
              <a:rPr lang="en-US" altLang="zh-CN" sz="280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ontAwesome" pitchFamily="2" charset="0"/>
                <a:ea typeface="宋体" panose="02010600030101010101" pitchFamily="2" charset="-122"/>
                <a:sym typeface="FontAwesome" pitchFamily="2" charset="0"/>
              </a:rPr>
              <a:t>s</a:t>
            </a:r>
            <a:endParaRPr lang="en-US" altLang="zh-CN" sz="2800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ontAwesome" pitchFamily="2" charset="0"/>
              <a:ea typeface="宋体" panose="02010600030101010101" pitchFamily="2" charset="-122"/>
              <a:sym typeface="FontAwesome" pitchFamily="2" charset="0"/>
            </a:endParaRPr>
          </a:p>
        </p:txBody>
      </p:sp>
      <p:sp>
        <p:nvSpPr>
          <p:cNvPr id="8202" name="TextBox 9"/>
          <p:cNvSpPr>
            <a:spLocks noChangeArrowheads="1"/>
          </p:cNvSpPr>
          <p:nvPr/>
        </p:nvSpPr>
        <p:spPr bwMode="auto">
          <a:xfrm>
            <a:off x="4386580" y="2460308"/>
            <a:ext cx="7870825" cy="199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Edge characters</a:t>
            </a:r>
            <a:endParaRPr lang="en-US" altLang="zh-CN" sz="3200" b="1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Shape features</a:t>
            </a:r>
            <a:endParaRPr lang="en-US" altLang="zh-CN" sz="3200" b="1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"/>
            </a:pPr>
            <a:r>
              <a:rPr lang="en-US" altLang="zh-CN" sz="3200" b="1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Texture features</a:t>
            </a:r>
            <a:endParaRPr lang="en-US" altLang="zh-CN" sz="3200" b="1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6152" name="Rectangle 27"/>
          <p:cNvSpPr>
            <a:spLocks noChangeArrowheads="1"/>
          </p:cNvSpPr>
          <p:nvPr/>
        </p:nvSpPr>
        <p:spPr bwMode="auto">
          <a:xfrm>
            <a:off x="1539875" y="4506913"/>
            <a:ext cx="17367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>
                <a:solidFill>
                  <a:srgbClr val="595959"/>
                </a:solidFill>
                <a:latin typeface="Open Sans" pitchFamily="2" charset="0"/>
                <a:cs typeface="Calibri" panose="020F0502020204030204" pitchFamily="34" charset="0"/>
                <a:sym typeface="Open Sans" pitchFamily="2" charset="0"/>
              </a:rPr>
              <a:t> </a:t>
            </a:r>
            <a:endParaRPr lang="en-US" altLang="zh-CN" sz="100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53" name="TextBox 9"/>
          <p:cNvSpPr>
            <a:spLocks noChangeArrowheads="1"/>
          </p:cNvSpPr>
          <p:nvPr/>
        </p:nvSpPr>
        <p:spPr bwMode="auto">
          <a:xfrm>
            <a:off x="5029835" y="4151630"/>
            <a:ext cx="5991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800">
              <a:solidFill>
                <a:schemeClr val="bg1"/>
              </a:solidFill>
              <a:latin typeface="Open Sans" pitchFamily="2" charset="0"/>
              <a:ea typeface="腾祥嘉丽超细圆简" charset="-122"/>
              <a:sym typeface="Open Sans" pitchFamily="2" charset="0"/>
            </a:endParaRPr>
          </a:p>
        </p:txBody>
      </p:sp>
      <p:sp>
        <p:nvSpPr>
          <p:cNvPr id="8205" name="直接连接符 8204"/>
          <p:cNvSpPr>
            <a:spLocks noChangeShapeType="1"/>
          </p:cNvSpPr>
          <p:nvPr/>
        </p:nvSpPr>
        <p:spPr bwMode="auto">
          <a:xfrm>
            <a:off x="2505075" y="1436688"/>
            <a:ext cx="94503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rAng="0" ptsTypes="">
                                      <p:cBhvr>
                                        <p:cTn id="1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8195" grpId="1" bldLvl="0" animBg="1"/>
      <p:bldP spid="8198" grpId="0" bldLvl="0"/>
      <p:bldP spid="8198" grpId="1" bldLvl="0"/>
      <p:bldP spid="8198" grpId="2" bldLvl="0"/>
      <p:bldP spid="8199" grpId="0" bldLvl="0" animBg="1"/>
      <p:bldP spid="8199" grpId="1" bldLvl="0"/>
      <p:bldP spid="8199" grpId="2" bldLvl="0"/>
      <p:bldP spid="8199" grpId="3" bldLvl="0" animBg="1"/>
      <p:bldP spid="8201" grpId="0" bldLvl="0"/>
      <p:bldP spid="8202" grpId="0" bldLvl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FFFFFF"/>
      </a:accent3>
      <a:accent4>
        <a:srgbClr val="000000"/>
      </a:accent4>
      <a:accent5>
        <a:srgbClr val="EEACC7"/>
      </a:accent5>
      <a:accent6>
        <a:srgbClr val="B32AB7"/>
      </a:accent6>
      <a:hlink>
        <a:srgbClr val="6B9F25"/>
      </a:hlink>
      <a:folHlink>
        <a:srgbClr val="8C8C8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3064</Words>
  <Application>WPS 演示</Application>
  <PresentationFormat>宽屏</PresentationFormat>
  <Paragraphs>205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Calibri Light</vt:lpstr>
      <vt:lpstr>Calibri</vt:lpstr>
      <vt:lpstr>华文仿宋</vt:lpstr>
      <vt:lpstr>腾祥嘉丽超细圆简</vt:lpstr>
      <vt:lpstr>FontAwesome</vt:lpstr>
      <vt:lpstr>GeosansLight</vt:lpstr>
      <vt:lpstr>仿宋</vt:lpstr>
      <vt:lpstr>Open Sans</vt:lpstr>
      <vt:lpstr>Wingdings</vt:lpstr>
      <vt:lpstr>Tahoma</vt:lpstr>
      <vt:lpstr>Times New Roman</vt:lpstr>
      <vt:lpstr>微软雅黑</vt:lpstr>
      <vt:lpstr>Arial Unicode MS</vt:lpstr>
      <vt:lpstr>华文琥珀</vt:lpstr>
      <vt:lpstr>Segoe Print</vt:lpstr>
      <vt:lpstr>Office Theme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2.Image cropping</vt:lpstr>
      <vt:lpstr>3.The image smooth </vt:lpstr>
      <vt:lpstr>4.Image segmentation </vt:lpstr>
      <vt:lpstr>5.Image edge detection </vt:lpstr>
      <vt:lpstr>PowerPoint 演示文稿</vt:lpstr>
      <vt:lpstr>Harris Corner Detection Function </vt:lpstr>
      <vt:lpstr>Shi-Tomasi Corner Detection Function</vt:lpstr>
      <vt:lpstr>the most different between two corner detection functions</vt:lpstr>
      <vt:lpstr>Data Presentation</vt:lpstr>
      <vt:lpstr>PowerPoint 演示文稿</vt:lpstr>
      <vt:lpstr>KNeighborsClassifier</vt:lpstr>
      <vt:lpstr>Support Vector Machine(SVM)——Maximum margin</vt:lpstr>
      <vt:lpstr>DecisionTreeClassifier</vt:lpstr>
      <vt:lpstr>RandomForestClassifier</vt:lpstr>
      <vt:lpstr>Boosting</vt:lpstr>
      <vt:lpstr>GaussianNB</vt:lpstr>
      <vt:lpstr>8 Classifiers effect contrast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若冰将释</cp:lastModifiedBy>
  <cp:revision>270</cp:revision>
  <dcterms:created xsi:type="dcterms:W3CDTF">2014-06-17T03:21:00Z</dcterms:created>
  <dcterms:modified xsi:type="dcterms:W3CDTF">2017-12-14T02:21:08Z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