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29"/>
  </p:notesMasterIdLst>
  <p:handoutMasterIdLst>
    <p:handoutMasterId r:id="rId30"/>
  </p:handoutMasterIdLst>
  <p:sldIdLst>
    <p:sldId id="361" r:id="rId5"/>
    <p:sldId id="364" r:id="rId6"/>
    <p:sldId id="317" r:id="rId7"/>
    <p:sldId id="349" r:id="rId8"/>
    <p:sldId id="365" r:id="rId9"/>
    <p:sldId id="366" r:id="rId10"/>
    <p:sldId id="351" r:id="rId11"/>
    <p:sldId id="367" r:id="rId12"/>
    <p:sldId id="315" r:id="rId13"/>
    <p:sldId id="333" r:id="rId14"/>
    <p:sldId id="368" r:id="rId15"/>
    <p:sldId id="334" r:id="rId16"/>
    <p:sldId id="339" r:id="rId17"/>
    <p:sldId id="340" r:id="rId18"/>
    <p:sldId id="369" r:id="rId19"/>
    <p:sldId id="370" r:id="rId20"/>
    <p:sldId id="352" r:id="rId21"/>
    <p:sldId id="356" r:id="rId22"/>
    <p:sldId id="372" r:id="rId23"/>
    <p:sldId id="374" r:id="rId24"/>
    <p:sldId id="346" r:id="rId25"/>
    <p:sldId id="362" r:id="rId26"/>
    <p:sldId id="375" r:id="rId27"/>
    <p:sldId id="376" r:id="rId28"/>
  </p:sldIdLst>
  <p:sldSz cx="9144000" cy="5143500" type="screen16x9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185">
          <p15:clr>
            <a:srgbClr val="A4A3A4"/>
          </p15:clr>
        </p15:guide>
        <p15:guide id="2" pos="3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0304"/>
    <a:srgbClr val="969696"/>
    <a:srgbClr val="9E9A95"/>
    <a:srgbClr val="382E25"/>
    <a:srgbClr val="C17945"/>
    <a:srgbClr val="31526A"/>
    <a:srgbClr val="252626"/>
    <a:srgbClr val="A6A6A6"/>
    <a:srgbClr val="C6BFBB"/>
    <a:srgbClr val="ED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21" autoAdjust="0"/>
    <p:restoredTop sz="79079" autoAdjust="0"/>
  </p:normalViewPr>
  <p:slideViewPr>
    <p:cSldViewPr snapToGrid="0" snapToObjects="1">
      <p:cViewPr varScale="1">
        <p:scale>
          <a:sx n="87" d="100"/>
          <a:sy n="87" d="100"/>
        </p:scale>
        <p:origin x="-920" y="-104"/>
      </p:cViewPr>
      <p:guideLst>
        <p:guide orient="horz" pos="3185"/>
        <p:guide pos="3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notesViewPr>
    <p:cSldViewPr snapToGrid="0" snapToObjects="1">
      <p:cViewPr varScale="1">
        <p:scale>
          <a:sx n="132" d="100"/>
          <a:sy n="132" d="100"/>
        </p:scale>
        <p:origin x="-5920" y="-12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87859BD-4604-2843-976C-9F2DEE3C79DB}" type="datetimeFigureOut">
              <a:rPr lang="en-US" smtClean="0"/>
              <a:t>9/3/19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EB64456-6A4C-DF40-836A-7ED7CB722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83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E108F45-8DB7-E449-85E4-EC04F96DF3AA}" type="datetimeFigureOut">
              <a:rPr lang="en-US" smtClean="0"/>
              <a:t>9/3/19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706D261-4ACC-5E49-97C5-9D8FD2D9A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45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Scholars have found both value (e.g. Daley and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Marsiglia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2001; Herring 2009;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Opstrup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Villadsen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2015;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Wollebaek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2009) as well as challenges (e.g. Hamilton, Nickerson, and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Owan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2003;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Horwitz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Horwitz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2007; Pitts 2005; Rho and Lee 2018) in leadership diversity. 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Collective identities</a:t>
            </a:r>
            <a:r>
              <a:rPr lang="is-I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  <a:r>
              <a:rPr lang="is-I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performance results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“double edged sword”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 1938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178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Org size: number of FTE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; log total rev., biggest turnout</a:t>
            </a:r>
          </a:p>
          <a:p>
            <a:r>
              <a:rPr lang="en-US" baseline="0" dirty="0" smtClean="0"/>
              <a:t>Logged: turnout; revenue; board size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076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43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292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292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6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en-US" dirty="0" smtClean="0"/>
              <a:t>longer-term //harder to observe</a:t>
            </a:r>
            <a:r>
              <a:rPr lang="en-US" baseline="0" dirty="0" smtClean="0"/>
              <a:t> among public organizations</a:t>
            </a:r>
            <a:endParaRPr lang="en-US" dirty="0" smtClean="0"/>
          </a:p>
          <a:p>
            <a:pPr marL="171450" indent="-171450">
              <a:buFontTx/>
              <a:buChar char="•"/>
            </a:pPr>
            <a:endParaRPr lang="en-US" dirty="0" smtClean="0"/>
          </a:p>
          <a:p>
            <a:pPr marL="171450" indent="-171450">
              <a:buFontTx/>
              <a:buChar char="•"/>
            </a:pPr>
            <a:r>
              <a:rPr lang="en-US" dirty="0" smtClean="0"/>
              <a:t>Focusing on gender and race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42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 dependence theory suggests that organizations adapt to the external environment by managing their inter-organizational dependence so as to increase their power within the network by obtaining control over critical resources 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Institutional theory argues that organizational survival depends on the level of conformity to institutional rules; highly conformed organizations are more likely to gain legitimacy and be perceived as accountable (DiMaggio and Powell 1983; Meyer and Rowan 1977). In particular, organizations adapt to and cope with uncertainties by mimicking the “legitimate or successful” role models (DiMaggio and Powell 1991;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Selznik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1996).</a:t>
            </a:r>
            <a:r>
              <a:rPr lang="en-US" dirty="0" smtClean="0">
                <a:effectLst/>
              </a:rPr>
              <a:t> </a:t>
            </a:r>
          </a:p>
          <a:p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Both lead to same outcome predictions – certainly explaining</a:t>
            </a:r>
            <a:r>
              <a:rPr lang="en-US" baseline="0" dirty="0" smtClean="0">
                <a:effectLst/>
              </a:rPr>
              <a:t> different mechanism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96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Signaling inclusiveness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**overlap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96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Signaling inclusiveness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 Altogether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 lead to same prediction on survival..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96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65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65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09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23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633304" y="-648376"/>
            <a:ext cx="733465" cy="2367520"/>
            <a:chOff x="685136" y="-246616"/>
            <a:chExt cx="733465" cy="2367520"/>
          </a:xfrm>
        </p:grpSpPr>
        <p:sp>
          <p:nvSpPr>
            <p:cNvPr id="6" name="Rectangle 5"/>
            <p:cNvSpPr/>
            <p:nvPr userDrawn="1"/>
          </p:nvSpPr>
          <p:spPr>
            <a:xfrm>
              <a:off x="685136" y="-246616"/>
              <a:ext cx="733465" cy="236752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308" y="1380149"/>
              <a:ext cx="489120" cy="620806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02903" y="2766523"/>
            <a:ext cx="7734221" cy="1114494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000" b="1" i="0" spc="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Unnecessarily extra long title of presentation</a:t>
            </a:r>
            <a:endParaRPr lang="en-US" dirty="0"/>
          </a:p>
        </p:txBody>
      </p:sp>
      <p:sp>
        <p:nvSpPr>
          <p:cNvPr id="11" name="Text Placeholder 1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30694" y="4709821"/>
            <a:ext cx="7734222" cy="277654"/>
          </a:xfrm>
        </p:spPr>
        <p:txBody>
          <a:bodyPr anchor="ctr">
            <a:noAutofit/>
          </a:bodyPr>
          <a:lstStyle>
            <a:lvl1pPr marL="0" indent="0">
              <a:buNone/>
              <a:defRPr sz="1100" b="1" spc="8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INDIANA UNIVERSITY BLOOMINGTON</a:t>
            </a:r>
            <a:endParaRPr lang="en-US" dirty="0"/>
          </a:p>
        </p:txBody>
      </p:sp>
      <p:sp>
        <p:nvSpPr>
          <p:cNvPr id="9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530694" y="2443859"/>
            <a:ext cx="7734222" cy="252412"/>
          </a:xfrm>
        </p:spPr>
        <p:txBody>
          <a:bodyPr anchor="ctr">
            <a:noAutofit/>
          </a:bodyPr>
          <a:lstStyle>
            <a:lvl1pPr marL="0" indent="0">
              <a:buNone/>
              <a:defRPr sz="1800" b="0" spc="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SUBHEAD OR NAME OF SCHOOL, DEPARTMENT, OR 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65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660B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506694" y="2274522"/>
            <a:ext cx="6802482" cy="656910"/>
          </a:xfrm>
        </p:spPr>
        <p:txBody>
          <a:bodyPr anchor="ctr">
            <a:noAutofit/>
          </a:bodyPr>
          <a:lstStyle>
            <a:lvl1pPr>
              <a:defRPr sz="4000" b="1" i="0" spc="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Section Heading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526131" y="2031339"/>
            <a:ext cx="3700462" cy="252412"/>
          </a:xfrm>
        </p:spPr>
        <p:txBody>
          <a:bodyPr anchor="ctr">
            <a:noAutofit/>
          </a:bodyPr>
          <a:lstStyle>
            <a:lvl1pPr marL="0" indent="0">
              <a:buNone/>
              <a:defRPr sz="1400" b="1" i="0" spc="5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SECTION NUMBER OR SUBTITLE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-14942" y="2032000"/>
            <a:ext cx="148614" cy="836706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54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9827" y="759070"/>
            <a:ext cx="8004391" cy="699065"/>
          </a:xfrm>
        </p:spPr>
        <p:txBody>
          <a:bodyPr>
            <a:normAutofit/>
          </a:bodyPr>
          <a:lstStyle>
            <a:lvl1pPr>
              <a:defRPr sz="3000" b="1" i="0" cap="none" spc="0">
                <a:solidFill>
                  <a:srgbClr val="40404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957832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4833956" y="284947"/>
            <a:ext cx="3700462" cy="252412"/>
          </a:xfrm>
        </p:spPr>
        <p:txBody>
          <a:bodyPr>
            <a:noAutofit/>
          </a:bodyPr>
          <a:lstStyle>
            <a:lvl1pPr marL="0" indent="0" algn="r">
              <a:buNone/>
              <a:defRPr sz="1100" b="0" i="0" spc="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SECTION TITLE OR SUBTITLE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3556000" y="354105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518824" y="1629404"/>
            <a:ext cx="8015594" cy="2810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tabLst/>
              <a:defRPr sz="1800">
                <a:solidFill>
                  <a:srgbClr val="404041"/>
                </a:solidFill>
                <a:latin typeface="Arial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14" name="Rectangle 13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INDIANA UNIVERSITY BLOOMINGTON</a:t>
              </a:r>
              <a:endParaRPr lang="en-US" sz="9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2060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5303" y="464386"/>
            <a:ext cx="4560579" cy="7793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000" b="1" i="0" spc="0">
                <a:solidFill>
                  <a:srgbClr val="40404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525303" y="1629405"/>
            <a:ext cx="4560579" cy="2792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1pPr>
            <a:lvl2pPr marL="742950" indent="-28575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2pPr>
            <a:lvl3pPr marL="1143000" indent="-2286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3pPr>
            <a:lvl4pPr marL="1600200" indent="-2286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4pPr>
            <a:lvl5pPr marL="2057400" indent="-2286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573058" y="0"/>
            <a:ext cx="3570941" cy="51435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0" y="486799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635303" y="4661517"/>
            <a:ext cx="387197" cy="528963"/>
            <a:chOff x="635303" y="4661517"/>
            <a:chExt cx="387197" cy="528963"/>
          </a:xfrm>
        </p:grpSpPr>
        <p:sp>
          <p:nvSpPr>
            <p:cNvPr id="11" name="Rectangle 10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: black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3348" y="759070"/>
            <a:ext cx="8004409" cy="699065"/>
          </a:xfrm>
        </p:spPr>
        <p:txBody>
          <a:bodyPr>
            <a:normAutofit/>
          </a:bodyPr>
          <a:lstStyle>
            <a:lvl1pPr>
              <a:defRPr sz="3000" b="1" i="0" cap="none" spc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3348" y="1630404"/>
            <a:ext cx="8011069" cy="2818769"/>
          </a:xfrm>
        </p:spPr>
        <p:txBody>
          <a:bodyPr>
            <a:normAutofit/>
          </a:bodyPr>
          <a:lstStyle>
            <a:lvl1pPr marL="342900" indent="-342900" algn="l">
              <a:lnSpc>
                <a:spcPct val="100000"/>
              </a:lnSpc>
              <a:buFont typeface="+mj-lt"/>
              <a:buAutoNum type="arabicPeriod"/>
              <a:defRPr sz="1800" spc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4833956" y="284947"/>
            <a:ext cx="3700462" cy="252412"/>
          </a:xfrm>
        </p:spPr>
        <p:txBody>
          <a:bodyPr>
            <a:noAutofit/>
          </a:bodyPr>
          <a:lstStyle>
            <a:lvl1pPr marL="0" indent="0" algn="r">
              <a:buNone/>
              <a:defRPr sz="1100" b="0" i="0" spc="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SECTION TITLE OR SUBTITLE</a:t>
            </a:r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957832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INDIANA UNIVERSITY BLOOMINGTON</a:t>
              </a:r>
              <a:endParaRPr lang="en-US" sz="9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: black">
    <p:bg>
      <p:bgPr>
        <a:solidFill>
          <a:srgbClr val="25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30124" y="464386"/>
            <a:ext cx="4560579" cy="7793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000" b="1" i="0" spc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530124" y="1629404"/>
            <a:ext cx="4560579" cy="280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 marL="742950" indent="-28575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2pPr>
            <a:lvl3pPr marL="1143000" indent="-2286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3pPr>
            <a:lvl4pPr marL="1600200" indent="-2286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4pPr>
            <a:lvl5pPr marL="2057400" indent="-2286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564909" y="0"/>
            <a:ext cx="3570941" cy="51435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-15847" y="486799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635303" y="4661517"/>
            <a:ext cx="387197" cy="528963"/>
            <a:chOff x="635303" y="4661517"/>
            <a:chExt cx="387197" cy="5289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336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9" name="Rectangle 8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INDIANA UNIVERSITY BLOOMINGTON</a:t>
              </a:r>
              <a:endParaRPr lang="en-US" sz="9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5652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: black">
    <p:bg>
      <p:bgPr>
        <a:solidFill>
          <a:srgbClr val="25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INDIANA UNIVERSITY BLOOMINGTON</a:t>
              </a:r>
              <a:endParaRPr lang="en-US" sz="9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703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with IUPUI lockup">
    <p:bg>
      <p:bgPr>
        <a:solidFill>
          <a:srgbClr val="6903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 userDrawn="1">
            <p:ph idx="1"/>
          </p:nvPr>
        </p:nvSpPr>
        <p:spPr>
          <a:xfrm>
            <a:off x="536602" y="680397"/>
            <a:ext cx="7859185" cy="2721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-15847" y="680397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IUB_ftp.H.201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367" y="4326067"/>
            <a:ext cx="4418054" cy="463183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631042" y="4235585"/>
            <a:ext cx="536130" cy="922081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tab-rgb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45" y="4326066"/>
            <a:ext cx="357525" cy="45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661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61892" y="634604"/>
            <a:ext cx="680248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1892" y="1589938"/>
            <a:ext cx="6802482" cy="3215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9" r:id="rId1"/>
    <p:sldLayoutId id="2147493467" r:id="rId2"/>
    <p:sldLayoutId id="2147493472" r:id="rId3"/>
    <p:sldLayoutId id="2147493457" r:id="rId4"/>
    <p:sldLayoutId id="2147493456" r:id="rId5"/>
    <p:sldLayoutId id="2147493474" r:id="rId6"/>
    <p:sldLayoutId id="2147493475" r:id="rId7"/>
    <p:sldLayoutId id="2147493476" r:id="rId8"/>
    <p:sldLayoutId id="2147493477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3200" b="1" i="0" kern="100" spc="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Clr>
          <a:schemeClr val="tx1">
            <a:lumMod val="50000"/>
            <a:lumOff val="50000"/>
          </a:schemeClr>
        </a:buClr>
        <a:buSzPct val="100000"/>
        <a:buFont typeface="Wingdings" charset="2"/>
        <a:buChar char="§"/>
        <a:defRPr sz="1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package" Target="../embeddings/Microsoft_Word_Document1.docx"/><Relationship Id="rId5" Type="http://schemas.openxmlformats.org/officeDocument/2006/relationships/image" Target="../media/image9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uilding-straight-summer.JPG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2" t="14024" r="9939" b="11469"/>
          <a:stretch/>
        </p:blipFill>
        <p:spPr>
          <a:xfrm>
            <a:off x="1383897" y="0"/>
            <a:ext cx="8482572" cy="515783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85528" y="2230141"/>
            <a:ext cx="7879388" cy="1995788"/>
          </a:xfrm>
          <a:prstGeom prst="rect">
            <a:avLst/>
          </a:prstGeom>
          <a:solidFill>
            <a:schemeClr val="tx1">
              <a:lumMod val="85000"/>
              <a:lumOff val="15000"/>
              <a:alpha val="99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Managing Resources and Legitimacy: The Impact of Leadership Diversity on Nonprofit Survival </a:t>
            </a:r>
            <a:endParaRPr lang="en-US" sz="3200" dirty="0">
              <a:latin typeface="BentonSans Medium" pitchFamily="50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INDIANA UNIVERSITY BLOOMINGTON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0693" y="2369159"/>
            <a:ext cx="6653767" cy="252412"/>
          </a:xfrm>
        </p:spPr>
        <p:txBody>
          <a:bodyPr/>
          <a:lstStyle/>
          <a:p>
            <a:r>
              <a:rPr lang="en-US" sz="1600" dirty="0" smtClean="0">
                <a:latin typeface="BentonSans Book" pitchFamily="50" charset="0"/>
              </a:rPr>
              <a:t>O’NEILL SCHOOL  OF  PUBLIC  AND  ENVIRONMENTAL  AFFAIRS</a:t>
            </a:r>
            <a:endParaRPr lang="en-US" sz="1600" dirty="0">
              <a:latin typeface="BentonSans Book" pitchFamily="50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06054" y="4146002"/>
            <a:ext cx="7820731" cy="6313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3" b="1" i="0" kern="1200" spc="0" baseline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1350" b="0" dirty="0" smtClean="0">
                <a:latin typeface="Arial" panose="020B0604020202020204" pitchFamily="34" charset="0"/>
                <a:cs typeface="Arial" panose="020B0604020202020204" pitchFamily="34" charset="0"/>
              </a:rPr>
              <a:t>Ruodan Zhang</a:t>
            </a:r>
          </a:p>
          <a:p>
            <a:r>
              <a:rPr lang="en-US" sz="1350" b="0" dirty="0" smtClean="0">
                <a:latin typeface="Arial" panose="020B0604020202020204" pitchFamily="34" charset="0"/>
                <a:cs typeface="Arial" panose="020B0604020202020204" pitchFamily="34" charset="0"/>
              </a:rPr>
              <a:t>Brad Fulton</a:t>
            </a:r>
          </a:p>
        </p:txBody>
      </p:sp>
    </p:spTree>
    <p:extLst>
      <p:ext uri="{BB962C8B-B14F-4D97-AF65-F5344CB8AC3E}">
        <p14:creationId xmlns:p14="http://schemas.microsoft.com/office/powerpoint/2010/main" val="369441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18824" y="1629404"/>
            <a:ext cx="8015594" cy="318883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U.S. National Study of Community Organizing Coalitions  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</a:rPr>
              <a:t>(Fulton, Wood, and Interfaith Funders 2011)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Institution-</a:t>
            </a:r>
            <a:r>
              <a:rPr lang="en-US" dirty="0"/>
              <a:t>based community organizations </a:t>
            </a:r>
            <a:r>
              <a:rPr lang="en-US" dirty="0" smtClean="0"/>
              <a:t>(IBCOs)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Imputation used for missing </a:t>
            </a:r>
            <a:r>
              <a:rPr lang="en-US" dirty="0" smtClean="0"/>
              <a:t>values (1%)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2011 American Community </a:t>
            </a:r>
            <a:r>
              <a:rPr lang="en-US" dirty="0" smtClean="0"/>
              <a:t>Survey; IRS Form 990s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521212"/>
              </p:ext>
            </p:extLst>
          </p:nvPr>
        </p:nvGraphicFramePr>
        <p:xfrm>
          <a:off x="1200453" y="3126580"/>
          <a:ext cx="6096000" cy="111252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12130461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60785773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477409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Survey</a:t>
                      </a:r>
                      <a:r>
                        <a:rPr lang="en-US" baseline="0" dirty="0" smtClean="0"/>
                        <a:t> wave</a:t>
                      </a:r>
                      <a:endParaRPr lang="en-US" dirty="0"/>
                    </a:p>
                  </a:txBody>
                  <a:tcPr>
                    <a:solidFill>
                      <a:srgbClr val="6903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1999</a:t>
                      </a:r>
                      <a:endParaRPr lang="en-US" dirty="0"/>
                    </a:p>
                  </a:txBody>
                  <a:tcPr>
                    <a:solidFill>
                      <a:srgbClr val="6903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2011</a:t>
                      </a:r>
                      <a:endParaRPr lang="en-US" dirty="0"/>
                    </a:p>
                  </a:txBody>
                  <a:tcPr>
                    <a:solidFill>
                      <a:srgbClr val="6903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05589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 in 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65694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Info</a:t>
                      </a:r>
                      <a:r>
                        <a:rPr lang="en-US" baseline="0" dirty="0" smtClean="0"/>
                        <a:t> obtained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79 (59%)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160 (85%)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64192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077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027" y="478979"/>
            <a:ext cx="8004391" cy="699065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IBCOs Distribution </a:t>
            </a:r>
            <a:r>
              <a:rPr lang="en-US" sz="2000" dirty="0"/>
              <a:t>by State, 2011 (N = 160)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286" y="1178044"/>
            <a:ext cx="6934218" cy="39654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1852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032763"/>
              </p:ext>
            </p:extLst>
          </p:nvPr>
        </p:nvGraphicFramePr>
        <p:xfrm>
          <a:off x="248171" y="512945"/>
          <a:ext cx="5065605" cy="3607184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470909">
                  <a:extLst>
                    <a:ext uri="{9D8B030D-6E8A-4147-A177-3AD203B41FA5}">
                      <a16:colId xmlns:a16="http://schemas.microsoft.com/office/drawing/2014/main" xmlns="" val="825116554"/>
                    </a:ext>
                  </a:extLst>
                </a:gridCol>
                <a:gridCol w="1642821">
                  <a:extLst>
                    <a:ext uri="{9D8B030D-6E8A-4147-A177-3AD203B41FA5}">
                      <a16:colId xmlns:a16="http://schemas.microsoft.com/office/drawing/2014/main" xmlns="" val="143194177"/>
                    </a:ext>
                  </a:extLst>
                </a:gridCol>
                <a:gridCol w="951875">
                  <a:extLst>
                    <a:ext uri="{9D8B030D-6E8A-4147-A177-3AD203B41FA5}">
                      <a16:colId xmlns:a16="http://schemas.microsoft.com/office/drawing/2014/main" xmlns="" val="1417370759"/>
                    </a:ext>
                  </a:extLst>
                </a:gridCol>
              </a:tblGrid>
              <a:tr h="378508"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Variables</a:t>
                      </a:r>
                      <a:endParaRPr lang="en-US" dirty="0"/>
                    </a:p>
                  </a:txBody>
                  <a:tcPr>
                    <a:solidFill>
                      <a:srgbClr val="69030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>
                    <a:solidFill>
                      <a:srgbClr val="69030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Mean</a:t>
                      </a:r>
                      <a:endParaRPr lang="en-US" dirty="0"/>
                    </a:p>
                  </a:txBody>
                  <a:tcPr>
                    <a:solidFill>
                      <a:srgbClr val="6903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87437216"/>
                  </a:ext>
                </a:extLst>
              </a:tr>
              <a:tr h="34696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Survival in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Bin: 1=existed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93%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65728369"/>
                  </a:ext>
                </a:extLst>
              </a:tr>
              <a:tr h="38376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Race (4 groups)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err="1" smtClean="0"/>
                        <a:t>Blau’s</a:t>
                      </a:r>
                      <a:r>
                        <a:rPr lang="en-US" sz="1600" dirty="0" smtClean="0"/>
                        <a:t> Index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0.45</a:t>
                      </a:r>
                      <a:endParaRPr lang="en-US" sz="1600" dirty="0"/>
                    </a:p>
                  </a:txBody>
                  <a:tcPr/>
                </a:tc>
              </a:tr>
              <a:tr h="38376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Gender (2)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err="1" smtClean="0"/>
                        <a:t>Blau’s</a:t>
                      </a:r>
                      <a:r>
                        <a:rPr lang="en-US" sz="1600" dirty="0" smtClean="0"/>
                        <a:t> Index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0.45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75720963"/>
                  </a:ext>
                </a:extLst>
              </a:tr>
              <a:tr h="383765"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Age 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Blau’s</a:t>
                      </a:r>
                      <a:r>
                        <a:rPr lang="en-US" sz="1600" dirty="0" smtClean="0"/>
                        <a:t>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0.06</a:t>
                      </a:r>
                      <a:endParaRPr lang="en-US" sz="1600" dirty="0"/>
                    </a:p>
                  </a:txBody>
                  <a:tcPr/>
                </a:tc>
              </a:tr>
              <a:tr h="383765"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Immigrant 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Blau’s</a:t>
                      </a:r>
                      <a:r>
                        <a:rPr lang="en-US" sz="1600" dirty="0" smtClean="0"/>
                        <a:t>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0.20</a:t>
                      </a:r>
                      <a:endParaRPr lang="en-US" sz="1600" dirty="0"/>
                    </a:p>
                  </a:txBody>
                  <a:tcPr/>
                </a:tc>
              </a:tr>
              <a:tr h="38376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Total</a:t>
                      </a:r>
                      <a:r>
                        <a:rPr lang="en-US" sz="1600" baseline="0" dirty="0" smtClean="0"/>
                        <a:t> revenue in 2011 (x $1,000)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Continuous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289.49</a:t>
                      </a:r>
                      <a:endParaRPr lang="en-US" sz="1600" dirty="0"/>
                    </a:p>
                  </a:txBody>
                  <a:tcPr/>
                </a:tc>
              </a:tr>
              <a:tr h="38376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Total</a:t>
                      </a:r>
                      <a:r>
                        <a:rPr lang="en-US" sz="1600" baseline="0" dirty="0" smtClean="0"/>
                        <a:t> revenue in 2012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Continuous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aseline="0" dirty="0" smtClean="0"/>
                        <a:t>359.75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52525005"/>
                  </a:ext>
                </a:extLst>
              </a:tr>
              <a:tr h="38376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Total</a:t>
                      </a:r>
                      <a:r>
                        <a:rPr lang="en-US" sz="1600" baseline="0" dirty="0" smtClean="0"/>
                        <a:t> revenue in 2013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Continuous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339.91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9602342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562401" y="871899"/>
            <a:ext cx="297201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Control: Org Age; Org Size </a:t>
            </a:r>
            <a:r>
              <a:rPr lang="en-US" sz="1400" dirty="0" smtClean="0"/>
              <a:t>(Staff; Event Turnout)</a:t>
            </a:r>
            <a:r>
              <a:rPr lang="en-US" dirty="0" smtClean="0"/>
              <a:t>; Board Size; National Network </a:t>
            </a:r>
            <a:r>
              <a:rPr lang="en-US" dirty="0"/>
              <a:t>A</a:t>
            </a:r>
            <a:r>
              <a:rPr lang="en-US" dirty="0" smtClean="0"/>
              <a:t>ffiliation</a:t>
            </a:r>
          </a:p>
          <a:p>
            <a:endParaRPr lang="en-US" dirty="0"/>
          </a:p>
          <a:p>
            <a:r>
              <a:rPr lang="en-US" dirty="0" smtClean="0"/>
              <a:t>County context:</a:t>
            </a:r>
          </a:p>
          <a:p>
            <a:r>
              <a:rPr lang="en-US" dirty="0" smtClean="0"/>
              <a:t>County Race (4 </a:t>
            </a:r>
            <a:r>
              <a:rPr lang="en-US" dirty="0" err="1" smtClean="0"/>
              <a:t>grps</a:t>
            </a:r>
            <a:r>
              <a:rPr lang="en-US" dirty="0" smtClean="0"/>
              <a:t>); </a:t>
            </a:r>
          </a:p>
          <a:p>
            <a:r>
              <a:rPr lang="en-US" dirty="0" smtClean="0"/>
              <a:t>White %; </a:t>
            </a:r>
          </a:p>
          <a:p>
            <a:r>
              <a:rPr lang="en-US" dirty="0" smtClean="0"/>
              <a:t>Hispanic %;</a:t>
            </a:r>
          </a:p>
          <a:p>
            <a:r>
              <a:rPr lang="en-US" dirty="0" smtClean="0"/>
              <a:t>County Immigrant;</a:t>
            </a:r>
          </a:p>
          <a:p>
            <a:r>
              <a:rPr lang="en-US" dirty="0" smtClean="0"/>
              <a:t>Immigrant %</a:t>
            </a:r>
          </a:p>
          <a:p>
            <a:endParaRPr lang="en-US" dirty="0"/>
          </a:p>
          <a:p>
            <a:r>
              <a:rPr lang="en-US" dirty="0" smtClean="0"/>
              <a:t>N = 160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104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737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Survival Analysis, 2011-2016: Cox Proportional Hazards Regression </a:t>
            </a:r>
            <a:r>
              <a:rPr lang="en-US" sz="2400" dirty="0" smtClean="0"/>
              <a:t>Results</a:t>
            </a:r>
            <a:endParaRPr lang="en-US" sz="2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sz="1800" i="1" dirty="0"/>
              <a:t>Hypothesis 1: Organizations with a higher level of aggregate diversity in leadership are more likely to survive.</a:t>
            </a:r>
            <a:r>
              <a:rPr lang="en-US" sz="1800" dirty="0"/>
              <a:t> </a:t>
            </a:r>
            <a:endParaRPr lang="en-US" sz="1800" i="1" dirty="0"/>
          </a:p>
        </p:txBody>
      </p:sp>
      <p:sp>
        <p:nvSpPr>
          <p:cNvPr id="3" name="Rectangle 2"/>
          <p:cNvSpPr/>
          <p:nvPr/>
        </p:nvSpPr>
        <p:spPr>
          <a:xfrm>
            <a:off x="4572000" y="4490052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latin typeface="Times New Roman"/>
                <a:cs typeface="Times New Roman"/>
              </a:rPr>
              <a:t>*** p&lt;</a:t>
            </a:r>
            <a:r>
              <a:rPr lang="en-US" sz="1200" dirty="0" smtClean="0">
                <a:latin typeface="Times New Roman"/>
                <a:cs typeface="Times New Roman"/>
              </a:rPr>
              <a:t>0.001 (</a:t>
            </a:r>
            <a:r>
              <a:rPr lang="en-US" sz="1200" dirty="0">
                <a:latin typeface="Times New Roman"/>
                <a:cs typeface="Times New Roman"/>
              </a:rPr>
              <a:t>two-tailed).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533327"/>
              </p:ext>
            </p:extLst>
          </p:nvPr>
        </p:nvGraphicFramePr>
        <p:xfrm>
          <a:off x="2019411" y="2242997"/>
          <a:ext cx="5105178" cy="1960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2589"/>
                <a:gridCol w="255258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Times New Roman"/>
                          <a:cs typeface="Times New Roman"/>
                        </a:rPr>
                        <a:t>Variables</a:t>
                      </a:r>
                      <a:endParaRPr lang="en-US" sz="1800" b="1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err="1" smtClean="0">
                          <a:latin typeface="Times New Roman"/>
                          <a:cs typeface="Times New Roman"/>
                        </a:rPr>
                        <a:t>Haz</a:t>
                      </a:r>
                      <a:r>
                        <a:rPr lang="en-US" sz="1800" b="1" dirty="0" smtClean="0">
                          <a:latin typeface="Times New Roman"/>
                          <a:cs typeface="Times New Roman"/>
                        </a:rPr>
                        <a:t>. Ratio</a:t>
                      </a:r>
                      <a:endParaRPr lang="en-US" sz="1800" b="1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/>
                          <a:cs typeface="Times New Roman"/>
                        </a:rPr>
                        <a:t>Aggregate Diversity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0.92***</a:t>
                      </a:r>
                      <a:r>
                        <a:rPr lang="en-US" dirty="0" smtClean="0">
                          <a:effectLst/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800" dirty="0" smtClean="0">
                          <a:effectLst/>
                          <a:latin typeface="Times New Roman"/>
                          <a:cs typeface="Times New Roman"/>
                        </a:rPr>
                        <a:t> </a:t>
                      </a:r>
                    </a:p>
                    <a:p>
                      <a:pPr algn="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(0.01)</a:t>
                      </a:r>
                      <a:r>
                        <a:rPr lang="en-US" dirty="0" smtClean="0">
                          <a:effectLst/>
                          <a:latin typeface="Times New Roman"/>
                          <a:cs typeface="Times New Roman"/>
                        </a:rPr>
                        <a:t> 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2779">
                <a:tc grid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smtClean="0">
                          <a:latin typeface="Times New Roman"/>
                          <a:cs typeface="Times New Roman"/>
                        </a:rPr>
                        <a:t>Control:, #</a:t>
                      </a:r>
                      <a:r>
                        <a:rPr lang="en-US" sz="1600" i="1" baseline="0" dirty="0" smtClean="0">
                          <a:latin typeface="Times New Roman"/>
                          <a:cs typeface="Times New Roman"/>
                        </a:rPr>
                        <a:t> staff, total revenue (log), # board member (log)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baseline="0" dirty="0" smtClean="0">
                          <a:latin typeface="Times New Roman"/>
                          <a:cs typeface="Times New Roman"/>
                        </a:rPr>
                        <a:t>County: White %, Hispanic %, Immigrant %</a:t>
                      </a:r>
                      <a:endParaRPr lang="en-US" sz="1600" i="1" dirty="0" smtClean="0">
                        <a:latin typeface="Times New Roman"/>
                        <a:cs typeface="Times New Roman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/>
                          <a:cs typeface="Times New Roman"/>
                        </a:rPr>
                        <a:t>F test model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38.95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0983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247" y="299544"/>
            <a:ext cx="6744408" cy="44735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886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83" y="284947"/>
            <a:ext cx="6350252" cy="43859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5019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Survival Analysis, 2011-2016: Cox Proportional Hazards Regression Results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i="1" dirty="0"/>
              <a:t>Hypothesis 2: Organizations with a more age &amp; gender diverse leadership team are more likely to survive.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i="1" dirty="0"/>
              <a:t>Hypothesis 3: Organizations with a more racially diverse leadership team or with a higher immigrant representation in leadership are more likely to survive.</a:t>
            </a:r>
            <a:r>
              <a:rPr lang="en-US" sz="2000" dirty="0"/>
              <a:t> 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0" y="4490052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latin typeface="Times New Roman"/>
                <a:cs typeface="Times New Roman"/>
              </a:rPr>
              <a:t>*** p&lt;</a:t>
            </a:r>
            <a:r>
              <a:rPr lang="en-US" sz="1200" dirty="0" smtClean="0">
                <a:latin typeface="Times New Roman"/>
                <a:cs typeface="Times New Roman"/>
              </a:rPr>
              <a:t>0.001 </a:t>
            </a:r>
            <a:r>
              <a:rPr lang="en-US" sz="1200" dirty="0">
                <a:latin typeface="Times New Roman"/>
                <a:cs typeface="Times New Roman"/>
              </a:rPr>
              <a:t>(two-tailed).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416748"/>
              </p:ext>
            </p:extLst>
          </p:nvPr>
        </p:nvGraphicFramePr>
        <p:xfrm>
          <a:off x="2019411" y="1761307"/>
          <a:ext cx="5105178" cy="2600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2589"/>
                <a:gridCol w="255258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Times New Roman"/>
                          <a:cs typeface="Times New Roman"/>
                        </a:rPr>
                        <a:t>Variables</a:t>
                      </a:r>
                      <a:endParaRPr lang="en-US" sz="1800" b="1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latin typeface="Times New Roman"/>
                          <a:cs typeface="Times New Roman"/>
                        </a:rPr>
                        <a:t>Haz</a:t>
                      </a:r>
                      <a:r>
                        <a:rPr lang="en-US" sz="1800" b="1" dirty="0" smtClean="0">
                          <a:latin typeface="Times New Roman"/>
                          <a:cs typeface="Times New Roman"/>
                        </a:rPr>
                        <a:t>. Ratio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/>
                          <a:cs typeface="Times New Roman"/>
                        </a:rPr>
                        <a:t>Age</a:t>
                      </a:r>
                      <a:r>
                        <a:rPr lang="en-US" sz="1800" baseline="0" dirty="0" smtClean="0">
                          <a:latin typeface="Times New Roman"/>
                          <a:cs typeface="Times New Roman"/>
                        </a:rPr>
                        <a:t> + Gender Diversity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1.02</a:t>
                      </a:r>
                      <a:endParaRPr lang="en-US" sz="1800" dirty="0" smtClean="0">
                        <a:effectLst/>
                        <a:latin typeface="Times New Roman"/>
                        <a:cs typeface="Times New Roman"/>
                      </a:endParaRPr>
                    </a:p>
                    <a:p>
                      <a:pPr algn="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(0.41)</a:t>
                      </a:r>
                      <a:r>
                        <a:rPr lang="en-US" dirty="0" smtClean="0">
                          <a:effectLst/>
                          <a:latin typeface="Times New Roman"/>
                          <a:cs typeface="Times New Roman"/>
                        </a:rPr>
                        <a:t> 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/>
                          <a:cs typeface="Times New Roman"/>
                        </a:rPr>
                        <a:t>Immigrant</a:t>
                      </a:r>
                      <a:r>
                        <a:rPr lang="en-US" sz="1800" baseline="0" dirty="0" smtClean="0">
                          <a:latin typeface="Times New Roman"/>
                          <a:cs typeface="Times New Roman"/>
                        </a:rPr>
                        <a:t> + Race Diversity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latin typeface="Times New Roman"/>
                          <a:cs typeface="Times New Roman"/>
                        </a:rPr>
                        <a:t>0.83***</a:t>
                      </a:r>
                    </a:p>
                    <a:p>
                      <a:pPr algn="r"/>
                      <a:r>
                        <a:rPr lang="en-US" sz="1800" dirty="0" smtClean="0">
                          <a:latin typeface="Times New Roman"/>
                          <a:cs typeface="Times New Roman"/>
                        </a:rPr>
                        <a:t>(0.00)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2779">
                <a:tc grid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smtClean="0">
                          <a:latin typeface="Times New Roman"/>
                          <a:cs typeface="Times New Roman"/>
                        </a:rPr>
                        <a:t>Control:, #</a:t>
                      </a:r>
                      <a:r>
                        <a:rPr lang="en-US" sz="1600" i="1" baseline="0" dirty="0" smtClean="0">
                          <a:latin typeface="Times New Roman"/>
                          <a:cs typeface="Times New Roman"/>
                        </a:rPr>
                        <a:t> staff, total revenue (log), # board member (log)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baseline="0" dirty="0" smtClean="0">
                          <a:latin typeface="Times New Roman"/>
                          <a:cs typeface="Times New Roman"/>
                        </a:rPr>
                        <a:t>County: White %, Hispanic %, Immigrant %</a:t>
                      </a:r>
                      <a:endParaRPr lang="en-US" sz="1600" i="1" dirty="0" smtClean="0">
                        <a:latin typeface="Times New Roman"/>
                        <a:cs typeface="Times New Roman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/>
                          <a:cs typeface="Times New Roman"/>
                        </a:rPr>
                        <a:t>F test model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43.14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7486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Hypothesis 4: Organizations with a more age &amp; gender diverse leadership team have better immediate financial performance.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81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3165064"/>
              </p:ext>
            </p:extLst>
          </p:nvPr>
        </p:nvGraphicFramePr>
        <p:xfrm>
          <a:off x="564357" y="815186"/>
          <a:ext cx="8370749" cy="3037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4446"/>
                <a:gridCol w="221435"/>
                <a:gridCol w="1335881"/>
                <a:gridCol w="1335881"/>
                <a:gridCol w="1335881"/>
                <a:gridCol w="1335881"/>
                <a:gridCol w="187305"/>
                <a:gridCol w="150403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Times New Roman"/>
                          <a:cs typeface="Times New Roman"/>
                        </a:rPr>
                        <a:t>Variables</a:t>
                      </a:r>
                      <a:endParaRPr lang="en-US" sz="1400" b="1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Times New Roman"/>
                          <a:cs typeface="Times New Roman"/>
                        </a:rPr>
                        <a:t>2011</a:t>
                      </a:r>
                      <a:endParaRPr lang="en-US" sz="1400" b="1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400" b="1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latin typeface="Times New Roman"/>
                          <a:cs typeface="Times New Roman"/>
                        </a:rPr>
                        <a:t>Variables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Times New Roman"/>
                          <a:cs typeface="Times New Roman"/>
                        </a:rPr>
                        <a:t>2012</a:t>
                      </a:r>
                      <a:endParaRPr lang="en-US" sz="1400" b="1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latin typeface="Times New Roman"/>
                          <a:cs typeface="Times New Roman"/>
                        </a:rPr>
                        <a:t>Variables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400" b="1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Times New Roman"/>
                          <a:cs typeface="Times New Roman"/>
                        </a:rPr>
                        <a:t>2013</a:t>
                      </a:r>
                      <a:endParaRPr lang="en-US" sz="1400" b="1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/>
                          <a:cs typeface="Times New Roman"/>
                        </a:rPr>
                        <a:t>Age + Gender</a:t>
                      </a:r>
                      <a:endParaRPr lang="en-US" sz="1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400" kern="1200" dirty="0" smtClean="0">
                          <a:effectLst/>
                          <a:latin typeface="Times New Roman"/>
                          <a:cs typeface="Times New Roman"/>
                        </a:rPr>
                        <a:t>0.07***</a:t>
                      </a:r>
                      <a:endParaRPr lang="en-US" sz="1400" dirty="0" smtClean="0">
                        <a:effectLst/>
                        <a:latin typeface="Times New Roman"/>
                        <a:cs typeface="Times New Roman"/>
                      </a:endParaRPr>
                    </a:p>
                    <a:p>
                      <a:pPr algn="r"/>
                      <a:r>
                        <a:rPr lang="en-US" sz="1400" dirty="0" smtClean="0">
                          <a:effectLst/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lang="en-US" sz="1400" kern="1200" dirty="0" smtClean="0">
                          <a:effectLst/>
                          <a:latin typeface="Times New Roman"/>
                          <a:cs typeface="Times New Roman"/>
                        </a:rPr>
                        <a:t>0.01)</a:t>
                      </a:r>
                      <a:r>
                        <a:rPr lang="en-US" sz="1400" dirty="0" smtClean="0">
                          <a:effectLst/>
                          <a:latin typeface="Times New Roman"/>
                          <a:cs typeface="Times New Roman"/>
                        </a:rPr>
                        <a:t> </a:t>
                      </a:r>
                      <a:endParaRPr lang="en-US" sz="1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/>
                          <a:cs typeface="Times New Roman"/>
                        </a:rPr>
                        <a:t>Age + Gender</a:t>
                      </a:r>
                      <a:endParaRPr lang="en-US" sz="1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kern="1200" dirty="0" smtClean="0">
                          <a:effectLst/>
                          <a:latin typeface="Times New Roman"/>
                          <a:cs typeface="Times New Roman"/>
                        </a:rPr>
                        <a:t>0.09***</a:t>
                      </a:r>
                      <a:r>
                        <a:rPr lang="en-US" sz="1400" dirty="0" smtClean="0">
                          <a:effectLst/>
                          <a:latin typeface="Times New Roman"/>
                          <a:cs typeface="Times New Roman"/>
                        </a:rPr>
                        <a:t> </a:t>
                      </a:r>
                    </a:p>
                    <a:p>
                      <a:pPr algn="r"/>
                      <a:r>
                        <a:rPr lang="en-US" sz="1400" kern="1200" dirty="0" smtClean="0">
                          <a:effectLst/>
                          <a:latin typeface="Times New Roman"/>
                          <a:cs typeface="Times New Roman"/>
                        </a:rPr>
                        <a:t>(0.03)</a:t>
                      </a:r>
                      <a:r>
                        <a:rPr lang="en-US" sz="1400" dirty="0" smtClean="0">
                          <a:effectLst/>
                          <a:latin typeface="Times New Roman"/>
                          <a:cs typeface="Times New Roman"/>
                        </a:rPr>
                        <a:t> </a:t>
                      </a:r>
                      <a:endParaRPr lang="en-US" sz="1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Times New Roman"/>
                          <a:cs typeface="Times New Roman"/>
                        </a:rPr>
                        <a:t>Age + Gender</a:t>
                      </a:r>
                    </a:p>
                    <a:p>
                      <a:r>
                        <a:rPr lang="en-US" sz="1400" b="0" dirty="0" smtClean="0">
                          <a:latin typeface="Times New Roman"/>
                          <a:cs typeface="Times New Roman"/>
                        </a:rPr>
                        <a:t>Index</a:t>
                      </a:r>
                      <a:endParaRPr lang="en-US" sz="1400" b="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400" b="1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kern="1200" dirty="0" smtClean="0">
                          <a:effectLst/>
                          <a:latin typeface="Times New Roman"/>
                          <a:cs typeface="Times New Roman"/>
                        </a:rPr>
                        <a:t>0.14***</a:t>
                      </a:r>
                    </a:p>
                    <a:p>
                      <a:pPr algn="r"/>
                      <a:r>
                        <a:rPr lang="en-US" sz="1400" b="0" kern="1200" dirty="0" smtClean="0">
                          <a:effectLst/>
                          <a:latin typeface="Times New Roman"/>
                          <a:cs typeface="Times New Roman"/>
                        </a:rPr>
                        <a:t>(0.04)</a:t>
                      </a:r>
                      <a:r>
                        <a:rPr lang="en-US" sz="1400" b="0" dirty="0" smtClean="0">
                          <a:effectLst/>
                          <a:latin typeface="Times New Roman"/>
                          <a:cs typeface="Times New Roman"/>
                        </a:rPr>
                        <a:t> </a:t>
                      </a:r>
                      <a:endParaRPr lang="en-US" sz="1400" b="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/>
                          <a:cs typeface="Times New Roman"/>
                        </a:rPr>
                        <a:t>Immigrant</a:t>
                      </a:r>
                      <a:r>
                        <a:rPr lang="en-US" sz="1400" baseline="0" dirty="0" smtClean="0">
                          <a:latin typeface="Times New Roman"/>
                          <a:cs typeface="Times New Roman"/>
                        </a:rPr>
                        <a:t> + Race</a:t>
                      </a:r>
                      <a:endParaRPr lang="en-US" sz="1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400" kern="1200" dirty="0" smtClean="0">
                          <a:effectLst/>
                          <a:latin typeface="Times New Roman"/>
                          <a:cs typeface="Times New Roman"/>
                        </a:rPr>
                        <a:t>-0.06***</a:t>
                      </a:r>
                      <a:r>
                        <a:rPr lang="en-US" sz="1400" dirty="0" smtClean="0">
                          <a:effectLst/>
                          <a:latin typeface="Times New Roman"/>
                          <a:cs typeface="Times New Roman"/>
                        </a:rPr>
                        <a:t> </a:t>
                      </a:r>
                    </a:p>
                    <a:p>
                      <a:pPr algn="r"/>
                      <a:r>
                        <a:rPr lang="en-US" sz="1400" kern="1200" dirty="0" smtClean="0">
                          <a:effectLst/>
                          <a:latin typeface="Times New Roman"/>
                          <a:cs typeface="Times New Roman"/>
                        </a:rPr>
                        <a:t>(0.01)</a:t>
                      </a:r>
                      <a:r>
                        <a:rPr lang="en-US" sz="1400" dirty="0" smtClean="0">
                          <a:effectLst/>
                          <a:latin typeface="Times New Roman"/>
                          <a:cs typeface="Times New Roman"/>
                        </a:rPr>
                        <a:t> </a:t>
                      </a:r>
                      <a:endParaRPr lang="en-US" sz="1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imes New Roman"/>
                          <a:cs typeface="Times New Roman"/>
                        </a:rPr>
                        <a:t>Immigrant</a:t>
                      </a:r>
                      <a:r>
                        <a:rPr lang="en-US" sz="1400" baseline="0" dirty="0" smtClean="0">
                          <a:latin typeface="Times New Roman"/>
                          <a:cs typeface="Times New Roman"/>
                        </a:rPr>
                        <a:t> + Race</a:t>
                      </a:r>
                      <a:endParaRPr lang="en-US" sz="1400" dirty="0" smtClean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kern="1200" dirty="0" smtClean="0">
                          <a:effectLst/>
                          <a:latin typeface="Times New Roman"/>
                          <a:cs typeface="Times New Roman"/>
                        </a:rPr>
                        <a:t>-0.04**</a:t>
                      </a:r>
                      <a:r>
                        <a:rPr lang="en-US" sz="1400" dirty="0" smtClean="0">
                          <a:effectLst/>
                          <a:latin typeface="Times New Roman"/>
                          <a:cs typeface="Times New Roman"/>
                        </a:rPr>
                        <a:t> </a:t>
                      </a:r>
                    </a:p>
                    <a:p>
                      <a:pPr algn="r"/>
                      <a:r>
                        <a:rPr lang="en-US" sz="1400" kern="1200" dirty="0" smtClean="0">
                          <a:effectLst/>
                          <a:latin typeface="Times New Roman"/>
                          <a:cs typeface="Times New Roman"/>
                        </a:rPr>
                        <a:t>(0.02)</a:t>
                      </a:r>
                      <a:r>
                        <a:rPr lang="en-US" sz="1400" dirty="0" smtClean="0">
                          <a:effectLst/>
                          <a:latin typeface="Times New Roman"/>
                          <a:cs typeface="Times New Roman"/>
                        </a:rPr>
                        <a:t> </a:t>
                      </a:r>
                      <a:endParaRPr lang="en-US" sz="1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imes New Roman"/>
                          <a:cs typeface="Times New Roman"/>
                        </a:rPr>
                        <a:t>Immigrant</a:t>
                      </a:r>
                      <a:r>
                        <a:rPr lang="en-US" sz="1400" baseline="0" dirty="0" smtClean="0">
                          <a:latin typeface="Times New Roman"/>
                          <a:cs typeface="Times New Roman"/>
                        </a:rPr>
                        <a:t> + Race</a:t>
                      </a:r>
                      <a:endParaRPr lang="en-US" sz="1400" dirty="0" smtClean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latin typeface="Times New Roman"/>
                          <a:cs typeface="Times New Roman"/>
                        </a:rPr>
                        <a:t>-0.02</a:t>
                      </a:r>
                    </a:p>
                    <a:p>
                      <a:pPr algn="r"/>
                      <a:r>
                        <a:rPr lang="en-US" sz="1400" dirty="0" smtClean="0">
                          <a:latin typeface="Times New Roman"/>
                          <a:cs typeface="Times New Roman"/>
                        </a:rPr>
                        <a:t>(0.02)</a:t>
                      </a:r>
                      <a:endParaRPr lang="en-US" sz="1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/>
                          <a:cs typeface="Times New Roman"/>
                        </a:rPr>
                        <a:t>County</a:t>
                      </a:r>
                      <a:endParaRPr lang="en-US" sz="1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latin typeface="Times New Roman"/>
                          <a:cs typeface="Times New Roman"/>
                        </a:rPr>
                        <a:t>Race ( + ***)</a:t>
                      </a:r>
                      <a:r>
                        <a:rPr lang="en-US" sz="1400" baseline="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smtClean="0">
                          <a:latin typeface="Times New Roman"/>
                          <a:cs typeface="Times New Roman"/>
                        </a:rPr>
                        <a:t>, Immigrant ( + ***)</a:t>
                      </a:r>
                      <a:endParaRPr lang="en-US" sz="1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latin typeface="Times New Roman"/>
                          <a:cs typeface="Times New Roman"/>
                        </a:rPr>
                        <a:t>Race ( - )</a:t>
                      </a:r>
                      <a:r>
                        <a:rPr lang="en-US" sz="1400" baseline="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smtClean="0">
                          <a:latin typeface="Times New Roman"/>
                          <a:cs typeface="Times New Roman"/>
                        </a:rPr>
                        <a:t>, Immigrant ( + ***)</a:t>
                      </a:r>
                      <a:endParaRPr lang="en-US" sz="1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3"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latin typeface="Times New Roman"/>
                          <a:cs typeface="Times New Roman"/>
                        </a:rPr>
                        <a:t>Race ( - )</a:t>
                      </a:r>
                      <a:r>
                        <a:rPr lang="en-US" sz="1400" baseline="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smtClean="0">
                          <a:latin typeface="Times New Roman"/>
                          <a:cs typeface="Times New Roman"/>
                        </a:rPr>
                        <a:t>, Immigrant ( + ***)</a:t>
                      </a:r>
                      <a:endParaRPr lang="en-US" sz="1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latin typeface="Times New Roman"/>
                        <a:cs typeface="Times New Roman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370840">
                <a:tc gridSpan="8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Times New Roman"/>
                          <a:cs typeface="Times New Roman"/>
                        </a:rPr>
                        <a:t>Control: Org age, #</a:t>
                      </a:r>
                      <a:r>
                        <a:rPr lang="en-US" sz="1400" i="1" baseline="0" dirty="0" smtClean="0">
                          <a:latin typeface="Times New Roman"/>
                          <a:cs typeface="Times New Roman"/>
                        </a:rPr>
                        <a:t> staff, biggest turnout (log), # board member (log), network 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baseline="30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/>
                          <a:cs typeface="Times New Roman"/>
                        </a:rPr>
                        <a:t>F test model</a:t>
                      </a:r>
                      <a:endParaRPr lang="en-US" sz="1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latin typeface="Times New Roman"/>
                          <a:cs typeface="Times New Roman"/>
                        </a:rPr>
                        <a:t>137.8</a:t>
                      </a:r>
                      <a:endParaRPr lang="en-US" sz="1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latin typeface="Times New Roman"/>
                          <a:cs typeface="Times New Roman"/>
                        </a:rPr>
                        <a:t>60.43</a:t>
                      </a:r>
                      <a:endParaRPr lang="en-US" sz="1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latin typeface="Times New Roman"/>
                          <a:cs typeface="Times New Roman"/>
                        </a:rPr>
                        <a:t>66.21</a:t>
                      </a:r>
                      <a:endParaRPr lang="en-US" sz="1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/>
                          <a:cs typeface="Times New Roman"/>
                        </a:rPr>
                        <a:t>R-Squared</a:t>
                      </a:r>
                      <a:endParaRPr lang="en-US" sz="1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latin typeface="Times New Roman"/>
                          <a:cs typeface="Times New Roman"/>
                        </a:rPr>
                        <a:t>0.64</a:t>
                      </a:r>
                      <a:endParaRPr lang="en-US" sz="1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latin typeface="Times New Roman"/>
                          <a:cs typeface="Times New Roman"/>
                        </a:rPr>
                        <a:t>0.33</a:t>
                      </a:r>
                      <a:endParaRPr lang="en-US" sz="1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latin typeface="Times New Roman"/>
                          <a:cs typeface="Times New Roman"/>
                        </a:rPr>
                        <a:t>0.31</a:t>
                      </a:r>
                      <a:endParaRPr lang="en-US" sz="1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572000" y="4490052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latin typeface="Times New Roman"/>
                <a:cs typeface="Times New Roman"/>
              </a:rPr>
              <a:t>*** p&lt;</a:t>
            </a:r>
            <a:r>
              <a:rPr lang="en-US" sz="1200" dirty="0" smtClean="0">
                <a:latin typeface="Times New Roman"/>
                <a:cs typeface="Times New Roman"/>
              </a:rPr>
              <a:t>0.001 ** p&lt;0.05 </a:t>
            </a:r>
            <a:r>
              <a:rPr lang="en-US" sz="1200" dirty="0">
                <a:latin typeface="Times New Roman"/>
                <a:cs typeface="Times New Roman"/>
              </a:rPr>
              <a:t>(two-tailed).</a:t>
            </a:r>
          </a:p>
        </p:txBody>
      </p:sp>
    </p:spTree>
    <p:extLst>
      <p:ext uri="{BB962C8B-B14F-4D97-AF65-F5344CB8AC3E}">
        <p14:creationId xmlns:p14="http://schemas.microsoft.com/office/powerpoint/2010/main" val="3334386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Leadership diversity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Leadership as a collective phenomenon </a:t>
            </a:r>
            <a:r>
              <a:rPr lang="en-US" sz="1200" dirty="0" smtClean="0">
                <a:solidFill>
                  <a:srgbClr val="7F7F7F"/>
                </a:solidFill>
              </a:rPr>
              <a:t>(</a:t>
            </a:r>
            <a:r>
              <a:rPr lang="en-US" sz="1200" dirty="0" err="1" smtClean="0">
                <a:solidFill>
                  <a:srgbClr val="7F7F7F"/>
                </a:solidFill>
              </a:rPr>
              <a:t>Yammarino</a:t>
            </a:r>
            <a:r>
              <a:rPr lang="en-US" sz="1200" dirty="0" smtClean="0">
                <a:solidFill>
                  <a:srgbClr val="7F7F7F"/>
                </a:solidFill>
              </a:rPr>
              <a:t> et al. 2012)</a:t>
            </a:r>
          </a:p>
          <a:p>
            <a:pPr>
              <a:buFont typeface="Arial"/>
              <a:buChar char="•"/>
            </a:pPr>
            <a:r>
              <a:rPr lang="en-US" dirty="0" smtClean="0"/>
              <a:t>Cost-benefit trade-off: coordination-and-communication vs. learning-and-effectiveness </a:t>
            </a:r>
            <a:r>
              <a:rPr lang="en-US" sz="1200" dirty="0" smtClean="0">
                <a:solidFill>
                  <a:srgbClr val="7F7F7F"/>
                </a:solidFill>
              </a:rPr>
              <a:t>(Hamilton, Nickerson, and </a:t>
            </a:r>
            <a:r>
              <a:rPr lang="en-US" sz="1200" dirty="0" err="1" smtClean="0">
                <a:solidFill>
                  <a:srgbClr val="7F7F7F"/>
                </a:solidFill>
              </a:rPr>
              <a:t>Owan</a:t>
            </a:r>
            <a:r>
              <a:rPr lang="en-US" sz="1200" dirty="0" smtClean="0">
                <a:solidFill>
                  <a:srgbClr val="7F7F7F"/>
                </a:solidFill>
              </a:rPr>
              <a:t> 2003)</a:t>
            </a:r>
          </a:p>
          <a:p>
            <a:pPr>
              <a:buFont typeface="Arial"/>
              <a:buChar char="•"/>
            </a:pPr>
            <a:r>
              <a:rPr lang="en-US" dirty="0" smtClean="0"/>
              <a:t>Diversity-performance: mixed findings </a:t>
            </a:r>
            <a:r>
              <a:rPr lang="en-US" sz="1200" dirty="0" smtClean="0">
                <a:solidFill>
                  <a:srgbClr val="7F7F7F"/>
                </a:solidFill>
              </a:rPr>
              <a:t>(Ferrier 2001; </a:t>
            </a:r>
            <a:r>
              <a:rPr lang="en-US" sz="1200" dirty="0" err="1" smtClean="0">
                <a:solidFill>
                  <a:srgbClr val="7F7F7F"/>
                </a:solidFill>
              </a:rPr>
              <a:t>Horwitz</a:t>
            </a:r>
            <a:r>
              <a:rPr lang="en-US" sz="1200" dirty="0" smtClean="0">
                <a:solidFill>
                  <a:srgbClr val="7F7F7F"/>
                </a:solidFill>
              </a:rPr>
              <a:t> and </a:t>
            </a:r>
            <a:r>
              <a:rPr lang="en-US" sz="1200" dirty="0" err="1" smtClean="0">
                <a:solidFill>
                  <a:srgbClr val="7F7F7F"/>
                </a:solidFill>
              </a:rPr>
              <a:t>Horwitz</a:t>
            </a:r>
            <a:r>
              <a:rPr lang="en-US" sz="1200" dirty="0" smtClean="0">
                <a:solidFill>
                  <a:srgbClr val="7F7F7F"/>
                </a:solidFill>
              </a:rPr>
              <a:t> 2007)</a:t>
            </a:r>
          </a:p>
          <a:p>
            <a:pPr>
              <a:buFont typeface="Arial"/>
              <a:buChar char="•"/>
            </a:pPr>
            <a:r>
              <a:rPr lang="en-US" dirty="0" smtClean="0"/>
              <a:t>“Conditions” to reap the diversity benefits </a:t>
            </a:r>
            <a:r>
              <a:rPr lang="en-US" sz="1200" dirty="0" smtClean="0">
                <a:solidFill>
                  <a:srgbClr val="7F7F7F"/>
                </a:solidFill>
              </a:rPr>
              <a:t>(e.g. </a:t>
            </a:r>
            <a:r>
              <a:rPr lang="en-US" sz="1200" dirty="0" err="1" smtClean="0">
                <a:solidFill>
                  <a:srgbClr val="7F7F7F"/>
                </a:solidFill>
              </a:rPr>
              <a:t>Fredette</a:t>
            </a:r>
            <a:r>
              <a:rPr lang="en-US" sz="1200" dirty="0">
                <a:solidFill>
                  <a:srgbClr val="7F7F7F"/>
                </a:solidFill>
              </a:rPr>
              <a:t> </a:t>
            </a:r>
            <a:r>
              <a:rPr lang="en-US" sz="1200" dirty="0" smtClean="0">
                <a:solidFill>
                  <a:srgbClr val="7F7F7F"/>
                </a:solidFill>
              </a:rPr>
              <a:t>and Bernstein 2017; Fulton 2019)</a:t>
            </a:r>
            <a:endParaRPr lang="en-US" sz="12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219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1744813"/>
              </p:ext>
            </p:extLst>
          </p:nvPr>
        </p:nvGraphicFramePr>
        <p:xfrm>
          <a:off x="564357" y="815186"/>
          <a:ext cx="8370749" cy="3037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4446"/>
                <a:gridCol w="221435"/>
                <a:gridCol w="1335881"/>
                <a:gridCol w="1335881"/>
                <a:gridCol w="1335881"/>
                <a:gridCol w="1335881"/>
                <a:gridCol w="187305"/>
                <a:gridCol w="150403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Times New Roman"/>
                          <a:cs typeface="Times New Roman"/>
                        </a:rPr>
                        <a:t>Variables</a:t>
                      </a:r>
                      <a:endParaRPr lang="en-US" sz="1400" b="1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Times New Roman"/>
                          <a:cs typeface="Times New Roman"/>
                        </a:rPr>
                        <a:t>Faith-based %</a:t>
                      </a:r>
                      <a:endParaRPr lang="en-US" sz="1400" b="1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400" b="1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latin typeface="Times New Roman"/>
                          <a:cs typeface="Times New Roman"/>
                        </a:rPr>
                        <a:t>Variables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Times New Roman"/>
                          <a:cs typeface="Times New Roman"/>
                        </a:rPr>
                        <a:t>Secular % </a:t>
                      </a:r>
                      <a:endParaRPr lang="en-US" sz="1400" b="1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latin typeface="Times New Roman"/>
                          <a:cs typeface="Times New Roman"/>
                        </a:rPr>
                        <a:t>Variables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400" b="1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Times New Roman"/>
                          <a:cs typeface="Times New Roman"/>
                        </a:rPr>
                        <a:t>Fundraising %</a:t>
                      </a:r>
                      <a:endParaRPr lang="en-US" sz="1400" b="1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/>
                          <a:cs typeface="Times New Roman"/>
                        </a:rPr>
                        <a:t>Age + Gender</a:t>
                      </a:r>
                      <a:endParaRPr lang="en-US" sz="1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400" kern="1200" dirty="0" smtClean="0">
                          <a:effectLst/>
                          <a:latin typeface="Times New Roman"/>
                          <a:cs typeface="Times New Roman"/>
                        </a:rPr>
                        <a:t>-1.54***</a:t>
                      </a:r>
                      <a:endParaRPr lang="en-US" sz="1400" dirty="0" smtClean="0">
                        <a:effectLst/>
                        <a:latin typeface="Times New Roman"/>
                        <a:cs typeface="Times New Roman"/>
                      </a:endParaRPr>
                    </a:p>
                    <a:p>
                      <a:pPr algn="r"/>
                      <a:r>
                        <a:rPr lang="en-US" sz="1400" dirty="0" smtClean="0">
                          <a:effectLst/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lang="en-US" sz="1400" kern="1200" dirty="0" smtClean="0">
                          <a:effectLst/>
                          <a:latin typeface="Times New Roman"/>
                          <a:cs typeface="Times New Roman"/>
                        </a:rPr>
                        <a:t>0.61)</a:t>
                      </a:r>
                      <a:r>
                        <a:rPr lang="en-US" sz="1400" dirty="0" smtClean="0">
                          <a:effectLst/>
                          <a:latin typeface="Times New Roman"/>
                          <a:cs typeface="Times New Roman"/>
                        </a:rPr>
                        <a:t> </a:t>
                      </a:r>
                      <a:endParaRPr lang="en-US" sz="1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/>
                          <a:cs typeface="Times New Roman"/>
                        </a:rPr>
                        <a:t>Age + Gender</a:t>
                      </a:r>
                      <a:endParaRPr lang="en-US" sz="1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kern="1200" dirty="0" smtClean="0">
                          <a:effectLst/>
                          <a:latin typeface="Times New Roman"/>
                          <a:cs typeface="Times New Roman"/>
                        </a:rPr>
                        <a:t>2.27***</a:t>
                      </a:r>
                      <a:r>
                        <a:rPr lang="en-US" sz="1400" dirty="0" smtClean="0">
                          <a:effectLst/>
                          <a:latin typeface="Times New Roman"/>
                          <a:cs typeface="Times New Roman"/>
                        </a:rPr>
                        <a:t> </a:t>
                      </a:r>
                    </a:p>
                    <a:p>
                      <a:pPr algn="r"/>
                      <a:r>
                        <a:rPr lang="en-US" sz="1400" kern="1200" dirty="0" smtClean="0">
                          <a:effectLst/>
                          <a:latin typeface="Times New Roman"/>
                          <a:cs typeface="Times New Roman"/>
                        </a:rPr>
                        <a:t>(0.54)</a:t>
                      </a:r>
                      <a:r>
                        <a:rPr lang="en-US" sz="1400" dirty="0" smtClean="0">
                          <a:effectLst/>
                          <a:latin typeface="Times New Roman"/>
                          <a:cs typeface="Times New Roman"/>
                        </a:rPr>
                        <a:t> </a:t>
                      </a:r>
                      <a:endParaRPr lang="en-US" sz="1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Times New Roman"/>
                          <a:cs typeface="Times New Roman"/>
                        </a:rPr>
                        <a:t>Age + Gender</a:t>
                      </a:r>
                    </a:p>
                    <a:p>
                      <a:r>
                        <a:rPr lang="en-US" sz="1400" b="0" dirty="0" smtClean="0">
                          <a:latin typeface="Times New Roman"/>
                          <a:cs typeface="Times New Roman"/>
                        </a:rPr>
                        <a:t>Index</a:t>
                      </a:r>
                      <a:endParaRPr lang="en-US" sz="1400" b="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400" b="1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kern="1200" dirty="0" smtClean="0">
                          <a:effectLst/>
                          <a:latin typeface="Times New Roman"/>
                          <a:cs typeface="Times New Roman"/>
                        </a:rPr>
                        <a:t>-0.36**</a:t>
                      </a:r>
                    </a:p>
                    <a:p>
                      <a:pPr algn="r"/>
                      <a:r>
                        <a:rPr lang="en-US" sz="1400" b="0" kern="1200" dirty="0" smtClean="0">
                          <a:effectLst/>
                          <a:latin typeface="Times New Roman"/>
                          <a:cs typeface="Times New Roman"/>
                        </a:rPr>
                        <a:t>(0.21)</a:t>
                      </a:r>
                      <a:r>
                        <a:rPr lang="en-US" sz="1400" b="0" dirty="0" smtClean="0">
                          <a:effectLst/>
                          <a:latin typeface="Times New Roman"/>
                          <a:cs typeface="Times New Roman"/>
                        </a:rPr>
                        <a:t> </a:t>
                      </a:r>
                      <a:endParaRPr lang="en-US" sz="1400" b="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/>
                          <a:cs typeface="Times New Roman"/>
                        </a:rPr>
                        <a:t>Immigrant</a:t>
                      </a:r>
                      <a:r>
                        <a:rPr lang="en-US" sz="1400" baseline="0" dirty="0" smtClean="0">
                          <a:latin typeface="Times New Roman"/>
                          <a:cs typeface="Times New Roman"/>
                        </a:rPr>
                        <a:t> + Race</a:t>
                      </a:r>
                      <a:endParaRPr lang="en-US" sz="1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400" kern="1200" dirty="0" smtClean="0">
                          <a:effectLst/>
                          <a:latin typeface="Times New Roman"/>
                          <a:cs typeface="Times New Roman"/>
                        </a:rPr>
                        <a:t>-0.08</a:t>
                      </a:r>
                      <a:endParaRPr lang="en-US" sz="1400" dirty="0" smtClean="0">
                        <a:effectLst/>
                        <a:latin typeface="Times New Roman"/>
                        <a:cs typeface="Times New Roman"/>
                      </a:endParaRPr>
                    </a:p>
                    <a:p>
                      <a:pPr algn="r"/>
                      <a:r>
                        <a:rPr lang="en-US" sz="1400" kern="1200" dirty="0" smtClean="0">
                          <a:effectLst/>
                          <a:latin typeface="Times New Roman"/>
                          <a:cs typeface="Times New Roman"/>
                        </a:rPr>
                        <a:t>(0.47)</a:t>
                      </a:r>
                      <a:r>
                        <a:rPr lang="en-US" sz="1400" dirty="0" smtClean="0">
                          <a:effectLst/>
                          <a:latin typeface="Times New Roman"/>
                          <a:cs typeface="Times New Roman"/>
                        </a:rPr>
                        <a:t> </a:t>
                      </a:r>
                      <a:endParaRPr lang="en-US" sz="1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imes New Roman"/>
                          <a:cs typeface="Times New Roman"/>
                        </a:rPr>
                        <a:t>Immigrant</a:t>
                      </a:r>
                      <a:r>
                        <a:rPr lang="en-US" sz="1400" baseline="0" dirty="0" smtClean="0">
                          <a:latin typeface="Times New Roman"/>
                          <a:cs typeface="Times New Roman"/>
                        </a:rPr>
                        <a:t> + Race</a:t>
                      </a:r>
                      <a:endParaRPr lang="en-US" sz="1400" dirty="0" smtClean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kern="1200" dirty="0" smtClean="0">
                          <a:effectLst/>
                          <a:latin typeface="Times New Roman"/>
                          <a:cs typeface="Times New Roman"/>
                        </a:rPr>
                        <a:t>1.51**</a:t>
                      </a:r>
                      <a:r>
                        <a:rPr lang="en-US" sz="1400" dirty="0" smtClean="0">
                          <a:effectLst/>
                          <a:latin typeface="Times New Roman"/>
                          <a:cs typeface="Times New Roman"/>
                        </a:rPr>
                        <a:t> </a:t>
                      </a:r>
                    </a:p>
                    <a:p>
                      <a:pPr algn="r"/>
                      <a:r>
                        <a:rPr lang="en-US" sz="1400" kern="1200" dirty="0" smtClean="0">
                          <a:effectLst/>
                          <a:latin typeface="Times New Roman"/>
                          <a:cs typeface="Times New Roman"/>
                        </a:rPr>
                        <a:t>(0.60)</a:t>
                      </a:r>
                      <a:r>
                        <a:rPr lang="en-US" sz="1400" dirty="0" smtClean="0">
                          <a:effectLst/>
                          <a:latin typeface="Times New Roman"/>
                          <a:cs typeface="Times New Roman"/>
                        </a:rPr>
                        <a:t> </a:t>
                      </a:r>
                      <a:endParaRPr lang="en-US" sz="1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imes New Roman"/>
                          <a:cs typeface="Times New Roman"/>
                        </a:rPr>
                        <a:t>Immigrant</a:t>
                      </a:r>
                      <a:r>
                        <a:rPr lang="en-US" sz="1400" baseline="0" dirty="0" smtClean="0">
                          <a:latin typeface="Times New Roman"/>
                          <a:cs typeface="Times New Roman"/>
                        </a:rPr>
                        <a:t> + Race</a:t>
                      </a:r>
                      <a:endParaRPr lang="en-US" sz="1400" dirty="0" smtClean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latin typeface="Times New Roman"/>
                          <a:cs typeface="Times New Roman"/>
                        </a:rPr>
                        <a:t>-0.17</a:t>
                      </a:r>
                    </a:p>
                    <a:p>
                      <a:pPr algn="r"/>
                      <a:r>
                        <a:rPr lang="en-US" sz="1400" dirty="0" smtClean="0">
                          <a:latin typeface="Times New Roman"/>
                          <a:cs typeface="Times New Roman"/>
                        </a:rPr>
                        <a:t>(0.24)</a:t>
                      </a:r>
                      <a:endParaRPr lang="en-US" sz="1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/>
                          <a:cs typeface="Times New Roman"/>
                        </a:rPr>
                        <a:t>County</a:t>
                      </a:r>
                      <a:endParaRPr lang="en-US" sz="1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latin typeface="Times New Roman"/>
                          <a:cs typeface="Times New Roman"/>
                        </a:rPr>
                        <a:t>Race ( - **)</a:t>
                      </a:r>
                      <a:r>
                        <a:rPr lang="en-US" sz="1400" baseline="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smtClean="0">
                          <a:latin typeface="Times New Roman"/>
                          <a:cs typeface="Times New Roman"/>
                        </a:rPr>
                        <a:t>, Immigrant ( + **)</a:t>
                      </a:r>
                      <a:endParaRPr lang="en-US" sz="1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latin typeface="Times New Roman"/>
                          <a:cs typeface="Times New Roman"/>
                        </a:rPr>
                        <a:t>Race ( +</a:t>
                      </a:r>
                      <a:r>
                        <a:rPr lang="en-US" sz="1400" baseline="0" dirty="0" smtClean="0">
                          <a:latin typeface="Times New Roman"/>
                          <a:cs typeface="Times New Roman"/>
                        </a:rPr>
                        <a:t> **</a:t>
                      </a:r>
                      <a:r>
                        <a:rPr lang="en-US" sz="1400" dirty="0" smtClean="0">
                          <a:latin typeface="Times New Roman"/>
                          <a:cs typeface="Times New Roman"/>
                        </a:rPr>
                        <a:t> )</a:t>
                      </a:r>
                      <a:r>
                        <a:rPr lang="en-US" sz="1400" baseline="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smtClean="0">
                          <a:latin typeface="Times New Roman"/>
                          <a:cs typeface="Times New Roman"/>
                        </a:rPr>
                        <a:t>, Immigrant ( + **)</a:t>
                      </a:r>
                      <a:endParaRPr lang="en-US" sz="1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3"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latin typeface="Times New Roman"/>
                          <a:cs typeface="Times New Roman"/>
                        </a:rPr>
                        <a:t>Race ( - *** )</a:t>
                      </a:r>
                      <a:r>
                        <a:rPr lang="en-US" sz="1400" baseline="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smtClean="0">
                          <a:latin typeface="Times New Roman"/>
                          <a:cs typeface="Times New Roman"/>
                        </a:rPr>
                        <a:t>, Immigrant ( - ***)</a:t>
                      </a:r>
                      <a:endParaRPr lang="en-US" sz="1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latin typeface="Times New Roman"/>
                        <a:cs typeface="Times New Roman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370840">
                <a:tc gridSpan="8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Times New Roman"/>
                          <a:cs typeface="Times New Roman"/>
                        </a:rPr>
                        <a:t>Control: Org age, #</a:t>
                      </a:r>
                      <a:r>
                        <a:rPr lang="en-US" sz="1400" i="1" baseline="0" dirty="0" smtClean="0">
                          <a:latin typeface="Times New Roman"/>
                          <a:cs typeface="Times New Roman"/>
                        </a:rPr>
                        <a:t> staff, biggest turnout (log), # board member (log), network 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baseline="30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/>
                          <a:cs typeface="Times New Roman"/>
                        </a:rPr>
                        <a:t>F test model</a:t>
                      </a:r>
                      <a:endParaRPr lang="en-US" sz="1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latin typeface="Times New Roman"/>
                          <a:cs typeface="Times New Roman"/>
                        </a:rPr>
                        <a:t>36.16</a:t>
                      </a:r>
                      <a:endParaRPr lang="en-US" sz="1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latin typeface="Times New Roman"/>
                          <a:cs typeface="Times New Roman"/>
                        </a:rPr>
                        <a:t>61.90</a:t>
                      </a:r>
                      <a:endParaRPr lang="en-US" sz="1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latin typeface="Times New Roman"/>
                          <a:cs typeface="Times New Roman"/>
                        </a:rPr>
                        <a:t>25.07</a:t>
                      </a:r>
                      <a:endParaRPr lang="en-US" sz="1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/>
                          <a:cs typeface="Times New Roman"/>
                        </a:rPr>
                        <a:t>R-Squared</a:t>
                      </a:r>
                      <a:endParaRPr lang="en-US" sz="1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latin typeface="Times New Roman"/>
                          <a:cs typeface="Times New Roman"/>
                        </a:rPr>
                        <a:t>0.17</a:t>
                      </a:r>
                      <a:endParaRPr lang="en-US" sz="1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latin typeface="Times New Roman"/>
                          <a:cs typeface="Times New Roman"/>
                        </a:rPr>
                        <a:t>0.31</a:t>
                      </a:r>
                      <a:endParaRPr lang="en-US" sz="1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latin typeface="Times New Roman"/>
                          <a:cs typeface="Times New Roman"/>
                        </a:rPr>
                        <a:t>0.19</a:t>
                      </a:r>
                      <a:endParaRPr lang="en-US" sz="1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4572000" y="4490052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latin typeface="Times New Roman"/>
                <a:cs typeface="Times New Roman"/>
              </a:rPr>
              <a:t>*** p&lt;</a:t>
            </a:r>
            <a:r>
              <a:rPr lang="en-US" sz="1200" dirty="0" smtClean="0">
                <a:latin typeface="Times New Roman"/>
                <a:cs typeface="Times New Roman"/>
              </a:rPr>
              <a:t>0.001 ** p&lt;0.05 </a:t>
            </a:r>
            <a:r>
              <a:rPr lang="en-US" sz="1200" dirty="0">
                <a:latin typeface="Times New Roman"/>
                <a:cs typeface="Times New Roman"/>
              </a:rPr>
              <a:t>(two-tailed).</a:t>
            </a:r>
          </a:p>
        </p:txBody>
      </p:sp>
    </p:spTree>
    <p:extLst>
      <p:ext uri="{BB962C8B-B14F-4D97-AF65-F5344CB8AC3E}">
        <p14:creationId xmlns:p14="http://schemas.microsoft.com/office/powerpoint/2010/main" val="2474596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Social diversity dimensions: Resource-driven vs. legitimacy-driven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Resource-driven (age, gender): positive effect on financial performance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Legitimacy-driven (immigrant, race/ethnicity): positive effect on 5-year survival outcome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In general, aggregate social diversity has a positive effect on 5-year survival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Survival and “profitability” hinge upon different factors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559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165412"/>
            <a:ext cx="9345706" cy="19423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254296" y="4615962"/>
            <a:ext cx="6406591" cy="217770"/>
          </a:xfrm>
          <a:prstGeom prst="rect">
            <a:avLst/>
          </a:prstGeom>
          <a:solidFill>
            <a:srgbClr val="690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/>
                </a:solidFill>
                <a:latin typeface="BentonSans Regular" pitchFamily="50" charset="0"/>
              </a:rPr>
              <a:t>O’NEILL SCHOOL  OF  PUBLI C  &amp;  ENVIRONMENTAL  AFFAIRS</a:t>
            </a:r>
            <a:endParaRPr lang="en-US" sz="1400" dirty="0">
              <a:solidFill>
                <a:schemeClr val="bg1"/>
              </a:solidFill>
              <a:latin typeface="BentonSans Regular" pitchFamily="50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060" y="1450728"/>
            <a:ext cx="3889585" cy="1371719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69251" y="3239855"/>
            <a:ext cx="7820731" cy="6313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3" b="1" i="0" kern="1200" spc="0" baseline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1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Ruodan Zhang: rz3@Indiana.edu</a:t>
            </a:r>
          </a:p>
          <a:p>
            <a:r>
              <a:rPr lang="en-US" sz="1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Brad Fulton</a:t>
            </a:r>
          </a:p>
        </p:txBody>
      </p:sp>
      <p:sp>
        <p:nvSpPr>
          <p:cNvPr id="2" name="Rectangle 1"/>
          <p:cNvSpPr/>
          <p:nvPr/>
        </p:nvSpPr>
        <p:spPr>
          <a:xfrm>
            <a:off x="323737" y="447752"/>
            <a:ext cx="60237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Managing Resources and Legitimacy: The Impact of Leadership Diversity on Nonprofit Survival </a:t>
            </a:r>
          </a:p>
        </p:txBody>
      </p:sp>
    </p:spTree>
    <p:extLst>
      <p:ext uri="{BB962C8B-B14F-4D97-AF65-F5344CB8AC3E}">
        <p14:creationId xmlns:p14="http://schemas.microsoft.com/office/powerpoint/2010/main" val="39945711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574675"/>
            <a:ext cx="5486400" cy="399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1933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8786524"/>
              </p:ext>
            </p:extLst>
          </p:nvPr>
        </p:nvGraphicFramePr>
        <p:xfrm>
          <a:off x="1101237" y="1013033"/>
          <a:ext cx="7321973" cy="2775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Document" r:id="rId4" imgW="6299200" imgH="2387600" progId="Word.Document.12">
                  <p:embed/>
                </p:oleObj>
              </mc:Choice>
              <mc:Fallback>
                <p:oleObj name="Document" r:id="rId4" imgW="6299200" imgH="2387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01237" y="1013033"/>
                        <a:ext cx="7321973" cy="27752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4320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How does leadership diversity affect organizational survival?</a:t>
            </a:r>
          </a:p>
          <a:p>
            <a:pPr>
              <a:buFont typeface="Arial"/>
              <a:buChar char="•"/>
            </a:pPr>
            <a:r>
              <a:rPr lang="en-US" dirty="0" smtClean="0"/>
              <a:t>Do social diversity dimensions lead to different performance/survival outcomes?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Age, gender, immigrant status, race/ethnicity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12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Theory and hypotheses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Performance/Control</a:t>
            </a:r>
          </a:p>
          <a:p>
            <a:pPr>
              <a:buFont typeface="Arial"/>
              <a:buChar char="•"/>
            </a:pPr>
            <a:r>
              <a:rPr lang="en-US" dirty="0" smtClean="0"/>
              <a:t>Resource dependence theory </a:t>
            </a:r>
            <a:r>
              <a:rPr lang="en-US" sz="1200" dirty="0" smtClean="0">
                <a:solidFill>
                  <a:srgbClr val="7F7F7F"/>
                </a:solidFill>
              </a:rPr>
              <a:t>(Hillman</a:t>
            </a:r>
            <a:r>
              <a:rPr lang="en-US" sz="1200" dirty="0">
                <a:solidFill>
                  <a:srgbClr val="7F7F7F"/>
                </a:solidFill>
              </a:rPr>
              <a:t>, Withers, </a:t>
            </a:r>
            <a:r>
              <a:rPr lang="en-US" sz="1200" dirty="0" smtClean="0">
                <a:solidFill>
                  <a:srgbClr val="7F7F7F"/>
                </a:solidFill>
              </a:rPr>
              <a:t>and Collins 2009; </a:t>
            </a:r>
            <a:r>
              <a:rPr lang="en-US" sz="1200" dirty="0" err="1" smtClean="0">
                <a:solidFill>
                  <a:srgbClr val="7F7F7F"/>
                </a:solidFill>
              </a:rPr>
              <a:t>Pfeffer</a:t>
            </a:r>
            <a:r>
              <a:rPr lang="en-US" sz="1200" dirty="0" smtClean="0">
                <a:solidFill>
                  <a:srgbClr val="7F7F7F"/>
                </a:solidFill>
              </a:rPr>
              <a:t> and </a:t>
            </a:r>
            <a:r>
              <a:rPr lang="en-US" sz="1200" dirty="0" err="1" smtClean="0">
                <a:solidFill>
                  <a:srgbClr val="7F7F7F"/>
                </a:solidFill>
              </a:rPr>
              <a:t>Salancik</a:t>
            </a:r>
            <a:r>
              <a:rPr lang="en-US" sz="1200" dirty="0" smtClean="0">
                <a:solidFill>
                  <a:srgbClr val="7F7F7F"/>
                </a:solidFill>
              </a:rPr>
              <a:t> 1978)</a:t>
            </a:r>
          </a:p>
          <a:p>
            <a:pPr>
              <a:buFont typeface="Arial"/>
              <a:buChar char="•"/>
            </a:pPr>
            <a:r>
              <a:rPr lang="en-US" dirty="0" smtClean="0"/>
              <a:t>Strategic capacity </a:t>
            </a:r>
            <a:r>
              <a:rPr lang="en-US" sz="1200" dirty="0" smtClean="0">
                <a:solidFill>
                  <a:srgbClr val="7F7F7F"/>
                </a:solidFill>
              </a:rPr>
              <a:t>(</a:t>
            </a:r>
            <a:r>
              <a:rPr lang="en-US" sz="1200" dirty="0" err="1" smtClean="0">
                <a:solidFill>
                  <a:srgbClr val="7F7F7F"/>
                </a:solidFill>
              </a:rPr>
              <a:t>Ganz</a:t>
            </a:r>
            <a:r>
              <a:rPr lang="en-US" sz="1200" dirty="0" smtClean="0">
                <a:solidFill>
                  <a:srgbClr val="7F7F7F"/>
                </a:solidFill>
              </a:rPr>
              <a:t> 2000)</a:t>
            </a:r>
          </a:p>
          <a:p>
            <a:pPr marL="0" indent="0">
              <a:buNone/>
            </a:pPr>
            <a:r>
              <a:rPr lang="en-US" sz="1900" dirty="0" smtClean="0">
                <a:solidFill>
                  <a:schemeClr val="tx1"/>
                </a:solidFill>
              </a:rPr>
              <a:t>Legitimacy</a:t>
            </a:r>
            <a:endParaRPr lang="en-US" sz="1000" dirty="0"/>
          </a:p>
          <a:p>
            <a:pPr>
              <a:buFont typeface="Arial"/>
              <a:buChar char="•"/>
            </a:pPr>
            <a:r>
              <a:rPr lang="en-US" dirty="0" smtClean="0"/>
              <a:t>Institutional theory </a:t>
            </a:r>
            <a:r>
              <a:rPr lang="en-US" sz="1200" dirty="0" smtClean="0">
                <a:solidFill>
                  <a:srgbClr val="7F7F7F"/>
                </a:solidFill>
              </a:rPr>
              <a:t>(DiMaggio and Powell 1983; 1991; </a:t>
            </a:r>
            <a:r>
              <a:rPr lang="en-US" sz="1200" dirty="0" err="1" smtClean="0">
                <a:solidFill>
                  <a:srgbClr val="7F7F7F"/>
                </a:solidFill>
              </a:rPr>
              <a:t>Selznik</a:t>
            </a:r>
            <a:r>
              <a:rPr lang="en-US" sz="1200" dirty="0" smtClean="0">
                <a:solidFill>
                  <a:srgbClr val="7F7F7F"/>
                </a:solidFill>
              </a:rPr>
              <a:t> 1996)</a:t>
            </a:r>
            <a:endParaRPr lang="en-US" sz="1200" dirty="0">
              <a:solidFill>
                <a:srgbClr val="7F7F7F"/>
              </a:solidFill>
            </a:endParaRPr>
          </a:p>
          <a:p>
            <a:pPr>
              <a:buFont typeface="Arial"/>
              <a:buChar char="•"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79864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Theory and hypotheses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RDT</a:t>
            </a:r>
          </a:p>
          <a:p>
            <a:pPr lvl="1"/>
            <a:r>
              <a:rPr lang="en-US" sz="1800" dirty="0"/>
              <a:t>Female in leadership within network (+) </a:t>
            </a:r>
            <a:r>
              <a:rPr lang="en-US" sz="1800" dirty="0">
                <a:sym typeface="Wingdings" panose="05000000000000000000" pitchFamily="2" charset="2"/>
              </a:rPr>
              <a:t> Female of the focal org. 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(Hillman,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Shropshire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, &amp;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Cannella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2007)</a:t>
            </a:r>
          </a:p>
          <a:p>
            <a:pPr marL="0" indent="0">
              <a:buNone/>
            </a:pPr>
            <a:r>
              <a:rPr lang="en-US" sz="1900" dirty="0" smtClean="0">
                <a:solidFill>
                  <a:schemeClr val="tx1"/>
                </a:solidFill>
              </a:rPr>
              <a:t>Institutional</a:t>
            </a:r>
            <a:endParaRPr lang="en-US" sz="1000" dirty="0"/>
          </a:p>
          <a:p>
            <a:pPr lvl="1"/>
            <a:r>
              <a:rPr lang="en-US" sz="1800" dirty="0" smtClean="0"/>
              <a:t>Community-based organizations seek endorsement from established community institutions and external recognitions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(Walker and McCarthy 2010)</a:t>
            </a:r>
            <a:endParaRPr lang="en-US" sz="1200" dirty="0">
              <a:solidFill>
                <a:schemeClr val="bg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>
              <a:buFont typeface="Arial"/>
              <a:buChar char="•"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38504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Theory and hypotheses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18824" y="1629404"/>
            <a:ext cx="8015594" cy="308531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Resources: 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R</a:t>
            </a:r>
            <a:r>
              <a:rPr lang="en-US" dirty="0" smtClean="0">
                <a:solidFill>
                  <a:srgbClr val="000000"/>
                </a:solidFill>
              </a:rPr>
              <a:t>elational connections </a:t>
            </a: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1500" dirty="0">
                <a:solidFill>
                  <a:schemeClr val="bg1">
                    <a:lumMod val="50000"/>
                  </a:schemeClr>
                </a:solidFill>
              </a:rPr>
              <a:t>Ali, Ng, and </a:t>
            </a:r>
            <a:r>
              <a:rPr lang="en-US" sz="1500" dirty="0" err="1">
                <a:solidFill>
                  <a:schemeClr val="bg1">
                    <a:lumMod val="50000"/>
                  </a:schemeClr>
                </a:solidFill>
              </a:rPr>
              <a:t>Kulik</a:t>
            </a:r>
            <a:r>
              <a:rPr lang="en-US" sz="1500" dirty="0">
                <a:solidFill>
                  <a:schemeClr val="bg1">
                    <a:lumMod val="50000"/>
                  </a:schemeClr>
                </a:solidFill>
              </a:rPr>
              <a:t> 2014; Hillman, </a:t>
            </a:r>
            <a:r>
              <a:rPr lang="en-US" sz="1500" dirty="0" err="1">
                <a:solidFill>
                  <a:schemeClr val="bg1">
                    <a:lumMod val="50000"/>
                  </a:schemeClr>
                </a:solidFill>
              </a:rPr>
              <a:t>Shropshire</a:t>
            </a:r>
            <a:r>
              <a:rPr lang="en-US" sz="1500" dirty="0">
                <a:solidFill>
                  <a:schemeClr val="bg1">
                    <a:lumMod val="50000"/>
                  </a:schemeClr>
                </a:solidFill>
              </a:rPr>
              <a:t>, and </a:t>
            </a:r>
            <a:r>
              <a:rPr lang="en-US" sz="1500" dirty="0" err="1">
                <a:solidFill>
                  <a:schemeClr val="bg1">
                    <a:lumMod val="50000"/>
                  </a:schemeClr>
                </a:solidFill>
              </a:rPr>
              <a:t>Cannella</a:t>
            </a:r>
            <a:r>
              <a:rPr lang="en-US" sz="1500" dirty="0">
                <a:solidFill>
                  <a:schemeClr val="bg1">
                    <a:lumMod val="50000"/>
                  </a:schemeClr>
                </a:solidFill>
              </a:rPr>
              <a:t> 2007</a:t>
            </a: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sz="1500" dirty="0"/>
          </a:p>
          <a:p>
            <a:pPr marL="285750" indent="-285750">
              <a:buFont typeface="Arial"/>
              <a:buChar char="•"/>
            </a:pPr>
            <a:r>
              <a:rPr lang="en-US" sz="1800" dirty="0" smtClean="0">
                <a:solidFill>
                  <a:schemeClr val="tx1"/>
                </a:solidFill>
                <a:sym typeface="Wingdings" panose="05000000000000000000" pitchFamily="2" charset="2"/>
              </a:rPr>
              <a:t>Financial performance, budget overrun </a:t>
            </a:r>
            <a:r>
              <a:rPr lang="en-US" sz="1500" dirty="0">
                <a:solidFill>
                  <a:schemeClr val="bg1">
                    <a:lumMod val="50000"/>
                  </a:schemeClr>
                </a:solidFill>
              </a:rPr>
              <a:t>(Ali, Ng, and </a:t>
            </a:r>
            <a:r>
              <a:rPr lang="en-US" sz="1500" dirty="0" err="1">
                <a:solidFill>
                  <a:schemeClr val="bg1">
                    <a:lumMod val="50000"/>
                  </a:schemeClr>
                </a:solidFill>
              </a:rPr>
              <a:t>Kulik</a:t>
            </a:r>
            <a:r>
              <a:rPr lang="en-US" sz="1500" dirty="0">
                <a:solidFill>
                  <a:schemeClr val="bg1">
                    <a:lumMod val="50000"/>
                  </a:schemeClr>
                </a:solidFill>
              </a:rPr>
              <a:t> 2014; </a:t>
            </a:r>
            <a:r>
              <a:rPr lang="en-US" sz="1500" dirty="0" err="1" smtClean="0">
                <a:solidFill>
                  <a:schemeClr val="bg1">
                    <a:lumMod val="50000"/>
                  </a:schemeClr>
                </a:solidFill>
              </a:rPr>
              <a:t>Opstrup</a:t>
            </a: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en-US" sz="1500" dirty="0" err="1" smtClean="0">
                <a:solidFill>
                  <a:schemeClr val="bg1">
                    <a:lumMod val="50000"/>
                  </a:schemeClr>
                </a:solidFill>
              </a:rPr>
              <a:t>Villadsen</a:t>
            </a: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</a:rPr>
              <a:t> 2015)</a:t>
            </a:r>
            <a:endParaRPr lang="en-US" sz="15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/>
              <a:buChar char="•"/>
            </a:pPr>
            <a:r>
              <a:rPr lang="en-US" sz="1800" dirty="0" smtClean="0">
                <a:solidFill>
                  <a:schemeClr val="tx1"/>
                </a:solidFill>
                <a:sym typeface="Wingdings" panose="05000000000000000000" pitchFamily="2" charset="2"/>
              </a:rPr>
              <a:t>Gender, Age </a:t>
            </a:r>
            <a:endParaRPr lang="en-US" sz="1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Legitimacy: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Representative legitimacy </a:t>
            </a: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</a:rPr>
              <a:t>(Pitts 2005)</a:t>
            </a:r>
            <a:r>
              <a:rPr lang="en-US" dirty="0" smtClean="0">
                <a:solidFill>
                  <a:schemeClr val="tx1"/>
                </a:solidFill>
              </a:rPr>
              <a:t>; Reputation </a:t>
            </a:r>
            <a:r>
              <a:rPr lang="en-US" sz="1400" dirty="0" smtClean="0">
                <a:solidFill>
                  <a:srgbClr val="7F7F7F"/>
                </a:solidFill>
              </a:rPr>
              <a:t>(</a:t>
            </a:r>
            <a:r>
              <a:rPr lang="en-US" sz="1500" dirty="0" smtClean="0">
                <a:solidFill>
                  <a:srgbClr val="7F7F7F"/>
                </a:solidFill>
              </a:rPr>
              <a:t>Miller and </a:t>
            </a:r>
            <a:r>
              <a:rPr lang="en-US" sz="1500" dirty="0" err="1" smtClean="0">
                <a:solidFill>
                  <a:srgbClr val="7F7F7F"/>
                </a:solidFill>
              </a:rPr>
              <a:t>Triana</a:t>
            </a:r>
            <a:r>
              <a:rPr lang="en-US" sz="1500" dirty="0" smtClean="0">
                <a:solidFill>
                  <a:srgbClr val="7F7F7F"/>
                </a:solidFill>
              </a:rPr>
              <a:t> 2009)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Show effects over time (</a:t>
            </a:r>
            <a:r>
              <a:rPr lang="en-US" sz="1500" dirty="0"/>
              <a:t>Watson, Kumar, and </a:t>
            </a:r>
            <a:r>
              <a:rPr lang="en-US" sz="1500" dirty="0" err="1"/>
              <a:t>Kichaelsen</a:t>
            </a:r>
            <a:r>
              <a:rPr lang="en-US" sz="1500" dirty="0"/>
              <a:t> </a:t>
            </a:r>
            <a:r>
              <a:rPr lang="en-US" sz="1500" dirty="0" smtClean="0"/>
              <a:t>1993)</a:t>
            </a:r>
            <a:endParaRPr lang="en-US" sz="1500" dirty="0">
              <a:solidFill>
                <a:schemeClr val="tx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Immigrant, </a:t>
            </a:r>
            <a:r>
              <a:rPr lang="en-US" sz="1800" dirty="0" smtClean="0">
                <a:solidFill>
                  <a:schemeClr val="tx1"/>
                </a:solidFill>
              </a:rPr>
              <a:t>Race/ethnicity</a:t>
            </a:r>
          </a:p>
        </p:txBody>
      </p:sp>
    </p:spTree>
    <p:extLst>
      <p:ext uri="{BB962C8B-B14F-4D97-AF65-F5344CB8AC3E}">
        <p14:creationId xmlns:p14="http://schemas.microsoft.com/office/powerpoint/2010/main" val="2489309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Theory and hypotheses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18824" y="1629404"/>
            <a:ext cx="7916049" cy="28106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Aggregate effect</a:t>
            </a:r>
          </a:p>
          <a:p>
            <a:pPr lvl="1"/>
            <a:r>
              <a:rPr lang="en-US" sz="1800" dirty="0" smtClean="0"/>
              <a:t>HR: The whole is more than the sum of the parts</a:t>
            </a:r>
          </a:p>
          <a:p>
            <a:pPr lvl="1"/>
            <a:r>
              <a:rPr lang="en-US" sz="1800" dirty="0" smtClean="0"/>
              <a:t>Diversity HR practices (+) </a:t>
            </a:r>
            <a:r>
              <a:rPr lang="en-US" sz="1800" dirty="0" smtClean="0">
                <a:sym typeface="Wingdings"/>
              </a:rPr>
              <a:t> performance </a:t>
            </a:r>
            <a:r>
              <a:rPr lang="en-US" sz="1000" dirty="0" smtClean="0"/>
              <a:t>(Armstrong, et al., 2010)</a:t>
            </a:r>
            <a:endParaRPr lang="en-US" sz="1000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sz="1800" i="1" dirty="0" smtClean="0"/>
              <a:t>Hypothesis 1: </a:t>
            </a:r>
            <a:r>
              <a:rPr lang="en-US" sz="1800" i="1" dirty="0"/>
              <a:t>Organizations with a higher level of aggregate diversity in leadership are more likely to survive.</a:t>
            </a:r>
            <a:r>
              <a:rPr lang="en-US" sz="1800" dirty="0"/>
              <a:t> 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3477563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Theory and hypotheses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18824" y="1629404"/>
            <a:ext cx="7916049" cy="28106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Resource-legitimacy difference</a:t>
            </a:r>
          </a:p>
          <a:p>
            <a:pPr marL="0" indent="0">
              <a:buNone/>
            </a:pPr>
            <a:r>
              <a:rPr lang="en-US" i="1" dirty="0"/>
              <a:t>Hypothesis 2</a:t>
            </a:r>
            <a:r>
              <a:rPr lang="en-US" i="1" dirty="0" smtClean="0"/>
              <a:t>: </a:t>
            </a:r>
            <a:r>
              <a:rPr lang="en-US" i="1" dirty="0"/>
              <a:t>Organizations with a more </a:t>
            </a:r>
            <a:r>
              <a:rPr lang="en-US" i="1" dirty="0" smtClean="0"/>
              <a:t>age &amp; gender </a:t>
            </a:r>
            <a:r>
              <a:rPr lang="en-US" i="1" dirty="0"/>
              <a:t>diverse leadership team are more likely to survive.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i="1" dirty="0"/>
              <a:t>Hypothesis </a:t>
            </a:r>
            <a:r>
              <a:rPr lang="en-US" i="1" dirty="0" smtClean="0"/>
              <a:t>3: </a:t>
            </a:r>
            <a:r>
              <a:rPr lang="en-US" i="1" dirty="0"/>
              <a:t>Organizations with a more </a:t>
            </a:r>
            <a:r>
              <a:rPr lang="en-US" i="1" dirty="0" smtClean="0"/>
              <a:t>racially diverse </a:t>
            </a:r>
            <a:r>
              <a:rPr lang="en-US" i="1" dirty="0"/>
              <a:t>leadership team </a:t>
            </a:r>
            <a:r>
              <a:rPr lang="en-US" i="1" dirty="0" smtClean="0"/>
              <a:t>or with a higher immigrant representation in leadership are </a:t>
            </a:r>
            <a:r>
              <a:rPr lang="en-US" i="1" dirty="0"/>
              <a:t>more likely to survive.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i="1" dirty="0"/>
              <a:t>Hypothesis </a:t>
            </a:r>
            <a:r>
              <a:rPr lang="en-US" i="1" dirty="0" smtClean="0"/>
              <a:t>4: </a:t>
            </a:r>
            <a:r>
              <a:rPr lang="en-US" i="1" dirty="0"/>
              <a:t>Organizations with a more age &amp; gender diverse leadership team </a:t>
            </a:r>
            <a:r>
              <a:rPr lang="en-US" i="1" dirty="0" smtClean="0"/>
              <a:t>have better immediate financial performance.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75733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528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IUBloomington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IUBloomington-template" id="{442B89A5-E1D6-184F-A554-257ED0F3CDD0}" vid="{43628B47-16EA-9748-9FE9-509C8BE953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sharepoint/v3/field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IUBloomington-template</Template>
  <TotalTime>5863</TotalTime>
  <Words>1520</Words>
  <Application>Microsoft Macintosh PowerPoint</Application>
  <PresentationFormat>On-screen Show (16:9)</PresentationFormat>
  <Paragraphs>255</Paragraphs>
  <Slides>24</Slides>
  <Notes>14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IUBloomington-template</vt:lpstr>
      <vt:lpstr>Document</vt:lpstr>
      <vt:lpstr>Managing Resources and Legitimacy: The Impact of Leadership Diversity on Nonprofit Survival </vt:lpstr>
      <vt:lpstr>Leadership diversity</vt:lpstr>
      <vt:lpstr>Questions</vt:lpstr>
      <vt:lpstr>Theory and hypotheses</vt:lpstr>
      <vt:lpstr>Theory and hypotheses</vt:lpstr>
      <vt:lpstr>Theory and hypotheses</vt:lpstr>
      <vt:lpstr>Theory and hypotheses</vt:lpstr>
      <vt:lpstr>Theory and hypotheses</vt:lpstr>
      <vt:lpstr>Data</vt:lpstr>
      <vt:lpstr>Data</vt:lpstr>
      <vt:lpstr>IBCOs Distribution by State, 2011 (N = 160) </vt:lpstr>
      <vt:lpstr>Data</vt:lpstr>
      <vt:lpstr>Results</vt:lpstr>
      <vt:lpstr>Survival Analysis, 2011-2016: Cox Proportional Hazards Regression Results</vt:lpstr>
      <vt:lpstr>PowerPoint Presentation</vt:lpstr>
      <vt:lpstr>PowerPoint Presentation</vt:lpstr>
      <vt:lpstr>Survival Analysis, 2011-2016: Cox Proportional Hazards Regression Results</vt:lpstr>
      <vt:lpstr>Results</vt:lpstr>
      <vt:lpstr>PowerPoint Presentation</vt:lpstr>
      <vt:lpstr>PowerPoint Presentation</vt:lpstr>
      <vt:lpstr>Conclusion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Mary Jo</dc:creator>
  <cp:lastModifiedBy>Ruodan Zhang</cp:lastModifiedBy>
  <cp:revision>59</cp:revision>
  <cp:lastPrinted>2018-02-16T00:27:22Z</cp:lastPrinted>
  <dcterms:created xsi:type="dcterms:W3CDTF">2016-09-21T18:54:04Z</dcterms:created>
  <dcterms:modified xsi:type="dcterms:W3CDTF">2019-09-04T01:06:12Z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