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61F2D-9FA2-4C4B-AA6F-FD6F08A7245A}">
  <a:tblStyle styleId="{C4F61F2D-9FA2-4C4B-AA6F-FD6F08A7245A}"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1883695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65422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98125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708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5857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175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667016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269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70592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6651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5872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415335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19187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599"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0" y="1016650"/>
            <a:ext cx="8520599" cy="1396499"/>
          </a:xfrm>
          <a:prstGeom prst="rect">
            <a:avLst/>
          </a:prstGeom>
        </p:spPr>
        <p:txBody>
          <a:bodyPr lIns="91425" tIns="91425" rIns="91425" bIns="91425" anchor="b" anchorCtr="0">
            <a:noAutofit/>
          </a:bodyPr>
          <a:lstStyle/>
          <a:p>
            <a:pPr lvl="0" rtl="0">
              <a:spcBef>
                <a:spcPts val="0"/>
              </a:spcBef>
              <a:buNone/>
            </a:pPr>
            <a:endParaRPr/>
          </a:p>
          <a:p>
            <a:pPr lvl="0" rtl="0">
              <a:spcBef>
                <a:spcPts val="0"/>
              </a:spcBef>
              <a:buNone/>
            </a:pPr>
            <a:endParaRPr/>
          </a:p>
          <a:p>
            <a:pPr lvl="0" rtl="0">
              <a:spcBef>
                <a:spcPts val="0"/>
              </a:spcBef>
              <a:buNone/>
            </a:pPr>
            <a:r>
              <a:rPr lang="en"/>
              <a:t>Maru Batting Center </a:t>
            </a:r>
          </a:p>
          <a:p>
            <a:pPr lvl="0">
              <a:spcBef>
                <a:spcPts val="0"/>
              </a:spcBef>
              <a:buNone/>
            </a:pPr>
            <a:r>
              <a:rPr lang="en" sz="2400"/>
              <a:t>(Part 1)</a:t>
            </a:r>
          </a:p>
        </p:txBody>
      </p:sp>
      <p:sp>
        <p:nvSpPr>
          <p:cNvPr id="55" name="Shape 55"/>
          <p:cNvSpPr txBox="1">
            <a:spLocks noGrp="1"/>
          </p:cNvSpPr>
          <p:nvPr>
            <p:ph type="subTitle" idx="1"/>
          </p:nvPr>
        </p:nvSpPr>
        <p:spPr>
          <a:xfrm>
            <a:off x="311700" y="2565825"/>
            <a:ext cx="8520599" cy="792600"/>
          </a:xfrm>
          <a:prstGeom prst="rect">
            <a:avLst/>
          </a:prstGeom>
        </p:spPr>
        <p:txBody>
          <a:bodyPr lIns="91425" tIns="91425" rIns="91425" bIns="91425" anchor="t" anchorCtr="0">
            <a:noAutofit/>
          </a:bodyPr>
          <a:lstStyle/>
          <a:p>
            <a:pPr lvl="0" rtl="0">
              <a:spcBef>
                <a:spcPts val="0"/>
              </a:spcBef>
              <a:buNone/>
            </a:pPr>
            <a:endParaRPr sz="1800" dirty="0"/>
          </a:p>
        </p:txBody>
      </p:sp>
      <p:sp>
        <p:nvSpPr>
          <p:cNvPr id="56" name="Shape 56"/>
          <p:cNvSpPr/>
          <p:nvPr/>
        </p:nvSpPr>
        <p:spPr>
          <a:xfrm>
            <a:off x="1336700" y="792550"/>
            <a:ext cx="6529799" cy="3430499"/>
          </a:xfrm>
          <a:prstGeom prst="rect">
            <a:avLst/>
          </a:prstGeom>
          <a:no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sz="1800"/>
              <a:t>Sensitivity Analysis</a:t>
            </a:r>
          </a:p>
        </p:txBody>
      </p:sp>
      <p:sp>
        <p:nvSpPr>
          <p:cNvPr id="125" name="Shape 125"/>
          <p:cNvSpPr txBox="1">
            <a:spLocks noGrp="1"/>
          </p:cNvSpPr>
          <p:nvPr>
            <p:ph type="body" idx="1"/>
          </p:nvPr>
        </p:nvSpPr>
        <p:spPr>
          <a:xfrm>
            <a:off x="275725" y="963625"/>
            <a:ext cx="8520599" cy="3947999"/>
          </a:xfrm>
          <a:prstGeom prst="rect">
            <a:avLst/>
          </a:prstGeom>
        </p:spPr>
        <p:txBody>
          <a:bodyPr lIns="91425" tIns="91425" rIns="91425" bIns="91425" anchor="t" anchorCtr="0">
            <a:noAutofit/>
          </a:bodyPr>
          <a:lstStyle/>
          <a:p>
            <a:pPr marL="457200" lvl="0" indent="-317500" rtl="0">
              <a:lnSpc>
                <a:spcPct val="100000"/>
              </a:lnSpc>
              <a:spcBef>
                <a:spcPts val="0"/>
              </a:spcBef>
              <a:buClr>
                <a:srgbClr val="000000"/>
              </a:buClr>
              <a:buSzPct val="100000"/>
              <a:buAutoNum type="arabicPeriod"/>
            </a:pPr>
            <a:r>
              <a:rPr lang="en" sz="1400" b="1">
                <a:solidFill>
                  <a:srgbClr val="000000"/>
                </a:solidFill>
              </a:rPr>
              <a:t>Test 5 scenarios for each variable</a:t>
            </a:r>
          </a:p>
          <a:p>
            <a:pPr lvl="0" rtl="0">
              <a:lnSpc>
                <a:spcPct val="100000"/>
              </a:lnSpc>
              <a:spcBef>
                <a:spcPts val="0"/>
              </a:spcBef>
              <a:buNone/>
            </a:pPr>
            <a:r>
              <a:rPr lang="en" sz="1000">
                <a:solidFill>
                  <a:srgbClr val="000000"/>
                </a:solidFill>
              </a:rPr>
              <a:t>when ac=c(50000,50000*0.8,50000*0.9,50000*1.1,50000*1.2)</a:t>
            </a:r>
          </a:p>
          <a:p>
            <a:pPr lvl="0" rtl="0">
              <a:lnSpc>
                <a:spcPct val="100000"/>
              </a:lnSpc>
              <a:spcBef>
                <a:spcPts val="0"/>
              </a:spcBef>
              <a:buNone/>
            </a:pPr>
            <a:r>
              <a:rPr lang="en" sz="1000">
                <a:solidFill>
                  <a:srgbClr val="000000"/>
                </a:solidFill>
              </a:rPr>
              <a:t>CLV_expected: 16000 26000 21000 11000  6000</a:t>
            </a:r>
          </a:p>
          <a:p>
            <a:pPr lvl="0" rtl="0">
              <a:lnSpc>
                <a:spcPct val="100000"/>
              </a:lnSpc>
              <a:spcBef>
                <a:spcPts val="0"/>
              </a:spcBef>
              <a:buNone/>
            </a:pPr>
            <a:r>
              <a:rPr lang="en" sz="1000">
                <a:solidFill>
                  <a:srgbClr val="000000"/>
                </a:solidFill>
              </a:rPr>
              <a:t>when am=c(30000,30000*0.8,30000*0.9,30000*1.1,30000*1.2)</a:t>
            </a:r>
          </a:p>
          <a:p>
            <a:pPr marL="0" lvl="0" indent="0" rtl="0">
              <a:lnSpc>
                <a:spcPct val="100000"/>
              </a:lnSpc>
              <a:spcBef>
                <a:spcPts val="0"/>
              </a:spcBef>
              <a:spcAft>
                <a:spcPts val="0"/>
              </a:spcAft>
              <a:buNone/>
            </a:pPr>
            <a:r>
              <a:rPr lang="en" sz="1000">
                <a:solidFill>
                  <a:srgbClr val="000000"/>
                </a:solidFill>
              </a:rPr>
              <a:t>CLV_expected: 16000  2800  9400 22600 29200</a:t>
            </a:r>
          </a:p>
          <a:p>
            <a:pPr lvl="0" indent="158750" rtl="0">
              <a:lnSpc>
                <a:spcPct val="100000"/>
              </a:lnSpc>
              <a:spcBef>
                <a:spcPts val="0"/>
              </a:spcBef>
              <a:spcAft>
                <a:spcPts val="0"/>
              </a:spcAft>
              <a:buClr>
                <a:schemeClr val="dk1"/>
              </a:buClr>
              <a:buSzPct val="110000"/>
              <a:buFont typeface="Arial"/>
              <a:buNone/>
            </a:pPr>
            <a:endParaRPr sz="1000">
              <a:solidFill>
                <a:srgbClr val="000000"/>
              </a:solidFill>
            </a:endParaRPr>
          </a:p>
          <a:p>
            <a:pPr lvl="0" rtl="0">
              <a:lnSpc>
                <a:spcPct val="100000"/>
              </a:lnSpc>
              <a:spcBef>
                <a:spcPts val="0"/>
              </a:spcBef>
              <a:buNone/>
            </a:pPr>
            <a:r>
              <a:rPr lang="en" sz="1000">
                <a:solidFill>
                  <a:srgbClr val="000000"/>
                </a:solidFill>
              </a:rPr>
              <a:t>when rr=c(0.6,0.6*0.8,0.6*0.9,0.6*1.1,0.6*1.2)</a:t>
            </a:r>
          </a:p>
          <a:p>
            <a:pPr marL="0" lvl="0" indent="0" rtl="0">
              <a:lnSpc>
                <a:spcPct val="100000"/>
              </a:lnSpc>
              <a:spcBef>
                <a:spcPts val="0"/>
              </a:spcBef>
              <a:spcAft>
                <a:spcPts val="0"/>
              </a:spcAft>
              <a:buNone/>
            </a:pPr>
            <a:r>
              <a:rPr lang="en" sz="1000">
                <a:solidFill>
                  <a:srgbClr val="000000"/>
                </a:solidFill>
              </a:rPr>
              <a:t>CLV_expected: 16000.000  3225.806  8928.571 25000.000 36842.105</a:t>
            </a:r>
          </a:p>
          <a:p>
            <a:pPr marL="0" lvl="0" indent="-69850" rtl="0">
              <a:lnSpc>
                <a:spcPct val="100000"/>
              </a:lnSpc>
              <a:spcBef>
                <a:spcPts val="0"/>
              </a:spcBef>
              <a:spcAft>
                <a:spcPts val="0"/>
              </a:spcAft>
              <a:buClr>
                <a:schemeClr val="dk1"/>
              </a:buClr>
              <a:buSzPct val="91666"/>
              <a:buFont typeface="Arial"/>
              <a:buNone/>
            </a:pPr>
            <a:endParaRPr sz="1200">
              <a:solidFill>
                <a:srgbClr val="000000"/>
              </a:solidFill>
            </a:endParaRPr>
          </a:p>
          <a:p>
            <a:pPr lvl="0" rtl="0">
              <a:spcBef>
                <a:spcPts val="0"/>
              </a:spcBef>
              <a:buNone/>
            </a:pPr>
            <a:r>
              <a:rPr lang="en" sz="1400" b="1">
                <a:solidFill>
                  <a:srgbClr val="000000"/>
                </a:solidFill>
              </a:rPr>
              <a:t>2.  Calculate CLV for all combinations:</a:t>
            </a:r>
          </a:p>
          <a:p>
            <a:pPr lvl="0" indent="228600" rtl="0">
              <a:spcBef>
                <a:spcPts val="0"/>
              </a:spcBef>
              <a:spcAft>
                <a:spcPts val="0"/>
              </a:spcAft>
              <a:buNone/>
            </a:pPr>
            <a:r>
              <a:rPr lang="en" sz="1000">
                <a:solidFill>
                  <a:srgbClr val="000000"/>
                </a:solidFill>
              </a:rPr>
              <a:t>1   50000 30000 0.60</a:t>
            </a:r>
          </a:p>
          <a:p>
            <a:pPr lvl="0" indent="158750" rtl="0">
              <a:spcBef>
                <a:spcPts val="0"/>
              </a:spcBef>
              <a:spcAft>
                <a:spcPts val="0"/>
              </a:spcAft>
              <a:buClr>
                <a:schemeClr val="dk1"/>
              </a:buClr>
              <a:buSzPct val="110000"/>
              <a:buFont typeface="Arial"/>
              <a:buNone/>
            </a:pPr>
            <a:r>
              <a:rPr lang="en" sz="1000">
                <a:solidFill>
                  <a:srgbClr val="000000"/>
                </a:solidFill>
              </a:rPr>
              <a:t>2   40000 30000 0.60</a:t>
            </a:r>
          </a:p>
          <a:p>
            <a:pPr lvl="0" indent="158750" rtl="0">
              <a:spcBef>
                <a:spcPts val="0"/>
              </a:spcBef>
              <a:spcAft>
                <a:spcPts val="0"/>
              </a:spcAft>
              <a:buClr>
                <a:schemeClr val="dk1"/>
              </a:buClr>
              <a:buSzPct val="110000"/>
              <a:buFont typeface="Arial"/>
              <a:buNone/>
            </a:pPr>
            <a:r>
              <a:rPr lang="en" sz="1000">
                <a:solidFill>
                  <a:srgbClr val="000000"/>
                </a:solidFill>
              </a:rPr>
              <a:t>… ...</a:t>
            </a:r>
          </a:p>
          <a:p>
            <a:pPr lvl="0" indent="228600" rtl="0">
              <a:spcBef>
                <a:spcPts val="0"/>
              </a:spcBef>
              <a:spcAft>
                <a:spcPts val="0"/>
              </a:spcAft>
              <a:buNone/>
            </a:pPr>
            <a:r>
              <a:rPr lang="en" sz="1000">
                <a:solidFill>
                  <a:srgbClr val="000000"/>
                </a:solidFill>
              </a:rPr>
              <a:t>124 55000 36000 0.72</a:t>
            </a:r>
          </a:p>
          <a:p>
            <a:pPr lvl="0" indent="228600" rtl="0">
              <a:spcBef>
                <a:spcPts val="0"/>
              </a:spcBef>
              <a:spcAft>
                <a:spcPts val="0"/>
              </a:spcAft>
              <a:buNone/>
            </a:pPr>
            <a:r>
              <a:rPr lang="en" sz="1000">
                <a:solidFill>
                  <a:srgbClr val="000000"/>
                </a:solidFill>
              </a:rPr>
              <a:t>125 60000 36000 0.72</a:t>
            </a:r>
          </a:p>
          <a:p>
            <a:pPr lvl="0" indent="158750" rtl="0">
              <a:spcBef>
                <a:spcPts val="0"/>
              </a:spcBef>
              <a:spcAft>
                <a:spcPts val="0"/>
              </a:spcAft>
              <a:buClr>
                <a:schemeClr val="dk1"/>
              </a:buClr>
              <a:buSzPct val="122222"/>
              <a:buFont typeface="Arial"/>
              <a:buNone/>
            </a:pPr>
            <a:endParaRPr sz="900">
              <a:solidFill>
                <a:srgbClr val="000000"/>
              </a:solidFill>
            </a:endParaRPr>
          </a:p>
          <a:p>
            <a:pPr lvl="0" rtl="0">
              <a:spcBef>
                <a:spcPts val="0"/>
              </a:spcBef>
              <a:buNone/>
            </a:pPr>
            <a:endParaRPr>
              <a:solidFill>
                <a:srgbClr val="000000"/>
              </a:solidFill>
            </a:endParaRPr>
          </a:p>
          <a:p>
            <a:pPr lvl="0">
              <a:spcBef>
                <a:spcPts val="0"/>
              </a:spcBef>
              <a:buNone/>
            </a:pPr>
            <a:endParaRPr sz="1200">
              <a:solidFill>
                <a:srgbClr val="000000"/>
              </a:solidFill>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311700" y="235275"/>
            <a:ext cx="8520599" cy="47157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3. How often the CLV is negative/lower than 5714 (less than Little Leaguers)</a:t>
            </a:r>
          </a:p>
          <a:p>
            <a:pPr lvl="0" rtl="0">
              <a:lnSpc>
                <a:spcPct val="100000"/>
              </a:lnSpc>
              <a:spcBef>
                <a:spcPts val="0"/>
              </a:spcBef>
              <a:buNone/>
            </a:pPr>
            <a:r>
              <a:rPr lang="en" sz="1400">
                <a:solidFill>
                  <a:srgbClr val="000000"/>
                </a:solidFill>
              </a:rPr>
              <a:t>There are 19 negative CLVs, 19/125=0.152</a:t>
            </a:r>
          </a:p>
          <a:p>
            <a:pPr lvl="0" rtl="0">
              <a:lnSpc>
                <a:spcPct val="100000"/>
              </a:lnSpc>
              <a:spcBef>
                <a:spcPts val="0"/>
              </a:spcBef>
              <a:buClr>
                <a:schemeClr val="dk1"/>
              </a:buClr>
              <a:buSzPct val="78571"/>
              <a:buFont typeface="Arial"/>
              <a:buNone/>
            </a:pPr>
            <a:r>
              <a:rPr lang="en" sz="1400">
                <a:solidFill>
                  <a:srgbClr val="000000"/>
                </a:solidFill>
              </a:rPr>
              <a:t>There are 32 combinations have CLV lower than 5714 , 32/125=0.256</a:t>
            </a:r>
          </a:p>
          <a:p>
            <a:pPr lvl="0" rtl="0">
              <a:lnSpc>
                <a:spcPct val="100000"/>
              </a:lnSpc>
              <a:spcBef>
                <a:spcPts val="0"/>
              </a:spcBef>
              <a:spcAft>
                <a:spcPts val="0"/>
              </a:spcAft>
              <a:buClr>
                <a:schemeClr val="dk1"/>
              </a:buClr>
              <a:buSzPct val="78571"/>
              <a:buFont typeface="Arial"/>
              <a:buNone/>
            </a:pPr>
            <a:r>
              <a:rPr lang="en" sz="1400">
                <a:solidFill>
                  <a:srgbClr val="000000"/>
                </a:solidFill>
                <a:highlight>
                  <a:srgbClr val="FFFFFF"/>
                </a:highlight>
              </a:rPr>
              <a:t>In part 1 we just did analysis with specific number. It could be used for CLV comparison among different customer segments, but we are not sure about the possibility of the conclusion.With sensitivity analysis, we have 75% confidence that Elite-ballplayers could get CLV more than 5714 and 85% confidence that the CLV is positive.  With sensitivity analysis we have more confidence about the comparison.</a:t>
            </a:r>
          </a:p>
          <a:p>
            <a:pPr lvl="0" rtl="0">
              <a:spcBef>
                <a:spcPts val="0"/>
              </a:spcBef>
              <a:buClr>
                <a:schemeClr val="dk1"/>
              </a:buClr>
              <a:buSzPct val="61111"/>
              <a:buFont typeface="Arial"/>
              <a:buNone/>
            </a:pPr>
            <a:endParaRPr/>
          </a:p>
          <a:p>
            <a:pPr lvl="0" rtl="0">
              <a:spcBef>
                <a:spcPts val="0"/>
              </a:spcBef>
              <a:buClr>
                <a:schemeClr val="dk1"/>
              </a:buClr>
              <a:buSzPct val="61111"/>
              <a:buFont typeface="Arial"/>
              <a:buNone/>
            </a:pPr>
            <a:endParaRPr/>
          </a:p>
          <a:p>
            <a:pPr lvl="0" rtl="0">
              <a:spcBef>
                <a:spcPts val="0"/>
              </a:spcBef>
              <a:buNone/>
            </a:pPr>
            <a:endParaRPr/>
          </a:p>
          <a:p>
            <a:pPr lvl="0">
              <a:spcBef>
                <a:spcPts val="0"/>
              </a:spcBef>
              <a:buNone/>
            </a:pP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Shape 135"/>
          <p:cNvPicPr preferRelativeResize="0"/>
          <p:nvPr/>
        </p:nvPicPr>
        <p:blipFill>
          <a:blip r:embed="rId3">
            <a:alphaModFix/>
          </a:blip>
          <a:stretch>
            <a:fillRect/>
          </a:stretch>
        </p:blipFill>
        <p:spPr>
          <a:xfrm>
            <a:off x="215800" y="108396"/>
            <a:ext cx="3831424" cy="2408849"/>
          </a:xfrm>
          <a:prstGeom prst="rect">
            <a:avLst/>
          </a:prstGeom>
          <a:noFill/>
          <a:ln>
            <a:noFill/>
          </a:ln>
        </p:spPr>
      </p:pic>
      <p:pic>
        <p:nvPicPr>
          <p:cNvPr id="136" name="Shape 136"/>
          <p:cNvPicPr preferRelativeResize="0"/>
          <p:nvPr/>
        </p:nvPicPr>
        <p:blipFill>
          <a:blip r:embed="rId4">
            <a:alphaModFix/>
          </a:blip>
          <a:stretch>
            <a:fillRect/>
          </a:stretch>
        </p:blipFill>
        <p:spPr>
          <a:xfrm>
            <a:off x="4184475" y="153374"/>
            <a:ext cx="3936083" cy="2408849"/>
          </a:xfrm>
          <a:prstGeom prst="rect">
            <a:avLst/>
          </a:prstGeom>
          <a:noFill/>
          <a:ln>
            <a:noFill/>
          </a:ln>
        </p:spPr>
      </p:pic>
      <p:pic>
        <p:nvPicPr>
          <p:cNvPr id="137" name="Shape 137"/>
          <p:cNvPicPr preferRelativeResize="0"/>
          <p:nvPr/>
        </p:nvPicPr>
        <p:blipFill>
          <a:blip r:embed="rId5">
            <a:alphaModFix/>
          </a:blip>
          <a:stretch>
            <a:fillRect/>
          </a:stretch>
        </p:blipFill>
        <p:spPr>
          <a:xfrm>
            <a:off x="308737" y="2562225"/>
            <a:ext cx="3645549" cy="2272900"/>
          </a:xfrm>
          <a:prstGeom prst="rect">
            <a:avLst/>
          </a:prstGeom>
          <a:noFill/>
          <a:ln>
            <a:noFill/>
          </a:ln>
        </p:spPr>
      </p:pic>
      <p:sp>
        <p:nvSpPr>
          <p:cNvPr id="138" name="Shape 138"/>
          <p:cNvSpPr txBox="1"/>
          <p:nvPr/>
        </p:nvSpPr>
        <p:spPr>
          <a:xfrm>
            <a:off x="4379175" y="2685050"/>
            <a:ext cx="4046399" cy="2150100"/>
          </a:xfrm>
          <a:prstGeom prst="rect">
            <a:avLst/>
          </a:prstGeom>
          <a:noFill/>
          <a:ln>
            <a:noFill/>
          </a:ln>
        </p:spPr>
        <p:txBody>
          <a:bodyPr lIns="91425" tIns="91425" rIns="91425" bIns="91425" anchor="t" anchorCtr="0">
            <a:noAutofit/>
          </a:bodyPr>
          <a:lstStyle/>
          <a:p>
            <a:pPr lvl="0">
              <a:spcBef>
                <a:spcPts val="0"/>
              </a:spcBef>
              <a:buNone/>
            </a:pPr>
            <a:r>
              <a:rPr lang="en"/>
              <a:t>ac and am have linear relationship with CLV, while rr play an exponential effect on CLV. At this point, rr is playing an more important role at the range when its slope is sharp. When the retention rate is lower than 0.6, MBC should focus on increase retention rate. When retention rate is higher than 0.6, they can focus on lowering ac and increasing am.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249437" y="548337"/>
            <a:ext cx="8429625" cy="2105025"/>
          </a:xfrm>
          <a:prstGeom prst="rect">
            <a:avLst/>
          </a:prstGeom>
          <a:noFill/>
          <a:ln>
            <a:noFill/>
          </a:ln>
        </p:spPr>
      </p:pic>
      <p:pic>
        <p:nvPicPr>
          <p:cNvPr id="62" name="Shape 62"/>
          <p:cNvPicPr preferRelativeResize="0"/>
          <p:nvPr/>
        </p:nvPicPr>
        <p:blipFill>
          <a:blip r:embed="rId4">
            <a:alphaModFix/>
          </a:blip>
          <a:stretch>
            <a:fillRect/>
          </a:stretch>
        </p:blipFill>
        <p:spPr>
          <a:xfrm>
            <a:off x="2177275" y="2836312"/>
            <a:ext cx="3105150" cy="2066925"/>
          </a:xfrm>
          <a:prstGeom prst="rect">
            <a:avLst/>
          </a:prstGeom>
          <a:noFill/>
          <a:ln>
            <a:noFill/>
          </a:ln>
        </p:spPr>
      </p:pic>
      <p:sp>
        <p:nvSpPr>
          <p:cNvPr id="63" name="Shape 63"/>
          <p:cNvSpPr txBox="1"/>
          <p:nvPr/>
        </p:nvSpPr>
        <p:spPr>
          <a:xfrm>
            <a:off x="178500" y="271950"/>
            <a:ext cx="1547999" cy="212700"/>
          </a:xfrm>
          <a:prstGeom prst="rect">
            <a:avLst/>
          </a:prstGeom>
          <a:noFill/>
          <a:ln>
            <a:noFill/>
          </a:ln>
        </p:spPr>
        <p:txBody>
          <a:bodyPr lIns="91425" tIns="91425" rIns="91425" bIns="91425" anchor="t" anchorCtr="0">
            <a:noAutofit/>
          </a:bodyPr>
          <a:lstStyle/>
          <a:p>
            <a:pPr lvl="0">
              <a:spcBef>
                <a:spcPts val="0"/>
              </a:spcBef>
              <a:buNone/>
            </a:pPr>
            <a:r>
              <a:rPr lang="en" b="1"/>
              <a:t>Table 1</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p:nvPr/>
        </p:nvSpPr>
        <p:spPr>
          <a:xfrm>
            <a:off x="257400" y="307425"/>
            <a:ext cx="1547999" cy="212700"/>
          </a:xfrm>
          <a:prstGeom prst="rect">
            <a:avLst/>
          </a:prstGeom>
          <a:noFill/>
          <a:ln>
            <a:noFill/>
          </a:ln>
        </p:spPr>
        <p:txBody>
          <a:bodyPr lIns="91425" tIns="91425" rIns="91425" bIns="91425" anchor="t" anchorCtr="0">
            <a:noAutofit/>
          </a:bodyPr>
          <a:lstStyle/>
          <a:p>
            <a:pPr lvl="0" rtl="0">
              <a:spcBef>
                <a:spcPts val="0"/>
              </a:spcBef>
              <a:buNone/>
            </a:pPr>
            <a:r>
              <a:rPr lang="en" b="1"/>
              <a:t>Table 2</a:t>
            </a:r>
          </a:p>
        </p:txBody>
      </p:sp>
      <p:pic>
        <p:nvPicPr>
          <p:cNvPr id="69" name="Shape 69"/>
          <p:cNvPicPr preferRelativeResize="0"/>
          <p:nvPr/>
        </p:nvPicPr>
        <p:blipFill>
          <a:blip r:embed="rId3">
            <a:alphaModFix/>
          </a:blip>
          <a:stretch>
            <a:fillRect/>
          </a:stretch>
        </p:blipFill>
        <p:spPr>
          <a:xfrm>
            <a:off x="392299" y="801250"/>
            <a:ext cx="7142925" cy="26016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sz="1800"/>
              <a:t>Q 1. Acquisition cost to MBC</a:t>
            </a:r>
          </a:p>
        </p:txBody>
      </p:sp>
      <p:sp>
        <p:nvSpPr>
          <p:cNvPr id="75" name="Shape 75"/>
          <p:cNvSpPr txBox="1">
            <a:spLocks noGrp="1"/>
          </p:cNvSpPr>
          <p:nvPr>
            <p:ph type="body" idx="1"/>
          </p:nvPr>
        </p:nvSpPr>
        <p:spPr>
          <a:xfrm>
            <a:off x="378375" y="1182425"/>
            <a:ext cx="8454000" cy="3386400"/>
          </a:xfrm>
          <a:prstGeom prst="rect">
            <a:avLst/>
          </a:prstGeom>
        </p:spPr>
        <p:txBody>
          <a:bodyPr lIns="91425" tIns="91425" rIns="91425" bIns="91425" anchor="t" anchorCtr="0">
            <a:noAutofit/>
          </a:bodyPr>
          <a:lstStyle/>
          <a:p>
            <a:pPr lvl="0" rtl="0">
              <a:spcBef>
                <a:spcPts val="0"/>
              </a:spcBef>
              <a:buNone/>
            </a:pPr>
            <a:r>
              <a:rPr lang="en" b="1">
                <a:solidFill>
                  <a:srgbClr val="000000"/>
                </a:solidFill>
              </a:rPr>
              <a:t>Acquisition Cost = Total cost/ Response rate</a:t>
            </a:r>
          </a:p>
          <a:p>
            <a:pPr lvl="0">
              <a:spcBef>
                <a:spcPts val="0"/>
              </a:spcBef>
              <a:buNone/>
            </a:pPr>
            <a:r>
              <a:rPr lang="en" sz="1400">
                <a:solidFill>
                  <a:srgbClr val="000000"/>
                </a:solidFill>
              </a:rPr>
              <a:t>As shown in the table-1, acquisition cost for the Elite Ballplayers is the highest. AC for Elite ballplayers with print Ads and with Gala invites is ¥60,000 and ¥50,000 respectively. On the other hand, Entertainment Seekers have the lowest acquisition cost, ¥2,000. AC for Little Leaguers and Summer Sluggers is equal, ¥10,000 per customer.</a:t>
            </a:r>
          </a:p>
        </p:txBody>
      </p:sp>
      <p:cxnSp>
        <p:nvCxnSpPr>
          <p:cNvPr id="76" name="Shape 76"/>
          <p:cNvCxnSpPr/>
          <p:nvPr/>
        </p:nvCxnSpPr>
        <p:spPr>
          <a:xfrm rot="10800000" flipH="1">
            <a:off x="425850" y="981775"/>
            <a:ext cx="8126699" cy="2369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137600"/>
            <a:ext cx="8520599" cy="572699"/>
          </a:xfrm>
          <a:prstGeom prst="rect">
            <a:avLst/>
          </a:prstGeom>
        </p:spPr>
        <p:txBody>
          <a:bodyPr lIns="91425" tIns="91425" rIns="91425" bIns="91425" anchor="t" anchorCtr="0">
            <a:noAutofit/>
          </a:bodyPr>
          <a:lstStyle/>
          <a:p>
            <a:pPr lvl="0" rtl="0">
              <a:spcBef>
                <a:spcPts val="0"/>
              </a:spcBef>
              <a:buNone/>
            </a:pPr>
            <a:r>
              <a:rPr lang="en" sz="1800"/>
              <a:t>Q 2. Breakeven to MBC (without discounting cash flows)</a:t>
            </a:r>
          </a:p>
        </p:txBody>
      </p:sp>
      <p:sp>
        <p:nvSpPr>
          <p:cNvPr id="82" name="Shape 82"/>
          <p:cNvSpPr txBox="1">
            <a:spLocks noGrp="1"/>
          </p:cNvSpPr>
          <p:nvPr>
            <p:ph type="body" idx="1"/>
          </p:nvPr>
        </p:nvSpPr>
        <p:spPr>
          <a:xfrm>
            <a:off x="345000" y="615675"/>
            <a:ext cx="8454000" cy="4255799"/>
          </a:xfrm>
          <a:prstGeom prst="rect">
            <a:avLst/>
          </a:prstGeom>
        </p:spPr>
        <p:txBody>
          <a:bodyPr lIns="91425" tIns="91425" rIns="91425" bIns="91425" anchor="t" anchorCtr="0">
            <a:noAutofit/>
          </a:bodyPr>
          <a:lstStyle/>
          <a:p>
            <a:pPr lvl="0" rtl="0">
              <a:spcBef>
                <a:spcPts val="0"/>
              </a:spcBef>
              <a:buNone/>
            </a:pPr>
            <a:r>
              <a:rPr lang="en" b="1">
                <a:solidFill>
                  <a:srgbClr val="000000"/>
                </a:solidFill>
              </a:rPr>
              <a:t>Breakeven is when M*(1-r^t)/(1-r)&gt;=AC</a:t>
            </a:r>
          </a:p>
          <a:p>
            <a:pPr lvl="0" rtl="0">
              <a:lnSpc>
                <a:spcPct val="100000"/>
              </a:lnSpc>
              <a:spcBef>
                <a:spcPts val="0"/>
              </a:spcBef>
              <a:buNone/>
            </a:pPr>
            <a:r>
              <a:rPr lang="en" sz="1200">
                <a:solidFill>
                  <a:srgbClr val="000000"/>
                </a:solidFill>
              </a:rPr>
              <a:t>As shown in the table-1 and table-2,</a:t>
            </a:r>
          </a:p>
          <a:p>
            <a:pPr marL="457200" lvl="0" indent="-304800" rtl="0">
              <a:lnSpc>
                <a:spcPct val="100000"/>
              </a:lnSpc>
              <a:spcBef>
                <a:spcPts val="0"/>
              </a:spcBef>
              <a:buClr>
                <a:srgbClr val="000000"/>
              </a:buClr>
              <a:buSzPct val="100000"/>
              <a:buAutoNum type="arabicPeriod"/>
            </a:pPr>
            <a:r>
              <a:rPr lang="en" sz="1200" b="1">
                <a:solidFill>
                  <a:srgbClr val="000000"/>
                </a:solidFill>
              </a:rPr>
              <a:t>Little Leaguer:</a:t>
            </a:r>
            <a:r>
              <a:rPr lang="en" sz="1200">
                <a:solidFill>
                  <a:srgbClr val="000000"/>
                </a:solidFill>
              </a:rPr>
              <a:t> M = 5000, r=0.75, AC=10000. </a:t>
            </a:r>
          </a:p>
          <a:p>
            <a:pPr lvl="0" rtl="0">
              <a:lnSpc>
                <a:spcPct val="100000"/>
              </a:lnSpc>
              <a:spcBef>
                <a:spcPts val="0"/>
              </a:spcBef>
              <a:buNone/>
            </a:pPr>
            <a:r>
              <a:rPr lang="en" sz="1200">
                <a:solidFill>
                  <a:srgbClr val="000000"/>
                </a:solidFill>
              </a:rPr>
              <a:t>           Using above formula, t = </a:t>
            </a:r>
            <a:r>
              <a:rPr lang="en" sz="1200" b="1">
                <a:solidFill>
                  <a:srgbClr val="000000"/>
                </a:solidFill>
              </a:rPr>
              <a:t>2.4</a:t>
            </a:r>
          </a:p>
          <a:p>
            <a:pPr lvl="0" rtl="0">
              <a:lnSpc>
                <a:spcPct val="100000"/>
              </a:lnSpc>
              <a:spcBef>
                <a:spcPts val="0"/>
              </a:spcBef>
              <a:buClr>
                <a:schemeClr val="dk1"/>
              </a:buClr>
              <a:buSzPct val="91666"/>
              <a:buFont typeface="Arial"/>
              <a:buNone/>
            </a:pPr>
            <a:r>
              <a:rPr lang="en" sz="1200">
                <a:solidFill>
                  <a:schemeClr val="dk1"/>
                </a:solidFill>
              </a:rPr>
              <a:t>   3.    </a:t>
            </a:r>
            <a:r>
              <a:rPr lang="en" sz="1200" b="1">
                <a:solidFill>
                  <a:schemeClr val="dk1"/>
                </a:solidFill>
              </a:rPr>
              <a:t>Elite Ballplayers</a:t>
            </a:r>
            <a:r>
              <a:rPr lang="en" sz="1200">
                <a:solidFill>
                  <a:schemeClr val="dk1"/>
                </a:solidFill>
              </a:rPr>
              <a:t> (Print Ad) : M= 30000, r=0.6, AC=60000</a:t>
            </a:r>
          </a:p>
          <a:p>
            <a:pPr lvl="0" rtl="0">
              <a:lnSpc>
                <a:spcPct val="100000"/>
              </a:lnSpc>
              <a:spcBef>
                <a:spcPts val="0"/>
              </a:spcBef>
              <a:buClr>
                <a:schemeClr val="dk1"/>
              </a:buClr>
              <a:buSzPct val="91666"/>
              <a:buFont typeface="Arial"/>
              <a:buNone/>
            </a:pPr>
            <a:r>
              <a:rPr lang="en" sz="1200">
                <a:solidFill>
                  <a:schemeClr val="dk1"/>
                </a:solidFill>
              </a:rPr>
              <a:t>          Using above formula, t = </a:t>
            </a:r>
            <a:r>
              <a:rPr lang="en" sz="1200" b="1">
                <a:solidFill>
                  <a:schemeClr val="dk1"/>
                </a:solidFill>
              </a:rPr>
              <a:t>3.15</a:t>
            </a:r>
          </a:p>
        </p:txBody>
      </p:sp>
      <p:sp>
        <p:nvSpPr>
          <p:cNvPr id="83" name="Shape 83"/>
          <p:cNvSpPr txBox="1"/>
          <p:nvPr/>
        </p:nvSpPr>
        <p:spPr>
          <a:xfrm>
            <a:off x="4755000" y="1478175"/>
            <a:ext cx="4044000" cy="756899"/>
          </a:xfrm>
          <a:prstGeom prst="rect">
            <a:avLst/>
          </a:prstGeom>
          <a:noFill/>
          <a:ln>
            <a:noFill/>
          </a:ln>
        </p:spPr>
        <p:txBody>
          <a:bodyPr lIns="91425" tIns="91425" rIns="91425" bIns="91425" anchor="t" anchorCtr="0">
            <a:noAutofit/>
          </a:bodyPr>
          <a:lstStyle/>
          <a:p>
            <a:pPr lvl="0" rtl="0">
              <a:spcBef>
                <a:spcPts val="0"/>
              </a:spcBef>
              <a:spcAft>
                <a:spcPts val="1600"/>
              </a:spcAft>
              <a:buClr>
                <a:schemeClr val="dk1"/>
              </a:buClr>
              <a:buSzPct val="91666"/>
              <a:buFont typeface="Arial"/>
              <a:buNone/>
            </a:pPr>
            <a:r>
              <a:rPr lang="en" sz="1200">
                <a:solidFill>
                  <a:schemeClr val="dk1"/>
                </a:solidFill>
              </a:rPr>
              <a:t> 2.  </a:t>
            </a:r>
            <a:r>
              <a:rPr lang="en" sz="1200" b="1">
                <a:solidFill>
                  <a:schemeClr val="dk1"/>
                </a:solidFill>
              </a:rPr>
              <a:t>Summer Sluggers:</a:t>
            </a:r>
            <a:r>
              <a:rPr lang="en" sz="1200">
                <a:solidFill>
                  <a:schemeClr val="dk1"/>
                </a:solidFill>
              </a:rPr>
              <a:t> M= 6000, r=0.5, AC=10000</a:t>
            </a:r>
          </a:p>
          <a:p>
            <a:pPr lvl="0" rtl="0">
              <a:spcBef>
                <a:spcPts val="0"/>
              </a:spcBef>
              <a:spcAft>
                <a:spcPts val="1600"/>
              </a:spcAft>
              <a:buClr>
                <a:schemeClr val="dk1"/>
              </a:buClr>
              <a:buSzPct val="91666"/>
              <a:buFont typeface="Arial"/>
              <a:buNone/>
            </a:pPr>
            <a:r>
              <a:rPr lang="en" sz="1200">
                <a:solidFill>
                  <a:schemeClr val="dk1"/>
                </a:solidFill>
              </a:rPr>
              <a:t>      Using above formula, t = </a:t>
            </a:r>
            <a:r>
              <a:rPr lang="en" sz="1200" b="1">
                <a:solidFill>
                  <a:schemeClr val="dk1"/>
                </a:solidFill>
              </a:rPr>
              <a:t>2.5</a:t>
            </a:r>
          </a:p>
        </p:txBody>
      </p:sp>
      <p:sp>
        <p:nvSpPr>
          <p:cNvPr id="84" name="Shape 84"/>
          <p:cNvSpPr txBox="1"/>
          <p:nvPr/>
        </p:nvSpPr>
        <p:spPr>
          <a:xfrm>
            <a:off x="4814125" y="2329512"/>
            <a:ext cx="4517099" cy="756899"/>
          </a:xfrm>
          <a:prstGeom prst="rect">
            <a:avLst/>
          </a:prstGeom>
          <a:noFill/>
          <a:ln>
            <a:noFill/>
          </a:ln>
        </p:spPr>
        <p:txBody>
          <a:bodyPr lIns="91425" tIns="91425" rIns="91425" bIns="91425" anchor="t" anchorCtr="0">
            <a:noAutofit/>
          </a:bodyPr>
          <a:lstStyle/>
          <a:p>
            <a:pPr lvl="0" rtl="0">
              <a:spcBef>
                <a:spcPts val="0"/>
              </a:spcBef>
              <a:spcAft>
                <a:spcPts val="1600"/>
              </a:spcAft>
              <a:buNone/>
            </a:pPr>
            <a:r>
              <a:rPr lang="en" sz="1200">
                <a:solidFill>
                  <a:schemeClr val="dk1"/>
                </a:solidFill>
              </a:rPr>
              <a:t>4. </a:t>
            </a:r>
            <a:r>
              <a:rPr lang="en" sz="1200" b="1">
                <a:solidFill>
                  <a:schemeClr val="dk1"/>
                </a:solidFill>
              </a:rPr>
              <a:t>Elite Ballplayers(Gala Invite)</a:t>
            </a:r>
            <a:r>
              <a:rPr lang="en" sz="1200">
                <a:solidFill>
                  <a:schemeClr val="dk1"/>
                </a:solidFill>
              </a:rPr>
              <a:t>: M= 30000, r=0.6,AC=50000</a:t>
            </a:r>
          </a:p>
          <a:p>
            <a:pPr lvl="0" rtl="0">
              <a:spcBef>
                <a:spcPts val="0"/>
              </a:spcBef>
              <a:spcAft>
                <a:spcPts val="1600"/>
              </a:spcAft>
              <a:buNone/>
            </a:pPr>
            <a:r>
              <a:rPr lang="en" sz="1200">
                <a:solidFill>
                  <a:schemeClr val="dk1"/>
                </a:solidFill>
              </a:rPr>
              <a:t>    Using above formula, t = </a:t>
            </a:r>
            <a:r>
              <a:rPr lang="en" sz="1200" b="1">
                <a:solidFill>
                  <a:schemeClr val="dk1"/>
                </a:solidFill>
              </a:rPr>
              <a:t>2.15</a:t>
            </a:r>
          </a:p>
        </p:txBody>
      </p:sp>
      <p:sp>
        <p:nvSpPr>
          <p:cNvPr id="85" name="Shape 85"/>
          <p:cNvSpPr txBox="1"/>
          <p:nvPr/>
        </p:nvSpPr>
        <p:spPr>
          <a:xfrm>
            <a:off x="530350" y="3180837"/>
            <a:ext cx="4517099" cy="756899"/>
          </a:xfrm>
          <a:prstGeom prst="rect">
            <a:avLst/>
          </a:prstGeom>
          <a:noFill/>
          <a:ln>
            <a:noFill/>
          </a:ln>
        </p:spPr>
        <p:txBody>
          <a:bodyPr lIns="91425" tIns="91425" rIns="91425" bIns="91425" anchor="t" anchorCtr="0">
            <a:noAutofit/>
          </a:bodyPr>
          <a:lstStyle/>
          <a:p>
            <a:pPr lvl="0" rtl="0">
              <a:spcBef>
                <a:spcPts val="0"/>
              </a:spcBef>
              <a:spcAft>
                <a:spcPts val="1600"/>
              </a:spcAft>
              <a:buNone/>
            </a:pPr>
            <a:r>
              <a:rPr lang="en" sz="1200">
                <a:solidFill>
                  <a:schemeClr val="dk1"/>
                </a:solidFill>
              </a:rPr>
              <a:t>5.   </a:t>
            </a:r>
            <a:r>
              <a:rPr lang="en" sz="1200" b="1">
                <a:solidFill>
                  <a:schemeClr val="dk1"/>
                </a:solidFill>
              </a:rPr>
              <a:t>Entertainment Seekers : </a:t>
            </a:r>
            <a:r>
              <a:rPr lang="en" sz="1200">
                <a:solidFill>
                  <a:schemeClr val="dk1"/>
                </a:solidFill>
              </a:rPr>
              <a:t>M= 1500, r=0.35, AC=2000</a:t>
            </a:r>
          </a:p>
          <a:p>
            <a:pPr lvl="0" rtl="0">
              <a:spcBef>
                <a:spcPts val="0"/>
              </a:spcBef>
              <a:spcAft>
                <a:spcPts val="1600"/>
              </a:spcAft>
              <a:buNone/>
            </a:pPr>
            <a:r>
              <a:rPr lang="en" sz="1200">
                <a:solidFill>
                  <a:schemeClr val="dk1"/>
                </a:solidFill>
              </a:rPr>
              <a:t>       Using above formula, t = </a:t>
            </a:r>
            <a:r>
              <a:rPr lang="en" sz="1200" b="1">
                <a:solidFill>
                  <a:schemeClr val="dk1"/>
                </a:solidFill>
              </a:rPr>
              <a:t>1.9</a:t>
            </a:r>
          </a:p>
        </p:txBody>
      </p:sp>
      <p:sp>
        <p:nvSpPr>
          <p:cNvPr id="86" name="Shape 86"/>
          <p:cNvSpPr txBox="1"/>
          <p:nvPr/>
        </p:nvSpPr>
        <p:spPr>
          <a:xfrm>
            <a:off x="421800" y="3902775"/>
            <a:ext cx="8300399" cy="968699"/>
          </a:xfrm>
          <a:prstGeom prst="rect">
            <a:avLst/>
          </a:prstGeom>
          <a:noFill/>
          <a:ln>
            <a:noFill/>
          </a:ln>
        </p:spPr>
        <p:txBody>
          <a:bodyPr lIns="91425" tIns="91425" rIns="91425" bIns="91425" anchor="t" anchorCtr="0">
            <a:noAutofit/>
          </a:bodyPr>
          <a:lstStyle/>
          <a:p>
            <a:pPr lvl="0" rtl="0">
              <a:spcBef>
                <a:spcPts val="0"/>
              </a:spcBef>
              <a:buNone/>
            </a:pPr>
            <a:endParaRPr sz="1200"/>
          </a:p>
          <a:p>
            <a:pPr lvl="0">
              <a:spcBef>
                <a:spcPts val="0"/>
              </a:spcBef>
              <a:buNone/>
            </a:pPr>
            <a:r>
              <a:rPr lang="en" sz="1200"/>
              <a:t>This calculation suggest that, breakeven for the Entertainment Seekers is achieved the earliest, just within first 2 years of operation. Little leaguers, Summer Sluggers and Elite Ballplayers(with Gals invites) segments take almost same time, between year 2 and 3, to breakeven. Elite Ballplayers with Print Ads take more than 3 years to breakeven which is the longest time compared to any other segment.</a:t>
            </a:r>
          </a:p>
        </p:txBody>
      </p:sp>
      <p:cxnSp>
        <p:nvCxnSpPr>
          <p:cNvPr id="87" name="Shape 87"/>
          <p:cNvCxnSpPr/>
          <p:nvPr/>
        </p:nvCxnSpPr>
        <p:spPr>
          <a:xfrm rot="10800000" flipH="1">
            <a:off x="425850" y="544224"/>
            <a:ext cx="8303999" cy="3540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208525"/>
            <a:ext cx="8520599" cy="572699"/>
          </a:xfrm>
          <a:prstGeom prst="rect">
            <a:avLst/>
          </a:prstGeom>
        </p:spPr>
        <p:txBody>
          <a:bodyPr lIns="91425" tIns="91425" rIns="91425" bIns="91425" anchor="t" anchorCtr="0">
            <a:noAutofit/>
          </a:bodyPr>
          <a:lstStyle/>
          <a:p>
            <a:pPr lvl="0" rtl="0">
              <a:spcBef>
                <a:spcPts val="0"/>
              </a:spcBef>
              <a:buNone/>
            </a:pPr>
            <a:r>
              <a:rPr lang="en" sz="1800"/>
              <a:t>Q 3. Life time value to MBC for all customer segment</a:t>
            </a:r>
          </a:p>
        </p:txBody>
      </p:sp>
      <p:sp>
        <p:nvSpPr>
          <p:cNvPr id="93" name="Shape 93"/>
          <p:cNvSpPr txBox="1">
            <a:spLocks noGrp="1"/>
          </p:cNvSpPr>
          <p:nvPr>
            <p:ph type="body" idx="1"/>
          </p:nvPr>
        </p:nvSpPr>
        <p:spPr>
          <a:xfrm>
            <a:off x="378375" y="685800"/>
            <a:ext cx="8619900" cy="4457700"/>
          </a:xfrm>
          <a:prstGeom prst="rect">
            <a:avLst/>
          </a:prstGeom>
        </p:spPr>
        <p:txBody>
          <a:bodyPr lIns="91425" tIns="91425" rIns="91425" bIns="91425" anchor="t" anchorCtr="0">
            <a:noAutofit/>
          </a:bodyPr>
          <a:lstStyle/>
          <a:p>
            <a:pPr lvl="0" rtl="0">
              <a:spcBef>
                <a:spcPts val="0"/>
              </a:spcBef>
              <a:buNone/>
            </a:pPr>
            <a:r>
              <a:rPr lang="en" b="1">
                <a:solidFill>
                  <a:srgbClr val="000000"/>
                </a:solidFill>
              </a:rPr>
              <a:t>Customer Lifetime Value (CLV) = Sum of future cash flows from a customer</a:t>
            </a:r>
          </a:p>
          <a:p>
            <a:pPr lvl="0" rtl="0">
              <a:spcBef>
                <a:spcPts val="0"/>
              </a:spcBef>
              <a:buNone/>
            </a:pPr>
            <a:r>
              <a:rPr lang="en" sz="1400">
                <a:solidFill>
                  <a:srgbClr val="000000"/>
                </a:solidFill>
              </a:rPr>
              <a:t>As shown in the table-2, CLV formula-1 is applicable to the MBC case if they received the first payment as and when the customer booked the facility for the first time. However, it is not clear from the case when the payments are received. In the most likely scenario, payments are received throughout the year whenever customers booked their appointment (at least 24 hrs in advance). Going with the same assumption, we have used CLV formula-1 for MBC.</a:t>
            </a:r>
          </a:p>
          <a:p>
            <a:pPr lvl="0" rtl="0">
              <a:spcBef>
                <a:spcPts val="0"/>
              </a:spcBef>
              <a:buNone/>
            </a:pPr>
            <a:r>
              <a:rPr lang="en" sz="1400">
                <a:solidFill>
                  <a:srgbClr val="000000"/>
                </a:solidFill>
              </a:rPr>
              <a:t>CLV for different segments: </a:t>
            </a:r>
          </a:p>
          <a:p>
            <a:pPr marL="457200" lvl="0" indent="-317500" rtl="0">
              <a:spcBef>
                <a:spcPts val="0"/>
              </a:spcBef>
              <a:buClr>
                <a:srgbClr val="000000"/>
              </a:buClr>
              <a:buSzPct val="100000"/>
              <a:buAutoNum type="arabicPeriod"/>
            </a:pPr>
            <a:r>
              <a:rPr lang="en" sz="1400">
                <a:solidFill>
                  <a:srgbClr val="000000"/>
                </a:solidFill>
              </a:rPr>
              <a:t>Little Leaguer: </a:t>
            </a:r>
            <a:r>
              <a:rPr lang="en" sz="1400">
                <a:solidFill>
                  <a:schemeClr val="dk1"/>
                </a:solidFill>
              </a:rPr>
              <a:t>¥5714</a:t>
            </a:r>
          </a:p>
          <a:p>
            <a:pPr marL="457200" lvl="0" indent="-317500" rtl="0">
              <a:spcBef>
                <a:spcPts val="0"/>
              </a:spcBef>
              <a:buClr>
                <a:schemeClr val="dk1"/>
              </a:buClr>
              <a:buSzPct val="100000"/>
              <a:buAutoNum type="arabicPeriod"/>
            </a:pPr>
            <a:r>
              <a:rPr lang="en" sz="1400">
                <a:solidFill>
                  <a:schemeClr val="dk1"/>
                </a:solidFill>
              </a:rPr>
              <a:t>Summer Sluggers: ¥1000</a:t>
            </a:r>
          </a:p>
          <a:p>
            <a:pPr marL="457200" lvl="0" indent="-317500" rtl="0">
              <a:spcBef>
                <a:spcPts val="0"/>
              </a:spcBef>
              <a:buClr>
                <a:schemeClr val="dk1"/>
              </a:buClr>
              <a:buSzPct val="100000"/>
              <a:buAutoNum type="arabicPeriod"/>
            </a:pPr>
            <a:r>
              <a:rPr lang="en" sz="1400">
                <a:solidFill>
                  <a:schemeClr val="dk1"/>
                </a:solidFill>
              </a:rPr>
              <a:t>Elite Ballplayers(Print Ads): ¥6000</a:t>
            </a:r>
          </a:p>
          <a:p>
            <a:pPr marL="457200" lvl="0" indent="-317500" rtl="0">
              <a:spcBef>
                <a:spcPts val="0"/>
              </a:spcBef>
              <a:buClr>
                <a:schemeClr val="dk1"/>
              </a:buClr>
              <a:buSzPct val="100000"/>
              <a:buAutoNum type="arabicPeriod"/>
            </a:pPr>
            <a:r>
              <a:rPr lang="en" sz="1400">
                <a:solidFill>
                  <a:schemeClr val="dk1"/>
                </a:solidFill>
              </a:rPr>
              <a:t>Elite Ballplayers(Gala Invites): ¥16000</a:t>
            </a:r>
          </a:p>
          <a:p>
            <a:pPr marL="457200" lvl="0" indent="-317500" rtl="0">
              <a:spcBef>
                <a:spcPts val="0"/>
              </a:spcBef>
              <a:buClr>
                <a:schemeClr val="dk1"/>
              </a:buClr>
              <a:buSzPct val="100000"/>
              <a:buAutoNum type="arabicPeriod"/>
            </a:pPr>
            <a:r>
              <a:rPr lang="en" sz="1400">
                <a:solidFill>
                  <a:schemeClr val="dk1"/>
                </a:solidFill>
              </a:rPr>
              <a:t>Entertainment Seekers: ¥200</a:t>
            </a:r>
          </a:p>
          <a:p>
            <a:pPr lvl="0" rtl="0">
              <a:spcBef>
                <a:spcPts val="0"/>
              </a:spcBef>
              <a:buNone/>
            </a:pPr>
            <a:r>
              <a:rPr lang="en" sz="1400">
                <a:solidFill>
                  <a:schemeClr val="dk1"/>
                </a:solidFill>
              </a:rPr>
              <a:t>Looking at the CLV for Elite ballplayers with Gala invites, MBC should go ahead and send the invites. CLV from this segment is the highest compared to other segments.</a:t>
            </a:r>
          </a:p>
        </p:txBody>
      </p:sp>
      <p:cxnSp>
        <p:nvCxnSpPr>
          <p:cNvPr id="94" name="Shape 94"/>
          <p:cNvCxnSpPr/>
          <p:nvPr/>
        </p:nvCxnSpPr>
        <p:spPr>
          <a:xfrm>
            <a:off x="449500" y="650600"/>
            <a:ext cx="81858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rtl="0">
              <a:spcBef>
                <a:spcPts val="0"/>
              </a:spcBef>
              <a:buNone/>
            </a:pPr>
            <a:r>
              <a:rPr lang="en" sz="1800"/>
              <a:t>Q 4. Which is the most attractive segment for MBC to target?</a:t>
            </a:r>
          </a:p>
        </p:txBody>
      </p:sp>
      <p:sp>
        <p:nvSpPr>
          <p:cNvPr id="100" name="Shape 100"/>
          <p:cNvSpPr txBox="1">
            <a:spLocks noGrp="1"/>
          </p:cNvSpPr>
          <p:nvPr>
            <p:ph type="body" idx="1"/>
          </p:nvPr>
        </p:nvSpPr>
        <p:spPr>
          <a:xfrm>
            <a:off x="378375" y="1182425"/>
            <a:ext cx="8454000" cy="33864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As shown in the table-1 and table-2, </a:t>
            </a:r>
            <a:r>
              <a:rPr lang="en" sz="1400" b="1">
                <a:solidFill>
                  <a:srgbClr val="000000"/>
                </a:solidFill>
              </a:rPr>
              <a:t>Elite Ballplayers with Gala invites</a:t>
            </a:r>
            <a:r>
              <a:rPr lang="en" sz="1400">
                <a:solidFill>
                  <a:srgbClr val="000000"/>
                </a:solidFill>
              </a:rPr>
              <a:t> is the most attractive segment for MBC. This segment has the highest margins, the highest customer lifetime value and the second quickest break even point compared to any other segment. </a:t>
            </a:r>
          </a:p>
          <a:p>
            <a:pPr lvl="0" rtl="0">
              <a:spcBef>
                <a:spcPts val="0"/>
              </a:spcBef>
              <a:buNone/>
            </a:pPr>
            <a:r>
              <a:rPr lang="en" sz="1400" b="1">
                <a:solidFill>
                  <a:schemeClr val="dk1"/>
                </a:solidFill>
              </a:rPr>
              <a:t>Elite Ballplayers with Gala invites</a:t>
            </a:r>
          </a:p>
          <a:p>
            <a:pPr marL="457200" lvl="0" indent="-317500" rtl="0">
              <a:spcBef>
                <a:spcPts val="0"/>
              </a:spcBef>
              <a:buClr>
                <a:srgbClr val="000000"/>
              </a:buClr>
              <a:buSzPct val="100000"/>
              <a:buAutoNum type="arabicPeriod"/>
            </a:pPr>
            <a:r>
              <a:rPr lang="en" sz="1400">
                <a:solidFill>
                  <a:srgbClr val="000000"/>
                </a:solidFill>
              </a:rPr>
              <a:t>Margins/hr : </a:t>
            </a:r>
            <a:r>
              <a:rPr lang="en" sz="1400">
                <a:solidFill>
                  <a:schemeClr val="dk1"/>
                </a:solidFill>
              </a:rPr>
              <a:t>¥</a:t>
            </a:r>
            <a:r>
              <a:rPr lang="en" sz="1400">
                <a:solidFill>
                  <a:srgbClr val="000000"/>
                </a:solidFill>
              </a:rPr>
              <a:t>1500</a:t>
            </a:r>
          </a:p>
          <a:p>
            <a:pPr marL="457200" lvl="0" indent="-317500" rtl="0">
              <a:spcBef>
                <a:spcPts val="0"/>
              </a:spcBef>
              <a:buClr>
                <a:srgbClr val="000000"/>
              </a:buClr>
              <a:buSzPct val="100000"/>
              <a:buAutoNum type="arabicPeriod"/>
            </a:pPr>
            <a:r>
              <a:rPr lang="en" sz="1400">
                <a:solidFill>
                  <a:srgbClr val="000000"/>
                </a:solidFill>
              </a:rPr>
              <a:t>Annual Margins: </a:t>
            </a:r>
            <a:r>
              <a:rPr lang="en" sz="1400">
                <a:solidFill>
                  <a:schemeClr val="dk1"/>
                </a:solidFill>
              </a:rPr>
              <a:t>¥</a:t>
            </a:r>
            <a:r>
              <a:rPr lang="en" sz="1400">
                <a:solidFill>
                  <a:srgbClr val="000000"/>
                </a:solidFill>
              </a:rPr>
              <a:t>30000</a:t>
            </a:r>
          </a:p>
          <a:p>
            <a:pPr marL="457200" lvl="0" indent="-317500" rtl="0">
              <a:spcBef>
                <a:spcPts val="0"/>
              </a:spcBef>
              <a:buClr>
                <a:srgbClr val="000000"/>
              </a:buClr>
              <a:buSzPct val="100000"/>
              <a:buAutoNum type="arabicPeriod"/>
            </a:pPr>
            <a:r>
              <a:rPr lang="en" sz="1400">
                <a:solidFill>
                  <a:srgbClr val="000000"/>
                </a:solidFill>
              </a:rPr>
              <a:t>Break even: 2.1 years</a:t>
            </a:r>
          </a:p>
          <a:p>
            <a:pPr marL="457200" lvl="0" indent="-317500" rtl="0">
              <a:spcBef>
                <a:spcPts val="0"/>
              </a:spcBef>
              <a:buClr>
                <a:srgbClr val="000000"/>
              </a:buClr>
              <a:buSzPct val="100000"/>
              <a:buAutoNum type="arabicPeriod"/>
            </a:pPr>
            <a:r>
              <a:rPr lang="en" sz="1400">
                <a:solidFill>
                  <a:srgbClr val="000000"/>
                </a:solidFill>
              </a:rPr>
              <a:t>CLV: </a:t>
            </a:r>
            <a:r>
              <a:rPr lang="en" sz="1400">
                <a:solidFill>
                  <a:schemeClr val="dk1"/>
                </a:solidFill>
              </a:rPr>
              <a:t>¥</a:t>
            </a:r>
            <a:r>
              <a:rPr lang="en" sz="1400">
                <a:solidFill>
                  <a:srgbClr val="000000"/>
                </a:solidFill>
              </a:rPr>
              <a:t>16000</a:t>
            </a:r>
          </a:p>
        </p:txBody>
      </p:sp>
      <p:cxnSp>
        <p:nvCxnSpPr>
          <p:cNvPr id="101" name="Shape 101"/>
          <p:cNvCxnSpPr/>
          <p:nvPr/>
        </p:nvCxnSpPr>
        <p:spPr>
          <a:xfrm>
            <a:off x="437675" y="934500"/>
            <a:ext cx="8138400" cy="0"/>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244000"/>
            <a:ext cx="8520599" cy="572699"/>
          </a:xfrm>
          <a:prstGeom prst="rect">
            <a:avLst/>
          </a:prstGeom>
        </p:spPr>
        <p:txBody>
          <a:bodyPr lIns="91425" tIns="91425" rIns="91425" bIns="91425" anchor="t" anchorCtr="0">
            <a:noAutofit/>
          </a:bodyPr>
          <a:lstStyle/>
          <a:p>
            <a:pPr lvl="0" rtl="0">
              <a:spcBef>
                <a:spcPts val="0"/>
              </a:spcBef>
              <a:buNone/>
            </a:pPr>
            <a:r>
              <a:rPr lang="en" sz="1800"/>
              <a:t>Q 5. Should MBC pursue Chiyoda ward or Minato ward?</a:t>
            </a:r>
          </a:p>
        </p:txBody>
      </p:sp>
      <p:sp>
        <p:nvSpPr>
          <p:cNvPr id="107" name="Shape 107"/>
          <p:cNvSpPr txBox="1">
            <a:spLocks noGrp="1"/>
          </p:cNvSpPr>
          <p:nvPr>
            <p:ph type="body" idx="1"/>
          </p:nvPr>
        </p:nvSpPr>
        <p:spPr>
          <a:xfrm>
            <a:off x="345000" y="816700"/>
            <a:ext cx="8454000" cy="14307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Table-2 shows the CLV for Chiyoda ward sponsorship. CLV for Chiyoda ward is </a:t>
            </a:r>
            <a:r>
              <a:rPr lang="en" sz="1400">
                <a:solidFill>
                  <a:schemeClr val="dk1"/>
                </a:solidFill>
              </a:rPr>
              <a:t>¥4722, which is definitely better than the CLV of Minato ward. Also, the break even point for Little Leaguers with Chiyoda sponsorship is earlier than that of Minato ward. Breakeven point for Chiyado ward is 1.7 years.</a:t>
            </a:r>
          </a:p>
          <a:p>
            <a:pPr lvl="0" rtl="0">
              <a:spcBef>
                <a:spcPts val="0"/>
              </a:spcBef>
              <a:buNone/>
            </a:pPr>
            <a:r>
              <a:rPr lang="en" sz="1400">
                <a:solidFill>
                  <a:schemeClr val="dk1"/>
                </a:solidFill>
              </a:rPr>
              <a:t>We suggest that MBC should pursue Chiyoda sponsorship.</a:t>
            </a:r>
          </a:p>
        </p:txBody>
      </p:sp>
      <p:sp>
        <p:nvSpPr>
          <p:cNvPr id="108" name="Shape 108"/>
          <p:cNvSpPr txBox="1">
            <a:spLocks noGrp="1"/>
          </p:cNvSpPr>
          <p:nvPr>
            <p:ph type="title"/>
          </p:nvPr>
        </p:nvSpPr>
        <p:spPr>
          <a:xfrm>
            <a:off x="345000" y="2441975"/>
            <a:ext cx="8520599" cy="572699"/>
          </a:xfrm>
          <a:prstGeom prst="rect">
            <a:avLst/>
          </a:prstGeom>
        </p:spPr>
        <p:txBody>
          <a:bodyPr lIns="91425" tIns="91425" rIns="91425" bIns="91425" anchor="t" anchorCtr="0">
            <a:noAutofit/>
          </a:bodyPr>
          <a:lstStyle/>
          <a:p>
            <a:pPr lvl="0" rtl="0">
              <a:spcBef>
                <a:spcPts val="0"/>
              </a:spcBef>
              <a:buNone/>
            </a:pPr>
            <a:r>
              <a:rPr lang="en" sz="1800"/>
              <a:t>Q 6. Should MBC offer the promotion?</a:t>
            </a:r>
          </a:p>
        </p:txBody>
      </p:sp>
      <p:sp>
        <p:nvSpPr>
          <p:cNvPr id="109" name="Shape 109"/>
          <p:cNvSpPr txBox="1">
            <a:spLocks noGrp="1"/>
          </p:cNvSpPr>
          <p:nvPr>
            <p:ph type="body" idx="1"/>
          </p:nvPr>
        </p:nvSpPr>
        <p:spPr>
          <a:xfrm>
            <a:off x="378300" y="3014675"/>
            <a:ext cx="8454000" cy="1430700"/>
          </a:xfrm>
          <a:prstGeom prst="rect">
            <a:avLst/>
          </a:prstGeom>
        </p:spPr>
        <p:txBody>
          <a:bodyPr lIns="91425" tIns="91425" rIns="91425" bIns="91425" anchor="t" anchorCtr="0">
            <a:noAutofit/>
          </a:bodyPr>
          <a:lstStyle/>
          <a:p>
            <a:pPr lvl="0" rtl="0">
              <a:spcBef>
                <a:spcPts val="0"/>
              </a:spcBef>
              <a:buNone/>
            </a:pPr>
            <a:r>
              <a:rPr lang="en" sz="1400">
                <a:solidFill>
                  <a:srgbClr val="000000"/>
                </a:solidFill>
              </a:rPr>
              <a:t>As shown in the table-1 and table-2, Elite Ballplayers who are offered this promotion have the highest CLV</a:t>
            </a:r>
            <a:r>
              <a:rPr lang="en" sz="1400">
                <a:solidFill>
                  <a:schemeClr val="dk1"/>
                </a:solidFill>
              </a:rPr>
              <a:t>, </a:t>
            </a:r>
            <a:r>
              <a:rPr lang="en" sz="1400" b="1">
                <a:solidFill>
                  <a:schemeClr val="dk1"/>
                </a:solidFill>
              </a:rPr>
              <a:t>¥22,857</a:t>
            </a:r>
            <a:r>
              <a:rPr lang="en" sz="1400">
                <a:solidFill>
                  <a:schemeClr val="dk1"/>
                </a:solidFill>
              </a:rPr>
              <a:t>. Although, this promotion will decrease the hourly price of MBC, the increase in the retention rate makes this segment very attractive. With this new promotion MBC can achieve substantially higher customer lifetime value. </a:t>
            </a:r>
          </a:p>
          <a:p>
            <a:pPr lvl="0" rtl="0">
              <a:spcBef>
                <a:spcPts val="0"/>
              </a:spcBef>
              <a:buNone/>
            </a:pPr>
            <a:r>
              <a:rPr lang="en" sz="1400">
                <a:solidFill>
                  <a:schemeClr val="dk1"/>
                </a:solidFill>
              </a:rPr>
              <a:t>We suggest that MBC should offer this promotion to its Elite Ballplayer.</a:t>
            </a:r>
          </a:p>
        </p:txBody>
      </p:sp>
      <p:cxnSp>
        <p:nvCxnSpPr>
          <p:cNvPr id="110" name="Shape 110"/>
          <p:cNvCxnSpPr/>
          <p:nvPr/>
        </p:nvCxnSpPr>
        <p:spPr>
          <a:xfrm>
            <a:off x="437675" y="733425"/>
            <a:ext cx="8256900" cy="0"/>
          </a:xfrm>
          <a:prstGeom prst="straightConnector1">
            <a:avLst/>
          </a:prstGeom>
          <a:noFill/>
          <a:ln w="9525" cap="flat" cmpd="sng">
            <a:solidFill>
              <a:schemeClr val="dk2"/>
            </a:solidFill>
            <a:prstDash val="solid"/>
            <a:round/>
            <a:headEnd type="none" w="lg" len="lg"/>
            <a:tailEnd type="none" w="lg" len="lg"/>
          </a:ln>
        </p:spPr>
      </p:cxnSp>
      <p:cxnSp>
        <p:nvCxnSpPr>
          <p:cNvPr id="111" name="Shape 111"/>
          <p:cNvCxnSpPr/>
          <p:nvPr/>
        </p:nvCxnSpPr>
        <p:spPr>
          <a:xfrm rot="10800000" flipH="1">
            <a:off x="485000" y="2898300"/>
            <a:ext cx="8114999" cy="11699"/>
          </a:xfrm>
          <a:prstGeom prst="straightConnector1">
            <a:avLst/>
          </a:prstGeom>
          <a:noFill/>
          <a:ln w="9525" cap="flat" cmpd="sng">
            <a:solidFill>
              <a:schemeClr val="dk2"/>
            </a:solidFill>
            <a:prstDash val="solid"/>
            <a:round/>
            <a:headEnd type="none" w="lg" len="lg"/>
            <a:tailEnd type="none" w="lg" len="lg"/>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311700" y="244000"/>
            <a:ext cx="8520599" cy="572699"/>
          </a:xfrm>
          <a:prstGeom prst="rect">
            <a:avLst/>
          </a:prstGeom>
        </p:spPr>
        <p:txBody>
          <a:bodyPr lIns="91425" tIns="91425" rIns="91425" bIns="91425" anchor="t" anchorCtr="0">
            <a:noAutofit/>
          </a:bodyPr>
          <a:lstStyle/>
          <a:p>
            <a:pPr lvl="0" rtl="0">
              <a:spcBef>
                <a:spcPts val="0"/>
              </a:spcBef>
              <a:buNone/>
            </a:pPr>
            <a:r>
              <a:rPr lang="en" sz="1800"/>
              <a:t>Q 7. Bonus Challenge</a:t>
            </a:r>
          </a:p>
        </p:txBody>
      </p:sp>
      <p:graphicFrame>
        <p:nvGraphicFramePr>
          <p:cNvPr id="117" name="Shape 117"/>
          <p:cNvGraphicFramePr/>
          <p:nvPr/>
        </p:nvGraphicFramePr>
        <p:xfrm>
          <a:off x="575850" y="768750"/>
          <a:ext cx="3000000" cy="3000000"/>
        </p:xfrm>
        <a:graphic>
          <a:graphicData uri="http://schemas.openxmlformats.org/drawingml/2006/table">
            <a:tbl>
              <a:tblPr>
                <a:noFill/>
                <a:tableStyleId>{C4F61F2D-9FA2-4C4B-AA6F-FD6F08A7245A}</a:tableStyleId>
              </a:tblPr>
              <a:tblGrid>
                <a:gridCol w="804325"/>
                <a:gridCol w="804325"/>
                <a:gridCol w="804325"/>
                <a:gridCol w="804325"/>
                <a:gridCol w="804325"/>
                <a:gridCol w="804325"/>
                <a:gridCol w="804325"/>
                <a:gridCol w="804325"/>
                <a:gridCol w="804325"/>
              </a:tblGrid>
              <a:tr h="381000">
                <a:tc>
                  <a:txBody>
                    <a:bodyPr/>
                    <a:lstStyle/>
                    <a:p>
                      <a:pPr lvl="0" rtl="0">
                        <a:spcBef>
                          <a:spcPts val="0"/>
                        </a:spcBef>
                        <a:buNone/>
                      </a:pPr>
                      <a:r>
                        <a:rPr lang="en" sz="1000"/>
                        <a:t>contact cost</a:t>
                      </a:r>
                    </a:p>
                  </a:txBody>
                  <a:tcPr marL="91425" marR="91425" marT="91425" marB="91425"/>
                </a:tc>
                <a:tc>
                  <a:txBody>
                    <a:bodyPr/>
                    <a:lstStyle/>
                    <a:p>
                      <a:pPr lvl="0" rtl="0">
                        <a:spcBef>
                          <a:spcPts val="0"/>
                        </a:spcBef>
                        <a:buNone/>
                      </a:pPr>
                      <a:r>
                        <a:rPr lang="en" sz="1000"/>
                        <a:t>response rate</a:t>
                      </a:r>
                    </a:p>
                  </a:txBody>
                  <a:tcPr marL="91425" marR="91425" marT="91425" marB="91425"/>
                </a:tc>
                <a:tc>
                  <a:txBody>
                    <a:bodyPr/>
                    <a:lstStyle/>
                    <a:p>
                      <a:pPr lvl="0" rtl="0">
                        <a:spcBef>
                          <a:spcPts val="0"/>
                        </a:spcBef>
                        <a:buNone/>
                      </a:pPr>
                      <a:r>
                        <a:rPr lang="en" sz="1000"/>
                        <a:t>workers needed</a:t>
                      </a:r>
                    </a:p>
                  </a:txBody>
                  <a:tcPr marL="91425" marR="91425" marT="91425" marB="91425"/>
                </a:tc>
                <a:tc>
                  <a:txBody>
                    <a:bodyPr/>
                    <a:lstStyle/>
                    <a:p>
                      <a:pPr lvl="0" rtl="0">
                        <a:spcBef>
                          <a:spcPts val="0"/>
                        </a:spcBef>
                        <a:buNone/>
                      </a:pPr>
                      <a:r>
                        <a:rPr lang="en" sz="1000"/>
                        <a:t>worker labor cost per hr</a:t>
                      </a:r>
                    </a:p>
                  </a:txBody>
                  <a:tcPr marL="91425" marR="91425" marT="91425" marB="91425"/>
                </a:tc>
                <a:tc>
                  <a:txBody>
                    <a:bodyPr/>
                    <a:lstStyle/>
                    <a:p>
                      <a:pPr lvl="0" rtl="0">
                        <a:spcBef>
                          <a:spcPts val="0"/>
                        </a:spcBef>
                        <a:buNone/>
                      </a:pPr>
                      <a:r>
                        <a:rPr lang="en" sz="1000"/>
                        <a:t>instructors needed</a:t>
                      </a:r>
                    </a:p>
                  </a:txBody>
                  <a:tcPr marL="91425" marR="91425" marT="91425" marB="91425"/>
                </a:tc>
                <a:tc>
                  <a:txBody>
                    <a:bodyPr/>
                    <a:lstStyle/>
                    <a:p>
                      <a:pPr lvl="0" rtl="0">
                        <a:spcBef>
                          <a:spcPts val="0"/>
                        </a:spcBef>
                        <a:buNone/>
                      </a:pPr>
                      <a:r>
                        <a:rPr lang="en" sz="1000"/>
                        <a:t>instructor labor cost per hr</a:t>
                      </a:r>
                    </a:p>
                  </a:txBody>
                  <a:tcPr marL="91425" marR="91425" marT="91425" marB="91425"/>
                </a:tc>
                <a:tc>
                  <a:txBody>
                    <a:bodyPr/>
                    <a:lstStyle/>
                    <a:p>
                      <a:pPr lvl="0" rtl="0">
                        <a:spcBef>
                          <a:spcPts val="0"/>
                        </a:spcBef>
                        <a:buNone/>
                      </a:pPr>
                      <a:r>
                        <a:rPr lang="en" sz="1000"/>
                        <a:t>price per hr</a:t>
                      </a:r>
                    </a:p>
                  </a:txBody>
                  <a:tcPr marL="91425" marR="91425" marT="91425" marB="91425"/>
                </a:tc>
                <a:tc>
                  <a:txBody>
                    <a:bodyPr/>
                    <a:lstStyle/>
                    <a:p>
                      <a:pPr lvl="0" rtl="0">
                        <a:spcBef>
                          <a:spcPts val="0"/>
                        </a:spcBef>
                        <a:buNone/>
                      </a:pPr>
                      <a:r>
                        <a:rPr lang="en" sz="1000"/>
                        <a:t>annual hours</a:t>
                      </a:r>
                    </a:p>
                  </a:txBody>
                  <a:tcPr marL="91425" marR="91425" marT="91425" marB="91425"/>
                </a:tc>
                <a:tc>
                  <a:txBody>
                    <a:bodyPr/>
                    <a:lstStyle/>
                    <a:p>
                      <a:pPr lvl="0" rtl="0">
                        <a:spcBef>
                          <a:spcPts val="0"/>
                        </a:spcBef>
                        <a:buNone/>
                      </a:pPr>
                      <a:r>
                        <a:rPr lang="en" sz="1000"/>
                        <a:t>retention rate</a:t>
                      </a:r>
                    </a:p>
                  </a:txBody>
                  <a:tcPr marL="91425" marR="91425" marT="91425" marB="91425"/>
                </a:tc>
              </a:tr>
              <a:tr h="381000">
                <a:tc>
                  <a:txBody>
                    <a:bodyPr/>
                    <a:lstStyle/>
                    <a:p>
                      <a:pPr lvl="0" algn="r" rtl="0">
                        <a:lnSpc>
                          <a:spcPct val="115000"/>
                        </a:lnSpc>
                        <a:spcBef>
                          <a:spcPts val="0"/>
                        </a:spcBef>
                        <a:buNone/>
                      </a:pPr>
                      <a:r>
                        <a:rPr lang="en" sz="1000"/>
                        <a:t>12500</a:t>
                      </a:r>
                    </a:p>
                  </a:txBody>
                  <a:tcPr marL="91425" marR="91425" marT="91425" marB="91425"/>
                </a:tc>
                <a:tc>
                  <a:txBody>
                    <a:bodyPr/>
                    <a:lstStyle/>
                    <a:p>
                      <a:pPr lvl="0" algn="r" rtl="0">
                        <a:lnSpc>
                          <a:spcPct val="115000"/>
                        </a:lnSpc>
                        <a:spcBef>
                          <a:spcPts val="0"/>
                        </a:spcBef>
                        <a:buNone/>
                      </a:pPr>
                      <a:r>
                        <a:rPr lang="en" sz="1000"/>
                        <a:t>0.29</a:t>
                      </a:r>
                    </a:p>
                  </a:txBody>
                  <a:tcPr marL="91425" marR="91425" marT="91425" marB="91425"/>
                </a:tc>
                <a:tc>
                  <a:txBody>
                    <a:bodyPr/>
                    <a:lstStyle/>
                    <a:p>
                      <a:pPr lvl="0" algn="r" rtl="0">
                        <a:lnSpc>
                          <a:spcPct val="115000"/>
                        </a:lnSpc>
                        <a:spcBef>
                          <a:spcPts val="0"/>
                        </a:spcBef>
                        <a:buNone/>
                      </a:pPr>
                      <a:r>
                        <a:rPr lang="en" sz="1000"/>
                        <a:t>1</a:t>
                      </a:r>
                    </a:p>
                  </a:txBody>
                  <a:tcPr marL="91425" marR="91425" marT="91425" marB="91425"/>
                </a:tc>
                <a:tc>
                  <a:txBody>
                    <a:bodyPr/>
                    <a:lstStyle/>
                    <a:p>
                      <a:pPr lvl="0" algn="r" rtl="0">
                        <a:lnSpc>
                          <a:spcPct val="115000"/>
                        </a:lnSpc>
                        <a:spcBef>
                          <a:spcPts val="0"/>
                        </a:spcBef>
                        <a:buNone/>
                      </a:pPr>
                      <a:r>
                        <a:rPr lang="en" sz="1000"/>
                        <a:t>1500</a:t>
                      </a:r>
                    </a:p>
                  </a:txBody>
                  <a:tcPr marL="91425" marR="91425" marT="91425" marB="91425"/>
                </a:tc>
                <a:tc>
                  <a:txBody>
                    <a:bodyPr/>
                    <a:lstStyle/>
                    <a:p>
                      <a:pPr lvl="0" algn="r" rtl="0">
                        <a:lnSpc>
                          <a:spcPct val="115000"/>
                        </a:lnSpc>
                        <a:spcBef>
                          <a:spcPts val="0"/>
                        </a:spcBef>
                        <a:buNone/>
                      </a:pPr>
                      <a:r>
                        <a:rPr lang="en" sz="1000"/>
                        <a:t>1</a:t>
                      </a:r>
                    </a:p>
                  </a:txBody>
                  <a:tcPr marL="91425" marR="91425" marT="91425" marB="91425"/>
                </a:tc>
                <a:tc>
                  <a:txBody>
                    <a:bodyPr/>
                    <a:lstStyle/>
                    <a:p>
                      <a:pPr lvl="0" algn="r" rtl="0">
                        <a:lnSpc>
                          <a:spcPct val="115000"/>
                        </a:lnSpc>
                        <a:spcBef>
                          <a:spcPts val="0"/>
                        </a:spcBef>
                        <a:buNone/>
                      </a:pPr>
                      <a:r>
                        <a:rPr lang="en" sz="1000"/>
                        <a:t>4500</a:t>
                      </a:r>
                    </a:p>
                  </a:txBody>
                  <a:tcPr marL="91425" marR="91425" marT="91425" marB="91425"/>
                </a:tc>
                <a:tc>
                  <a:txBody>
                    <a:bodyPr/>
                    <a:lstStyle/>
                    <a:p>
                      <a:pPr lvl="0" algn="r" rtl="0">
                        <a:lnSpc>
                          <a:spcPct val="115000"/>
                        </a:lnSpc>
                        <a:spcBef>
                          <a:spcPts val="0"/>
                        </a:spcBef>
                        <a:buNone/>
                      </a:pPr>
                      <a:r>
                        <a:rPr lang="en" sz="1000"/>
                        <a:t>7500</a:t>
                      </a:r>
                    </a:p>
                  </a:txBody>
                  <a:tcPr marL="91425" marR="91425" marT="91425" marB="91425"/>
                </a:tc>
                <a:tc>
                  <a:txBody>
                    <a:bodyPr/>
                    <a:lstStyle/>
                    <a:p>
                      <a:pPr lvl="0" algn="r" rtl="0">
                        <a:lnSpc>
                          <a:spcPct val="115000"/>
                        </a:lnSpc>
                        <a:spcBef>
                          <a:spcPts val="0"/>
                        </a:spcBef>
                        <a:buNone/>
                      </a:pPr>
                      <a:r>
                        <a:rPr lang="en" sz="1000"/>
                        <a:t>20</a:t>
                      </a:r>
                    </a:p>
                  </a:txBody>
                  <a:tcPr marL="91425" marR="91425" marT="91425" marB="91425"/>
                </a:tc>
                <a:tc>
                  <a:txBody>
                    <a:bodyPr/>
                    <a:lstStyle/>
                    <a:p>
                      <a:pPr lvl="0" algn="r" rtl="0">
                        <a:lnSpc>
                          <a:spcPct val="115000"/>
                        </a:lnSpc>
                        <a:spcBef>
                          <a:spcPts val="0"/>
                        </a:spcBef>
                        <a:buNone/>
                      </a:pPr>
                      <a:r>
                        <a:rPr lang="en" sz="1000"/>
                        <a:t>0.6</a:t>
                      </a:r>
                    </a:p>
                  </a:txBody>
                  <a:tcPr marL="91425" marR="91425" marT="91425" marB="91425"/>
                </a:tc>
              </a:tr>
            </a:tbl>
          </a:graphicData>
        </a:graphic>
      </p:graphicFrame>
      <p:graphicFrame>
        <p:nvGraphicFramePr>
          <p:cNvPr id="118" name="Shape 118"/>
          <p:cNvGraphicFramePr/>
          <p:nvPr/>
        </p:nvGraphicFramePr>
        <p:xfrm>
          <a:off x="575812" y="1839825"/>
          <a:ext cx="3000000" cy="3000000"/>
        </p:xfrm>
        <a:graphic>
          <a:graphicData uri="http://schemas.openxmlformats.org/drawingml/2006/table">
            <a:tbl>
              <a:tblPr>
                <a:noFill/>
                <a:tableStyleId>{C4F61F2D-9FA2-4C4B-AA6F-FD6F08A7245A}</a:tableStyleId>
              </a:tblPr>
              <a:tblGrid>
                <a:gridCol w="1206500"/>
                <a:gridCol w="1206500"/>
                <a:gridCol w="1206500"/>
                <a:gridCol w="1206500"/>
                <a:gridCol w="1206500"/>
                <a:gridCol w="1206500"/>
              </a:tblGrid>
              <a:tr h="381000">
                <a:tc>
                  <a:txBody>
                    <a:bodyPr/>
                    <a:lstStyle/>
                    <a:p>
                      <a:pPr lvl="0" rtl="0">
                        <a:spcBef>
                          <a:spcPts val="0"/>
                        </a:spcBef>
                        <a:buNone/>
                      </a:pPr>
                      <a:r>
                        <a:rPr lang="en" sz="1000"/>
                        <a:t>interest rate</a:t>
                      </a:r>
                    </a:p>
                  </a:txBody>
                  <a:tcPr marL="91425" marR="91425" marT="91425" marB="91425"/>
                </a:tc>
                <a:tc>
                  <a:txBody>
                    <a:bodyPr/>
                    <a:lstStyle/>
                    <a:p>
                      <a:pPr lvl="0" rtl="0">
                        <a:spcBef>
                          <a:spcPts val="0"/>
                        </a:spcBef>
                        <a:buNone/>
                      </a:pPr>
                      <a:r>
                        <a:rPr lang="en" sz="1000"/>
                        <a:t>Acquisition cost</a:t>
                      </a:r>
                    </a:p>
                  </a:txBody>
                  <a:tcPr marL="91425" marR="91425" marT="91425" marB="91425"/>
                </a:tc>
                <a:tc>
                  <a:txBody>
                    <a:bodyPr/>
                    <a:lstStyle/>
                    <a:p>
                      <a:pPr lvl="0" rtl="0">
                        <a:spcBef>
                          <a:spcPts val="0"/>
                        </a:spcBef>
                        <a:buNone/>
                      </a:pPr>
                      <a:r>
                        <a:rPr lang="en" sz="1000"/>
                        <a:t>Cost</a:t>
                      </a:r>
                    </a:p>
                  </a:txBody>
                  <a:tcPr marL="91425" marR="91425" marT="91425" marB="91425"/>
                </a:tc>
                <a:tc>
                  <a:txBody>
                    <a:bodyPr/>
                    <a:lstStyle/>
                    <a:p>
                      <a:pPr lvl="0" rtl="0">
                        <a:spcBef>
                          <a:spcPts val="0"/>
                        </a:spcBef>
                        <a:buNone/>
                      </a:pPr>
                      <a:r>
                        <a:rPr lang="en" sz="1000"/>
                        <a:t>Margin/hr</a:t>
                      </a:r>
                    </a:p>
                  </a:txBody>
                  <a:tcPr marL="91425" marR="91425" marT="91425" marB="91425"/>
                </a:tc>
                <a:tc>
                  <a:txBody>
                    <a:bodyPr/>
                    <a:lstStyle/>
                    <a:p>
                      <a:pPr lvl="0" rtl="0">
                        <a:spcBef>
                          <a:spcPts val="0"/>
                        </a:spcBef>
                        <a:buNone/>
                      </a:pPr>
                      <a:r>
                        <a:rPr lang="en" sz="1000"/>
                        <a:t>Annual Margin</a:t>
                      </a:r>
                    </a:p>
                  </a:txBody>
                  <a:tcPr marL="91425" marR="91425" marT="91425" marB="91425"/>
                </a:tc>
                <a:tc>
                  <a:txBody>
                    <a:bodyPr/>
                    <a:lstStyle/>
                    <a:p>
                      <a:pPr lvl="0" rtl="0">
                        <a:spcBef>
                          <a:spcPts val="0"/>
                        </a:spcBef>
                        <a:buNone/>
                      </a:pPr>
                      <a:r>
                        <a:rPr lang="en" sz="1000"/>
                        <a:t>CLV - with discounting</a:t>
                      </a:r>
                    </a:p>
                  </a:txBody>
                  <a:tcPr marL="91425" marR="91425" marT="91425" marB="91425"/>
                </a:tc>
              </a:tr>
              <a:tr h="381000">
                <a:tc>
                  <a:txBody>
                    <a:bodyPr/>
                    <a:lstStyle/>
                    <a:p>
                      <a:pPr lvl="0" algn="r" rtl="0">
                        <a:lnSpc>
                          <a:spcPct val="115000"/>
                        </a:lnSpc>
                        <a:spcBef>
                          <a:spcPts val="0"/>
                        </a:spcBef>
                        <a:buNone/>
                      </a:pPr>
                      <a:r>
                        <a:rPr lang="en" sz="1000"/>
                        <a:t>0.1</a:t>
                      </a:r>
                    </a:p>
                  </a:txBody>
                  <a:tcPr marL="91425" marR="91425" marT="91425" marB="91425"/>
                </a:tc>
                <a:tc>
                  <a:txBody>
                    <a:bodyPr/>
                    <a:lstStyle/>
                    <a:p>
                      <a:pPr lvl="0" algn="r" rtl="0">
                        <a:lnSpc>
                          <a:spcPct val="115000"/>
                        </a:lnSpc>
                        <a:spcBef>
                          <a:spcPts val="0"/>
                        </a:spcBef>
                        <a:buNone/>
                      </a:pPr>
                      <a:r>
                        <a:rPr lang="en" sz="1000"/>
                        <a:t>[(12500/0.29)+10000] =53103.4483</a:t>
                      </a:r>
                    </a:p>
                  </a:txBody>
                  <a:tcPr marL="91425" marR="91425" marT="91425" marB="91425"/>
                </a:tc>
                <a:tc>
                  <a:txBody>
                    <a:bodyPr/>
                    <a:lstStyle/>
                    <a:p>
                      <a:pPr lvl="0" algn="r" rtl="0">
                        <a:lnSpc>
                          <a:spcPct val="115000"/>
                        </a:lnSpc>
                        <a:spcBef>
                          <a:spcPts val="0"/>
                        </a:spcBef>
                        <a:buNone/>
                      </a:pPr>
                      <a:r>
                        <a:rPr lang="en" sz="1000"/>
                        <a:t>6000</a:t>
                      </a:r>
                    </a:p>
                  </a:txBody>
                  <a:tcPr marL="91425" marR="91425" marT="91425" marB="91425"/>
                </a:tc>
                <a:tc>
                  <a:txBody>
                    <a:bodyPr/>
                    <a:lstStyle/>
                    <a:p>
                      <a:pPr lvl="0" algn="r" rtl="0">
                        <a:lnSpc>
                          <a:spcPct val="115000"/>
                        </a:lnSpc>
                        <a:spcBef>
                          <a:spcPts val="0"/>
                        </a:spcBef>
                        <a:buNone/>
                      </a:pPr>
                      <a:r>
                        <a:rPr lang="en" sz="1000"/>
                        <a:t>1500</a:t>
                      </a:r>
                    </a:p>
                  </a:txBody>
                  <a:tcPr marL="91425" marR="91425" marT="91425" marB="91425"/>
                </a:tc>
                <a:tc>
                  <a:txBody>
                    <a:bodyPr/>
                    <a:lstStyle/>
                    <a:p>
                      <a:pPr lvl="0" algn="r" rtl="0">
                        <a:lnSpc>
                          <a:spcPct val="115000"/>
                        </a:lnSpc>
                        <a:spcBef>
                          <a:spcPts val="0"/>
                        </a:spcBef>
                        <a:buNone/>
                      </a:pPr>
                      <a:r>
                        <a:rPr lang="en" sz="1000"/>
                        <a:t>30000</a:t>
                      </a:r>
                    </a:p>
                  </a:txBody>
                  <a:tcPr marL="91425" marR="91425" marT="91425" marB="91425"/>
                </a:tc>
                <a:tc>
                  <a:txBody>
                    <a:bodyPr/>
                    <a:lstStyle/>
                    <a:p>
                      <a:pPr lvl="0" algn="r" rtl="0">
                        <a:lnSpc>
                          <a:spcPct val="115000"/>
                        </a:lnSpc>
                        <a:spcBef>
                          <a:spcPts val="0"/>
                        </a:spcBef>
                        <a:buNone/>
                      </a:pPr>
                      <a:r>
                        <a:rPr lang="en" sz="1000"/>
                        <a:t>12896.5517</a:t>
                      </a:r>
                    </a:p>
                  </a:txBody>
                  <a:tcPr marL="91425" marR="91425" marT="91425" marB="91425"/>
                </a:tc>
              </a:tr>
            </a:tbl>
          </a:graphicData>
        </a:graphic>
      </p:graphicFrame>
      <p:sp>
        <p:nvSpPr>
          <p:cNvPr id="119" name="Shape 119"/>
          <p:cNvSpPr txBox="1"/>
          <p:nvPr/>
        </p:nvSpPr>
        <p:spPr>
          <a:xfrm>
            <a:off x="717975" y="3448625"/>
            <a:ext cx="4860900" cy="906300"/>
          </a:xfrm>
          <a:prstGeom prst="rect">
            <a:avLst/>
          </a:prstGeom>
          <a:noFill/>
          <a:ln>
            <a:noFill/>
          </a:ln>
        </p:spPr>
        <p:txBody>
          <a:bodyPr lIns="91425" tIns="91425" rIns="91425" bIns="91425" anchor="t" anchorCtr="0">
            <a:noAutofit/>
          </a:bodyPr>
          <a:lstStyle/>
          <a:p>
            <a:pPr lvl="0">
              <a:spcBef>
                <a:spcPts val="0"/>
              </a:spcBef>
              <a:buNone/>
            </a:pPr>
            <a:r>
              <a:rPr lang="en"/>
              <a:t>As the CLV is less than </a:t>
            </a:r>
            <a:r>
              <a:rPr lang="en" b="1">
                <a:solidFill>
                  <a:schemeClr val="dk1"/>
                </a:solidFill>
              </a:rPr>
              <a:t>¥22,857,</a:t>
            </a:r>
            <a:r>
              <a:rPr lang="en">
                <a:solidFill>
                  <a:schemeClr val="dk1"/>
                </a:solidFill>
              </a:rPr>
              <a:t> and even less than </a:t>
            </a:r>
            <a:r>
              <a:rPr lang="en" b="1">
                <a:solidFill>
                  <a:schemeClr val="dk1"/>
                </a:solidFill>
              </a:rPr>
              <a:t>¥16,000</a:t>
            </a:r>
            <a:r>
              <a:rPr lang="en">
                <a:solidFill>
                  <a:schemeClr val="dk1"/>
                </a:solidFill>
              </a:rPr>
              <a:t>. We prefer not going with this promotion.</a:t>
            </a:r>
          </a:p>
        </p:txBody>
      </p:sp>
    </p:spTree>
  </p:cSld>
  <p:clrMapOvr>
    <a:masterClrMapping/>
  </p:clrMapOvr>
  <p:transition spd="slow">
    <p:cut/>
  </p:transition>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On-screen Show (16:9)</PresentationFormat>
  <Paragraphs>103</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simple-light-2</vt:lpstr>
      <vt:lpstr>  Maru Batting Center  (Part 1)</vt:lpstr>
      <vt:lpstr>PowerPoint Presentation</vt:lpstr>
      <vt:lpstr>PowerPoint Presentation</vt:lpstr>
      <vt:lpstr>Q 1. Acquisition cost to MBC</vt:lpstr>
      <vt:lpstr>Q 2. Breakeven to MBC (without discounting cash flows)</vt:lpstr>
      <vt:lpstr>Q 3. Life time value to MBC for all customer segment</vt:lpstr>
      <vt:lpstr>Q 4. Which is the most attractive segment for MBC to target?</vt:lpstr>
      <vt:lpstr>Q 5. Should MBC pursue Chiyoda ward or Minato ward?</vt:lpstr>
      <vt:lpstr>Q 7. Bonus Challenge</vt:lpstr>
      <vt:lpstr>Sensitivity Analysis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Maru Batting Center  (Part 1)</dc:title>
  <cp:lastModifiedBy>Yolanda</cp:lastModifiedBy>
  <cp:revision>1</cp:revision>
  <dcterms:modified xsi:type="dcterms:W3CDTF">2016-03-24T20:42:18Z</dcterms:modified>
</cp:coreProperties>
</file>