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ld Standard TT" panose="020B0604020202020204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C3C5A-56A5-4ED3-8A56-E2D83E229691}">
  <a:tblStyle styleId="{F3DC3C5A-56A5-4ED3-8A56-E2D83E22969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2007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39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73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3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used the same simulation process for the Little leaguer,  to compare and analyze the most important segment to Maru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used left skewed distribution for both retention rates and for elite ballplayers margin  i.e. 0.6 and 0.75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 we used direct margin number 5000 from case 1 for Little leaguers.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 even calculated the value concentration for both, Elite Ballplayer concentration rate:18.94 %, little leaguers is 18.57%, but they both are quite similar % (i.e. top 18% customers contributing to most of the aggragate CLV) of due to same distribution used.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Thus, considering the average CLV values, we say Elite Ballplayer are more important.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102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Yearly retention rate of Customers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 track the external conditions (like macroeconomic conditions,) which account to the risk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discounting cash flow from each customer would be beneficial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Even though we did simulation, it would be really helpful if we did sensitivity analysis to account for risk and uncertainity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Although we have seen the distribution , and the distribution considers the risk  sensitivity  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05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35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44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used R functions to identify what kinda distribution it is. fitdistrplus.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Kurtosis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a measure of whether the data are peaked or flat relative to a normal distribution. That is, data sets with high </a:t>
            </a:r>
            <a:r>
              <a:rPr lang="en" sz="1200" b="1">
                <a:solidFill>
                  <a:srgbClr val="222222"/>
                </a:solidFill>
                <a:highlight>
                  <a:srgbClr val="FFFFFF"/>
                </a:highlight>
              </a:rPr>
              <a:t>kurtosis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tend to have a distinct peak near the mean, decline rather rapidly, and have heavy tails.</a:t>
            </a:r>
          </a:p>
        </p:txBody>
      </p:sp>
    </p:spTree>
    <p:extLst>
      <p:ext uri="{BB962C8B-B14F-4D97-AF65-F5344CB8AC3E}">
        <p14:creationId xmlns:p14="http://schemas.microsoft.com/office/powerpoint/2010/main" val="187608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 we used same statistic to generate the annual margin distribution for 1000 customers.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rsn: random number generation for skewed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7454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72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27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15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68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78375" y="60575"/>
            <a:ext cx="8193900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Maru Batting Center (Part II)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7460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775" y="2020175"/>
            <a:ext cx="3069999" cy="26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285900" y="981400"/>
            <a:ext cx="8520599" cy="204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1: Calculate aggregate CLV－total CLV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2: Sort CLVs and start adding from high to low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3: Stop when the sum is higher than the 50% of total </a:t>
            </a:r>
            <a:r>
              <a:rPr lang="en">
                <a:solidFill>
                  <a:schemeClr val="lt1"/>
                </a:solidFill>
              </a:rPr>
              <a:t>CLV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Step 4: Find out % of customers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85900" y="283175"/>
            <a:ext cx="8572199" cy="6132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Value Concentration for CLV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85900" y="3027100"/>
            <a:ext cx="4431900" cy="18443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Results: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Left skewed distribution: </a:t>
            </a: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18.94 %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Normal Distribution with low σ: </a:t>
            </a: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28.45 %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Normal Distribution with high σ: </a:t>
            </a: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20.06 %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Uniform Distribution: </a:t>
            </a: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10.765 %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6120300" y="1266800"/>
            <a:ext cx="1037999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highlight>
                  <a:srgbClr val="FFFFFF"/>
                </a:highlight>
              </a:rPr>
              <a:t>R Logic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85900" y="981400"/>
            <a:ext cx="8520599" cy="204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CLV from case 1 :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¥</a:t>
            </a:r>
            <a:r>
              <a:rPr lang="en">
                <a:solidFill>
                  <a:schemeClr val="lt1"/>
                </a:solidFill>
              </a:rPr>
              <a:t>16000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285900" y="283175"/>
            <a:ext cx="8572199" cy="6132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Comparison to Aggregate Level Analysis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638825" y="1628625"/>
            <a:ext cx="4362300" cy="20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Average CLV by RR Distribution: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Left skewed distribution: </a:t>
            </a:r>
            <a:r>
              <a:rPr lang="en">
                <a:solidFill>
                  <a:schemeClr val="lt1"/>
                </a:solidFill>
              </a:rPr>
              <a:t>¥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23927.46</a:t>
            </a: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Normal Distribution with low σ: </a:t>
            </a:r>
            <a:r>
              <a:rPr lang="en">
                <a:solidFill>
                  <a:schemeClr val="lt1"/>
                </a:solidFill>
              </a:rPr>
              <a:t>¥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17537.7</a:t>
            </a: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Normal Distribution with high σ: </a:t>
            </a:r>
            <a:r>
              <a:rPr lang="en">
                <a:solidFill>
                  <a:schemeClr val="lt1"/>
                </a:solidFill>
              </a:rPr>
              <a:t>¥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20649.97</a:t>
            </a: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Uniform Distribution: </a:t>
            </a:r>
            <a:r>
              <a:rPr lang="en">
                <a:solidFill>
                  <a:schemeClr val="lt1"/>
                </a:solidFill>
              </a:rPr>
              <a:t>¥ </a:t>
            </a: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42725.5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79550" y="1628625"/>
            <a:ext cx="4362300" cy="20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Distribution of Annual Margin: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Distribution of Annual Margin does not affect Average CLV</a:t>
            </a:r>
          </a:p>
          <a:p>
            <a:pPr marL="457200" lvl="0" indent="-2286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ld Standard TT"/>
              <a:buChar char="●"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Only the mean of Annual Margin effects the average CLV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b="1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900" y="1013825"/>
            <a:ext cx="4281900" cy="37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96825" y="415250"/>
            <a:ext cx="2485799" cy="3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CLV-</a:t>
            </a:r>
            <a:r>
              <a:rPr lang="en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Elite Ballplayer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516825" y="430700"/>
            <a:ext cx="2584799" cy="3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CLV - L</a:t>
            </a:r>
            <a:r>
              <a:rPr lang="en">
                <a:solidFill>
                  <a:srgbClr val="EFEFE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ittle Leaguers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0" y="1013825"/>
            <a:ext cx="4451099" cy="37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100" y="1596271"/>
            <a:ext cx="835099" cy="86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285900" y="283175"/>
            <a:ext cx="8572199" cy="6132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Final Recommendation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95600" y="1277000"/>
            <a:ext cx="8217900" cy="12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To improve the simulation and get precise estimate of CLV, 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MBC needs: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Retention rate for individual customer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Data from more # customers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Risk and uncertainty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825" y="2222925"/>
            <a:ext cx="3545275" cy="23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7591100" y="3038237"/>
            <a:ext cx="1206000" cy="7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chemeClr val="accent3"/>
                </a:solidFill>
              </a:rPr>
              <a:t>How??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960325" y="1556475"/>
            <a:ext cx="30464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0125" y="2371425"/>
            <a:ext cx="28869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73" name="Shape 173"/>
          <p:cNvSpPr/>
          <p:nvPr/>
        </p:nvSpPr>
        <p:spPr>
          <a:xfrm>
            <a:off x="2289900" y="1556475"/>
            <a:ext cx="4564199" cy="1530899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213100" y="1478650"/>
            <a:ext cx="4717800" cy="16913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Elite Ballplayer Segment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313050"/>
            <a:ext cx="8520599" cy="119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Men and Women age between 16 to 35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Amateur players or semi-pro leagues sponsored by local corporations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Char char="-"/>
            </a:pPr>
            <a:r>
              <a:rPr lang="en">
                <a:solidFill>
                  <a:schemeClr val="lt1"/>
                </a:solidFill>
              </a:rPr>
              <a:t>Focused on best equipments and quality service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    </a:t>
            </a:r>
          </a:p>
        </p:txBody>
      </p:sp>
      <p:graphicFrame>
        <p:nvGraphicFramePr>
          <p:cNvPr id="68" name="Shape 68"/>
          <p:cNvGraphicFramePr/>
          <p:nvPr/>
        </p:nvGraphicFramePr>
        <p:xfrm>
          <a:off x="621275" y="276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{F3DC3C5A-56A5-4ED3-8A56-E2D83E229691}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Price charged by MBC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¥ 7500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Retention Rate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60%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Acquisition Cost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¥ 50,000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Interest Rate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311700" y="1384025"/>
            <a:ext cx="4289999" cy="3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summary statistics: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min:  14812.93   max:  43184.56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Median:  30204.06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Mean:  29949.88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Estimated sd:  4798.066 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800">
                <a:solidFill>
                  <a:srgbClr val="FFFFFF"/>
                </a:solidFill>
              </a:rPr>
              <a:t>Estimated skewness:  -0.1656298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 sz="1800">
                <a:solidFill>
                  <a:srgbClr val="FFFFFF"/>
                </a:solidFill>
              </a:rPr>
              <a:t>Estimated kurtosis:  3.0311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Distribution for Annual Margin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230300" y="1286050"/>
            <a:ext cx="3099300" cy="7407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Observation:</a:t>
            </a:r>
          </a:p>
          <a:p>
            <a:pPr marL="457200" lvl="0" indent="-2286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en">
                <a:solidFill>
                  <a:srgbClr val="434343"/>
                </a:solidFill>
              </a:rPr>
              <a:t>Slightly Left Skewed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00" y="2147025"/>
            <a:ext cx="4104699" cy="27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150" y="1274350"/>
            <a:ext cx="4764049" cy="35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93400" y="421375"/>
            <a:ext cx="8737800" cy="6132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Simulation for Annual Margin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71025" y="1274350"/>
            <a:ext cx="3690000" cy="250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library(sn)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am&lt;-rsn(n=1000, xi=29949.88, omega=4798.066, alpha=--0.1656298 , tau=0,  dp=NULL)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#xi:mean, omega:sd,alpha:skew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303075"/>
            <a:ext cx="8520599" cy="6132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Distribution for Retention Rate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3600"/>
            <a:ext cx="3704049" cy="25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675" y="2137869"/>
            <a:ext cx="3885624" cy="27312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5557350" y="1113600"/>
            <a:ext cx="3274799" cy="3545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RR - Normal Distribution with high σ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278700" y="1548950"/>
            <a:ext cx="2553599" cy="3545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rnorm(100000,0.6,0.1)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19250" y="4403175"/>
            <a:ext cx="2896800" cy="3545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rnorm(100000,0.6,0.01)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19250" y="3878325"/>
            <a:ext cx="3704099" cy="3545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RR - Normal Distribution with low σ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75" y="2010975"/>
            <a:ext cx="4337400" cy="294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50375" y="212225"/>
            <a:ext cx="4337399" cy="16796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RR - Left Skewed Distribution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rr1 &lt;- rsn(n=100000, xi=0, omega=1, alpha=-2, tau=0,  dp=NULL)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min.rr1 = min(rr1)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max.rr1 = max(rr1)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rr1.skewnorm = (rr1 - min.rr1)/(max.rr1 - min.rr1)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rr1.mean = ( mean (rr1) - min.rr1)/(max.rr1 - min.rr1)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000" y="212225"/>
            <a:ext cx="4397524" cy="29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445325" y="3323625"/>
            <a:ext cx="3042000" cy="10058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RR - Uniform Distribution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runif(100000, min = 0.2, max = 1)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0350" y="2010975"/>
            <a:ext cx="737425" cy="7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85900" y="224050"/>
            <a:ext cx="8572199" cy="6132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CLV simulation, sample=1000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1545712" y="908200"/>
            <a:ext cx="6052587" cy="4011250"/>
            <a:chOff x="1545712" y="908200"/>
            <a:chExt cx="6052587" cy="4011250"/>
          </a:xfrm>
        </p:grpSpPr>
        <p:pic>
          <p:nvPicPr>
            <p:cNvPr id="110" name="Shape 1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45712" y="908200"/>
              <a:ext cx="2971525" cy="1989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Shape 1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0675" y="908200"/>
              <a:ext cx="3077624" cy="198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Shape 1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45712" y="2898100"/>
              <a:ext cx="2971524" cy="20213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Shape 1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20662" y="2898100"/>
              <a:ext cx="3077624" cy="2021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5341325" y="1444125"/>
            <a:ext cx="2400900" cy="182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0" y="1823125"/>
            <a:ext cx="4281900" cy="31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25" y="1823125"/>
            <a:ext cx="4503075" cy="311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/>
          <p:nvPr/>
        </p:nvCxnSpPr>
        <p:spPr>
          <a:xfrm>
            <a:off x="142850" y="532325"/>
            <a:ext cx="8741699" cy="23699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9225" y="141425"/>
            <a:ext cx="2598900" cy="16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850" y="141425"/>
            <a:ext cx="2502275" cy="163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7325" y="1823125"/>
            <a:ext cx="737425" cy="7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0" y="1731850"/>
            <a:ext cx="4337400" cy="32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000" y="1731850"/>
            <a:ext cx="4374699" cy="320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/>
          <p:nvPr/>
        </p:nvCxnSpPr>
        <p:spPr>
          <a:xfrm>
            <a:off x="142850" y="532325"/>
            <a:ext cx="8741699" cy="23699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50" y="153725"/>
            <a:ext cx="2320099" cy="150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7000" y="153725"/>
            <a:ext cx="2320099" cy="15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On-screen Show (16:9)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Old Standard TT</vt:lpstr>
      <vt:lpstr>Arial</vt:lpstr>
      <vt:lpstr>paperback</vt:lpstr>
      <vt:lpstr>Maru Batting Center (Part II)</vt:lpstr>
      <vt:lpstr>Elite Ballplayer Segment</vt:lpstr>
      <vt:lpstr>Distribution for Annual Margin</vt:lpstr>
      <vt:lpstr>Simulation for Annual Margin</vt:lpstr>
      <vt:lpstr>Distribution for Retention Rate</vt:lpstr>
      <vt:lpstr>PowerPoint Presentation</vt:lpstr>
      <vt:lpstr>CLV simulation, sample=1000</vt:lpstr>
      <vt:lpstr>PowerPoint Presentation</vt:lpstr>
      <vt:lpstr>PowerPoint Presentation</vt:lpstr>
      <vt:lpstr>Value Concentration for CLV</vt:lpstr>
      <vt:lpstr>Comparison to Aggregate Level Analysis</vt:lpstr>
      <vt:lpstr>PowerPoint Presentation</vt:lpstr>
      <vt:lpstr>Final Recommendation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Maru Batting Center (Part II)</dc:title>
  <cp:lastModifiedBy>Yolanda</cp:lastModifiedBy>
  <cp:revision>1</cp:revision>
  <dcterms:modified xsi:type="dcterms:W3CDTF">2016-03-24T20:42:47Z</dcterms:modified>
</cp:coreProperties>
</file>