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Playfair Display"/>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933872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0979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120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92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059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534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431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&gt; Decile_analysis_monetary</a:t>
            </a:r>
          </a:p>
          <a:p>
            <a:pPr lvl="0" rtl="0">
              <a:spcBef>
                <a:spcPts val="0"/>
              </a:spcBef>
              <a:buNone/>
            </a:pPr>
            <a:r>
              <a:rPr lang="en"/>
              <a:t>   DecileNumber retention_times retention_rate cum_retention_rate NewNumber</a:t>
            </a:r>
          </a:p>
          <a:p>
            <a:pPr lvl="0" rtl="0">
              <a:spcBef>
                <a:spcPts val="0"/>
              </a:spcBef>
              <a:buNone/>
            </a:pPr>
            <a:r>
              <a:rPr lang="en"/>
              <a:t>1             1             387      0.1641918           1.000000        10</a:t>
            </a:r>
          </a:p>
          <a:p>
            <a:pPr lvl="0" rtl="0">
              <a:spcBef>
                <a:spcPts val="0"/>
              </a:spcBef>
              <a:buNone/>
            </a:pPr>
            <a:r>
              <a:rPr lang="en"/>
              <a:t>2             2             564      0.2392872           1.099639         8</a:t>
            </a:r>
          </a:p>
          <a:p>
            <a:pPr lvl="0" rtl="0">
              <a:spcBef>
                <a:spcPts val="0"/>
              </a:spcBef>
              <a:buNone/>
            </a:pPr>
            <a:r>
              <a:rPr lang="en"/>
              <a:t>3             3             462      0.1960119           1.050187         9</a:t>
            </a:r>
          </a:p>
          <a:p>
            <a:pPr lvl="0" rtl="0">
              <a:spcBef>
                <a:spcPts val="0"/>
              </a:spcBef>
              <a:buNone/>
            </a:pPr>
            <a:r>
              <a:rPr lang="en"/>
              <a:t>4             4             712      0.3020789           1.142574         7</a:t>
            </a:r>
          </a:p>
          <a:p>
            <a:pPr lvl="0" rtl="0">
              <a:spcBef>
                <a:spcPts val="0"/>
              </a:spcBef>
              <a:buNone/>
            </a:pPr>
            <a:r>
              <a:rPr lang="en"/>
              <a:t>5             5             855      0.3627493           1.240436         2</a:t>
            </a:r>
          </a:p>
          <a:p>
            <a:pPr lvl="0" rtl="0">
              <a:spcBef>
                <a:spcPts val="0"/>
              </a:spcBef>
              <a:buNone/>
            </a:pPr>
            <a:r>
              <a:rPr lang="en"/>
              <a:t>6             6             751      0.3186254           1.164872         6</a:t>
            </a:r>
          </a:p>
          <a:p>
            <a:pPr lvl="0" rtl="0">
              <a:spcBef>
                <a:spcPts val="0"/>
              </a:spcBef>
              <a:buNone/>
            </a:pPr>
            <a:r>
              <a:rPr lang="en"/>
              <a:t>7             7             789      0.3347476           1.185038         5</a:t>
            </a:r>
          </a:p>
          <a:p>
            <a:pPr lvl="0" rtl="0">
              <a:spcBef>
                <a:spcPts val="0"/>
              </a:spcBef>
              <a:buNone/>
            </a:pPr>
            <a:r>
              <a:rPr lang="en"/>
              <a:t>8             8             820      0.3478999           1.201828         4</a:t>
            </a:r>
          </a:p>
          <a:p>
            <a:pPr lvl="0" rtl="0">
              <a:spcBef>
                <a:spcPts val="0"/>
              </a:spcBef>
              <a:buNone/>
            </a:pPr>
            <a:r>
              <a:rPr lang="en"/>
              <a:t>9             9             896      0.3801443           1.269481         1</a:t>
            </a:r>
          </a:p>
          <a:p>
            <a:pPr lvl="0" rtl="0">
              <a:spcBef>
                <a:spcPts val="0"/>
              </a:spcBef>
              <a:buNone/>
            </a:pPr>
            <a:r>
              <a:rPr lang="en"/>
              <a:t>10           10             822      0.3487484           1.215170         3</a:t>
            </a:r>
          </a:p>
          <a:p>
            <a:pPr lvl="0">
              <a:spcBef>
                <a:spcPts val="0"/>
              </a:spcBef>
              <a:buNone/>
            </a:pPr>
            <a:endParaRPr/>
          </a:p>
        </p:txBody>
      </p:sp>
    </p:spTree>
    <p:extLst>
      <p:ext uri="{BB962C8B-B14F-4D97-AF65-F5344CB8AC3E}">
        <p14:creationId xmlns:p14="http://schemas.microsoft.com/office/powerpoint/2010/main" val="152576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3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09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2016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423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lIns="91425" tIns="91425" rIns="91425" bIns="91425" anchor="ctr" anchorCtr="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2" y="3266930"/>
            <a:ext cx="2951400" cy="701400"/>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lIns="91425" tIns="91425" rIns="91425" bIns="91425" anchor="ctr" anchorCtr="0"/>
          <a:lstStyle>
            <a:lvl1pPr lvl="0" algn="ctr">
              <a:spcBef>
                <a:spcPts val="0"/>
              </a:spcBef>
              <a:buClr>
                <a:schemeClr val="lt1"/>
              </a:buClr>
              <a:buSzPct val="100000"/>
              <a:buFont typeface="Lato"/>
              <a:defRPr sz="4800" b="0">
                <a:solidFill>
                  <a:schemeClr val="lt1"/>
                </a:solidFill>
                <a:latin typeface="Lato"/>
                <a:ea typeface="Lato"/>
                <a:cs typeface="Lato"/>
                <a:sym typeface="Lato"/>
              </a:defRPr>
            </a:lvl1pPr>
            <a:lvl2pPr lvl="1" algn="ctr">
              <a:spcBef>
                <a:spcPts val="0"/>
              </a:spcBef>
              <a:buClr>
                <a:schemeClr val="lt1"/>
              </a:buClr>
              <a:buSzPct val="100000"/>
              <a:buFont typeface="Lato"/>
              <a:defRPr sz="4800" b="0">
                <a:solidFill>
                  <a:schemeClr val="lt1"/>
                </a:solidFill>
                <a:latin typeface="Lato"/>
                <a:ea typeface="Lato"/>
                <a:cs typeface="Lato"/>
                <a:sym typeface="Lato"/>
              </a:defRPr>
            </a:lvl2pPr>
            <a:lvl3pPr lvl="2" algn="ctr">
              <a:spcBef>
                <a:spcPts val="0"/>
              </a:spcBef>
              <a:buClr>
                <a:schemeClr val="lt1"/>
              </a:buClr>
              <a:buSzPct val="100000"/>
              <a:buFont typeface="Lato"/>
              <a:defRPr sz="4800" b="0">
                <a:solidFill>
                  <a:schemeClr val="lt1"/>
                </a:solidFill>
                <a:latin typeface="Lato"/>
                <a:ea typeface="Lato"/>
                <a:cs typeface="Lato"/>
                <a:sym typeface="Lato"/>
              </a:defRPr>
            </a:lvl3pPr>
            <a:lvl4pPr lvl="3" algn="ctr">
              <a:spcBef>
                <a:spcPts val="0"/>
              </a:spcBef>
              <a:buClr>
                <a:schemeClr val="lt1"/>
              </a:buClr>
              <a:buSzPct val="100000"/>
              <a:buFont typeface="Lato"/>
              <a:defRPr sz="4800" b="0">
                <a:solidFill>
                  <a:schemeClr val="lt1"/>
                </a:solidFill>
                <a:latin typeface="Lato"/>
                <a:ea typeface="Lato"/>
                <a:cs typeface="Lato"/>
                <a:sym typeface="Lato"/>
              </a:defRPr>
            </a:lvl4pPr>
            <a:lvl5pPr lvl="4" algn="ctr">
              <a:spcBef>
                <a:spcPts val="0"/>
              </a:spcBef>
              <a:buClr>
                <a:schemeClr val="lt1"/>
              </a:buClr>
              <a:buSzPct val="100000"/>
              <a:buFont typeface="Lato"/>
              <a:defRPr sz="4800" b="0">
                <a:solidFill>
                  <a:schemeClr val="lt1"/>
                </a:solidFill>
                <a:latin typeface="Lato"/>
                <a:ea typeface="Lato"/>
                <a:cs typeface="Lato"/>
                <a:sym typeface="Lato"/>
              </a:defRPr>
            </a:lvl5pPr>
            <a:lvl6pPr lvl="5" algn="ctr">
              <a:spcBef>
                <a:spcPts val="0"/>
              </a:spcBef>
              <a:buClr>
                <a:schemeClr val="lt1"/>
              </a:buClr>
              <a:buSzPct val="100000"/>
              <a:buFont typeface="Lato"/>
              <a:defRPr sz="4800" b="0">
                <a:solidFill>
                  <a:schemeClr val="lt1"/>
                </a:solidFill>
                <a:latin typeface="Lato"/>
                <a:ea typeface="Lato"/>
                <a:cs typeface="Lato"/>
                <a:sym typeface="Lato"/>
              </a:defRPr>
            </a:lvl6pPr>
            <a:lvl7pPr lvl="6" algn="ctr">
              <a:spcBef>
                <a:spcPts val="0"/>
              </a:spcBef>
              <a:buClr>
                <a:schemeClr val="lt1"/>
              </a:buClr>
              <a:buSzPct val="100000"/>
              <a:buFont typeface="Lato"/>
              <a:defRPr sz="4800" b="0">
                <a:solidFill>
                  <a:schemeClr val="lt1"/>
                </a:solidFill>
                <a:latin typeface="Lato"/>
                <a:ea typeface="Lato"/>
                <a:cs typeface="Lato"/>
                <a:sym typeface="Lato"/>
              </a:defRPr>
            </a:lvl7pPr>
            <a:lvl8pPr lvl="7" algn="ctr">
              <a:spcBef>
                <a:spcPts val="0"/>
              </a:spcBef>
              <a:buClr>
                <a:schemeClr val="lt1"/>
              </a:buClr>
              <a:buSzPct val="100000"/>
              <a:buFont typeface="Lato"/>
              <a:defRPr sz="4800" b="0">
                <a:solidFill>
                  <a:schemeClr val="lt1"/>
                </a:solidFill>
                <a:latin typeface="Lato"/>
                <a:ea typeface="Lato"/>
                <a:cs typeface="Lato"/>
                <a:sym typeface="Lato"/>
              </a:defRPr>
            </a:lvl8pPr>
            <a:lvl9pPr lvl="8"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400" cy="1584300"/>
          </a:xfrm>
          <a:prstGeom prst="rect">
            <a:avLst/>
          </a:prstGeom>
        </p:spPr>
        <p:txBody>
          <a:bodyPr lIns="91425" tIns="91425" rIns="91425" bIns="91425" anchor="ctr" anchorCtr="0">
            <a:noAutofit/>
          </a:bodyPr>
          <a:lstStyle/>
          <a:p>
            <a:pPr lvl="0">
              <a:spcBef>
                <a:spcPts val="0"/>
              </a:spcBef>
              <a:buNone/>
            </a:pPr>
            <a:r>
              <a:rPr lang="en"/>
              <a:t>CDNow</a:t>
            </a:r>
          </a:p>
        </p:txBody>
      </p:sp>
      <p:sp>
        <p:nvSpPr>
          <p:cNvPr id="60" name="Shape 60"/>
          <p:cNvSpPr txBox="1">
            <a:spLocks noGrp="1"/>
          </p:cNvSpPr>
          <p:nvPr>
            <p:ph type="subTitle" idx="1"/>
          </p:nvPr>
        </p:nvSpPr>
        <p:spPr>
          <a:xfrm>
            <a:off x="2878475" y="3266925"/>
            <a:ext cx="3350400" cy="701400"/>
          </a:xfrm>
          <a:prstGeom prst="rect">
            <a:avLst/>
          </a:prstGeom>
        </p:spPr>
        <p:txBody>
          <a:bodyPr lIns="91425" tIns="91425" rIns="91425" bIns="91425" anchor="b" anchorCtr="0">
            <a:noAutofit/>
          </a:bodyPr>
          <a:lstStyle/>
          <a:p>
            <a:pPr lvl="0">
              <a:spcBef>
                <a:spcPts val="0"/>
              </a:spcBef>
              <a:buNone/>
            </a:pPr>
            <a:endParaRPr lang="en" b="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sz="2400"/>
              <a:t>Q5 - Lift Chart - Logistic Regression</a:t>
            </a:r>
          </a:p>
        </p:txBody>
      </p:sp>
      <p:pic>
        <p:nvPicPr>
          <p:cNvPr id="138" name="Shape 138"/>
          <p:cNvPicPr preferRelativeResize="0"/>
          <p:nvPr/>
        </p:nvPicPr>
        <p:blipFill>
          <a:blip r:embed="rId3">
            <a:alphaModFix/>
          </a:blip>
          <a:stretch>
            <a:fillRect/>
          </a:stretch>
        </p:blipFill>
        <p:spPr>
          <a:xfrm>
            <a:off x="311700" y="1178300"/>
            <a:ext cx="5712950" cy="3606600"/>
          </a:xfrm>
          <a:prstGeom prst="rect">
            <a:avLst/>
          </a:prstGeom>
          <a:noFill/>
          <a:ln>
            <a:noFill/>
          </a:ln>
        </p:spPr>
      </p:pic>
      <p:sp>
        <p:nvSpPr>
          <p:cNvPr id="139" name="Shape 139"/>
          <p:cNvSpPr txBox="1"/>
          <p:nvPr/>
        </p:nvSpPr>
        <p:spPr>
          <a:xfrm>
            <a:off x="6287800" y="1203300"/>
            <a:ext cx="2465700" cy="3775200"/>
          </a:xfrm>
          <a:prstGeom prst="rect">
            <a:avLst/>
          </a:prstGeom>
          <a:noFill/>
          <a:ln>
            <a:noFill/>
          </a:ln>
        </p:spPr>
        <p:txBody>
          <a:bodyPr lIns="91425" tIns="91425" rIns="91425" bIns="91425" anchor="t" anchorCtr="0">
            <a:noAutofit/>
          </a:bodyPr>
          <a:lstStyle/>
          <a:p>
            <a:pPr lvl="0">
              <a:spcBef>
                <a:spcPts val="0"/>
              </a:spcBef>
              <a:buNone/>
            </a:pPr>
            <a:r>
              <a:rPr lang="en"/>
              <a:t>This cumulative lift chart is very different from the one we created for Q3. The lift chart shown on this slide, provides a clear idea about how top deciles are more likely to respond than the lower deciles. Adding more customers to the top deciles would have been beneficial for CDNow for the long term. The lift chart shows that customers in the first 4 deciles were more likely to respond than the average customer in the entire sample.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Q6</a:t>
            </a:r>
          </a:p>
        </p:txBody>
      </p:sp>
      <p:sp>
        <p:nvSpPr>
          <p:cNvPr id="145" name="Shape 14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Looking at the regression results, customers who made frequent purchases and customers with lower recency were the customers with higher retention rate. CDNow saw a huge initial growth but their business began to slow down in 90’s. We would have recommended that CDNow could have focused on making customers buy their CDs regularly. The amount customer spent on each purchase had a minimum effect on the customer retention rate. Therefore, providing discounts on frequent purchases or implementing a subscription model would have helped CDNow to retain their customers for longer period of time.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104325" y="892250"/>
            <a:ext cx="4593000" cy="3912900"/>
          </a:xfrm>
          <a:prstGeom prst="rect">
            <a:avLst/>
          </a:prstGeom>
        </p:spPr>
        <p:txBody>
          <a:bodyPr lIns="91425" tIns="91425" rIns="91425" bIns="91425" anchor="t" anchorCtr="0">
            <a:noAutofit/>
          </a:bodyPr>
          <a:lstStyle/>
          <a:p>
            <a:pPr lvl="0" rtl="0">
              <a:lnSpc>
                <a:spcPct val="100000"/>
              </a:lnSpc>
              <a:spcBef>
                <a:spcPts val="0"/>
              </a:spcBef>
              <a:buNone/>
            </a:pPr>
            <a:r>
              <a:rPr lang="en" sz="1000"/>
              <a:t>cdnow=read.csv("cdnow_students_transaction.csv")</a:t>
            </a:r>
          </a:p>
          <a:p>
            <a:pPr lvl="0" rtl="0">
              <a:lnSpc>
                <a:spcPct val="100000"/>
              </a:lnSpc>
              <a:spcBef>
                <a:spcPts val="0"/>
              </a:spcBef>
              <a:buNone/>
            </a:pPr>
            <a:r>
              <a:rPr lang="en" sz="1000"/>
              <a:t>cdnow$DATE=as.Date(cdnow$DATE,format="%m/%d/%y")</a:t>
            </a:r>
          </a:p>
          <a:p>
            <a:pPr lvl="0" rtl="0">
              <a:lnSpc>
                <a:spcPct val="100000"/>
              </a:lnSpc>
              <a:spcBef>
                <a:spcPts val="0"/>
              </a:spcBef>
              <a:buNone/>
            </a:pPr>
            <a:r>
              <a:rPr lang="en" sz="1000" b="1"/>
              <a:t>#1 step 1</a:t>
            </a:r>
          </a:p>
          <a:p>
            <a:pPr lvl="0" rtl="0">
              <a:lnSpc>
                <a:spcPct val="100000"/>
              </a:lnSpc>
              <a:spcBef>
                <a:spcPts val="0"/>
              </a:spcBef>
              <a:buNone/>
            </a:pPr>
            <a:r>
              <a:rPr lang="en" sz="1000"/>
              <a:t>calibration=subset(cdnow,cdnow$DATE&lt;="1997-09-30")</a:t>
            </a:r>
          </a:p>
          <a:p>
            <a:pPr lvl="0" rtl="0">
              <a:lnSpc>
                <a:spcPct val="100000"/>
              </a:lnSpc>
              <a:spcBef>
                <a:spcPts val="0"/>
              </a:spcBef>
              <a:buNone/>
            </a:pPr>
            <a:r>
              <a:rPr lang="en" sz="1000"/>
              <a:t>validation=subset(cdnow,cdnow$DATE&gt;"1997-09-30")</a:t>
            </a:r>
          </a:p>
          <a:p>
            <a:pPr lvl="0" rtl="0">
              <a:lnSpc>
                <a:spcPct val="100000"/>
              </a:lnSpc>
              <a:spcBef>
                <a:spcPts val="0"/>
              </a:spcBef>
              <a:buNone/>
            </a:pPr>
            <a:r>
              <a:rPr lang="en" sz="1000" b="1"/>
              <a:t># step 2 and step 3</a:t>
            </a:r>
          </a:p>
          <a:p>
            <a:pPr lvl="0" rtl="0">
              <a:lnSpc>
                <a:spcPct val="100000"/>
              </a:lnSpc>
              <a:spcBef>
                <a:spcPts val="0"/>
              </a:spcBef>
              <a:buNone/>
            </a:pPr>
            <a:r>
              <a:rPr lang="en" sz="1000"/>
              <a:t>monetary=aggregate(DOLLARS~ID,FUN=mean,data=calibration)</a:t>
            </a:r>
          </a:p>
          <a:p>
            <a:pPr lvl="0" rtl="0">
              <a:lnSpc>
                <a:spcPct val="100000"/>
              </a:lnSpc>
              <a:spcBef>
                <a:spcPts val="0"/>
              </a:spcBef>
              <a:buNone/>
            </a:pPr>
            <a:r>
              <a:rPr lang="en" sz="1000"/>
              <a:t>frequency=aggregate(DOLLARS~ID,FUN=length,data=calibration)</a:t>
            </a:r>
          </a:p>
          <a:p>
            <a:pPr lvl="0" rtl="0">
              <a:lnSpc>
                <a:spcPct val="100000"/>
              </a:lnSpc>
              <a:spcBef>
                <a:spcPts val="0"/>
              </a:spcBef>
              <a:buNone/>
            </a:pPr>
            <a:r>
              <a:rPr lang="en" sz="1000"/>
              <a:t>last.purchase=aggregate(DATE~ID,FUN=max,data=calibration)</a:t>
            </a:r>
          </a:p>
          <a:p>
            <a:pPr lvl="0" rtl="0">
              <a:lnSpc>
                <a:spcPct val="100000"/>
              </a:lnSpc>
              <a:spcBef>
                <a:spcPts val="0"/>
              </a:spcBef>
              <a:buNone/>
            </a:pPr>
            <a:r>
              <a:rPr lang="en" sz="1000"/>
              <a:t>calibration.summary=merge(monetary,frequency,by="ID")</a:t>
            </a:r>
          </a:p>
          <a:p>
            <a:pPr lvl="0" rtl="0">
              <a:lnSpc>
                <a:spcPct val="100000"/>
              </a:lnSpc>
              <a:spcBef>
                <a:spcPts val="0"/>
              </a:spcBef>
              <a:buNone/>
            </a:pPr>
            <a:endParaRPr sz="1000"/>
          </a:p>
          <a:p>
            <a:pPr lvl="0">
              <a:lnSpc>
                <a:spcPct val="100000"/>
              </a:lnSpc>
              <a:spcBef>
                <a:spcPts val="0"/>
              </a:spcBef>
              <a:buNone/>
            </a:pPr>
            <a:endParaRPr sz="1000"/>
          </a:p>
        </p:txBody>
      </p:sp>
      <p:sp>
        <p:nvSpPr>
          <p:cNvPr id="66" name="Shape 66"/>
          <p:cNvSpPr txBox="1"/>
          <p:nvPr/>
        </p:nvSpPr>
        <p:spPr>
          <a:xfrm>
            <a:off x="4526800" y="892250"/>
            <a:ext cx="4540200" cy="42513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000">
                <a:solidFill>
                  <a:schemeClr val="dk2"/>
                </a:solidFill>
                <a:latin typeface="Lato"/>
                <a:ea typeface="Lato"/>
                <a:cs typeface="Lato"/>
                <a:sym typeface="Lato"/>
              </a:rPr>
              <a:t>calibration.summary=merge(calibration.summary,last.purchase,by="ID")</a:t>
            </a:r>
          </a:p>
          <a:p>
            <a:pPr lvl="0" rtl="0">
              <a:spcBef>
                <a:spcPts val="0"/>
              </a:spcBef>
              <a:spcAft>
                <a:spcPts val="1600"/>
              </a:spcAft>
              <a:buNone/>
            </a:pPr>
            <a:r>
              <a:rPr lang="en" sz="1000">
                <a:solidFill>
                  <a:schemeClr val="dk2"/>
                </a:solidFill>
                <a:latin typeface="Lato"/>
                <a:ea typeface="Lato"/>
                <a:cs typeface="Lato"/>
                <a:sym typeface="Lato"/>
              </a:rPr>
              <a:t>colnames(calibration.summary)=c("ID","monetary","frequency","lastpurchase")</a:t>
            </a:r>
          </a:p>
          <a:p>
            <a:pPr lvl="0" rtl="0">
              <a:spcBef>
                <a:spcPts val="0"/>
              </a:spcBef>
              <a:spcAft>
                <a:spcPts val="1600"/>
              </a:spcAft>
              <a:buNone/>
            </a:pPr>
            <a:r>
              <a:rPr lang="en" sz="1000">
                <a:solidFill>
                  <a:schemeClr val="dk2"/>
                </a:solidFill>
                <a:latin typeface="Lato"/>
                <a:ea typeface="Lato"/>
                <a:cs typeface="Lato"/>
                <a:sym typeface="Lato"/>
              </a:rPr>
              <a:t>calibration.summary$recency=as.numeric(max(calibration.summary$lastpurchase)-calibration.summary$lastpurchase)</a:t>
            </a:r>
          </a:p>
          <a:p>
            <a:pPr lvl="0" rtl="0">
              <a:spcBef>
                <a:spcPts val="0"/>
              </a:spcBef>
              <a:spcAft>
                <a:spcPts val="1600"/>
              </a:spcAft>
              <a:buNone/>
            </a:pPr>
            <a:r>
              <a:rPr lang="en" sz="1000">
                <a:solidFill>
                  <a:schemeClr val="dk2"/>
                </a:solidFill>
                <a:latin typeface="Lato"/>
                <a:ea typeface="Lato"/>
                <a:cs typeface="Lato"/>
                <a:sym typeface="Lato"/>
              </a:rPr>
              <a:t>nrow(calibration.summary)</a:t>
            </a:r>
          </a:p>
          <a:p>
            <a:pPr lvl="0" rtl="0">
              <a:spcBef>
                <a:spcPts val="0"/>
              </a:spcBef>
              <a:spcAft>
                <a:spcPts val="1600"/>
              </a:spcAft>
              <a:buNone/>
            </a:pPr>
            <a:r>
              <a:rPr lang="en" sz="1000">
                <a:solidFill>
                  <a:schemeClr val="dk2"/>
                </a:solidFill>
                <a:latin typeface="Lato"/>
                <a:ea typeface="Lato"/>
                <a:cs typeface="Lato"/>
                <a:sym typeface="Lato"/>
              </a:rPr>
              <a:t>monetary=aggregate(DOLLARS~ID,FUN=mean,data=validation)</a:t>
            </a:r>
          </a:p>
          <a:p>
            <a:pPr lvl="0" rtl="0">
              <a:spcBef>
                <a:spcPts val="0"/>
              </a:spcBef>
              <a:spcAft>
                <a:spcPts val="1600"/>
              </a:spcAft>
              <a:buNone/>
            </a:pPr>
            <a:r>
              <a:rPr lang="en" sz="1000">
                <a:solidFill>
                  <a:schemeClr val="dk2"/>
                </a:solidFill>
                <a:latin typeface="Lato"/>
                <a:ea typeface="Lato"/>
                <a:cs typeface="Lato"/>
                <a:sym typeface="Lato"/>
              </a:rPr>
              <a:t>frequency=aggregate(DOLLARS~ID,FUN=length,data=validation)</a:t>
            </a:r>
          </a:p>
          <a:p>
            <a:pPr lvl="0" rtl="0">
              <a:spcBef>
                <a:spcPts val="0"/>
              </a:spcBef>
              <a:spcAft>
                <a:spcPts val="1600"/>
              </a:spcAft>
              <a:buNone/>
            </a:pPr>
            <a:r>
              <a:rPr lang="en" sz="1000">
                <a:solidFill>
                  <a:schemeClr val="dk2"/>
                </a:solidFill>
                <a:latin typeface="Lato"/>
                <a:ea typeface="Lato"/>
                <a:cs typeface="Lato"/>
                <a:sym typeface="Lato"/>
              </a:rPr>
              <a:t>last.purchase=aggregate(DATE~ID,FUN=max,data=validation)</a:t>
            </a:r>
          </a:p>
          <a:p>
            <a:pPr lvl="0" rtl="0">
              <a:spcBef>
                <a:spcPts val="0"/>
              </a:spcBef>
              <a:spcAft>
                <a:spcPts val="1600"/>
              </a:spcAft>
              <a:buNone/>
            </a:pPr>
            <a:r>
              <a:rPr lang="en" sz="1000">
                <a:solidFill>
                  <a:schemeClr val="dk2"/>
                </a:solidFill>
                <a:latin typeface="Lato"/>
                <a:ea typeface="Lato"/>
                <a:cs typeface="Lato"/>
                <a:sym typeface="Lato"/>
              </a:rPr>
              <a:t>validation.summary=merge(monetary,frequency,by="ID")</a:t>
            </a:r>
          </a:p>
          <a:p>
            <a:pPr lvl="0" rtl="0">
              <a:spcBef>
                <a:spcPts val="0"/>
              </a:spcBef>
              <a:spcAft>
                <a:spcPts val="1600"/>
              </a:spcAft>
              <a:buNone/>
            </a:pPr>
            <a:r>
              <a:rPr lang="en" sz="1000">
                <a:solidFill>
                  <a:schemeClr val="dk2"/>
                </a:solidFill>
                <a:latin typeface="Lato"/>
                <a:ea typeface="Lato"/>
                <a:cs typeface="Lato"/>
                <a:sym typeface="Lato"/>
              </a:rPr>
              <a:t>validation.summary=merge(validation.summary,last.purchase,by="ID")</a:t>
            </a:r>
          </a:p>
          <a:p>
            <a:pPr lvl="0" rtl="0">
              <a:spcBef>
                <a:spcPts val="0"/>
              </a:spcBef>
              <a:spcAft>
                <a:spcPts val="1600"/>
              </a:spcAft>
              <a:buNone/>
            </a:pPr>
            <a:r>
              <a:rPr lang="en" sz="1000">
                <a:solidFill>
                  <a:schemeClr val="dk2"/>
                </a:solidFill>
                <a:latin typeface="Lato"/>
                <a:ea typeface="Lato"/>
                <a:cs typeface="Lato"/>
                <a:sym typeface="Lato"/>
              </a:rPr>
              <a:t>colnames(validation.summary)=c("ID","monetary","frequency","lastpurchase")</a:t>
            </a:r>
          </a:p>
          <a:p>
            <a:pPr lvl="0">
              <a:spcBef>
                <a:spcPts val="0"/>
              </a:spcBef>
              <a:buNone/>
            </a:pPr>
            <a:endParaRPr/>
          </a:p>
        </p:txBody>
      </p:sp>
      <p:sp>
        <p:nvSpPr>
          <p:cNvPr id="67" name="Shape 67"/>
          <p:cNvSpPr txBox="1">
            <a:spLocks noGrp="1"/>
          </p:cNvSpPr>
          <p:nvPr>
            <p:ph type="title"/>
          </p:nvPr>
        </p:nvSpPr>
        <p:spPr>
          <a:xfrm>
            <a:off x="104325" y="266150"/>
            <a:ext cx="8520600" cy="626100"/>
          </a:xfrm>
          <a:prstGeom prst="rect">
            <a:avLst/>
          </a:prstGeom>
        </p:spPr>
        <p:txBody>
          <a:bodyPr lIns="91425" tIns="91425" rIns="91425" bIns="91425" anchor="t" anchorCtr="0">
            <a:noAutofit/>
          </a:bodyPr>
          <a:lstStyle/>
          <a:p>
            <a:pPr lvl="0" rtl="0">
              <a:spcBef>
                <a:spcPts val="0"/>
              </a:spcBef>
              <a:buNone/>
            </a:pPr>
            <a:r>
              <a:rPr lang="en" sz="2400"/>
              <a:t>Data Restructuring - R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11700" y="2060025"/>
            <a:ext cx="8520600" cy="2508900"/>
          </a:xfrm>
          <a:prstGeom prst="rect">
            <a:avLst/>
          </a:prstGeom>
        </p:spPr>
        <p:txBody>
          <a:bodyPr lIns="91425" tIns="91425" rIns="91425" bIns="91425" anchor="t" anchorCtr="0">
            <a:noAutofit/>
          </a:bodyPr>
          <a:lstStyle/>
          <a:p>
            <a:pPr lvl="0">
              <a:spcBef>
                <a:spcPts val="0"/>
              </a:spcBef>
              <a:buNone/>
            </a:pPr>
            <a:r>
              <a:rPr lang="en"/>
              <a:t>Output</a:t>
            </a:r>
          </a:p>
        </p:txBody>
      </p:sp>
      <p:pic>
        <p:nvPicPr>
          <p:cNvPr id="73" name="Shape 73"/>
          <p:cNvPicPr preferRelativeResize="0"/>
          <p:nvPr/>
        </p:nvPicPr>
        <p:blipFill>
          <a:blip r:embed="rId3">
            <a:alphaModFix/>
          </a:blip>
          <a:stretch>
            <a:fillRect/>
          </a:stretch>
        </p:blipFill>
        <p:spPr>
          <a:xfrm>
            <a:off x="700075" y="2719425"/>
            <a:ext cx="7743825" cy="1752600"/>
          </a:xfrm>
          <a:prstGeom prst="rect">
            <a:avLst/>
          </a:prstGeom>
          <a:noFill/>
          <a:ln>
            <a:noFill/>
          </a:ln>
        </p:spPr>
      </p:pic>
      <p:sp>
        <p:nvSpPr>
          <p:cNvPr id="74" name="Shape 74"/>
          <p:cNvSpPr txBox="1"/>
          <p:nvPr/>
        </p:nvSpPr>
        <p:spPr>
          <a:xfrm>
            <a:off x="341150" y="498600"/>
            <a:ext cx="8491200" cy="14172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000" b="1">
                <a:solidFill>
                  <a:schemeClr val="dk2"/>
                </a:solidFill>
                <a:latin typeface="Lato"/>
                <a:ea typeface="Lato"/>
                <a:cs typeface="Lato"/>
                <a:sym typeface="Lato"/>
              </a:rPr>
              <a:t># step 4, merge the two samples</a:t>
            </a:r>
          </a:p>
          <a:p>
            <a:pPr lvl="0" rtl="0">
              <a:spcBef>
                <a:spcPts val="0"/>
              </a:spcBef>
              <a:spcAft>
                <a:spcPts val="1600"/>
              </a:spcAft>
              <a:buNone/>
            </a:pPr>
            <a:r>
              <a:rPr lang="en" sz="1000">
                <a:solidFill>
                  <a:schemeClr val="dk2"/>
                </a:solidFill>
                <a:latin typeface="Lato"/>
                <a:ea typeface="Lato"/>
                <a:cs typeface="Lato"/>
                <a:sym typeface="Lato"/>
              </a:rPr>
              <a:t>mergedcdnow=merge(x=calibration.summary,y=validation.summary,by="ID",all.x=TRUE)</a:t>
            </a:r>
          </a:p>
          <a:p>
            <a:pPr lvl="0" rtl="0">
              <a:spcBef>
                <a:spcPts val="0"/>
              </a:spcBef>
              <a:spcAft>
                <a:spcPts val="1600"/>
              </a:spcAft>
              <a:buNone/>
            </a:pPr>
            <a:r>
              <a:rPr lang="en" sz="1000" b="1">
                <a:solidFill>
                  <a:schemeClr val="dk2"/>
                </a:solidFill>
                <a:latin typeface="Lato"/>
                <a:ea typeface="Lato"/>
                <a:cs typeface="Lato"/>
                <a:sym typeface="Lato"/>
              </a:rPr>
              <a:t># step 5 </a:t>
            </a:r>
          </a:p>
          <a:p>
            <a:pPr lvl="0" rtl="0">
              <a:spcBef>
                <a:spcPts val="0"/>
              </a:spcBef>
              <a:spcAft>
                <a:spcPts val="1600"/>
              </a:spcAft>
              <a:buNone/>
            </a:pPr>
            <a:r>
              <a:rPr lang="en" sz="1000">
                <a:solidFill>
                  <a:schemeClr val="dk2"/>
                </a:solidFill>
                <a:latin typeface="Lato"/>
                <a:ea typeface="Lato"/>
                <a:cs typeface="Lato"/>
                <a:sym typeface="Lato"/>
              </a:rPr>
              <a:t>mergedcdnow$retention=ifelse(is.na(mergedcdnow$frequency.y),0,1)</a:t>
            </a:r>
          </a:p>
          <a:p>
            <a:pPr lvl="0">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143600"/>
            <a:ext cx="8520600" cy="626100"/>
          </a:xfrm>
          <a:prstGeom prst="rect">
            <a:avLst/>
          </a:prstGeom>
        </p:spPr>
        <p:txBody>
          <a:bodyPr lIns="91425" tIns="91425" rIns="91425" bIns="91425" anchor="t" anchorCtr="0">
            <a:noAutofit/>
          </a:bodyPr>
          <a:lstStyle/>
          <a:p>
            <a:pPr lvl="0">
              <a:spcBef>
                <a:spcPts val="0"/>
              </a:spcBef>
              <a:buNone/>
            </a:pPr>
            <a:r>
              <a:rPr lang="en" sz="2400"/>
              <a:t>Decile Analysis</a:t>
            </a:r>
          </a:p>
        </p:txBody>
      </p:sp>
      <p:pic>
        <p:nvPicPr>
          <p:cNvPr id="80" name="Shape 80"/>
          <p:cNvPicPr preferRelativeResize="0"/>
          <p:nvPr/>
        </p:nvPicPr>
        <p:blipFill>
          <a:blip r:embed="rId3">
            <a:alphaModFix/>
          </a:blip>
          <a:stretch>
            <a:fillRect/>
          </a:stretch>
        </p:blipFill>
        <p:spPr>
          <a:xfrm>
            <a:off x="445000" y="1250475"/>
            <a:ext cx="3909850" cy="2772299"/>
          </a:xfrm>
          <a:prstGeom prst="rect">
            <a:avLst/>
          </a:prstGeom>
          <a:noFill/>
          <a:ln>
            <a:noFill/>
          </a:ln>
        </p:spPr>
      </p:pic>
      <p:sp>
        <p:nvSpPr>
          <p:cNvPr id="81" name="Shape 81"/>
          <p:cNvSpPr txBox="1"/>
          <p:nvPr/>
        </p:nvSpPr>
        <p:spPr>
          <a:xfrm>
            <a:off x="388062" y="769700"/>
            <a:ext cx="3775200" cy="377400"/>
          </a:xfrm>
          <a:prstGeom prst="rect">
            <a:avLst/>
          </a:prstGeom>
          <a:noFill/>
          <a:ln>
            <a:noFill/>
          </a:ln>
        </p:spPr>
        <p:txBody>
          <a:bodyPr lIns="91425" tIns="91425" rIns="91425" bIns="91425" anchor="t" anchorCtr="0">
            <a:noAutofit/>
          </a:bodyPr>
          <a:lstStyle/>
          <a:p>
            <a:pPr lvl="0">
              <a:spcBef>
                <a:spcPts val="0"/>
              </a:spcBef>
              <a:buNone/>
            </a:pPr>
            <a:r>
              <a:rPr lang="en"/>
              <a:t>Recency Calibration Data</a:t>
            </a:r>
          </a:p>
        </p:txBody>
      </p:sp>
      <p:sp>
        <p:nvSpPr>
          <p:cNvPr id="82" name="Shape 82"/>
          <p:cNvSpPr txBox="1"/>
          <p:nvPr/>
        </p:nvSpPr>
        <p:spPr>
          <a:xfrm>
            <a:off x="5142525" y="769700"/>
            <a:ext cx="3775200" cy="377400"/>
          </a:xfrm>
          <a:prstGeom prst="rect">
            <a:avLst/>
          </a:prstGeom>
          <a:noFill/>
          <a:ln>
            <a:noFill/>
          </a:ln>
        </p:spPr>
        <p:txBody>
          <a:bodyPr lIns="91425" tIns="91425" rIns="91425" bIns="91425" anchor="t" anchorCtr="0">
            <a:noAutofit/>
          </a:bodyPr>
          <a:lstStyle/>
          <a:p>
            <a:pPr lvl="0" rtl="0">
              <a:spcBef>
                <a:spcPts val="0"/>
              </a:spcBef>
              <a:buNone/>
            </a:pPr>
            <a:r>
              <a:rPr lang="en"/>
              <a:t>Monetary Calibration Data</a:t>
            </a:r>
          </a:p>
        </p:txBody>
      </p:sp>
      <p:sp>
        <p:nvSpPr>
          <p:cNvPr id="83" name="Shape 83"/>
          <p:cNvSpPr txBox="1"/>
          <p:nvPr/>
        </p:nvSpPr>
        <p:spPr>
          <a:xfrm>
            <a:off x="542675" y="4282325"/>
            <a:ext cx="8289600" cy="626100"/>
          </a:xfrm>
          <a:prstGeom prst="rect">
            <a:avLst/>
          </a:prstGeom>
          <a:noFill/>
          <a:ln>
            <a:noFill/>
          </a:ln>
        </p:spPr>
        <p:txBody>
          <a:bodyPr lIns="91425" tIns="91425" rIns="91425" bIns="91425" anchor="t" anchorCtr="0">
            <a:noAutofit/>
          </a:bodyPr>
          <a:lstStyle/>
          <a:p>
            <a:pPr lvl="0">
              <a:spcBef>
                <a:spcPts val="0"/>
              </a:spcBef>
              <a:buNone/>
            </a:pPr>
            <a:r>
              <a:rPr lang="en"/>
              <a:t>Above graphs show that customers with the higher recency has the higher rate of retention. But the monetary value do not correlate.</a:t>
            </a:r>
          </a:p>
        </p:txBody>
      </p:sp>
      <p:pic>
        <p:nvPicPr>
          <p:cNvPr id="84" name="Shape 84"/>
          <p:cNvPicPr preferRelativeResize="0"/>
          <p:nvPr/>
        </p:nvPicPr>
        <p:blipFill>
          <a:blip r:embed="rId4">
            <a:alphaModFix/>
          </a:blip>
          <a:stretch>
            <a:fillRect/>
          </a:stretch>
        </p:blipFill>
        <p:spPr>
          <a:xfrm>
            <a:off x="4888275" y="1354975"/>
            <a:ext cx="4029449" cy="26678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Q3 - Lift chart</a:t>
            </a:r>
          </a:p>
        </p:txBody>
      </p:sp>
      <p:pic>
        <p:nvPicPr>
          <p:cNvPr id="90" name="Shape 90"/>
          <p:cNvPicPr preferRelativeResize="0"/>
          <p:nvPr/>
        </p:nvPicPr>
        <p:blipFill>
          <a:blip r:embed="rId3">
            <a:alphaModFix/>
          </a:blip>
          <a:stretch>
            <a:fillRect/>
          </a:stretch>
        </p:blipFill>
        <p:spPr>
          <a:xfrm>
            <a:off x="185900" y="1394875"/>
            <a:ext cx="3344774" cy="2051001"/>
          </a:xfrm>
          <a:prstGeom prst="rect">
            <a:avLst/>
          </a:prstGeom>
          <a:noFill/>
          <a:ln>
            <a:noFill/>
          </a:ln>
        </p:spPr>
      </p:pic>
      <p:sp>
        <p:nvSpPr>
          <p:cNvPr id="91" name="Shape 91"/>
          <p:cNvSpPr txBox="1"/>
          <p:nvPr/>
        </p:nvSpPr>
        <p:spPr>
          <a:xfrm>
            <a:off x="311700" y="1081650"/>
            <a:ext cx="1872900" cy="419400"/>
          </a:xfrm>
          <a:prstGeom prst="rect">
            <a:avLst/>
          </a:prstGeom>
          <a:noFill/>
          <a:ln>
            <a:noFill/>
          </a:ln>
        </p:spPr>
        <p:txBody>
          <a:bodyPr lIns="91425" tIns="91425" rIns="91425" bIns="91425" anchor="t" anchorCtr="0">
            <a:noAutofit/>
          </a:bodyPr>
          <a:lstStyle/>
          <a:p>
            <a:pPr lvl="0">
              <a:spcBef>
                <a:spcPts val="0"/>
              </a:spcBef>
              <a:buNone/>
            </a:pPr>
            <a:r>
              <a:rPr lang="en"/>
              <a:t>recency</a:t>
            </a:r>
          </a:p>
        </p:txBody>
      </p:sp>
      <p:pic>
        <p:nvPicPr>
          <p:cNvPr id="92" name="Shape 92"/>
          <p:cNvPicPr preferRelativeResize="0"/>
          <p:nvPr/>
        </p:nvPicPr>
        <p:blipFill>
          <a:blip r:embed="rId4">
            <a:alphaModFix/>
          </a:blip>
          <a:stretch>
            <a:fillRect/>
          </a:stretch>
        </p:blipFill>
        <p:spPr>
          <a:xfrm>
            <a:off x="3430675" y="1501050"/>
            <a:ext cx="2994374" cy="1944825"/>
          </a:xfrm>
          <a:prstGeom prst="rect">
            <a:avLst/>
          </a:prstGeom>
          <a:noFill/>
          <a:ln>
            <a:noFill/>
          </a:ln>
        </p:spPr>
      </p:pic>
      <p:sp>
        <p:nvSpPr>
          <p:cNvPr id="93" name="Shape 93"/>
          <p:cNvSpPr txBox="1"/>
          <p:nvPr/>
        </p:nvSpPr>
        <p:spPr>
          <a:xfrm>
            <a:off x="3635550" y="1081650"/>
            <a:ext cx="1872900" cy="419400"/>
          </a:xfrm>
          <a:prstGeom prst="rect">
            <a:avLst/>
          </a:prstGeom>
          <a:noFill/>
          <a:ln>
            <a:noFill/>
          </a:ln>
        </p:spPr>
        <p:txBody>
          <a:bodyPr lIns="91425" tIns="91425" rIns="91425" bIns="91425" anchor="t" anchorCtr="0">
            <a:noAutofit/>
          </a:bodyPr>
          <a:lstStyle/>
          <a:p>
            <a:pPr lvl="0" rtl="0">
              <a:spcBef>
                <a:spcPts val="0"/>
              </a:spcBef>
              <a:buNone/>
            </a:pPr>
            <a:r>
              <a:rPr lang="en"/>
              <a:t>monetary</a:t>
            </a:r>
          </a:p>
        </p:txBody>
      </p:sp>
      <p:sp>
        <p:nvSpPr>
          <p:cNvPr id="94" name="Shape 94"/>
          <p:cNvSpPr txBox="1"/>
          <p:nvPr/>
        </p:nvSpPr>
        <p:spPr>
          <a:xfrm>
            <a:off x="588425" y="3732750"/>
            <a:ext cx="8244000" cy="1186500"/>
          </a:xfrm>
          <a:prstGeom prst="rect">
            <a:avLst/>
          </a:prstGeom>
          <a:noFill/>
          <a:ln>
            <a:noFill/>
          </a:ln>
        </p:spPr>
        <p:txBody>
          <a:bodyPr lIns="91425" tIns="91425" rIns="91425" bIns="91425" anchor="t" anchorCtr="0">
            <a:noAutofit/>
          </a:bodyPr>
          <a:lstStyle/>
          <a:p>
            <a:pPr lvl="0">
              <a:spcBef>
                <a:spcPts val="0"/>
              </a:spcBef>
              <a:buNone/>
            </a:pPr>
            <a:r>
              <a:rPr lang="en"/>
              <a:t>Here, recency seems to be more important to predict customer retention rate. The lift for top recency decile is 2.5 and that of monetary is 1.28. Higher lift value indicates that customers are more likely to respond to the recency than monetary  i.e when did they purchase the last time vs how much did they spend. Although, cumulative lift chart does not provide useful info to conclude the same.</a:t>
            </a:r>
          </a:p>
        </p:txBody>
      </p:sp>
      <p:pic>
        <p:nvPicPr>
          <p:cNvPr id="95" name="Shape 95"/>
          <p:cNvPicPr preferRelativeResize="0"/>
          <p:nvPr/>
        </p:nvPicPr>
        <p:blipFill>
          <a:blip r:embed="rId5">
            <a:alphaModFix/>
          </a:blip>
          <a:stretch>
            <a:fillRect/>
          </a:stretch>
        </p:blipFill>
        <p:spPr>
          <a:xfrm>
            <a:off x="6494425" y="1252174"/>
            <a:ext cx="2649575" cy="22864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sz="2400"/>
              <a:t>Linear Regression model</a:t>
            </a:r>
          </a:p>
        </p:txBody>
      </p:sp>
      <p:sp>
        <p:nvSpPr>
          <p:cNvPr id="101" name="Shape 101"/>
          <p:cNvSpPr txBox="1">
            <a:spLocks noGrp="1"/>
          </p:cNvSpPr>
          <p:nvPr>
            <p:ph type="body" idx="1"/>
          </p:nvPr>
        </p:nvSpPr>
        <p:spPr>
          <a:xfrm>
            <a:off x="311700" y="1152475"/>
            <a:ext cx="3979200" cy="3416400"/>
          </a:xfrm>
          <a:prstGeom prst="rect">
            <a:avLst/>
          </a:prstGeom>
        </p:spPr>
        <p:txBody>
          <a:bodyPr lIns="91425" tIns="91425" rIns="91425" bIns="91425" anchor="t" anchorCtr="0">
            <a:noAutofit/>
          </a:bodyPr>
          <a:lstStyle/>
          <a:p>
            <a:pPr lvl="0">
              <a:spcBef>
                <a:spcPts val="0"/>
              </a:spcBef>
              <a:buNone/>
            </a:pPr>
            <a:r>
              <a:rPr lang="en" sz="1000"/>
              <a:t>Call:</a:t>
            </a:r>
            <a:br>
              <a:rPr lang="en" sz="1000"/>
            </a:br>
            <a:r>
              <a:rPr lang="en" sz="1000"/>
              <a:t>lm(formula = retention ~ recency + monetary.x + frequency.x, </a:t>
            </a:r>
            <a:br>
              <a:rPr lang="en" sz="1000"/>
            </a:br>
            <a:r>
              <a:rPr lang="en" sz="1000"/>
              <a:t>    data = mergedcdnow)</a:t>
            </a:r>
            <a:br>
              <a:rPr lang="en" sz="1000"/>
            </a:br>
            <a:r>
              <a:rPr lang="en" sz="1000"/>
              <a:t/>
            </a:r>
            <a:br>
              <a:rPr lang="en" sz="1000"/>
            </a:br>
            <a:r>
              <a:rPr lang="en" sz="1000"/>
              <a:t>Residuals:</a:t>
            </a:r>
            <a:br>
              <a:rPr lang="en" sz="1000"/>
            </a:br>
            <a:r>
              <a:rPr lang="en" sz="1000"/>
              <a:t>    Min      1Q  Median      3Q     Max </a:t>
            </a:r>
            <a:br>
              <a:rPr lang="en" sz="1000"/>
            </a:br>
            <a:r>
              <a:rPr lang="en" sz="1000"/>
              <a:t>-2.0155 -0.2224 -0.1410  0.2695  0.9497 </a:t>
            </a:r>
            <a:br>
              <a:rPr lang="en" sz="1000"/>
            </a:br>
            <a:r>
              <a:rPr lang="en" sz="1000"/>
              <a:t/>
            </a:r>
            <a:br>
              <a:rPr lang="en" sz="1000"/>
            </a:br>
            <a:r>
              <a:rPr lang="en" sz="1000"/>
              <a:t>Coefficients:</a:t>
            </a:r>
            <a:br>
              <a:rPr lang="en" sz="1000"/>
            </a:br>
            <a:r>
              <a:rPr lang="en" sz="1000"/>
              <a:t>              Estimate Std. Error t value Pr(&gt;|t|)    </a:t>
            </a:r>
            <a:br>
              <a:rPr lang="en" sz="1000"/>
            </a:br>
            <a:r>
              <a:rPr lang="en" sz="1000"/>
              <a:t>(Intercept)  6.704e-01  1.009e-02   66.46  &lt; 2e-16 ***</a:t>
            </a:r>
            <a:br>
              <a:rPr lang="en" sz="1000"/>
            </a:br>
            <a:r>
              <a:rPr lang="en" sz="1000"/>
              <a:t>recency     -2.371e-03  4.150e-05  -57.14  &lt; 2e-16 ***</a:t>
            </a:r>
            <a:br>
              <a:rPr lang="en" sz="1000"/>
            </a:br>
            <a:r>
              <a:rPr lang="en" sz="1000"/>
              <a:t>monetary.x   4.187e-04  8.776e-05    4.77 1.85e-06 ***</a:t>
            </a:r>
            <a:br>
              <a:rPr lang="en" sz="1000"/>
            </a:br>
            <a:r>
              <a:rPr lang="en" sz="1000"/>
              <a:t>frequency.x  2.164e-02  1.259e-03   17.18  &lt; 2e-16 ***</a:t>
            </a:r>
            <a:br>
              <a:rPr lang="en" sz="1000"/>
            </a:br>
            <a:r>
              <a:rPr lang="en" sz="1000"/>
              <a:t>---</a:t>
            </a:r>
            <a:br>
              <a:rPr lang="en" sz="1000"/>
            </a:br>
            <a:r>
              <a:rPr lang="en" sz="1000"/>
              <a:t>Signif. codes:  0 ‘***’ 0.001 ‘**’ 0.01 ‘*’ 0.05 ‘.’ 0.1 ‘ ’ 1</a:t>
            </a:r>
            <a:br>
              <a:rPr lang="en" sz="1000"/>
            </a:br>
            <a:r>
              <a:rPr lang="en" sz="1000"/>
              <a:t/>
            </a:r>
            <a:br>
              <a:rPr lang="en" sz="1000"/>
            </a:br>
            <a:r>
              <a:rPr lang="en" sz="1000"/>
              <a:t>Residual standard error: 0.4018 on 23566 degrees of freedom</a:t>
            </a:r>
            <a:br>
              <a:rPr lang="en" sz="1000"/>
            </a:br>
            <a:r>
              <a:rPr lang="en" sz="1000"/>
              <a:t>Multiple R-squared:  0.2305,	Adjusted R-squared:  0.2304 </a:t>
            </a:r>
            <a:br>
              <a:rPr lang="en" sz="1000"/>
            </a:br>
            <a:r>
              <a:rPr lang="en" sz="1000"/>
              <a:t>F-statistic:  2353 on 3 and 23566 DF,  p-value: &lt; 2.2e-16</a:t>
            </a:r>
          </a:p>
        </p:txBody>
      </p:sp>
      <p:pic>
        <p:nvPicPr>
          <p:cNvPr id="102" name="Shape 102"/>
          <p:cNvPicPr preferRelativeResize="0"/>
          <p:nvPr/>
        </p:nvPicPr>
        <p:blipFill>
          <a:blip r:embed="rId3">
            <a:alphaModFix/>
          </a:blip>
          <a:stretch>
            <a:fillRect/>
          </a:stretch>
        </p:blipFill>
        <p:spPr>
          <a:xfrm>
            <a:off x="4050624" y="1915474"/>
            <a:ext cx="4712874" cy="2780674"/>
          </a:xfrm>
          <a:prstGeom prst="rect">
            <a:avLst/>
          </a:prstGeom>
          <a:noFill/>
          <a:ln>
            <a:noFill/>
          </a:ln>
        </p:spPr>
      </p:pic>
      <p:sp>
        <p:nvSpPr>
          <p:cNvPr id="103" name="Shape 103"/>
          <p:cNvSpPr txBox="1"/>
          <p:nvPr/>
        </p:nvSpPr>
        <p:spPr>
          <a:xfrm>
            <a:off x="4221025" y="950425"/>
            <a:ext cx="2390100" cy="545100"/>
          </a:xfrm>
          <a:prstGeom prst="rect">
            <a:avLst/>
          </a:prstGeom>
          <a:noFill/>
          <a:ln>
            <a:noFill/>
          </a:ln>
        </p:spPr>
        <p:txBody>
          <a:bodyPr lIns="91425" tIns="91425" rIns="91425" bIns="91425" anchor="t" anchorCtr="0">
            <a:noAutofit/>
          </a:bodyPr>
          <a:lstStyle/>
          <a:p>
            <a:pPr lvl="0">
              <a:spcBef>
                <a:spcPts val="0"/>
              </a:spcBef>
              <a:buNone/>
            </a:pPr>
            <a:r>
              <a:rPr lang="en"/>
              <a:t>recency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sz="2400"/>
              <a:t>Linear Regression - Continued</a:t>
            </a:r>
          </a:p>
        </p:txBody>
      </p:sp>
      <p:pic>
        <p:nvPicPr>
          <p:cNvPr id="109" name="Shape 109"/>
          <p:cNvPicPr preferRelativeResize="0"/>
          <p:nvPr/>
        </p:nvPicPr>
        <p:blipFill>
          <a:blip r:embed="rId3">
            <a:alphaModFix/>
          </a:blip>
          <a:stretch>
            <a:fillRect/>
          </a:stretch>
        </p:blipFill>
        <p:spPr>
          <a:xfrm>
            <a:off x="311694" y="1407832"/>
            <a:ext cx="4050900" cy="2327825"/>
          </a:xfrm>
          <a:prstGeom prst="rect">
            <a:avLst/>
          </a:prstGeom>
          <a:noFill/>
          <a:ln>
            <a:noFill/>
          </a:ln>
        </p:spPr>
      </p:pic>
      <p:pic>
        <p:nvPicPr>
          <p:cNvPr id="110" name="Shape 110"/>
          <p:cNvPicPr preferRelativeResize="0"/>
          <p:nvPr/>
        </p:nvPicPr>
        <p:blipFill>
          <a:blip r:embed="rId4">
            <a:alphaModFix/>
          </a:blip>
          <a:stretch>
            <a:fillRect/>
          </a:stretch>
        </p:blipFill>
        <p:spPr>
          <a:xfrm>
            <a:off x="4570444" y="1506744"/>
            <a:ext cx="4207778" cy="2327824"/>
          </a:xfrm>
          <a:prstGeom prst="rect">
            <a:avLst/>
          </a:prstGeom>
          <a:noFill/>
          <a:ln>
            <a:noFill/>
          </a:ln>
        </p:spPr>
      </p:pic>
      <p:sp>
        <p:nvSpPr>
          <p:cNvPr id="111" name="Shape 111"/>
          <p:cNvSpPr txBox="1"/>
          <p:nvPr/>
        </p:nvSpPr>
        <p:spPr>
          <a:xfrm>
            <a:off x="4570450" y="1017450"/>
            <a:ext cx="2907300" cy="626100"/>
          </a:xfrm>
          <a:prstGeom prst="rect">
            <a:avLst/>
          </a:prstGeom>
          <a:noFill/>
          <a:ln>
            <a:noFill/>
          </a:ln>
        </p:spPr>
        <p:txBody>
          <a:bodyPr lIns="91425" tIns="91425" rIns="91425" bIns="91425" anchor="t" anchorCtr="0">
            <a:noAutofit/>
          </a:bodyPr>
          <a:lstStyle/>
          <a:p>
            <a:pPr lvl="0">
              <a:spcBef>
                <a:spcPts val="0"/>
              </a:spcBef>
              <a:buNone/>
            </a:pPr>
            <a:r>
              <a:rPr lang="en"/>
              <a:t>frequency</a:t>
            </a:r>
          </a:p>
        </p:txBody>
      </p:sp>
      <p:sp>
        <p:nvSpPr>
          <p:cNvPr id="112" name="Shape 112"/>
          <p:cNvSpPr txBox="1"/>
          <p:nvPr/>
        </p:nvSpPr>
        <p:spPr>
          <a:xfrm>
            <a:off x="263775" y="1017450"/>
            <a:ext cx="1453500" cy="489300"/>
          </a:xfrm>
          <a:prstGeom prst="rect">
            <a:avLst/>
          </a:prstGeom>
          <a:noFill/>
          <a:ln>
            <a:noFill/>
          </a:ln>
        </p:spPr>
        <p:txBody>
          <a:bodyPr lIns="91425" tIns="91425" rIns="91425" bIns="91425" anchor="t" anchorCtr="0">
            <a:noAutofit/>
          </a:bodyPr>
          <a:lstStyle/>
          <a:p>
            <a:pPr lvl="0" rtl="0">
              <a:spcBef>
                <a:spcPts val="0"/>
              </a:spcBef>
              <a:buNone/>
            </a:pPr>
            <a:r>
              <a:rPr lang="en"/>
              <a:t>Monetary</a:t>
            </a:r>
          </a:p>
          <a:p>
            <a:pPr lvl="0">
              <a:spcBef>
                <a:spcPts val="0"/>
              </a:spcBef>
              <a:buNone/>
            </a:pPr>
            <a:endParaRPr/>
          </a:p>
        </p:txBody>
      </p:sp>
      <p:sp>
        <p:nvSpPr>
          <p:cNvPr id="113" name="Shape 113"/>
          <p:cNvSpPr txBox="1"/>
          <p:nvPr/>
        </p:nvSpPr>
        <p:spPr>
          <a:xfrm>
            <a:off x="353900" y="4126025"/>
            <a:ext cx="8376000" cy="722700"/>
          </a:xfrm>
          <a:prstGeom prst="rect">
            <a:avLst/>
          </a:prstGeom>
          <a:noFill/>
          <a:ln>
            <a:noFill/>
          </a:ln>
        </p:spPr>
        <p:txBody>
          <a:bodyPr lIns="91425" tIns="91425" rIns="91425" bIns="91425" anchor="t" anchorCtr="0">
            <a:noAutofit/>
          </a:bodyPr>
          <a:lstStyle/>
          <a:p>
            <a:pPr lvl="0">
              <a:spcBef>
                <a:spcPts val="0"/>
              </a:spcBef>
              <a:buNone/>
            </a:pPr>
            <a:r>
              <a:rPr lang="en"/>
              <a:t>These graphs show that lower the recency, the retention rate is higher. Also if the customer has higher frequency, he/she will have higher retention rate. However, monetary value does not provide any clear idea about customer retention rate.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sz="2400"/>
              <a:t>Logistic Regression Model</a:t>
            </a:r>
          </a:p>
        </p:txBody>
      </p:sp>
      <p:sp>
        <p:nvSpPr>
          <p:cNvPr id="119" name="Shape 119"/>
          <p:cNvSpPr txBox="1">
            <a:spLocks noGrp="1"/>
          </p:cNvSpPr>
          <p:nvPr>
            <p:ph type="body" idx="1"/>
          </p:nvPr>
        </p:nvSpPr>
        <p:spPr>
          <a:xfrm>
            <a:off x="311700" y="1152475"/>
            <a:ext cx="4811400" cy="2550000"/>
          </a:xfrm>
          <a:prstGeom prst="rect">
            <a:avLst/>
          </a:prstGeom>
        </p:spPr>
        <p:txBody>
          <a:bodyPr lIns="91425" tIns="91425" rIns="91425" bIns="91425" anchor="t" anchorCtr="0">
            <a:noAutofit/>
          </a:bodyPr>
          <a:lstStyle/>
          <a:p>
            <a:pPr lvl="0" rtl="0">
              <a:spcBef>
                <a:spcPts val="0"/>
              </a:spcBef>
              <a:buNone/>
            </a:pPr>
            <a:r>
              <a:rPr lang="en" sz="1000"/>
              <a:t> </a:t>
            </a:r>
          </a:p>
          <a:p>
            <a:pPr lvl="0" rtl="0">
              <a:spcBef>
                <a:spcPts val="0"/>
              </a:spcBef>
              <a:buNone/>
            </a:pPr>
            <a:endParaRPr sz="1000"/>
          </a:p>
          <a:p>
            <a:pPr lvl="0">
              <a:spcBef>
                <a:spcPts val="0"/>
              </a:spcBef>
              <a:buNone/>
            </a:pPr>
            <a:r>
              <a:rPr lang="en" sz="1000"/>
              <a:t/>
            </a:r>
            <a:br>
              <a:rPr lang="en" sz="1000"/>
            </a:br>
            <a:endParaRPr lang="en" sz="1000"/>
          </a:p>
        </p:txBody>
      </p:sp>
      <p:pic>
        <p:nvPicPr>
          <p:cNvPr id="120" name="Shape 120"/>
          <p:cNvPicPr preferRelativeResize="0"/>
          <p:nvPr/>
        </p:nvPicPr>
        <p:blipFill>
          <a:blip r:embed="rId3">
            <a:alphaModFix/>
          </a:blip>
          <a:stretch>
            <a:fillRect/>
          </a:stretch>
        </p:blipFill>
        <p:spPr>
          <a:xfrm>
            <a:off x="409850" y="1017450"/>
            <a:ext cx="5158350" cy="2550000"/>
          </a:xfrm>
          <a:prstGeom prst="rect">
            <a:avLst/>
          </a:prstGeom>
          <a:noFill/>
          <a:ln>
            <a:noFill/>
          </a:ln>
        </p:spPr>
      </p:pic>
      <p:sp>
        <p:nvSpPr>
          <p:cNvPr id="121" name="Shape 121"/>
          <p:cNvSpPr txBox="1"/>
          <p:nvPr/>
        </p:nvSpPr>
        <p:spPr>
          <a:xfrm>
            <a:off x="81975" y="3702475"/>
            <a:ext cx="5286900" cy="939000"/>
          </a:xfrm>
          <a:prstGeom prst="rect">
            <a:avLst/>
          </a:prstGeom>
          <a:noFill/>
          <a:ln>
            <a:noFill/>
          </a:ln>
        </p:spPr>
        <p:txBody>
          <a:bodyPr lIns="91425" tIns="91425" rIns="91425" bIns="91425" anchor="t" anchorCtr="0">
            <a:noAutofit/>
          </a:bodyPr>
          <a:lstStyle/>
          <a:p>
            <a:pPr lvl="0" rtl="0">
              <a:spcBef>
                <a:spcPts val="0"/>
              </a:spcBef>
              <a:buNone/>
            </a:pPr>
            <a:r>
              <a:rPr lang="en" sz="1000" b="1"/>
              <a:t>mergedcdnow$retention_logic_predict=predict(model_logic,data=mergedcdnow,type='response')</a:t>
            </a:r>
          </a:p>
        </p:txBody>
      </p:sp>
      <p:sp>
        <p:nvSpPr>
          <p:cNvPr id="122" name="Shape 122"/>
          <p:cNvSpPr txBox="1"/>
          <p:nvPr/>
        </p:nvSpPr>
        <p:spPr>
          <a:xfrm>
            <a:off x="6157525" y="540600"/>
            <a:ext cx="2390100" cy="545100"/>
          </a:xfrm>
          <a:prstGeom prst="rect">
            <a:avLst/>
          </a:prstGeom>
          <a:noFill/>
          <a:ln>
            <a:noFill/>
          </a:ln>
        </p:spPr>
        <p:txBody>
          <a:bodyPr lIns="91425" tIns="91425" rIns="91425" bIns="91425" anchor="t" anchorCtr="0">
            <a:noAutofit/>
          </a:bodyPr>
          <a:lstStyle/>
          <a:p>
            <a:pPr lvl="0" rtl="0">
              <a:spcBef>
                <a:spcPts val="0"/>
              </a:spcBef>
              <a:buNone/>
            </a:pPr>
            <a:r>
              <a:rPr lang="en"/>
              <a:t>recency</a:t>
            </a:r>
          </a:p>
        </p:txBody>
      </p:sp>
      <p:pic>
        <p:nvPicPr>
          <p:cNvPr id="123" name="Shape 123"/>
          <p:cNvPicPr preferRelativeResize="0"/>
          <p:nvPr/>
        </p:nvPicPr>
        <p:blipFill>
          <a:blip r:embed="rId4">
            <a:alphaModFix/>
          </a:blip>
          <a:stretch>
            <a:fillRect/>
          </a:stretch>
        </p:blipFill>
        <p:spPr>
          <a:xfrm>
            <a:off x="5418900" y="843275"/>
            <a:ext cx="3607849" cy="37059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rtl="0">
              <a:spcBef>
                <a:spcPts val="0"/>
              </a:spcBef>
              <a:buNone/>
            </a:pPr>
            <a:r>
              <a:rPr lang="en" sz="2400"/>
              <a:t>Logistic Regression - Continued</a:t>
            </a:r>
          </a:p>
        </p:txBody>
      </p:sp>
      <p:sp>
        <p:nvSpPr>
          <p:cNvPr id="129" name="Shape 129"/>
          <p:cNvSpPr txBox="1"/>
          <p:nvPr/>
        </p:nvSpPr>
        <p:spPr>
          <a:xfrm>
            <a:off x="4810675" y="1189525"/>
            <a:ext cx="2907300" cy="626100"/>
          </a:xfrm>
          <a:prstGeom prst="rect">
            <a:avLst/>
          </a:prstGeom>
          <a:noFill/>
          <a:ln>
            <a:noFill/>
          </a:ln>
        </p:spPr>
        <p:txBody>
          <a:bodyPr lIns="91425" tIns="91425" rIns="91425" bIns="91425" anchor="t" anchorCtr="0">
            <a:noAutofit/>
          </a:bodyPr>
          <a:lstStyle/>
          <a:p>
            <a:pPr lvl="0" rtl="0">
              <a:spcBef>
                <a:spcPts val="0"/>
              </a:spcBef>
              <a:buNone/>
            </a:pPr>
            <a:r>
              <a:rPr lang="en"/>
              <a:t>Frequency</a:t>
            </a:r>
          </a:p>
        </p:txBody>
      </p:sp>
      <p:sp>
        <p:nvSpPr>
          <p:cNvPr id="130" name="Shape 130"/>
          <p:cNvSpPr txBox="1"/>
          <p:nvPr/>
        </p:nvSpPr>
        <p:spPr>
          <a:xfrm>
            <a:off x="405325" y="1257925"/>
            <a:ext cx="1453500" cy="489300"/>
          </a:xfrm>
          <a:prstGeom prst="rect">
            <a:avLst/>
          </a:prstGeom>
          <a:noFill/>
          <a:ln>
            <a:noFill/>
          </a:ln>
        </p:spPr>
        <p:txBody>
          <a:bodyPr lIns="91425" tIns="91425" rIns="91425" bIns="91425" anchor="t" anchorCtr="0">
            <a:noAutofit/>
          </a:bodyPr>
          <a:lstStyle/>
          <a:p>
            <a:pPr lvl="0" rtl="0">
              <a:spcBef>
                <a:spcPts val="0"/>
              </a:spcBef>
              <a:buNone/>
            </a:pPr>
            <a:r>
              <a:rPr lang="en"/>
              <a:t>Monetary</a:t>
            </a:r>
          </a:p>
          <a:p>
            <a:pPr lvl="0" rtl="0">
              <a:spcBef>
                <a:spcPts val="0"/>
              </a:spcBef>
              <a:buNone/>
            </a:pPr>
            <a:endParaRPr/>
          </a:p>
        </p:txBody>
      </p:sp>
      <p:pic>
        <p:nvPicPr>
          <p:cNvPr id="131" name="Shape 131"/>
          <p:cNvPicPr preferRelativeResize="0"/>
          <p:nvPr/>
        </p:nvPicPr>
        <p:blipFill>
          <a:blip r:embed="rId3">
            <a:alphaModFix/>
          </a:blip>
          <a:stretch>
            <a:fillRect/>
          </a:stretch>
        </p:blipFill>
        <p:spPr>
          <a:xfrm>
            <a:off x="0" y="1747225"/>
            <a:ext cx="4273049" cy="2876274"/>
          </a:xfrm>
          <a:prstGeom prst="rect">
            <a:avLst/>
          </a:prstGeom>
          <a:noFill/>
          <a:ln>
            <a:noFill/>
          </a:ln>
        </p:spPr>
      </p:pic>
      <p:pic>
        <p:nvPicPr>
          <p:cNvPr id="132" name="Shape 132"/>
          <p:cNvPicPr preferRelativeResize="0"/>
          <p:nvPr/>
        </p:nvPicPr>
        <p:blipFill>
          <a:blip r:embed="rId4">
            <a:alphaModFix/>
          </a:blip>
          <a:stretch>
            <a:fillRect/>
          </a:stretch>
        </p:blipFill>
        <p:spPr>
          <a:xfrm>
            <a:off x="4680025" y="1747225"/>
            <a:ext cx="4013049" cy="28762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Playfair Display</vt:lpstr>
      <vt:lpstr>coral</vt:lpstr>
      <vt:lpstr>CDNow</vt:lpstr>
      <vt:lpstr>Data Restructuring - R code</vt:lpstr>
      <vt:lpstr>PowerPoint Presentation</vt:lpstr>
      <vt:lpstr>Decile Analysis</vt:lpstr>
      <vt:lpstr>Q3 - Lift chart</vt:lpstr>
      <vt:lpstr>Linear Regression model</vt:lpstr>
      <vt:lpstr>Linear Regression - Continued</vt:lpstr>
      <vt:lpstr>Logistic Regression Model</vt:lpstr>
      <vt:lpstr>Logistic Regression - Continued</vt:lpstr>
      <vt:lpstr>Q5 - Lift Chart - Logistic Regression</vt:lpstr>
      <vt:lpstr>Q6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CDNow</dc:title>
  <cp:lastModifiedBy>Yolanda</cp:lastModifiedBy>
  <cp:revision>1</cp:revision>
  <dcterms:modified xsi:type="dcterms:W3CDTF">2016-03-24T20:50:57Z</dcterms:modified>
</cp:coreProperties>
</file>