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67" r:id="rId9"/>
    <p:sldId id="268" r:id="rId10"/>
    <p:sldId id="270" r:id="rId11"/>
    <p:sldId id="271" r:id="rId12"/>
    <p:sldId id="272" r:id="rId13"/>
    <p:sldId id="274" r:id="rId14"/>
    <p:sldId id="276" r:id="rId15"/>
    <p:sldId id="275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6" autoAdjust="0"/>
    <p:restoredTop sz="86460" autoAdjust="0"/>
  </p:normalViewPr>
  <p:slideViewPr>
    <p:cSldViewPr snapToGrid="0">
      <p:cViewPr>
        <p:scale>
          <a:sx n="66" d="100"/>
          <a:sy n="66" d="100"/>
        </p:scale>
        <p:origin x="496" y="32"/>
      </p:cViewPr>
      <p:guideLst/>
    </p:cSldViewPr>
  </p:slideViewPr>
  <p:outlineViewPr>
    <p:cViewPr>
      <p:scale>
        <a:sx n="66" d="100"/>
        <a:sy n="66" d="100"/>
      </p:scale>
      <p:origin x="0" y="-21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F228-22E2-4371-B6CA-83E8B445A9CE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19FC-B9EE-45C4-A939-78C1B41B2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7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贝叶斯模型做</a:t>
            </a:r>
            <a:r>
              <a:rPr lang="en-US" altLang="zh-CN" dirty="0"/>
              <a:t>social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19FC-B9EE-45C4-A939-78C1B41B28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3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19FC-B9EE-45C4-A939-78C1B41B28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2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19FC-B9EE-45C4-A939-78C1B41B28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6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19FC-B9EE-45C4-A939-78C1B41B28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19FC-B9EE-45C4-A939-78C1B41B28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9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19FC-B9EE-45C4-A939-78C1B41B28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6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3850-3224-4590-B169-963D156B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02D5D-9CE0-484C-B884-F6813A59D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3273-4928-4A7A-8F05-F7324A6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5B4E9-AF9A-441A-818A-48C08F9F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39652-64D8-4D5C-837D-B185ACDA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3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021A-690E-4583-9457-4304CC2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1633F-26AA-48A9-9B58-DDA8B488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6923F-DD43-4EAB-9FCB-6760204E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D3222-6702-4AD9-9199-73477C85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4A786-EED3-4982-A18E-E9CA7066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B200D-0C34-4C46-BD62-2285B32B6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B3AF8-4472-4588-B81F-DF097A49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9EE5D-1754-43C2-9031-886E1A50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15638-4663-4E0C-A05F-FB8E7554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AD1D0-2328-47C2-B3B2-D23A725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8F87-81B2-418F-AC13-A4217EE0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68A0E-4FEF-46CD-9FD0-14D90983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95F95-78EB-4156-BF53-39529031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9F747-FD83-4F02-A7CE-4938E91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B1A4B-BB62-481F-95B0-85B12DD9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228E-A23C-4ADB-8F2C-62D76AEF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6AAB-5F36-4CB8-A1F6-3CC261C7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30317-BA87-42A4-B3E6-F7658E78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39D76-5B47-453C-BBC6-C8E8DF19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E334D-9547-49A8-82E8-D1C6E68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8ECB3-4445-41EC-9E3D-63E0BFFF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16475-055B-4616-993B-3157A58EC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AC017-0B1B-4FB3-BFC2-66E41B67C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E0213-13EA-4D00-A0EF-DAAF663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4957F-3D1F-4BA4-8329-F449CD15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08646-2844-4709-90B7-023DC11C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5F4FC-C64D-4DCD-B9FF-F3F7310A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B8445-13EA-4B9D-A37D-F3968E35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BDB33-7FF1-4471-96F2-440CAF8F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116704-2053-469C-A420-EA0F65EEA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A58C7-F300-4101-BD32-D18648A4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12CFBE-D7D1-4A43-A74F-CA3F7A9F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F2DB4-F1D2-4078-86F2-6575DB99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6738C-F023-440D-84E4-AD4A34B0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6E592-D203-485E-A842-C6DE343A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01248E-82F7-43CA-99C9-C862DFF3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93DA3-233B-473E-837A-E448F87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7E48E4-2CD3-4F61-A455-501198D2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BAC7D-C44A-4EE1-8A13-03B1A117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F9033A-7E04-43FF-B863-22F9B46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E65FAC-82CC-4192-8337-56AEE6C8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1E076-AAC8-4CDA-82A5-827375E3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51BC9-0975-49DC-A4B9-1C1129FD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D4FA5-1299-48DB-B27D-4B66FA4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D98A1-C814-40CB-A972-4F675ED9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984FE-ECC3-46A4-AD24-6498C63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C5144-0389-47E0-A2BF-8FEBE486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2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7FA4-58DF-4ECA-ADEA-02031C63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63FB98-2942-4502-8BA6-6E981CEB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F6FA9-3C96-4BA8-AE3C-A24F53AB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78898-25BD-4DCC-839D-7FA0FFE4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00CD0-5704-47FF-BC0B-0453A45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69501-CE47-451B-AAAC-1A004FEF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062D6-6AA4-4DD8-A17D-863681AA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C97E1-1618-4AF6-8A01-9AF0122C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7D527-F0BD-42A8-A342-FD02277D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3A75-5BBC-4CFD-AA48-3DD5208FF31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C3B26-CD99-44EB-A9AB-FE6DD188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D50B8-B849-47B1-A2AF-9AD386E2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C2EB-46FC-4527-A4C7-2391EA1EB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3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1A883D-9792-41B8-8025-B0E04B56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7" y="951577"/>
            <a:ext cx="9524893" cy="29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Modeling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F1F192-9035-4C8C-A07E-CD5D00580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1" r="31554"/>
          <a:stretch/>
        </p:blipFill>
        <p:spPr>
          <a:xfrm>
            <a:off x="587142" y="2094740"/>
            <a:ext cx="8345102" cy="29438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D4560F-3C87-4042-A3C4-BA068262D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29" t="25091"/>
          <a:stretch/>
        </p:blipFill>
        <p:spPr>
          <a:xfrm>
            <a:off x="4825317" y="2165684"/>
            <a:ext cx="4288055" cy="28728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89E4E3-693F-465A-8829-2E194E3A8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372" y="3014604"/>
            <a:ext cx="2962688" cy="8287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1206989-991D-4292-9B96-CEEAFA13E4F4}"/>
              </a:ext>
            </a:extLst>
          </p:cNvPr>
          <p:cNvSpPr txBox="1"/>
          <p:nvPr/>
        </p:nvSpPr>
        <p:spPr>
          <a:xfrm>
            <a:off x="508261" y="1099895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Response model</a:t>
            </a:r>
            <a:endParaRPr lang="zh-CN" altLang="zh-CN" sz="2800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B792BED-4325-4C4E-87FB-C355EECE0C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32"/>
          <a:stretch/>
        </p:blipFill>
        <p:spPr>
          <a:xfrm>
            <a:off x="6723247" y="5223591"/>
            <a:ext cx="745112" cy="5448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5B0C035-3401-4707-BC5D-C357B6BA5E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53" b="1"/>
          <a:stretch/>
        </p:blipFill>
        <p:spPr>
          <a:xfrm>
            <a:off x="587142" y="5496025"/>
            <a:ext cx="2305372" cy="8188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AF382A-9019-42A7-A5DD-825B18889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505" y="5294758"/>
            <a:ext cx="3343742" cy="123842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571F67-F43C-4C13-BB01-554C6F43011C}"/>
              </a:ext>
            </a:extLst>
          </p:cNvPr>
          <p:cNvCxnSpPr>
            <a:cxnSpLocks/>
          </p:cNvCxnSpPr>
          <p:nvPr/>
        </p:nvCxnSpPr>
        <p:spPr>
          <a:xfrm flipH="1">
            <a:off x="6017541" y="5587368"/>
            <a:ext cx="522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1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Q1-Q3  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E857E2-10F1-4F59-B491-2FD3B2A2A11B}"/>
              </a:ext>
            </a:extLst>
          </p:cNvPr>
          <p:cNvGrpSpPr/>
          <p:nvPr/>
        </p:nvGrpSpPr>
        <p:grpSpPr>
          <a:xfrm>
            <a:off x="1399536" y="841307"/>
            <a:ext cx="9159377" cy="2964727"/>
            <a:chOff x="254130" y="879808"/>
            <a:chExt cx="11683739" cy="44447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C366E8-01D8-4BB2-8D08-AF92E7FEF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30" y="879808"/>
              <a:ext cx="11683739" cy="444471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7B88A7-6FAF-4D70-AAE8-791AB0D2C894}"/>
                </a:ext>
              </a:extLst>
            </p:cNvPr>
            <p:cNvSpPr/>
            <p:nvPr/>
          </p:nvSpPr>
          <p:spPr>
            <a:xfrm>
              <a:off x="5707782" y="2359092"/>
              <a:ext cx="481263" cy="307105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957BF5-B23F-46E9-BC69-620626CC3D1F}"/>
                </a:ext>
              </a:extLst>
            </p:cNvPr>
            <p:cNvSpPr/>
            <p:nvPr/>
          </p:nvSpPr>
          <p:spPr>
            <a:xfrm>
              <a:off x="5707782" y="3275447"/>
              <a:ext cx="481263" cy="307105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0D18C8-B5C3-41DE-AB18-541AA23DC059}"/>
                </a:ext>
              </a:extLst>
            </p:cNvPr>
            <p:cNvSpPr/>
            <p:nvPr/>
          </p:nvSpPr>
          <p:spPr>
            <a:xfrm>
              <a:off x="5707782" y="4056035"/>
              <a:ext cx="481263" cy="307105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B0B8CB0-CE45-4E02-A43C-C1AA50DF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31" y="3949714"/>
            <a:ext cx="4600594" cy="25437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2012888-4357-48B9-9785-4CBC45DC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921" y="3949714"/>
            <a:ext cx="4443992" cy="25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6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Q1-Q3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84D83-C208-4EC6-87C8-11E63E73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5" y="791577"/>
            <a:ext cx="8584094" cy="28359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8653D7-9636-49B9-A849-33B05ABE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5" y="3422744"/>
            <a:ext cx="8738100" cy="16761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62B806-425D-43E4-8B47-9F996C1C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95" y="4922956"/>
            <a:ext cx="8738100" cy="17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7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Q1-Q3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EB1186-31E1-4C5C-85AA-7DC2AFC7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47"/>
          <a:stretch/>
        </p:blipFill>
        <p:spPr>
          <a:xfrm>
            <a:off x="384741" y="1564371"/>
            <a:ext cx="3585731" cy="2684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7D9AB4-FAF7-4C2E-BA6C-253FCC717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3"/>
          <a:stretch/>
        </p:blipFill>
        <p:spPr>
          <a:xfrm>
            <a:off x="4535955" y="1564369"/>
            <a:ext cx="3462182" cy="26840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7AB5D6-E332-44DA-9B30-225C617AC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620" y="1664562"/>
            <a:ext cx="3381332" cy="2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Q4-Q5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59CFB1-7266-4950-968E-283CF9C9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766088"/>
            <a:ext cx="10693667" cy="58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6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Q6 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D116DA-B629-406D-A76B-8ABFBC80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1" y="823809"/>
            <a:ext cx="10116152" cy="31635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9E6603-FD88-4513-ABA8-B19CC8ED70DB}"/>
              </a:ext>
            </a:extLst>
          </p:cNvPr>
          <p:cNvSpPr/>
          <p:nvPr/>
        </p:nvSpPr>
        <p:spPr>
          <a:xfrm>
            <a:off x="5855368" y="2606472"/>
            <a:ext cx="481263" cy="30710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4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Q7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7854F-2305-4DE7-B072-DD5328D5C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5" y="1415761"/>
            <a:ext cx="6046634" cy="40264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7D33C2-2FD5-49A5-A1FA-7A2C9D30B805}"/>
              </a:ext>
            </a:extLst>
          </p:cNvPr>
          <p:cNvSpPr txBox="1"/>
          <p:nvPr/>
        </p:nvSpPr>
        <p:spPr>
          <a:xfrm>
            <a:off x="291428" y="824961"/>
            <a:ext cx="206676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Helpful advisor</a:t>
            </a:r>
            <a:endParaRPr lang="zh-CN" altLang="zh-CN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0AACFF-1532-4C08-BC92-5CB3A5F55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699" y="1415761"/>
            <a:ext cx="5969566" cy="39126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0C7151-D6E7-496E-9365-06DF6969CD98}"/>
              </a:ext>
            </a:extLst>
          </p:cNvPr>
          <p:cNvSpPr txBox="1"/>
          <p:nvPr/>
        </p:nvSpPr>
        <p:spPr>
          <a:xfrm>
            <a:off x="6192699" y="824961"/>
            <a:ext cx="26432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Misleading advisor</a:t>
            </a:r>
            <a:endParaRPr lang="zh-CN" altLang="zh-CN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0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7D33C2-2FD5-49A5-A1FA-7A2C9D30B805}"/>
              </a:ext>
            </a:extLst>
          </p:cNvPr>
          <p:cNvSpPr txBox="1"/>
          <p:nvPr/>
        </p:nvSpPr>
        <p:spPr>
          <a:xfrm>
            <a:off x="291428" y="824961"/>
            <a:ext cx="206676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Typical advisor</a:t>
            </a:r>
            <a:endParaRPr lang="zh-CN" altLang="zh-CN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0C7151-D6E7-496E-9365-06DF6969CD98}"/>
              </a:ext>
            </a:extLst>
          </p:cNvPr>
          <p:cNvSpPr txBox="1"/>
          <p:nvPr/>
        </p:nvSpPr>
        <p:spPr>
          <a:xfrm>
            <a:off x="6192699" y="824961"/>
            <a:ext cx="26432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Larger </a:t>
            </a:r>
            <a:r>
              <a:rPr lang="el-GR" altLang="zh-CN" b="1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ω</a:t>
            </a:r>
            <a:endParaRPr lang="zh-CN" altLang="zh-CN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8EC192-796B-44A7-B52A-57D1367F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8" y="1415761"/>
            <a:ext cx="6005662" cy="38602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87DC97-85F7-4F0E-8DBD-181E98CB1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76" y="1326561"/>
            <a:ext cx="5779796" cy="4038602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C5A23FD-367D-4429-8AAD-6C24B07B4DAF}"/>
              </a:ext>
            </a:extLst>
          </p:cNvPr>
          <p:cNvSpPr txBox="1">
            <a:spLocks/>
          </p:cNvSpPr>
          <p:nvPr/>
        </p:nvSpPr>
        <p:spPr>
          <a:xfrm>
            <a:off x="660661" y="253574"/>
            <a:ext cx="9305041" cy="89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Q7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01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BCE6-0031-401B-AAE5-BA4FA8F1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F1E6C6-66DD-4FE3-AAF3-7CE5CC30364E}"/>
              </a:ext>
            </a:extLst>
          </p:cNvPr>
          <p:cNvSpPr txBox="1"/>
          <p:nvPr/>
        </p:nvSpPr>
        <p:spPr>
          <a:xfrm>
            <a:off x="432847" y="993707"/>
            <a:ext cx="9672687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Hierarchical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 volatility estimation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Integration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43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B70C725-DFC2-4228-B29E-0BA7A192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91" y="280811"/>
            <a:ext cx="5825947" cy="30264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123FA5-03D0-40C1-8CD8-0E0F89E876ED}"/>
              </a:ext>
            </a:extLst>
          </p:cNvPr>
          <p:cNvSpPr txBox="1"/>
          <p:nvPr/>
        </p:nvSpPr>
        <p:spPr>
          <a:xfrm>
            <a:off x="6501527" y="115375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Behren</a:t>
            </a:r>
            <a:r>
              <a:rPr lang="en-US" altLang="zh-CN" dirty="0"/>
              <a:t>(2008) BRL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EF09E6-B3A0-4D8B-93EA-2114DFEB27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80" y="3429000"/>
            <a:ext cx="6247886" cy="27172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8C7138-BB01-4603-B69D-72C7FC9AF84D}"/>
              </a:ext>
            </a:extLst>
          </p:cNvPr>
          <p:cNvSpPr txBox="1"/>
          <p:nvPr/>
        </p:nvSpPr>
        <p:spPr>
          <a:xfrm>
            <a:off x="6468666" y="4076801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Diaconescu (2014) HGF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2E5F45-C5D8-40CE-BDAF-7696EC8A973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0716" y="3007278"/>
            <a:ext cx="2865748" cy="35228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2C2A45-998F-435E-B5F9-7AA0B45B9DB7}"/>
              </a:ext>
            </a:extLst>
          </p:cNvPr>
          <p:cNvSpPr txBox="1"/>
          <p:nvPr/>
        </p:nvSpPr>
        <p:spPr>
          <a:xfrm>
            <a:off x="6468666" y="5538432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Henco</a:t>
            </a:r>
            <a:r>
              <a:rPr lang="en-US" altLang="zh-CN" dirty="0"/>
              <a:t> (2014) HGF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1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BCE6-0031-401B-AAE5-BA4FA8F1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F1E6C6-66DD-4FE3-AAF3-7CE5CC30364E}"/>
              </a:ext>
            </a:extLst>
          </p:cNvPr>
          <p:cNvSpPr txBox="1"/>
          <p:nvPr/>
        </p:nvSpPr>
        <p:spPr>
          <a:xfrm>
            <a:off x="432847" y="993707"/>
            <a:ext cx="9672687" cy="558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Question?   Represent other’s intention with unknown goals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Bayesian model: Lack of individual variability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Hierarchical learning (volatility) in social domain?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Social advice or non-social information?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Method?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HGF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Deception-free economic game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Result?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Hierarchical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 volatility estimation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Integration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037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9923BC-1158-422D-BCB2-17538650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/>
          <a:stretch/>
        </p:blipFill>
        <p:spPr>
          <a:xfrm>
            <a:off x="122548" y="993706"/>
            <a:ext cx="11586031" cy="44581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16DA63-3B99-4443-944A-1AF706EB6E27}"/>
              </a:ext>
            </a:extLst>
          </p:cNvPr>
          <p:cNvSpPr txBox="1"/>
          <p:nvPr/>
        </p:nvSpPr>
        <p:spPr>
          <a:xfrm>
            <a:off x="1151740" y="4574741"/>
            <a:ext cx="68132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Payment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Varying intention </a:t>
            </a:r>
          </a:p>
          <a:p>
            <a:pPr font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Explicit readout</a:t>
            </a:r>
          </a:p>
          <a:p>
            <a:pPr font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cs typeface="Arial" panose="020B0604020202020204" pitchFamily="34" charset="0"/>
              </a:rPr>
              <a:t>Control task </a:t>
            </a:r>
            <a:endParaRPr lang="en-US" altLang="zh-CN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63181B-B850-4427-B962-5CE1B11A09D2}"/>
              </a:ext>
            </a:extLst>
          </p:cNvPr>
          <p:cNvSpPr txBox="1"/>
          <p:nvPr/>
        </p:nvSpPr>
        <p:spPr>
          <a:xfrm>
            <a:off x="692388" y="3508493"/>
            <a:ext cx="3691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ctr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Adviser</a:t>
            </a:r>
          </a:p>
          <a:p>
            <a:pPr lvl="1" algn="ctr"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effectLst/>
                <a:latin typeface="+mn-ea"/>
                <a:cs typeface="Arial" panose="020B0604020202020204" pitchFamily="34" charset="0"/>
              </a:rPr>
              <a:t>a constant accuracy of 80%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07C929-4ADD-4B4B-A5D8-EE3E9AB1F4C4}"/>
              </a:ext>
            </a:extLst>
          </p:cNvPr>
          <p:cNvSpPr txBox="1"/>
          <p:nvPr/>
        </p:nvSpPr>
        <p:spPr>
          <a:xfrm>
            <a:off x="7558549" y="3508493"/>
            <a:ext cx="4056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ctr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1"/>
                </a:solidFill>
                <a:effectLst/>
                <a:latin typeface="+mn-ea"/>
                <a:cs typeface="Arial" panose="020B0604020202020204" pitchFamily="34" charset="0"/>
              </a:rPr>
              <a:t>Player</a:t>
            </a:r>
            <a:r>
              <a:rPr lang="en-US" altLang="zh-CN" dirty="0">
                <a:effectLst/>
                <a:latin typeface="+mn-ea"/>
                <a:cs typeface="Arial" panose="020B0604020202020204" pitchFamily="34" charset="0"/>
              </a:rPr>
              <a:t> </a:t>
            </a:r>
          </a:p>
          <a:p>
            <a:pPr lvl="1" algn="ctr"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effectLst/>
                <a:latin typeface="+mn-ea"/>
                <a:cs typeface="Arial" panose="020B0604020202020204" pitchFamily="34" charset="0"/>
              </a:rPr>
              <a:t>6 cue types (75:25, 65:35, 55:45, 45:55, 35:65, and 25:75)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Experimental procedure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Modeling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C3DE8B-2BD5-43B4-B0B8-4504EB28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8" y="993707"/>
            <a:ext cx="11683739" cy="41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Modeling 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AA2E4-1908-4F90-B2CC-D93B0885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60" y="1203864"/>
            <a:ext cx="4170023" cy="39714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EEE541-CC73-47E1-A908-17AF3D3C1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15" y="4396875"/>
            <a:ext cx="5792008" cy="590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1359E0-EAA7-43B5-85ED-18AE3F07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830" y="2741851"/>
            <a:ext cx="6173061" cy="895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F9678D-97CB-4FE6-B48B-B848B9052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830" y="1343624"/>
            <a:ext cx="4048690" cy="8192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AC3AAD-4015-4961-8C73-15C89FED8481}"/>
              </a:ext>
            </a:extLst>
          </p:cNvPr>
          <p:cNvSpPr txBox="1"/>
          <p:nvPr/>
        </p:nvSpPr>
        <p:spPr>
          <a:xfrm>
            <a:off x="5000515" y="541603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HGF: Hierarchical Gaussian Filter</a:t>
            </a:r>
            <a:endParaRPr lang="zh-CN" altLang="zh-CN" sz="2800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8F991F3-D8BC-4C80-BD23-5CEE3088082E}"/>
              </a:ext>
            </a:extLst>
          </p:cNvPr>
          <p:cNvCxnSpPr/>
          <p:nvPr/>
        </p:nvCxnSpPr>
        <p:spPr>
          <a:xfrm flipV="1">
            <a:off x="8644380" y="2007346"/>
            <a:ext cx="0" cy="31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C2FE44-E0CF-4CFA-A6D4-AC6BBA18AE2D}"/>
              </a:ext>
            </a:extLst>
          </p:cNvPr>
          <p:cNvCxnSpPr/>
          <p:nvPr/>
        </p:nvCxnSpPr>
        <p:spPr>
          <a:xfrm flipV="1">
            <a:off x="10672714" y="3481784"/>
            <a:ext cx="0" cy="31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D8EFC5-CF5C-49C2-AF66-98DA1344D19E}"/>
              </a:ext>
            </a:extLst>
          </p:cNvPr>
          <p:cNvCxnSpPr/>
          <p:nvPr/>
        </p:nvCxnSpPr>
        <p:spPr>
          <a:xfrm flipV="1">
            <a:off x="9891860" y="3481784"/>
            <a:ext cx="0" cy="31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5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Modeling 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AA2E4-1908-4F90-B2CC-D93B088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0" y="1203864"/>
            <a:ext cx="4170023" cy="39714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AC3AAD-4015-4961-8C73-15C89FED8481}"/>
              </a:ext>
            </a:extLst>
          </p:cNvPr>
          <p:cNvSpPr txBox="1"/>
          <p:nvPr/>
        </p:nvSpPr>
        <p:spPr>
          <a:xfrm>
            <a:off x="5000515" y="541603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HGF: Hierarchical Gaussian Filter</a:t>
            </a:r>
            <a:endParaRPr lang="zh-CN" altLang="zh-CN" sz="2800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16802E-CB02-4733-BCE3-C3EFB82EDAE7}"/>
              </a:ext>
            </a:extLst>
          </p:cNvPr>
          <p:cNvSpPr txBox="1"/>
          <p:nvPr/>
        </p:nvSpPr>
        <p:spPr>
          <a:xfrm>
            <a:off x="5067140" y="1280267"/>
            <a:ext cx="19517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0" i="0" dirty="0">
                <a:solidFill>
                  <a:schemeClr val="accent6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Variational Bayes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D56A98-E400-44AC-9EE3-9EF2621E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781" y="1788098"/>
            <a:ext cx="6218655" cy="28092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602251-570C-4CA2-BE66-F5B5E455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76" y="4832759"/>
            <a:ext cx="2835436" cy="19022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DF928F-40C6-41B9-82E2-BADFAF89C2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972"/>
          <a:stretch/>
        </p:blipFill>
        <p:spPr>
          <a:xfrm>
            <a:off x="8088705" y="4533234"/>
            <a:ext cx="3606042" cy="11438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1CAB95D-7F41-4BF0-BA0A-FDA16282BB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606" r="57686"/>
          <a:stretch/>
        </p:blipFill>
        <p:spPr>
          <a:xfrm>
            <a:off x="9378480" y="5873630"/>
            <a:ext cx="1584893" cy="90895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B4230F5-FA7B-46C2-9182-358F3EE55BBC}"/>
              </a:ext>
            </a:extLst>
          </p:cNvPr>
          <p:cNvSpPr txBox="1"/>
          <p:nvPr/>
        </p:nvSpPr>
        <p:spPr>
          <a:xfrm>
            <a:off x="3661866" y="5385472"/>
            <a:ext cx="19517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0" i="0" dirty="0">
                <a:solidFill>
                  <a:schemeClr val="accent6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2-level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7DFB54-4800-49F7-A52E-119B19D0B890}"/>
              </a:ext>
            </a:extLst>
          </p:cNvPr>
          <p:cNvSpPr txBox="1"/>
          <p:nvPr/>
        </p:nvSpPr>
        <p:spPr>
          <a:xfrm>
            <a:off x="7939997" y="5365798"/>
            <a:ext cx="19517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b="0" i="0" dirty="0">
                <a:solidFill>
                  <a:schemeClr val="accent6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3-level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AEEB72A-F437-4371-9482-6755F09B6256}"/>
              </a:ext>
            </a:extLst>
          </p:cNvPr>
          <p:cNvCxnSpPr/>
          <p:nvPr/>
        </p:nvCxnSpPr>
        <p:spPr>
          <a:xfrm flipV="1">
            <a:off x="5757342" y="5365985"/>
            <a:ext cx="0" cy="31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Modeling 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AC3AAD-4015-4961-8C73-15C89FED8481}"/>
              </a:ext>
            </a:extLst>
          </p:cNvPr>
          <p:cNvSpPr txBox="1"/>
          <p:nvPr/>
        </p:nvSpPr>
        <p:spPr>
          <a:xfrm>
            <a:off x="508261" y="624375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Response model</a:t>
            </a:r>
            <a:endParaRPr lang="zh-CN" altLang="zh-CN" sz="2800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16802E-CB02-4733-BCE3-C3EFB82EDAE7}"/>
              </a:ext>
            </a:extLst>
          </p:cNvPr>
          <p:cNvSpPr txBox="1"/>
          <p:nvPr/>
        </p:nvSpPr>
        <p:spPr>
          <a:xfrm>
            <a:off x="878129" y="1594604"/>
            <a:ext cx="19517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</a:rPr>
              <a:t>I</a:t>
            </a:r>
            <a:r>
              <a:rPr lang="en-US" altLang="zh-CN" b="0" i="0" dirty="0">
                <a:solidFill>
                  <a:schemeClr val="accent6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ntegration 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265F64-FE0E-41D0-A9EC-648040BA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23" y="1452197"/>
            <a:ext cx="2962688" cy="8287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EA10E33-EAA8-4F3B-9AD4-D7D0164A6B60}"/>
              </a:ext>
            </a:extLst>
          </p:cNvPr>
          <p:cNvSpPr txBox="1"/>
          <p:nvPr/>
        </p:nvSpPr>
        <p:spPr>
          <a:xfrm>
            <a:off x="6307865" y="1593631"/>
            <a:ext cx="19517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</a:rPr>
              <a:t>Mapping  </a:t>
            </a:r>
            <a:r>
              <a:rPr lang="en-US" altLang="zh-CN" b="0" i="0" dirty="0">
                <a:solidFill>
                  <a:schemeClr val="accent6">
                    <a:lumMod val="50000"/>
                  </a:schemeClr>
                </a:solidFill>
                <a:effectLst/>
                <a:latin typeface="tahoma" panose="020B0604030504040204" pitchFamily="34" charset="0"/>
              </a:rPr>
              <a:t> 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F7629FC-AEA9-49F3-87D1-5560B9E0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0" y="2487954"/>
            <a:ext cx="11683739" cy="4110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2C5D64-7C5F-4FC4-B766-14322B75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005" y="1363039"/>
            <a:ext cx="334374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DE106D9E-A74E-40C7-B561-784FCF73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101174"/>
            <a:ext cx="9305041" cy="892533"/>
          </a:xfrm>
        </p:spPr>
        <p:txBody>
          <a:bodyPr>
            <a:normAutofit/>
          </a:bodyPr>
          <a:lstStyle/>
          <a:p>
            <a:r>
              <a:rPr lang="en-US" altLang="zh-CN" dirty="0"/>
              <a:t>Modeling  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C37686-8D00-49B9-AAA2-E6C71B272914}"/>
              </a:ext>
            </a:extLst>
          </p:cNvPr>
          <p:cNvGrpSpPr/>
          <p:nvPr/>
        </p:nvGrpSpPr>
        <p:grpSpPr>
          <a:xfrm>
            <a:off x="5837663" y="364452"/>
            <a:ext cx="6155136" cy="2977163"/>
            <a:chOff x="125724" y="528484"/>
            <a:chExt cx="6561287" cy="399664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BB84DA9-18CC-4F91-A4EE-ABA90F7E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99" r="64947" b="61348"/>
            <a:stretch/>
          </p:blipFill>
          <p:spPr>
            <a:xfrm>
              <a:off x="125724" y="993707"/>
              <a:ext cx="4273454" cy="35314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06BD36E-7F4C-4A0C-AA30-CCA516CE7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715" b="61348"/>
            <a:stretch/>
          </p:blipFill>
          <p:spPr>
            <a:xfrm>
              <a:off x="3116741" y="528484"/>
              <a:ext cx="3570270" cy="3996648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8E5387-6557-4AA7-8A77-29FBD44358D5}"/>
              </a:ext>
            </a:extLst>
          </p:cNvPr>
          <p:cNvGrpSpPr/>
          <p:nvPr/>
        </p:nvGrpSpPr>
        <p:grpSpPr>
          <a:xfrm>
            <a:off x="5837663" y="3341615"/>
            <a:ext cx="6078090" cy="2416490"/>
            <a:chOff x="2205492" y="2762250"/>
            <a:chExt cx="4583928" cy="18224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17CC30-3781-4638-A664-B098E2DAE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055" r="43309" b="35371"/>
            <a:stretch/>
          </p:blipFill>
          <p:spPr>
            <a:xfrm>
              <a:off x="2205492" y="2762250"/>
              <a:ext cx="4583928" cy="18224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33F23E0-B7D2-4BCD-9CE8-0BD1DEE23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848" t="41740" b="35371"/>
            <a:stretch/>
          </p:blipFill>
          <p:spPr>
            <a:xfrm>
              <a:off x="4270512" y="3014961"/>
              <a:ext cx="2518908" cy="1569738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4C0969E-96FB-439E-A2D9-70848FE6C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414" y="995663"/>
            <a:ext cx="1133633" cy="85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03A7C5-885C-44F2-93CC-5820DE2D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940" y="3290707"/>
            <a:ext cx="1124107" cy="7811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A26AE87-DBEE-452B-A949-985FC4176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835" y="5758104"/>
            <a:ext cx="1162212" cy="7716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0D0592-88B3-438E-9272-A97437DC6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570" b="-16945"/>
          <a:stretch/>
        </p:blipFill>
        <p:spPr>
          <a:xfrm>
            <a:off x="5864351" y="5791751"/>
            <a:ext cx="6051402" cy="9650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7182B5-3709-450F-A262-EF92FCBA26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249" t="35311" r="-1"/>
          <a:stretch/>
        </p:blipFill>
        <p:spPr>
          <a:xfrm>
            <a:off x="9085969" y="6093188"/>
            <a:ext cx="2583360" cy="5338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E3B72AC-6E34-435D-A491-D3D2B8DB1749}"/>
              </a:ext>
            </a:extLst>
          </p:cNvPr>
          <p:cNvSpPr txBox="1"/>
          <p:nvPr/>
        </p:nvSpPr>
        <p:spPr>
          <a:xfrm>
            <a:off x="508261" y="1099895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Perceptual model</a:t>
            </a:r>
            <a:endParaRPr lang="zh-CN" altLang="zh-CN" sz="2800" b="1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168</Words>
  <Application>Microsoft Office PowerPoint</Application>
  <PresentationFormat>宽屏</PresentationFormat>
  <Paragraphs>63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tahoma</vt:lpstr>
      <vt:lpstr>Office 主题​​</vt:lpstr>
      <vt:lpstr>PowerPoint 演示文稿</vt:lpstr>
      <vt:lpstr>PowerPoint 演示文稿</vt:lpstr>
      <vt:lpstr>outline</vt:lpstr>
      <vt:lpstr>Experimental procedure </vt:lpstr>
      <vt:lpstr>Modeling  </vt:lpstr>
      <vt:lpstr>Modeling  </vt:lpstr>
      <vt:lpstr>Modeling  </vt:lpstr>
      <vt:lpstr>Modeling  </vt:lpstr>
      <vt:lpstr>Modeling  </vt:lpstr>
      <vt:lpstr>Modeling  </vt:lpstr>
      <vt:lpstr>Q1-Q3  </vt:lpstr>
      <vt:lpstr>Q1-Q3  </vt:lpstr>
      <vt:lpstr>Q1-Q3  </vt:lpstr>
      <vt:lpstr>Q4-Q5  </vt:lpstr>
      <vt:lpstr>Q6  </vt:lpstr>
      <vt:lpstr>Q7  </vt:lpstr>
      <vt:lpstr>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Luning</dc:creator>
  <cp:lastModifiedBy>He Luning</cp:lastModifiedBy>
  <cp:revision>25</cp:revision>
  <dcterms:created xsi:type="dcterms:W3CDTF">2022-01-20T17:00:34Z</dcterms:created>
  <dcterms:modified xsi:type="dcterms:W3CDTF">2022-01-25T14:10:23Z</dcterms:modified>
</cp:coreProperties>
</file>