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82" r:id="rId8"/>
    <p:sldId id="260" r:id="rId9"/>
    <p:sldId id="261" r:id="rId10"/>
    <p:sldId id="262" r:id="rId11"/>
    <p:sldId id="263" r:id="rId12"/>
    <p:sldId id="264" r:id="rId13"/>
    <p:sldId id="265" r:id="rId14"/>
    <p:sldId id="268" r:id="rId15"/>
    <p:sldId id="285" r:id="rId16"/>
    <p:sldId id="286" r:id="rId17"/>
    <p:sldId id="288" r:id="rId18"/>
    <p:sldId id="287" r:id="rId19"/>
    <p:sldId id="289" r:id="rId20"/>
    <p:sldId id="290" r:id="rId21"/>
    <p:sldId id="269" r:id="rId22"/>
    <p:sldId id="266" r:id="rId23"/>
    <p:sldId id="284" r:id="rId24"/>
    <p:sldId id="270" r:id="rId25"/>
    <p:sldId id="271" r:id="rId26"/>
    <p:sldId id="291" r:id="rId27"/>
    <p:sldId id="272" r:id="rId28"/>
    <p:sldId id="273" r:id="rId29"/>
    <p:sldId id="274" r:id="rId30"/>
    <p:sldId id="275" r:id="rId31"/>
    <p:sldId id="292" r:id="rId32"/>
    <p:sldId id="293" r:id="rId33"/>
    <p:sldId id="276" r:id="rId34"/>
    <p:sldId id="277" r:id="rId35"/>
    <p:sldId id="278" r:id="rId36"/>
    <p:sldId id="279" r:id="rId37"/>
    <p:sldId id="294" r:id="rId38"/>
    <p:sldId id="280" r:id="rId39"/>
    <p:sldId id="29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AE769-4FAC-4ED4-BA42-B3852A10A4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BD45DD-57FF-474C-85D8-33EE9A70E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6AA44DC-A67D-4715-B0C5-C0D44D60AE4C}"/>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5" name="页脚占位符 4">
            <a:extLst>
              <a:ext uri="{FF2B5EF4-FFF2-40B4-BE49-F238E27FC236}">
                <a16:creationId xmlns:a16="http://schemas.microsoft.com/office/drawing/2014/main" id="{6BB3A4B9-F614-4D01-8760-40B48D286E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A23A32-C37F-4025-8366-3F2D08659CC5}"/>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146937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99A2A-806F-43DE-A94F-033DF7BF92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88C37B-E16C-4FF9-B7F3-B6C77739D7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9D47DC-8ACA-4F68-B1B7-C0B4353C4D2E}"/>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5" name="页脚占位符 4">
            <a:extLst>
              <a:ext uri="{FF2B5EF4-FFF2-40B4-BE49-F238E27FC236}">
                <a16:creationId xmlns:a16="http://schemas.microsoft.com/office/drawing/2014/main" id="{88A78F8A-A772-485C-8E90-1B38CF7220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436FDB-52BB-44F0-A54C-39D6E028CE3F}"/>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75124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065FE9-F34F-4848-9BFC-F52E9A5C70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528D9F5-0B12-4633-B217-2C1AD1C45F2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1BE5D6-7547-4808-A728-435E2E194AD8}"/>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5" name="页脚占位符 4">
            <a:extLst>
              <a:ext uri="{FF2B5EF4-FFF2-40B4-BE49-F238E27FC236}">
                <a16:creationId xmlns:a16="http://schemas.microsoft.com/office/drawing/2014/main" id="{8EAB92CE-F89E-4D4A-92E1-198D7F715D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375FDC-79B7-471D-9BA4-24A844470125}"/>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389248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2904A-5841-463E-AFB3-F4570A7547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C3EB86-AC79-41E9-8726-4AA5AECC6EF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6A8A6C-8AD2-46AA-8678-D1B9975C9EF9}"/>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5" name="页脚占位符 4">
            <a:extLst>
              <a:ext uri="{FF2B5EF4-FFF2-40B4-BE49-F238E27FC236}">
                <a16:creationId xmlns:a16="http://schemas.microsoft.com/office/drawing/2014/main" id="{36002914-096F-4590-B39E-B8380A1654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B5BBDD-FE63-4927-9234-3CD5D99F62C3}"/>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380980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5F856-202B-4E54-BFC3-2BB3A79AB3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C85C79-4190-4C79-9DD9-B33C0356D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A978CC-BB80-44C4-8D62-C0A9C88CF26D}"/>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5" name="页脚占位符 4">
            <a:extLst>
              <a:ext uri="{FF2B5EF4-FFF2-40B4-BE49-F238E27FC236}">
                <a16:creationId xmlns:a16="http://schemas.microsoft.com/office/drawing/2014/main" id="{DDABE89C-B0EE-4CDA-ADA9-B23F4EC6DF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4A7D61-DD00-4C75-BBF5-E858FDAEC9D5}"/>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118642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417BD-1183-49A1-AE36-12EBA66029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0EFB55-4897-4EF7-9DB9-88AFF0E1AB1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756E38-05D5-4128-862C-FE9679E3AE0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46538E3-D7D6-4184-AEF3-2BDE68FC52F2}"/>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6" name="页脚占位符 5">
            <a:extLst>
              <a:ext uri="{FF2B5EF4-FFF2-40B4-BE49-F238E27FC236}">
                <a16:creationId xmlns:a16="http://schemas.microsoft.com/office/drawing/2014/main" id="{24F0193C-17A0-4C70-B1C1-0675CA11FC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5CA981-8CAF-4607-A411-E9E03D09FA1A}"/>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340070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080C0-CFBB-4882-B207-609A73BBC47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7BAFB0-0B68-435E-BC26-3AD940F37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2B2C3A-2467-4BE3-9512-5139F2A95AB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0E85230-65B7-45FA-911E-A86F67F65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AB1764-516E-4275-A83F-91EA95E6AFF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886F19-B51B-4C17-8EDD-51B9D7271DAD}"/>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8" name="页脚占位符 7">
            <a:extLst>
              <a:ext uri="{FF2B5EF4-FFF2-40B4-BE49-F238E27FC236}">
                <a16:creationId xmlns:a16="http://schemas.microsoft.com/office/drawing/2014/main" id="{FAACC3A7-2D6A-4385-B386-D0BFD46D1C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CA6AE0-174C-4F43-A0BF-D6495D7B2344}"/>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339947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43CB6-CC6D-44FD-8608-9D376EF430E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8DAFC9-A2AA-40CD-B20E-A5E0B5B76C92}"/>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4" name="页脚占位符 3">
            <a:extLst>
              <a:ext uri="{FF2B5EF4-FFF2-40B4-BE49-F238E27FC236}">
                <a16:creationId xmlns:a16="http://schemas.microsoft.com/office/drawing/2014/main" id="{69B76F65-3BE6-4CCC-A3EE-118AD51036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82D973-93ED-418B-AFB5-CF838C24D169}"/>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380161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738678-CFF4-48C9-8F1E-2BC4F720AD73}"/>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3" name="页脚占位符 2">
            <a:extLst>
              <a:ext uri="{FF2B5EF4-FFF2-40B4-BE49-F238E27FC236}">
                <a16:creationId xmlns:a16="http://schemas.microsoft.com/office/drawing/2014/main" id="{BD19F53E-6860-4AE3-A7CA-165D2818FA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A8A3AD-4E40-4504-A231-A9BCE1334B5C}"/>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160209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B83D3-AB0F-4237-B954-D26439BA82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1DFEC8-3BFD-4486-B5A3-9CF32AF5E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4E3D94-C733-401B-9C56-6C61C1E85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2F4DBA-FCB0-478D-8A94-9749EFE14DA9}"/>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6" name="页脚占位符 5">
            <a:extLst>
              <a:ext uri="{FF2B5EF4-FFF2-40B4-BE49-F238E27FC236}">
                <a16:creationId xmlns:a16="http://schemas.microsoft.com/office/drawing/2014/main" id="{C4C51EAE-68D0-4433-B8E5-35CAB5C404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A486D-B0D0-4840-82F3-F5405C795B0F}"/>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57747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50FEF-4BFD-4A2C-8C1D-34491ABF6B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50749C-31CA-481D-AE34-299CFF9D5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539207-0073-43F5-B045-F918043B1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38CEF0-E9B0-461B-A273-6C1F4612625A}"/>
              </a:ext>
            </a:extLst>
          </p:cNvPr>
          <p:cNvSpPr>
            <a:spLocks noGrp="1"/>
          </p:cNvSpPr>
          <p:nvPr>
            <p:ph type="dt" sz="half" idx="10"/>
          </p:nvPr>
        </p:nvSpPr>
        <p:spPr/>
        <p:txBody>
          <a:bodyPr/>
          <a:lstStyle/>
          <a:p>
            <a:fld id="{D2934248-CD3B-4F92-B86D-0676262661AD}" type="datetimeFigureOut">
              <a:rPr lang="zh-CN" altLang="en-US" smtClean="0"/>
              <a:t>2022/2/7</a:t>
            </a:fld>
            <a:endParaRPr lang="zh-CN" altLang="en-US"/>
          </a:p>
        </p:txBody>
      </p:sp>
      <p:sp>
        <p:nvSpPr>
          <p:cNvPr id="6" name="页脚占位符 5">
            <a:extLst>
              <a:ext uri="{FF2B5EF4-FFF2-40B4-BE49-F238E27FC236}">
                <a16:creationId xmlns:a16="http://schemas.microsoft.com/office/drawing/2014/main" id="{58FC9E5E-8F73-4091-9CBA-73A1E8FBF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35F2E0-6979-44BC-9973-D450A989989A}"/>
              </a:ext>
            </a:extLst>
          </p:cNvPr>
          <p:cNvSpPr>
            <a:spLocks noGrp="1"/>
          </p:cNvSpPr>
          <p:nvPr>
            <p:ph type="sldNum" sz="quarter" idx="12"/>
          </p:nvPr>
        </p:nvSpPr>
        <p:spPr/>
        <p:txBody>
          <a:body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218714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2D96B43-8188-488A-A9D6-69CE05B52F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BE37C1-2045-46F1-BA8C-60E5E48AB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B0807E-5E27-4AF1-A9C9-93AD771B1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34248-CD3B-4F92-B86D-0676262661AD}" type="datetimeFigureOut">
              <a:rPr lang="zh-CN" altLang="en-US" smtClean="0"/>
              <a:t>2022/2/7</a:t>
            </a:fld>
            <a:endParaRPr lang="zh-CN" altLang="en-US"/>
          </a:p>
        </p:txBody>
      </p:sp>
      <p:sp>
        <p:nvSpPr>
          <p:cNvPr id="5" name="页脚占位符 4">
            <a:extLst>
              <a:ext uri="{FF2B5EF4-FFF2-40B4-BE49-F238E27FC236}">
                <a16:creationId xmlns:a16="http://schemas.microsoft.com/office/drawing/2014/main" id="{3FBC1AE8-7495-4D94-942D-899C727E1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997CF0-FAE6-4160-98C9-4073B0FCD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112F85-1694-4F68-9F6B-F77FC950F7A8}" type="slidenum">
              <a:rPr lang="zh-CN" altLang="en-US" smtClean="0"/>
              <a:t>‹#›</a:t>
            </a:fld>
            <a:endParaRPr lang="zh-CN" altLang="en-US"/>
          </a:p>
        </p:txBody>
      </p:sp>
    </p:spTree>
    <p:extLst>
      <p:ext uri="{BB962C8B-B14F-4D97-AF65-F5344CB8AC3E}">
        <p14:creationId xmlns:p14="http://schemas.microsoft.com/office/powerpoint/2010/main" val="1174644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83EE74B9-7285-4F24-A41E-9AD90F97AF93}"/>
              </a:ext>
            </a:extLst>
          </p:cNvPr>
          <p:cNvSpPr>
            <a:spLocks noGrp="1"/>
          </p:cNvSpPr>
          <p:nvPr>
            <p:ph type="ctrTitle"/>
          </p:nvPr>
        </p:nvSpPr>
        <p:spPr>
          <a:xfrm>
            <a:off x="643467" y="1698171"/>
            <a:ext cx="3962061" cy="4516360"/>
          </a:xfrm>
        </p:spPr>
        <p:txBody>
          <a:bodyPr vert="horz" lIns="91440" tIns="45720" rIns="91440" bIns="45720" rtlCol="0" anchor="t">
            <a:normAutofit/>
          </a:bodyPr>
          <a:lstStyle/>
          <a:p>
            <a:pPr algn="l"/>
            <a:r>
              <a:rPr lang="en-US" altLang="zh-CN" sz="3600" kern="1200">
                <a:solidFill>
                  <a:schemeClr val="tx1"/>
                </a:solidFill>
                <a:latin typeface="+mj-lt"/>
                <a:ea typeface="+mj-ea"/>
                <a:cs typeface="+mj-cs"/>
              </a:rPr>
              <a:t>Dynamic Interaction between Reinforcement Learning and Attention in Multidimensional Environments</a:t>
            </a:r>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文本框 4">
            <a:extLst>
              <a:ext uri="{FF2B5EF4-FFF2-40B4-BE49-F238E27FC236}">
                <a16:creationId xmlns:a16="http://schemas.microsoft.com/office/drawing/2014/main" id="{19B043D2-75A7-4CC5-8736-4B22EDB7D556}"/>
              </a:ext>
            </a:extLst>
          </p:cNvPr>
          <p:cNvSpPr txBox="1"/>
          <p:nvPr/>
        </p:nvSpPr>
        <p:spPr>
          <a:xfrm>
            <a:off x="5070020" y="1698170"/>
            <a:ext cx="6478513" cy="4516361"/>
          </a:xfrm>
          <a:prstGeom prst="rect">
            <a:avLst/>
          </a:prstGeom>
        </p:spPr>
        <p:txBody>
          <a:bodyPr vert="horz" lIns="91440" tIns="45720" rIns="91440" bIns="45720" rtlCol="0">
            <a:normAutofit/>
          </a:bodyPr>
          <a:lstStyle/>
          <a:p>
            <a:pPr>
              <a:lnSpc>
                <a:spcPct val="90000"/>
              </a:lnSpc>
              <a:spcAft>
                <a:spcPts val="600"/>
              </a:spcAft>
            </a:pPr>
            <a:r>
              <a:rPr lang="en-US" altLang="zh-CN" sz="2000" dirty="0"/>
              <a:t>Authors</a:t>
            </a:r>
            <a:r>
              <a:rPr lang="zh-CN" altLang="en-US" sz="2000" dirty="0"/>
              <a:t>：</a:t>
            </a:r>
            <a:endParaRPr lang="en-US" altLang="zh-CN" sz="2000" dirty="0"/>
          </a:p>
          <a:p>
            <a:pPr>
              <a:lnSpc>
                <a:spcPct val="90000"/>
              </a:lnSpc>
              <a:spcAft>
                <a:spcPts val="600"/>
              </a:spcAft>
            </a:pPr>
            <a:r>
              <a:rPr lang="en-US" altLang="zh-CN" sz="2000" dirty="0"/>
              <a:t>Yuan Chang Leong, Angela </a:t>
            </a:r>
            <a:r>
              <a:rPr lang="en-US" altLang="zh-CN" sz="2000" dirty="0" err="1"/>
              <a:t>Radulescu</a:t>
            </a:r>
            <a:r>
              <a:rPr lang="en-US" altLang="zh-CN" sz="2000" dirty="0"/>
              <a:t>,</a:t>
            </a:r>
          </a:p>
          <a:p>
            <a:pPr>
              <a:lnSpc>
                <a:spcPct val="90000"/>
              </a:lnSpc>
              <a:spcAft>
                <a:spcPts val="600"/>
              </a:spcAft>
            </a:pPr>
            <a:r>
              <a:rPr lang="en-US" altLang="zh-CN" sz="2000" dirty="0" err="1"/>
              <a:t>Reka</a:t>
            </a:r>
            <a:r>
              <a:rPr lang="en-US" altLang="zh-CN" sz="2000" dirty="0"/>
              <a:t> Daniel, Vivian </a:t>
            </a:r>
            <a:r>
              <a:rPr lang="en-US" altLang="zh-CN" sz="2000" dirty="0" err="1"/>
              <a:t>DeWoskin</a:t>
            </a:r>
            <a:r>
              <a:rPr lang="en-US" altLang="zh-CN" sz="2000" dirty="0"/>
              <a:t>, Yael Niv</a:t>
            </a:r>
          </a:p>
          <a:p>
            <a:pPr indent="-228600">
              <a:lnSpc>
                <a:spcPct val="90000"/>
              </a:lnSpc>
              <a:spcAft>
                <a:spcPts val="600"/>
              </a:spcAft>
              <a:buFont typeface="Arial" panose="020B0604020202020204" pitchFamily="34" charset="0"/>
              <a:buChar char="•"/>
            </a:pPr>
            <a:endParaRPr lang="en-US" altLang="zh-CN" sz="2000" dirty="0"/>
          </a:p>
          <a:p>
            <a:pPr>
              <a:lnSpc>
                <a:spcPct val="90000"/>
              </a:lnSpc>
              <a:spcAft>
                <a:spcPts val="600"/>
              </a:spcAft>
            </a:pPr>
            <a:r>
              <a:rPr lang="en-US" altLang="zh-CN" sz="2000" dirty="0"/>
              <a:t>In Brief</a:t>
            </a:r>
            <a:r>
              <a:rPr lang="zh-CN" altLang="en-US" sz="2000" dirty="0"/>
              <a:t>：</a:t>
            </a:r>
            <a:endParaRPr lang="en-US" altLang="zh-CN" sz="2000" dirty="0"/>
          </a:p>
          <a:p>
            <a:pPr>
              <a:lnSpc>
                <a:spcPct val="90000"/>
              </a:lnSpc>
              <a:spcAft>
                <a:spcPts val="600"/>
              </a:spcAft>
            </a:pPr>
            <a:r>
              <a:rPr lang="en-US" altLang="zh-CN" sz="2000" dirty="0"/>
              <a:t>The authors used eye tracking and fMRI to empirically measure fluctuations of attention in a multidimensional decision-making task. The authors demonstrate that decision making in multidimensional environments is facilitated by a bidirectional interaction between </a:t>
            </a:r>
            <a:r>
              <a:rPr lang="en-US" altLang="zh-CN" sz="2000" b="1" dirty="0"/>
              <a:t>attention</a:t>
            </a:r>
            <a:r>
              <a:rPr lang="en-US" altLang="zh-CN" sz="2000" dirty="0"/>
              <a:t> and trial-and-error </a:t>
            </a:r>
            <a:r>
              <a:rPr lang="en-US" altLang="zh-CN" sz="2000" b="1" dirty="0"/>
              <a:t>reinforcement learning processes</a:t>
            </a:r>
            <a:r>
              <a:rPr lang="en-US" altLang="zh-CN" sz="2000" dirty="0"/>
              <a:t>.</a:t>
            </a:r>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7617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D6BD6A75-0354-493E-93F1-34C354F3C157}"/>
              </a:ext>
            </a:extLst>
          </p:cNvPr>
          <p:cNvSpPr>
            <a:spLocks noGrp="1"/>
          </p:cNvSpPr>
          <p:nvPr>
            <p:ph type="title"/>
          </p:nvPr>
        </p:nvSpPr>
        <p:spPr>
          <a:xfrm>
            <a:off x="643467" y="321734"/>
            <a:ext cx="10905066" cy="1135737"/>
          </a:xfrm>
        </p:spPr>
        <p:txBody>
          <a:bodyPr>
            <a:normAutofit/>
          </a:bodyPr>
          <a:lstStyle/>
          <a:p>
            <a:r>
              <a:rPr lang="en-US" altLang="zh-CN" sz="3600"/>
              <a:t>Both Choice and Learning Are Biased by Attention</a:t>
            </a:r>
            <a:endParaRPr lang="zh-CN" altLang="en-US" sz="3600"/>
          </a:p>
        </p:txBody>
      </p:sp>
      <p:sp>
        <p:nvSpPr>
          <p:cNvPr id="3" name="内容占位符 2">
            <a:extLst>
              <a:ext uri="{FF2B5EF4-FFF2-40B4-BE49-F238E27FC236}">
                <a16:creationId xmlns:a16="http://schemas.microsoft.com/office/drawing/2014/main" id="{EE481F06-2D5B-4793-B013-853D8BF04769}"/>
              </a:ext>
            </a:extLst>
          </p:cNvPr>
          <p:cNvSpPr>
            <a:spLocks noGrp="1"/>
          </p:cNvSpPr>
          <p:nvPr>
            <p:ph idx="1"/>
          </p:nvPr>
        </p:nvSpPr>
        <p:spPr>
          <a:xfrm>
            <a:off x="643469" y="1782981"/>
            <a:ext cx="4008384" cy="4393982"/>
          </a:xfrm>
        </p:spPr>
        <p:txBody>
          <a:bodyPr>
            <a:normAutofit lnSpcReduction="10000"/>
          </a:bodyPr>
          <a:lstStyle/>
          <a:p>
            <a:pPr marL="0" indent="0">
              <a:buNone/>
            </a:pPr>
            <a:r>
              <a:rPr lang="en-US" altLang="zh-CN" sz="1400" dirty="0"/>
              <a:t>Result:</a:t>
            </a:r>
          </a:p>
          <a:p>
            <a:pPr marL="0" indent="0">
              <a:buNone/>
            </a:pPr>
            <a:r>
              <a:rPr lang="en-US" altLang="zh-CN" sz="1400" dirty="0"/>
              <a:t>Both model-performance metrics showed that the ACL model, in which attention modulated both choice and learning, outperformed the other three models.</a:t>
            </a:r>
          </a:p>
          <a:p>
            <a:pPr marL="0" indent="0">
              <a:buNone/>
            </a:pPr>
            <a:r>
              <a:rPr lang="en-US" altLang="zh-CN" sz="1400" dirty="0"/>
              <a:t>A:  Average likelihood per trial for the ACL model was highest for </a:t>
            </a:r>
            <a:r>
              <a:rPr lang="en-US" altLang="zh-CN" sz="1400" b="1" dirty="0"/>
              <a:t>21 of 25 </a:t>
            </a:r>
            <a:r>
              <a:rPr lang="en-US" altLang="zh-CN" sz="1400" dirty="0"/>
              <a:t>subjects, on average significantly higher than that for the AC (t24 = 4.72, p &lt; 0.001), AL (t24 = 6.70, p &lt; 0.001), and UA (t24 = 8.61, p &lt; 0.001) models. Both the AC and AL models also yielded significantly higher average likelihood per trial than the UA model (AC: t24 = 8.03, p &lt; 0.001; AL: t24 = 7.20, p &lt; 0.001).  </a:t>
            </a:r>
          </a:p>
          <a:p>
            <a:pPr marL="0" indent="0">
              <a:buNone/>
            </a:pPr>
            <a:r>
              <a:rPr lang="en-US" altLang="zh-CN" sz="1400" dirty="0"/>
              <a:t>B:  Model comparison using BIC confirmed that the ACL model has the lowest (i.e., best) BIC score.</a:t>
            </a:r>
          </a:p>
          <a:p>
            <a:pPr marL="0" indent="0">
              <a:buNone/>
            </a:pPr>
            <a:r>
              <a:rPr lang="en-US" altLang="zh-CN" sz="1400" dirty="0"/>
              <a:t>C:  The average likelihood per trial of the ACL model diverged significantly from that of the other models early in the game, when performance was still well below asymptote. </a:t>
            </a:r>
          </a:p>
          <a:p>
            <a:pPr marL="0" indent="0">
              <a:buNone/>
            </a:pPr>
            <a:endParaRPr lang="en-US" altLang="zh-CN" sz="1300" dirty="0"/>
          </a:p>
          <a:p>
            <a:pPr marL="0" indent="0">
              <a:buNone/>
            </a:pPr>
            <a:endParaRPr lang="en-US" altLang="zh-CN" sz="1300" dirty="0"/>
          </a:p>
          <a:p>
            <a:pPr marL="0" indent="0">
              <a:buNone/>
            </a:pPr>
            <a:endParaRPr lang="en-US" altLang="zh-CN" sz="1300" dirty="0"/>
          </a:p>
          <a:p>
            <a:pPr marL="0" indent="0">
              <a:buNone/>
            </a:pPr>
            <a:endParaRPr lang="en-US" altLang="zh-CN" sz="1300" dirty="0"/>
          </a:p>
          <a:p>
            <a:pPr marL="0" indent="0">
              <a:buNone/>
            </a:pPr>
            <a:endParaRPr lang="en-US" altLang="zh-CN" sz="1300" dirty="0"/>
          </a:p>
        </p:txBody>
      </p:sp>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图片 4">
            <a:extLst>
              <a:ext uri="{FF2B5EF4-FFF2-40B4-BE49-F238E27FC236}">
                <a16:creationId xmlns:a16="http://schemas.microsoft.com/office/drawing/2014/main" id="{525102F4-19E0-4209-8E34-22034D46C487}"/>
              </a:ext>
            </a:extLst>
          </p:cNvPr>
          <p:cNvPicPr>
            <a:picLocks noChangeAspect="1"/>
          </p:cNvPicPr>
          <p:nvPr/>
        </p:nvPicPr>
        <p:blipFill>
          <a:blip r:embed="rId2"/>
          <a:stretch>
            <a:fillRect/>
          </a:stretch>
        </p:blipFill>
        <p:spPr>
          <a:xfrm>
            <a:off x="5474702" y="1782981"/>
            <a:ext cx="5894447" cy="4361892"/>
          </a:xfrm>
          <a:prstGeom prst="rect">
            <a:avLst/>
          </a:prstGeom>
        </p:spPr>
      </p:pic>
      <p:grpSp>
        <p:nvGrpSpPr>
          <p:cNvPr id="22" name="Group 2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5668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6BD6A75-0354-493E-93F1-34C354F3C157}"/>
              </a:ext>
            </a:extLst>
          </p:cNvPr>
          <p:cNvSpPr>
            <a:spLocks noGrp="1"/>
          </p:cNvSpPr>
          <p:nvPr>
            <p:ph type="title"/>
          </p:nvPr>
        </p:nvSpPr>
        <p:spPr>
          <a:xfrm>
            <a:off x="838200" y="365125"/>
            <a:ext cx="10515600" cy="1325563"/>
          </a:xfrm>
        </p:spPr>
        <p:txBody>
          <a:bodyPr>
            <a:normAutofit/>
          </a:bodyPr>
          <a:lstStyle/>
          <a:p>
            <a:r>
              <a:rPr lang="en-US" altLang="zh-CN" sz="4200"/>
              <a:t>Both Choice and Learning Are Biased by Attention</a:t>
            </a:r>
            <a:endParaRPr lang="zh-CN" alt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EE481F06-2D5B-4793-B013-853D8BF04769}"/>
              </a:ext>
            </a:extLst>
          </p:cNvPr>
          <p:cNvSpPr>
            <a:spLocks noGrp="1"/>
          </p:cNvSpPr>
          <p:nvPr>
            <p:ph idx="1"/>
          </p:nvPr>
        </p:nvSpPr>
        <p:spPr>
          <a:xfrm>
            <a:off x="838200" y="1929384"/>
            <a:ext cx="10515600" cy="4251960"/>
          </a:xfrm>
        </p:spPr>
        <p:txBody>
          <a:bodyPr>
            <a:normAutofit/>
          </a:bodyPr>
          <a:lstStyle/>
          <a:p>
            <a:pPr marL="0" indent="0">
              <a:buNone/>
            </a:pPr>
            <a:r>
              <a:rPr lang="en-US" altLang="zh-CN" sz="2200" dirty="0"/>
              <a:t>Conclusion:</a:t>
            </a:r>
          </a:p>
          <a:p>
            <a:pPr marL="0" indent="0">
              <a:buNone/>
            </a:pPr>
            <a:r>
              <a:rPr lang="en-US" altLang="zh-CN" sz="2200" dirty="0"/>
              <a:t>These results suggest that attention processes biased both how values were computed during choice and how values were updated during learning.</a:t>
            </a:r>
          </a:p>
          <a:p>
            <a:pPr marL="0" indent="0">
              <a:buNone/>
            </a:pPr>
            <a:endParaRPr lang="en-US" altLang="zh-CN" sz="2200" dirty="0"/>
          </a:p>
          <a:p>
            <a:pPr marL="0" indent="0">
              <a:buNone/>
            </a:pPr>
            <a:r>
              <a:rPr lang="en-US" altLang="zh-CN" sz="2200" dirty="0"/>
              <a:t>Notably, the partial attention models (AC and AL) also explained participants’ behavior better than the model that assumed uniform attention across dimensions (UA), providing additional support for the role of attention in participants’ learning and decision-making processes.</a:t>
            </a:r>
          </a:p>
        </p:txBody>
      </p:sp>
    </p:spTree>
    <p:extLst>
      <p:ext uri="{BB962C8B-B14F-4D97-AF65-F5344CB8AC3E}">
        <p14:creationId xmlns:p14="http://schemas.microsoft.com/office/powerpoint/2010/main" val="291213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ACB1FDD6-D8F3-4FDE-8F45-0720CC35D7BA}"/>
              </a:ext>
            </a:extLst>
          </p:cNvPr>
          <p:cNvSpPr>
            <a:spLocks noGrp="1"/>
          </p:cNvSpPr>
          <p:nvPr>
            <p:ph type="title"/>
          </p:nvPr>
        </p:nvSpPr>
        <p:spPr>
          <a:xfrm>
            <a:off x="643467" y="321734"/>
            <a:ext cx="10905066" cy="1135737"/>
          </a:xfrm>
        </p:spPr>
        <p:txBody>
          <a:bodyPr>
            <a:normAutofit/>
          </a:bodyPr>
          <a:lstStyle/>
          <a:p>
            <a:r>
              <a:rPr lang="en-US" altLang="zh-CN" sz="3600" dirty="0"/>
              <a:t>Eye tracking/MVPA</a:t>
            </a:r>
            <a:endParaRPr lang="zh-CN" altLang="en-US" sz="3600" dirty="0"/>
          </a:p>
        </p:txBody>
      </p:sp>
      <p:sp>
        <p:nvSpPr>
          <p:cNvPr id="3" name="内容占位符 2">
            <a:extLst>
              <a:ext uri="{FF2B5EF4-FFF2-40B4-BE49-F238E27FC236}">
                <a16:creationId xmlns:a16="http://schemas.microsoft.com/office/drawing/2014/main" id="{5CA76F09-2F6F-432D-B7EF-21D39EC82297}"/>
              </a:ext>
            </a:extLst>
          </p:cNvPr>
          <p:cNvSpPr>
            <a:spLocks noGrp="1"/>
          </p:cNvSpPr>
          <p:nvPr>
            <p:ph idx="1"/>
          </p:nvPr>
        </p:nvSpPr>
        <p:spPr>
          <a:xfrm>
            <a:off x="643467" y="1782981"/>
            <a:ext cx="10905066" cy="4393982"/>
          </a:xfrm>
        </p:spPr>
        <p:txBody>
          <a:bodyPr>
            <a:normAutofit/>
          </a:bodyPr>
          <a:lstStyle/>
          <a:p>
            <a:pPr marL="0" indent="0">
              <a:buNone/>
            </a:pPr>
            <a:r>
              <a:rPr lang="en-US" altLang="zh-CN" sz="2000" dirty="0"/>
              <a:t>Eye tracking:</a:t>
            </a:r>
          </a:p>
          <a:p>
            <a:pPr marL="0" indent="0">
              <a:buNone/>
            </a:pPr>
            <a:r>
              <a:rPr lang="en-US" altLang="zh-CN" sz="2000" dirty="0"/>
              <a:t>1. A horizontal rectangular area of interest (AOI) was defined around each horizontal dimension in the visual display.</a:t>
            </a:r>
          </a:p>
          <a:p>
            <a:pPr marL="0" indent="0">
              <a:buNone/>
            </a:pPr>
            <a:r>
              <a:rPr lang="en-US" altLang="zh-CN" sz="2000" dirty="0"/>
              <a:t>2. preprocessing--reduce high-frequency noise, discarding data from the first 200 </a:t>
            </a:r>
            <a:r>
              <a:rPr lang="en-US" altLang="zh-CN" sz="2000" dirty="0" err="1"/>
              <a:t>ms</a:t>
            </a:r>
            <a:r>
              <a:rPr lang="en-US" altLang="zh-CN" sz="2000" dirty="0"/>
              <a:t> after the onset of each trial </a:t>
            </a:r>
          </a:p>
          <a:p>
            <a:pPr marL="0" indent="0">
              <a:buNone/>
            </a:pPr>
            <a:r>
              <a:rPr lang="en-US" altLang="zh-CN" sz="2000" dirty="0"/>
              <a:t>3. taking the proportion of time participants’ point of gaze resided within each AOI as a measure of attention to the corresponding dimension.</a:t>
            </a:r>
          </a:p>
          <a:p>
            <a:pPr marL="0" indent="0">
              <a:buNone/>
            </a:pPr>
            <a:r>
              <a:rPr lang="en-US" altLang="zh-CN" sz="2000" dirty="0"/>
              <a:t>4. To account for subject-specific noise, we computed a weighted sum between the raw measure and uniform attention (one-third to each dimension). The weight </a:t>
            </a:r>
            <a:r>
              <a:rPr lang="en-US" altLang="zh-CN" sz="2000" b="1" i="1" dirty="0"/>
              <a:t>Wet</a:t>
            </a:r>
            <a:r>
              <a:rPr lang="en-US" altLang="zh-CN" sz="2000" dirty="0"/>
              <a:t>, which served to smoothly interpolate between uniform attention and the empirical eye-tracking measure, was a free parameter fit to each subject’s behavioral data.</a:t>
            </a:r>
          </a:p>
          <a:p>
            <a:pPr marL="0" indent="0">
              <a:buNone/>
            </a:pPr>
            <a:r>
              <a:rPr lang="en-US" altLang="zh-CN" sz="2000" dirty="0"/>
              <a:t>5. As </a:t>
            </a:r>
            <a:r>
              <a:rPr lang="en-US" altLang="zh-CN" sz="2000" b="1" i="1" dirty="0"/>
              <a:t>Wet</a:t>
            </a:r>
            <a:r>
              <a:rPr lang="en-US" altLang="zh-CN" sz="2000" dirty="0"/>
              <a:t> decreased, the empirical measure contributed less to the final attention vector.</a:t>
            </a:r>
            <a:endParaRPr lang="zh-CN" altLang="en-US" sz="2000" dirty="0"/>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825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ACB1FDD6-D8F3-4FDE-8F45-0720CC35D7BA}"/>
              </a:ext>
            </a:extLst>
          </p:cNvPr>
          <p:cNvSpPr>
            <a:spLocks noGrp="1"/>
          </p:cNvSpPr>
          <p:nvPr>
            <p:ph type="title"/>
          </p:nvPr>
        </p:nvSpPr>
        <p:spPr>
          <a:xfrm>
            <a:off x="643467" y="321734"/>
            <a:ext cx="10905066" cy="1135737"/>
          </a:xfrm>
        </p:spPr>
        <p:txBody>
          <a:bodyPr>
            <a:normAutofit/>
          </a:bodyPr>
          <a:lstStyle/>
          <a:p>
            <a:r>
              <a:rPr lang="en-US" altLang="zh-CN" sz="3600" dirty="0"/>
              <a:t>Eye tracking/MVPA</a:t>
            </a:r>
            <a:endParaRPr lang="zh-CN" altLang="en-US" sz="3600" dirty="0"/>
          </a:p>
        </p:txBody>
      </p:sp>
      <p:sp>
        <p:nvSpPr>
          <p:cNvPr id="3" name="内容占位符 2">
            <a:extLst>
              <a:ext uri="{FF2B5EF4-FFF2-40B4-BE49-F238E27FC236}">
                <a16:creationId xmlns:a16="http://schemas.microsoft.com/office/drawing/2014/main" id="{5CA76F09-2F6F-432D-B7EF-21D39EC82297}"/>
              </a:ext>
            </a:extLst>
          </p:cNvPr>
          <p:cNvSpPr>
            <a:spLocks noGrp="1"/>
          </p:cNvSpPr>
          <p:nvPr>
            <p:ph idx="1"/>
          </p:nvPr>
        </p:nvSpPr>
        <p:spPr>
          <a:xfrm>
            <a:off x="643467" y="1782981"/>
            <a:ext cx="10905066" cy="4393982"/>
          </a:xfrm>
        </p:spPr>
        <p:txBody>
          <a:bodyPr>
            <a:normAutofit/>
          </a:bodyPr>
          <a:lstStyle/>
          <a:p>
            <a:pPr marL="0" indent="0">
              <a:buNone/>
            </a:pPr>
            <a:r>
              <a:rPr lang="en-US" altLang="zh-CN" sz="2000" dirty="0"/>
              <a:t>MVPA:</a:t>
            </a:r>
          </a:p>
          <a:p>
            <a:pPr marL="457200" indent="-457200">
              <a:buFont typeface="+mj-lt"/>
              <a:buAutoNum type="arabicPeriod"/>
            </a:pPr>
            <a:r>
              <a:rPr lang="en-US" altLang="zh-CN" sz="2000" dirty="0"/>
              <a:t>A linear support vector machine (SVM) was trained on data from the localizer task to classify the dimension that participants were attending to on each trial based on patterns of BOLD activity. (SVM for face vs not face and ……) </a:t>
            </a:r>
          </a:p>
          <a:p>
            <a:pPr marL="457200" indent="-457200">
              <a:buFont typeface="+mj-lt"/>
              <a:buAutoNum type="arabicPeriod"/>
            </a:pPr>
            <a:r>
              <a:rPr lang="en-US" altLang="zh-CN" sz="2000" dirty="0"/>
              <a:t>Analysis was restricted to voxels in a ventral visual stream mask consisting of the bilateral occipital lobe and ventral temporal cortex.</a:t>
            </a:r>
          </a:p>
          <a:p>
            <a:pPr marL="457200" indent="-457200">
              <a:buFont typeface="+mj-lt"/>
              <a:buAutoNum type="arabicPeriod"/>
            </a:pPr>
            <a:r>
              <a:rPr lang="en-US" altLang="zh-CN" sz="2000" dirty="0"/>
              <a:t>On each trial, the classifier returned the probability that the participant was attending to each of the dimensions (three numbers summing to 1).</a:t>
            </a:r>
          </a:p>
          <a:p>
            <a:pPr marL="457200" indent="-457200">
              <a:buFont typeface="+mj-lt"/>
              <a:buAutoNum type="arabicPeriod"/>
            </a:pPr>
            <a:r>
              <a:rPr lang="en-US" altLang="zh-CN" sz="2000" dirty="0"/>
              <a:t>Similar to the eye-tracking measure of attention, we computed a weighted sum between the probabilities and uniformly distribution attention.</a:t>
            </a:r>
          </a:p>
          <a:p>
            <a:pPr marL="0" indent="0">
              <a:buNone/>
            </a:pPr>
            <a:endParaRPr lang="en-US" altLang="zh-CN" sz="1600" dirty="0"/>
          </a:p>
          <a:p>
            <a:pPr marL="0" indent="0">
              <a:buNone/>
            </a:pPr>
            <a:r>
              <a:rPr lang="en-US" altLang="zh-CN" sz="1600" i="1" dirty="0"/>
              <a:t>Wu, T.-F., Lin, C.-J., and Weng, R.C. (2004). Probability Estimates for Multi-class Classification by Pairwise Coupling. J. Mach. Learn. Res. 5, 975–1005.</a:t>
            </a:r>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213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B23985-E399-4745-BF1A-D14618306321}"/>
              </a:ext>
            </a:extLst>
          </p:cNvPr>
          <p:cNvSpPr>
            <a:spLocks noGrp="1"/>
          </p:cNvSpPr>
          <p:nvPr>
            <p:ph type="title"/>
          </p:nvPr>
        </p:nvSpPr>
        <p:spPr>
          <a:xfrm>
            <a:off x="1075767" y="1188637"/>
            <a:ext cx="2988234" cy="4480726"/>
          </a:xfrm>
        </p:spPr>
        <p:txBody>
          <a:bodyPr>
            <a:normAutofit/>
          </a:bodyPr>
          <a:lstStyle/>
          <a:p>
            <a:pPr algn="r"/>
            <a:r>
              <a:rPr lang="en-US" altLang="zh-CN" sz="2600" dirty="0"/>
              <a:t>Composite Measure</a:t>
            </a:r>
            <a:endParaRPr lang="zh-CN" altLang="en-US" sz="2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774B7BA7-21FB-43E4-BB1C-B4665B5D8482}"/>
              </a:ext>
            </a:extLst>
          </p:cNvPr>
          <p:cNvSpPr>
            <a:spLocks noGrp="1"/>
          </p:cNvSpPr>
          <p:nvPr>
            <p:ph idx="1"/>
          </p:nvPr>
        </p:nvSpPr>
        <p:spPr>
          <a:xfrm>
            <a:off x="5255260" y="1648870"/>
            <a:ext cx="4702848" cy="3560260"/>
          </a:xfrm>
        </p:spPr>
        <p:txBody>
          <a:bodyPr anchor="ctr">
            <a:normAutofit/>
          </a:bodyPr>
          <a:lstStyle/>
          <a:p>
            <a:pPr marL="0" indent="0">
              <a:buNone/>
            </a:pPr>
            <a:r>
              <a:rPr lang="en-US" altLang="zh-CN" sz="2400" dirty="0"/>
              <a:t>Composite Measure:</a:t>
            </a:r>
          </a:p>
          <a:p>
            <a:pPr marL="0" indent="0">
              <a:buNone/>
            </a:pPr>
            <a:r>
              <a:rPr lang="en-US" altLang="zh-CN" sz="2400" dirty="0"/>
              <a:t>To combine the two measures of attention, we computed a composite measure as the product of eye-tracking and MVPA measures of attention, renormalized to sum to 1.</a:t>
            </a:r>
          </a:p>
          <a:p>
            <a:pPr marL="0" indent="0">
              <a:buNone/>
            </a:pPr>
            <a:endParaRPr lang="zh-CN" altLang="en-US" sz="2400" dirty="0"/>
          </a:p>
        </p:txBody>
      </p:sp>
    </p:spTree>
    <p:extLst>
      <p:ext uri="{BB962C8B-B14F-4D97-AF65-F5344CB8AC3E}">
        <p14:creationId xmlns:p14="http://schemas.microsoft.com/office/powerpoint/2010/main" val="72832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CF5A45-ECAA-47E4-9274-FC3B61D41C79}"/>
              </a:ext>
            </a:extLst>
          </p:cNvPr>
          <p:cNvSpPr>
            <a:spLocks noGrp="1"/>
          </p:cNvSpPr>
          <p:nvPr>
            <p:ph idx="1"/>
          </p:nvPr>
        </p:nvSpPr>
        <p:spPr/>
        <p:txBody>
          <a:bodyPr/>
          <a:lstStyle/>
          <a:p>
            <a:pPr marL="0" indent="0">
              <a:buNone/>
            </a:pPr>
            <a:r>
              <a:rPr lang="en-US" altLang="zh-CN" dirty="0"/>
              <a:t>Equation1:</a:t>
            </a:r>
          </a:p>
          <a:p>
            <a:pPr marL="0" indent="0">
              <a:buNone/>
            </a:pPr>
            <a:endParaRPr lang="en-US" altLang="zh-CN" dirty="0"/>
          </a:p>
          <a:p>
            <a:pPr marL="0" indent="0">
              <a:buNone/>
            </a:pPr>
            <a:r>
              <a:rPr lang="en-US" altLang="zh-CN" dirty="0"/>
              <a:t>Equation2:</a:t>
            </a:r>
          </a:p>
          <a:p>
            <a:pPr marL="0" indent="0">
              <a:buNone/>
            </a:pPr>
            <a:endParaRPr lang="en-US" altLang="zh-CN" dirty="0"/>
          </a:p>
          <a:p>
            <a:pPr marL="0" indent="0">
              <a:buNone/>
            </a:pPr>
            <a:r>
              <a:rPr lang="en-US" altLang="zh-CN" dirty="0"/>
              <a:t>Equation3:  </a:t>
            </a:r>
          </a:p>
          <a:p>
            <a:pPr marL="0" indent="0">
              <a:buNone/>
            </a:pPr>
            <a:endParaRPr lang="en-US" altLang="zh-CN" dirty="0"/>
          </a:p>
          <a:p>
            <a:pPr marL="0" indent="0">
              <a:buNone/>
            </a:pPr>
            <a:r>
              <a:rPr lang="en-US" altLang="zh-CN" dirty="0"/>
              <a:t>Equation4:</a:t>
            </a:r>
            <a:endParaRPr lang="zh-CN" altLang="en-US" dirty="0"/>
          </a:p>
        </p:txBody>
      </p:sp>
      <p:pic>
        <p:nvPicPr>
          <p:cNvPr id="4" name="图片 3">
            <a:extLst>
              <a:ext uri="{FF2B5EF4-FFF2-40B4-BE49-F238E27FC236}">
                <a16:creationId xmlns:a16="http://schemas.microsoft.com/office/drawing/2014/main" id="{48FDEEE9-38AD-4AB1-B7AB-5235056A64A9}"/>
              </a:ext>
            </a:extLst>
          </p:cNvPr>
          <p:cNvPicPr>
            <a:picLocks noChangeAspect="1"/>
          </p:cNvPicPr>
          <p:nvPr/>
        </p:nvPicPr>
        <p:blipFill>
          <a:blip r:embed="rId2"/>
          <a:stretch>
            <a:fillRect/>
          </a:stretch>
        </p:blipFill>
        <p:spPr>
          <a:xfrm>
            <a:off x="3048000" y="1639370"/>
            <a:ext cx="3048000" cy="762000"/>
          </a:xfrm>
          <a:prstGeom prst="rect">
            <a:avLst/>
          </a:prstGeom>
        </p:spPr>
      </p:pic>
      <p:pic>
        <p:nvPicPr>
          <p:cNvPr id="5" name="图片 4">
            <a:extLst>
              <a:ext uri="{FF2B5EF4-FFF2-40B4-BE49-F238E27FC236}">
                <a16:creationId xmlns:a16="http://schemas.microsoft.com/office/drawing/2014/main" id="{077378B5-BFE1-4330-B125-F458C1EFF02F}"/>
              </a:ext>
            </a:extLst>
          </p:cNvPr>
          <p:cNvPicPr>
            <a:picLocks noChangeAspect="1"/>
          </p:cNvPicPr>
          <p:nvPr/>
        </p:nvPicPr>
        <p:blipFill>
          <a:blip r:embed="rId3"/>
          <a:stretch>
            <a:fillRect/>
          </a:stretch>
        </p:blipFill>
        <p:spPr>
          <a:xfrm>
            <a:off x="3048000" y="2752725"/>
            <a:ext cx="2705100" cy="676275"/>
          </a:xfrm>
          <a:prstGeom prst="rect">
            <a:avLst/>
          </a:prstGeom>
        </p:spPr>
      </p:pic>
      <p:pic>
        <p:nvPicPr>
          <p:cNvPr id="6" name="图片 5">
            <a:extLst>
              <a:ext uri="{FF2B5EF4-FFF2-40B4-BE49-F238E27FC236}">
                <a16:creationId xmlns:a16="http://schemas.microsoft.com/office/drawing/2014/main" id="{0705703C-AF5F-40BE-82C3-04C51626C4BC}"/>
              </a:ext>
            </a:extLst>
          </p:cNvPr>
          <p:cNvPicPr>
            <a:picLocks noChangeAspect="1"/>
          </p:cNvPicPr>
          <p:nvPr/>
        </p:nvPicPr>
        <p:blipFill>
          <a:blip r:embed="rId4"/>
          <a:stretch>
            <a:fillRect/>
          </a:stretch>
        </p:blipFill>
        <p:spPr>
          <a:xfrm>
            <a:off x="3190875" y="3847031"/>
            <a:ext cx="2762250" cy="609600"/>
          </a:xfrm>
          <a:prstGeom prst="rect">
            <a:avLst/>
          </a:prstGeom>
        </p:spPr>
      </p:pic>
      <p:pic>
        <p:nvPicPr>
          <p:cNvPr id="7" name="图片 6">
            <a:extLst>
              <a:ext uri="{FF2B5EF4-FFF2-40B4-BE49-F238E27FC236}">
                <a16:creationId xmlns:a16="http://schemas.microsoft.com/office/drawing/2014/main" id="{DFB53A38-47B3-492F-8EA3-4A47B49A1B96}"/>
              </a:ext>
            </a:extLst>
          </p:cNvPr>
          <p:cNvPicPr>
            <a:picLocks noChangeAspect="1"/>
          </p:cNvPicPr>
          <p:nvPr/>
        </p:nvPicPr>
        <p:blipFill>
          <a:blip r:embed="rId5"/>
          <a:stretch>
            <a:fillRect/>
          </a:stretch>
        </p:blipFill>
        <p:spPr>
          <a:xfrm>
            <a:off x="3305175" y="4785242"/>
            <a:ext cx="2190750" cy="866775"/>
          </a:xfrm>
          <a:prstGeom prst="rect">
            <a:avLst/>
          </a:prstGeom>
        </p:spPr>
      </p:pic>
      <p:sp>
        <p:nvSpPr>
          <p:cNvPr id="2" name="文本框 1">
            <a:extLst>
              <a:ext uri="{FF2B5EF4-FFF2-40B4-BE49-F238E27FC236}">
                <a16:creationId xmlns:a16="http://schemas.microsoft.com/office/drawing/2014/main" id="{41C61345-C2CC-4522-BEB3-1BDCDFE6BDF7}"/>
              </a:ext>
            </a:extLst>
          </p:cNvPr>
          <p:cNvSpPr txBox="1"/>
          <p:nvPr/>
        </p:nvSpPr>
        <p:spPr>
          <a:xfrm>
            <a:off x="838200" y="564644"/>
            <a:ext cx="6124575" cy="769441"/>
          </a:xfrm>
          <a:prstGeom prst="rect">
            <a:avLst/>
          </a:prstGeom>
          <a:noFill/>
        </p:spPr>
        <p:txBody>
          <a:bodyPr wrap="square" rtlCol="0">
            <a:spAutoFit/>
          </a:bodyPr>
          <a:lstStyle/>
          <a:p>
            <a:r>
              <a:rPr lang="en-US" altLang="zh-CN" sz="4400" dirty="0"/>
              <a:t>Choice Models</a:t>
            </a:r>
            <a:endParaRPr lang="zh-CN" altLang="en-US" sz="4400" dirty="0"/>
          </a:p>
        </p:txBody>
      </p:sp>
    </p:spTree>
    <p:extLst>
      <p:ext uri="{BB962C8B-B14F-4D97-AF65-F5344CB8AC3E}">
        <p14:creationId xmlns:p14="http://schemas.microsoft.com/office/powerpoint/2010/main" val="208281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B971993D-439C-49BE-82A7-ECCB9779CF4A}"/>
              </a:ext>
            </a:extLst>
          </p:cNvPr>
          <p:cNvSpPr>
            <a:spLocks noGrp="1"/>
          </p:cNvSpPr>
          <p:nvPr>
            <p:ph type="title"/>
          </p:nvPr>
        </p:nvSpPr>
        <p:spPr>
          <a:xfrm>
            <a:off x="643467" y="321734"/>
            <a:ext cx="10905066" cy="1135737"/>
          </a:xfrm>
        </p:spPr>
        <p:txBody>
          <a:bodyPr>
            <a:normAutofit/>
          </a:bodyPr>
          <a:lstStyle/>
          <a:p>
            <a:r>
              <a:rPr lang="en-US" altLang="zh-CN" sz="3600"/>
              <a:t>Choice Models</a:t>
            </a:r>
            <a:endParaRPr lang="zh-CN" altLang="en-US" sz="3600"/>
          </a:p>
        </p:txBody>
      </p:sp>
      <p:sp>
        <p:nvSpPr>
          <p:cNvPr id="3" name="内容占位符 2">
            <a:extLst>
              <a:ext uri="{FF2B5EF4-FFF2-40B4-BE49-F238E27FC236}">
                <a16:creationId xmlns:a16="http://schemas.microsoft.com/office/drawing/2014/main" id="{27A577E6-CE00-4B5F-B71A-724EE1B59F4A}"/>
              </a:ext>
            </a:extLst>
          </p:cNvPr>
          <p:cNvSpPr>
            <a:spLocks noGrp="1"/>
          </p:cNvSpPr>
          <p:nvPr>
            <p:ph idx="1"/>
          </p:nvPr>
        </p:nvSpPr>
        <p:spPr>
          <a:xfrm>
            <a:off x="643467" y="1782981"/>
            <a:ext cx="10905066" cy="4393982"/>
          </a:xfrm>
        </p:spPr>
        <p:txBody>
          <a:bodyPr>
            <a:normAutofit/>
          </a:bodyPr>
          <a:lstStyle/>
          <a:p>
            <a:pPr marL="514350" indent="-514350">
              <a:buFont typeface="+mj-lt"/>
              <a:buAutoNum type="arabicPeriod"/>
            </a:pPr>
            <a:r>
              <a:rPr lang="en-US" altLang="zh-CN" sz="2000" dirty="0"/>
              <a:t>The three attention models (ACL, AL, and AC) had four free parameters ---- WMVPA, WET, Beta, learning rate. The uniform attention model had two free parameters -----Beta, learning rate.</a:t>
            </a:r>
          </a:p>
          <a:p>
            <a:pPr marL="514350" indent="-514350">
              <a:buFont typeface="+mj-lt"/>
              <a:buAutoNum type="arabicPeriod"/>
            </a:pPr>
            <a:r>
              <a:rPr lang="en-US" altLang="zh-CN" sz="2000" dirty="0"/>
              <a:t>Model comparison used a leave-one-game-out cross-validation procedure: for each participant and for each game, they fit the model to participants’ choices from all other games by </a:t>
            </a:r>
            <a:r>
              <a:rPr lang="en-US" altLang="zh-CN" sz="2000" b="1" dirty="0"/>
              <a:t>minimizing the negative log likelihood</a:t>
            </a:r>
            <a:r>
              <a:rPr lang="en-US" altLang="zh-CN" sz="2000" dirty="0"/>
              <a:t> of the choices. Given these parameters, we then calculated the likelihood of each choice in the held-out game.</a:t>
            </a:r>
          </a:p>
        </p:txBody>
      </p:sp>
      <p:sp>
        <p:nvSpPr>
          <p:cNvPr id="17"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8407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996EE-E2B9-4696-99DE-2E411017EB9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altLang="zh-CN" sz="5400" kern="1200">
                <a:solidFill>
                  <a:schemeClr val="tx1"/>
                </a:solidFill>
                <a:latin typeface="+mj-lt"/>
                <a:ea typeface="+mj-ea"/>
                <a:cs typeface="+mj-cs"/>
              </a:rPr>
              <a:t>Best-fit model parameters</a:t>
            </a:r>
          </a:p>
        </p:txBody>
      </p:sp>
      <p:pic>
        <p:nvPicPr>
          <p:cNvPr id="4" name="内容占位符 3">
            <a:extLst>
              <a:ext uri="{FF2B5EF4-FFF2-40B4-BE49-F238E27FC236}">
                <a16:creationId xmlns:a16="http://schemas.microsoft.com/office/drawing/2014/main" id="{461F7D97-08C5-4FFC-B73D-348425D76F57}"/>
              </a:ext>
            </a:extLst>
          </p:cNvPr>
          <p:cNvPicPr>
            <a:picLocks noGrp="1" noChangeAspect="1"/>
          </p:cNvPicPr>
          <p:nvPr>
            <p:ph idx="1"/>
          </p:nvPr>
        </p:nvPicPr>
        <p:blipFill>
          <a:blip r:embed="rId2"/>
          <a:stretch>
            <a:fillRect/>
          </a:stretch>
        </p:blipFill>
        <p:spPr>
          <a:xfrm>
            <a:off x="2095327" y="1863801"/>
            <a:ext cx="8001345" cy="4440746"/>
          </a:xfrm>
          <a:prstGeom prst="rect">
            <a:avLst/>
          </a:prstGeom>
        </p:spPr>
      </p:pic>
    </p:spTree>
    <p:extLst>
      <p:ext uri="{BB962C8B-B14F-4D97-AF65-F5344CB8AC3E}">
        <p14:creationId xmlns:p14="http://schemas.microsoft.com/office/powerpoint/2010/main" val="926114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6BD6A75-0354-493E-93F1-34C354F3C157}"/>
              </a:ext>
            </a:extLst>
          </p:cNvPr>
          <p:cNvSpPr>
            <a:spLocks noGrp="1"/>
          </p:cNvSpPr>
          <p:nvPr>
            <p:ph type="title"/>
          </p:nvPr>
        </p:nvSpPr>
        <p:spPr>
          <a:xfrm>
            <a:off x="630936" y="640080"/>
            <a:ext cx="4818888" cy="1481328"/>
          </a:xfrm>
        </p:spPr>
        <p:txBody>
          <a:bodyPr anchor="b">
            <a:normAutofit/>
          </a:bodyPr>
          <a:lstStyle/>
          <a:p>
            <a:r>
              <a:rPr lang="en-US" altLang="zh-CN" sz="3000" dirty="0"/>
              <a:t>Neural Value Signals and Reward Prediction Errors Are</a:t>
            </a:r>
            <a:br>
              <a:rPr lang="en-US" altLang="zh-CN" sz="3000" dirty="0"/>
            </a:br>
            <a:r>
              <a:rPr lang="en-US" altLang="zh-CN" sz="3000" dirty="0"/>
              <a:t>Biased by Attention</a:t>
            </a:r>
            <a:endParaRPr lang="zh-CN" altLang="en-US" sz="3000" dirty="0"/>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EE481F06-2D5B-4793-B013-853D8BF04769}"/>
              </a:ext>
            </a:extLst>
          </p:cNvPr>
          <p:cNvSpPr>
            <a:spLocks noGrp="1"/>
          </p:cNvSpPr>
          <p:nvPr>
            <p:ph idx="1"/>
          </p:nvPr>
        </p:nvSpPr>
        <p:spPr>
          <a:xfrm>
            <a:off x="630936" y="2660904"/>
            <a:ext cx="4818888" cy="3547872"/>
          </a:xfrm>
        </p:spPr>
        <p:txBody>
          <a:bodyPr anchor="t">
            <a:normAutofit/>
          </a:bodyPr>
          <a:lstStyle/>
          <a:p>
            <a:pPr marL="0" indent="0">
              <a:buNone/>
            </a:pPr>
            <a:r>
              <a:rPr lang="en-US" altLang="zh-CN" sz="1700" dirty="0"/>
              <a:t>To test which model was most consistent with the neural value representation, we entered the trial-by-trial value estimates of the chosen stimulus generated by all four models into a single GLM(GLM1). This allowed us to search the whole brain for clusters of brain activity whose variance was uniquely explained by one of the models while simultaneously controlling for the value estimates of the other models.</a:t>
            </a:r>
          </a:p>
          <a:p>
            <a:pPr marL="0" indent="0">
              <a:buNone/>
            </a:pPr>
            <a:r>
              <a:rPr lang="en-US" altLang="zh-CN" sz="1700" dirty="0"/>
              <a:t>Results showed that activity in the </a:t>
            </a:r>
            <a:r>
              <a:rPr lang="en-US" altLang="zh-CN" sz="1700" b="1" dirty="0" err="1"/>
              <a:t>vmPFC</a:t>
            </a:r>
            <a:r>
              <a:rPr lang="en-US" altLang="zh-CN" sz="1700" dirty="0"/>
              <a:t> was significantly correlated with the value estimates of the ACL model, suggesting that the computation and update of the value representation in </a:t>
            </a:r>
            <a:r>
              <a:rPr lang="en-US" altLang="zh-CN" sz="1700" dirty="0" err="1"/>
              <a:t>vmPFC</a:t>
            </a:r>
            <a:r>
              <a:rPr lang="en-US" altLang="zh-CN" sz="1700" dirty="0"/>
              <a:t> was biased by attention.</a:t>
            </a:r>
          </a:p>
          <a:p>
            <a:pPr marL="0" indent="0">
              <a:buNone/>
            </a:pPr>
            <a:endParaRPr lang="en-US" altLang="zh-CN" sz="1700" dirty="0"/>
          </a:p>
        </p:txBody>
      </p:sp>
      <p:pic>
        <p:nvPicPr>
          <p:cNvPr id="4" name="图片 3">
            <a:extLst>
              <a:ext uri="{FF2B5EF4-FFF2-40B4-BE49-F238E27FC236}">
                <a16:creationId xmlns:a16="http://schemas.microsoft.com/office/drawing/2014/main" id="{A61CC0B0-F988-4A66-8038-D85784E99C4E}"/>
              </a:ext>
            </a:extLst>
          </p:cNvPr>
          <p:cNvPicPr>
            <a:picLocks noChangeAspect="1"/>
          </p:cNvPicPr>
          <p:nvPr/>
        </p:nvPicPr>
        <p:blipFill>
          <a:blip r:embed="rId2"/>
          <a:stretch>
            <a:fillRect/>
          </a:stretch>
        </p:blipFill>
        <p:spPr>
          <a:xfrm>
            <a:off x="6099048" y="1695778"/>
            <a:ext cx="5458968" cy="3466444"/>
          </a:xfrm>
          <a:prstGeom prst="rect">
            <a:avLst/>
          </a:prstGeom>
        </p:spPr>
      </p:pic>
    </p:spTree>
    <p:extLst>
      <p:ext uri="{BB962C8B-B14F-4D97-AF65-F5344CB8AC3E}">
        <p14:creationId xmlns:p14="http://schemas.microsoft.com/office/powerpoint/2010/main" val="312740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CE0F0BC-4D29-4E8F-B758-F5F4110DCAAE}"/>
              </a:ext>
            </a:extLst>
          </p:cNvPr>
          <p:cNvSpPr>
            <a:spLocks noGrp="1"/>
          </p:cNvSpPr>
          <p:nvPr>
            <p:ph type="title"/>
          </p:nvPr>
        </p:nvSpPr>
        <p:spPr>
          <a:xfrm>
            <a:off x="630936" y="640080"/>
            <a:ext cx="4818888" cy="1481328"/>
          </a:xfrm>
        </p:spPr>
        <p:txBody>
          <a:bodyPr anchor="b">
            <a:normAutofit/>
          </a:bodyPr>
          <a:lstStyle/>
          <a:p>
            <a:r>
              <a:rPr lang="en-US" altLang="zh-CN" sz="3000" dirty="0"/>
              <a:t>Neural Value Signals and Reward Prediction Errors Are Biased by Attention</a:t>
            </a:r>
            <a:endParaRPr lang="zh-CN" altLang="en-US" sz="3000" dirty="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E44B1A48-0AF9-4460-B575-BBDEE065419D}"/>
              </a:ext>
            </a:extLst>
          </p:cNvPr>
          <p:cNvSpPr>
            <a:spLocks noGrp="1"/>
          </p:cNvSpPr>
          <p:nvPr>
            <p:ph idx="1"/>
          </p:nvPr>
        </p:nvSpPr>
        <p:spPr>
          <a:xfrm>
            <a:off x="630936" y="2660904"/>
            <a:ext cx="4818888" cy="3547872"/>
          </a:xfrm>
        </p:spPr>
        <p:txBody>
          <a:bodyPr anchor="t">
            <a:normAutofit lnSpcReduction="10000"/>
          </a:bodyPr>
          <a:lstStyle/>
          <a:p>
            <a:pPr marL="0" indent="0">
              <a:buNone/>
            </a:pPr>
            <a:r>
              <a:rPr lang="en-US" altLang="zh-CN" sz="1700" dirty="0"/>
              <a:t>Testing whether neural prediction error signals were also biased by attention. For this, we entered trial-by-trial prediction error regressors generated by each of the four models into a single whole-brain GLM(GLM2). Prediction errors generated by the ACL model were significantly correlated with activity in the </a:t>
            </a:r>
            <a:r>
              <a:rPr lang="en-US" altLang="zh-CN" sz="1700" b="1" dirty="0"/>
              <a:t>striatum</a:t>
            </a:r>
            <a:r>
              <a:rPr lang="en-US" altLang="zh-CN" sz="1700" dirty="0"/>
              <a:t>, the area most commonly associated with prediction error signals in fMRI studies.</a:t>
            </a:r>
          </a:p>
          <a:p>
            <a:pPr marL="0" indent="0">
              <a:buNone/>
            </a:pPr>
            <a:r>
              <a:rPr lang="en-US" altLang="zh-CN" sz="1700" dirty="0"/>
              <a:t>Conclusion:</a:t>
            </a:r>
          </a:p>
          <a:p>
            <a:pPr marL="0" indent="0">
              <a:buNone/>
            </a:pPr>
            <a:r>
              <a:rPr lang="en-US" altLang="zh-CN" sz="1700" dirty="0"/>
              <a:t>These results provide neural evidence that attention biases both the computation of subjective value as well as the prediction errors that drive the updating of those values.</a:t>
            </a:r>
            <a:endParaRPr lang="zh-CN" altLang="en-US" sz="1700" dirty="0"/>
          </a:p>
        </p:txBody>
      </p:sp>
      <p:pic>
        <p:nvPicPr>
          <p:cNvPr id="4" name="图片 3">
            <a:extLst>
              <a:ext uri="{FF2B5EF4-FFF2-40B4-BE49-F238E27FC236}">
                <a16:creationId xmlns:a16="http://schemas.microsoft.com/office/drawing/2014/main" id="{CB6E5604-CD7B-4872-BE25-8C5B4F3EED5B}"/>
              </a:ext>
            </a:extLst>
          </p:cNvPr>
          <p:cNvPicPr>
            <a:picLocks noChangeAspect="1"/>
          </p:cNvPicPr>
          <p:nvPr/>
        </p:nvPicPr>
        <p:blipFill>
          <a:blip r:embed="rId2"/>
          <a:stretch>
            <a:fillRect/>
          </a:stretch>
        </p:blipFill>
        <p:spPr>
          <a:xfrm>
            <a:off x="6099048" y="1695778"/>
            <a:ext cx="5458968" cy="3466444"/>
          </a:xfrm>
          <a:prstGeom prst="rect">
            <a:avLst/>
          </a:prstGeom>
        </p:spPr>
      </p:pic>
    </p:spTree>
    <p:extLst>
      <p:ext uri="{BB962C8B-B14F-4D97-AF65-F5344CB8AC3E}">
        <p14:creationId xmlns:p14="http://schemas.microsoft.com/office/powerpoint/2010/main" val="32032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3610561-4CA2-4A5D-9EF1-58AE3C2C1D2D}"/>
              </a:ext>
            </a:extLst>
          </p:cNvPr>
          <p:cNvSpPr>
            <a:spLocks noGrp="1"/>
          </p:cNvSpPr>
          <p:nvPr>
            <p:ph type="title"/>
          </p:nvPr>
        </p:nvSpPr>
        <p:spPr>
          <a:xfrm>
            <a:off x="838200" y="365125"/>
            <a:ext cx="10515600" cy="1325563"/>
          </a:xfrm>
        </p:spPr>
        <p:txBody>
          <a:bodyPr>
            <a:normAutofit/>
          </a:bodyPr>
          <a:lstStyle/>
          <a:p>
            <a:r>
              <a:rPr lang="en-US" altLang="zh-CN" sz="5400" dirty="0"/>
              <a:t>Introduction</a:t>
            </a:r>
            <a:endParaRPr lang="zh-CN" alt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FFB4C9C5-4CAD-4AF2-87F5-484BE75975EC}"/>
              </a:ext>
            </a:extLst>
          </p:cNvPr>
          <p:cNvSpPr>
            <a:spLocks noGrp="1"/>
          </p:cNvSpPr>
          <p:nvPr>
            <p:ph idx="1"/>
          </p:nvPr>
        </p:nvSpPr>
        <p:spPr>
          <a:xfrm>
            <a:off x="838200" y="1929384"/>
            <a:ext cx="10515600" cy="4251960"/>
          </a:xfrm>
        </p:spPr>
        <p:txBody>
          <a:bodyPr>
            <a:normAutofit/>
          </a:bodyPr>
          <a:lstStyle/>
          <a:p>
            <a:pPr marL="0" indent="0">
              <a:buNone/>
            </a:pPr>
            <a:r>
              <a:rPr lang="en-US" altLang="zh-CN" sz="1500" dirty="0"/>
              <a:t>Phenomenon: </a:t>
            </a:r>
          </a:p>
          <a:p>
            <a:pPr marL="342900" indent="-342900">
              <a:buAutoNum type="arabicPeriod"/>
            </a:pPr>
            <a:r>
              <a:rPr lang="en-US" altLang="zh-CN" sz="1500" dirty="0"/>
              <a:t>Despite the widespread success of RL algorithms in explaining behavior and neural activity on simple learning tasks, these same algorithms become </a:t>
            </a:r>
            <a:r>
              <a:rPr lang="en-US" altLang="zh-CN" sz="1500" b="1" dirty="0"/>
              <a:t>notoriously inefficient</a:t>
            </a:r>
            <a:r>
              <a:rPr lang="en-US" altLang="zh-CN" sz="1500" dirty="0"/>
              <a:t> as the number of dimensions in the environment increases. </a:t>
            </a:r>
          </a:p>
          <a:p>
            <a:pPr marL="342900" indent="-342900">
              <a:buAutoNum type="arabicPeriod"/>
            </a:pPr>
            <a:r>
              <a:rPr lang="en-US" altLang="zh-CN" sz="1500" dirty="0"/>
              <a:t>Animals and humans faced with high-dimensional learning problems on a daily basis seem to solve them with </a:t>
            </a:r>
            <a:r>
              <a:rPr lang="en-US" altLang="zh-CN" sz="1500" b="1" dirty="0"/>
              <a:t>ease</a:t>
            </a:r>
            <a:r>
              <a:rPr lang="en-US" altLang="zh-CN" sz="1500" dirty="0"/>
              <a:t>. </a:t>
            </a:r>
          </a:p>
          <a:p>
            <a:pPr marL="0" indent="0">
              <a:buNone/>
            </a:pPr>
            <a:r>
              <a:rPr lang="en-US" altLang="zh-CN" sz="1500" dirty="0"/>
              <a:t>Question: </a:t>
            </a:r>
          </a:p>
          <a:p>
            <a:pPr marL="0" indent="0">
              <a:buNone/>
            </a:pPr>
            <a:r>
              <a:rPr lang="en-US" altLang="zh-CN" sz="1500" dirty="0"/>
              <a:t>How do we learn efficiently in complex environments ?</a:t>
            </a:r>
          </a:p>
          <a:p>
            <a:pPr marL="342900" indent="-342900">
              <a:buFont typeface="+mj-lt"/>
              <a:buAutoNum type="arabicPeriod"/>
            </a:pPr>
            <a:r>
              <a:rPr lang="en-US" altLang="zh-CN" sz="1500" dirty="0"/>
              <a:t>One possibility is to employ selective attention to narrow down the dimensionality of the task.</a:t>
            </a:r>
          </a:p>
          <a:p>
            <a:pPr marL="342900" indent="-342900">
              <a:buFont typeface="+mj-lt"/>
              <a:buAutoNum type="arabicPeriod"/>
            </a:pPr>
            <a:r>
              <a:rPr lang="en-US" altLang="zh-CN" sz="1500" dirty="0"/>
              <a:t>Attention must be directed toward dimensions of the environment that are important for the task at hand (i.e., dimensions that predict reward) to provide learning processes with a suitable state representation. </a:t>
            </a:r>
          </a:p>
          <a:p>
            <a:pPr marL="342900" indent="-342900">
              <a:buFont typeface="+mj-lt"/>
              <a:buAutoNum type="arabicPeriod"/>
            </a:pPr>
            <a:r>
              <a:rPr lang="en-US" altLang="zh-CN" sz="1500" dirty="0"/>
              <a:t>we might first have to learn what to attend to.</a:t>
            </a:r>
          </a:p>
          <a:p>
            <a:pPr marL="0" indent="0">
              <a:buNone/>
            </a:pPr>
            <a:r>
              <a:rPr lang="en-US" altLang="zh-CN" sz="1500" dirty="0"/>
              <a:t>Hypothesis:</a:t>
            </a:r>
          </a:p>
          <a:p>
            <a:pPr marL="0" indent="0">
              <a:buNone/>
            </a:pPr>
            <a:r>
              <a:rPr lang="en-US" altLang="zh-CN" sz="1500" dirty="0"/>
              <a:t>A bidirectional interaction exists between attention and learning in high-dimensional environments.</a:t>
            </a:r>
          </a:p>
          <a:p>
            <a:pPr marL="0" indent="0">
              <a:buNone/>
            </a:pPr>
            <a:endParaRPr lang="zh-CN" altLang="en-US" sz="1500" dirty="0"/>
          </a:p>
        </p:txBody>
      </p:sp>
    </p:spTree>
    <p:extLst>
      <p:ext uri="{BB962C8B-B14F-4D97-AF65-F5344CB8AC3E}">
        <p14:creationId xmlns:p14="http://schemas.microsoft.com/office/powerpoint/2010/main" val="1244356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56409B81-0FAB-4B1C-A24F-AB60DAF4F3D9}"/>
              </a:ext>
            </a:extLst>
          </p:cNvPr>
          <p:cNvSpPr>
            <a:spLocks noGrp="1"/>
          </p:cNvSpPr>
          <p:nvPr>
            <p:ph type="title"/>
          </p:nvPr>
        </p:nvSpPr>
        <p:spPr>
          <a:xfrm>
            <a:off x="643467" y="1698171"/>
            <a:ext cx="3962061" cy="4516360"/>
          </a:xfrm>
        </p:spPr>
        <p:txBody>
          <a:bodyPr anchor="t">
            <a:normAutofit/>
          </a:bodyPr>
          <a:lstStyle/>
          <a:p>
            <a:r>
              <a:rPr lang="en-US" altLang="zh-CN" sz="3600" dirty="0"/>
              <a:t>GLM1/GLM2</a:t>
            </a:r>
            <a:endParaRPr lang="zh-CN" altLang="en-US"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610D2F19-2F3D-495D-A0D2-C17D8553C99E}"/>
              </a:ext>
            </a:extLst>
          </p:cNvPr>
          <p:cNvSpPr>
            <a:spLocks noGrp="1"/>
          </p:cNvSpPr>
          <p:nvPr>
            <p:ph idx="1"/>
          </p:nvPr>
        </p:nvSpPr>
        <p:spPr>
          <a:xfrm>
            <a:off x="5070020" y="1698170"/>
            <a:ext cx="6478513" cy="4516361"/>
          </a:xfrm>
        </p:spPr>
        <p:txBody>
          <a:bodyPr>
            <a:normAutofit/>
          </a:bodyPr>
          <a:lstStyle/>
          <a:p>
            <a:pPr marL="0" indent="0">
              <a:buNone/>
            </a:pPr>
            <a:r>
              <a:rPr lang="en-US" altLang="zh-CN" sz="2000" dirty="0"/>
              <a:t>GLM1: For each participant, we generated estimates for the expected value of the chosen stimulus on each trial using the UA, AC, AL, and ACL models. We entered these value estimates into the GLM as </a:t>
            </a:r>
            <a:r>
              <a:rPr lang="en-US" altLang="zh-CN" sz="2000" b="1" dirty="0"/>
              <a:t>parametric modulators </a:t>
            </a:r>
            <a:r>
              <a:rPr lang="en-US" altLang="zh-CN" sz="2000" dirty="0"/>
              <a:t>of the stimulus onset regressor. GLM1 could therefore identify regions that are associated with the value estimates of each model, while simultaneously controlling for the value estimates of the other models.</a:t>
            </a:r>
          </a:p>
          <a:p>
            <a:pPr marL="0" indent="0">
              <a:buNone/>
            </a:pPr>
            <a:r>
              <a:rPr lang="en-US" altLang="zh-CN" sz="2000" dirty="0"/>
              <a:t>GLM2: The GLM2 was identical to GLM1 except that instead of generating estimates of expected values, we generated estimates of trial-by- trial prediction errors using the four models and entered them into the GLM as parametric modulators of the outcome onset regressor.</a:t>
            </a:r>
            <a:endParaRPr lang="zh-CN" alt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590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06399-6B65-4B02-8817-061BECE0091F}"/>
              </a:ext>
            </a:extLst>
          </p:cNvPr>
          <p:cNvSpPr>
            <a:spLocks noGrp="1"/>
          </p:cNvSpPr>
          <p:nvPr>
            <p:ph type="title"/>
          </p:nvPr>
        </p:nvSpPr>
        <p:spPr>
          <a:xfrm>
            <a:off x="1136428" y="627564"/>
            <a:ext cx="7474172" cy="1325563"/>
          </a:xfrm>
        </p:spPr>
        <p:txBody>
          <a:bodyPr>
            <a:normAutofit/>
          </a:bodyPr>
          <a:lstStyle/>
          <a:p>
            <a:r>
              <a:rPr lang="en-US" altLang="zh-CN"/>
              <a:t>Attention Is Modulated by Value and Reward</a:t>
            </a:r>
            <a:endParaRPr lang="zh-CN" altLang="en-US"/>
          </a:p>
        </p:txBody>
      </p:sp>
      <p:sp>
        <p:nvSpPr>
          <p:cNvPr id="3" name="内容占位符 2">
            <a:extLst>
              <a:ext uri="{FF2B5EF4-FFF2-40B4-BE49-F238E27FC236}">
                <a16:creationId xmlns:a16="http://schemas.microsoft.com/office/drawing/2014/main" id="{AB98BACC-647B-4168-9AAD-D1FF21C9E0CC}"/>
              </a:ext>
            </a:extLst>
          </p:cNvPr>
          <p:cNvSpPr>
            <a:spLocks noGrp="1"/>
          </p:cNvSpPr>
          <p:nvPr>
            <p:ph idx="1"/>
          </p:nvPr>
        </p:nvSpPr>
        <p:spPr>
          <a:xfrm>
            <a:off x="1136429" y="2278173"/>
            <a:ext cx="6467867" cy="3450613"/>
          </a:xfrm>
        </p:spPr>
        <p:txBody>
          <a:bodyPr anchor="ctr">
            <a:normAutofit/>
          </a:bodyPr>
          <a:lstStyle/>
          <a:p>
            <a:pPr marL="0" indent="0">
              <a:buNone/>
            </a:pPr>
            <a:r>
              <a:rPr lang="en-US" altLang="zh-CN" sz="2400" dirty="0"/>
              <a:t>Goal: </a:t>
            </a:r>
          </a:p>
          <a:p>
            <a:pPr marL="0" indent="0">
              <a:buNone/>
            </a:pPr>
            <a:r>
              <a:rPr lang="en-US" altLang="zh-CN" sz="2400" dirty="0"/>
              <a:t>Examining how learning modulates attention.</a:t>
            </a:r>
          </a:p>
          <a:p>
            <a:pPr marL="0" indent="0">
              <a:buNone/>
            </a:pPr>
            <a:r>
              <a:rPr lang="en-US" altLang="zh-CN" sz="2400" dirty="0"/>
              <a:t>As a measure of participants’ attention bias : the standard deviation (SD) of the three attention weights on each trial. Low SD corresponded to relatively uniform attention, while high SD implied that attention was more strongly directed to a subset of dimensions.</a:t>
            </a:r>
          </a:p>
          <a:p>
            <a:pPr marL="0" indent="0">
              <a:buNone/>
            </a:pPr>
            <a:endParaRPr lang="en-US" altLang="zh-CN" sz="2400" dirty="0"/>
          </a:p>
          <a:p>
            <a:pPr marL="0" indent="0">
              <a:buNone/>
            </a:pPr>
            <a:endParaRPr lang="zh-CN" altLang="en-US" sz="24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xclamation Mark">
            <a:extLst>
              <a:ext uri="{FF2B5EF4-FFF2-40B4-BE49-F238E27FC236}">
                <a16:creationId xmlns:a16="http://schemas.microsoft.com/office/drawing/2014/main" id="{7435F64F-97AF-4631-855A-38E2B9D1A1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719380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CCD1101-1332-47CC-B564-A9692988D1C9}"/>
              </a:ext>
            </a:extLst>
          </p:cNvPr>
          <p:cNvSpPr>
            <a:spLocks noGrp="1"/>
          </p:cNvSpPr>
          <p:nvPr>
            <p:ph type="title"/>
          </p:nvPr>
        </p:nvSpPr>
        <p:spPr>
          <a:xfrm>
            <a:off x="630936" y="640080"/>
            <a:ext cx="4818888" cy="1481328"/>
          </a:xfrm>
        </p:spPr>
        <p:txBody>
          <a:bodyPr anchor="b">
            <a:normAutofit/>
          </a:bodyPr>
          <a:lstStyle/>
          <a:p>
            <a:r>
              <a:rPr lang="en-US" altLang="zh-CN" sz="3800" dirty="0"/>
              <a:t>Attention Is Modulated by Value and Reward</a:t>
            </a:r>
            <a:endParaRPr lang="zh-CN" altLang="en-US" sz="3800" dirty="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3F1454CF-0CA0-4481-81D1-C56CC90D3C64}"/>
              </a:ext>
            </a:extLst>
          </p:cNvPr>
          <p:cNvSpPr>
            <a:spLocks noGrp="1"/>
          </p:cNvSpPr>
          <p:nvPr>
            <p:ph idx="1"/>
          </p:nvPr>
        </p:nvSpPr>
        <p:spPr>
          <a:xfrm>
            <a:off x="630936" y="2715768"/>
            <a:ext cx="4818888" cy="3547872"/>
          </a:xfrm>
        </p:spPr>
        <p:txBody>
          <a:bodyPr anchor="t">
            <a:normAutofit/>
          </a:bodyPr>
          <a:lstStyle/>
          <a:p>
            <a:pPr marL="0" indent="0">
              <a:lnSpc>
                <a:spcPct val="110000"/>
              </a:lnSpc>
              <a:buNone/>
            </a:pPr>
            <a:r>
              <a:rPr lang="en-US" altLang="zh-CN" sz="1700" dirty="0"/>
              <a:t>According to the attention bias, they spilt three subset : weak, moderate and strong.</a:t>
            </a:r>
          </a:p>
          <a:p>
            <a:pPr marL="0" indent="0">
              <a:lnSpc>
                <a:spcPct val="110000"/>
              </a:lnSpc>
              <a:buNone/>
            </a:pPr>
            <a:r>
              <a:rPr lang="en-US" altLang="zh-CN" sz="1700" dirty="0"/>
              <a:t>Method: bootstrapping</a:t>
            </a:r>
          </a:p>
          <a:p>
            <a:pPr marL="0" indent="0">
              <a:lnSpc>
                <a:spcPct val="110000"/>
              </a:lnSpc>
              <a:buNone/>
            </a:pPr>
            <a:r>
              <a:rPr lang="en-US" altLang="zh-CN" sz="1700" dirty="0"/>
              <a:t>Result: </a:t>
            </a:r>
          </a:p>
          <a:p>
            <a:pPr marL="0" indent="0">
              <a:lnSpc>
                <a:spcPct val="110000"/>
              </a:lnSpc>
              <a:buNone/>
            </a:pPr>
            <a:r>
              <a:rPr lang="en-US" altLang="zh-CN" sz="1700" dirty="0"/>
              <a:t>the most strongly attended dimension was often also the dimension with the feature of highest value, suggesting that attention was often directed toward aspects of the stimuli that had acquired high value.</a:t>
            </a:r>
          </a:p>
        </p:txBody>
      </p:sp>
      <p:pic>
        <p:nvPicPr>
          <p:cNvPr id="4" name="图片 3" descr="图表, 条形图&#10;&#10;描述已自动生成">
            <a:extLst>
              <a:ext uri="{FF2B5EF4-FFF2-40B4-BE49-F238E27FC236}">
                <a16:creationId xmlns:a16="http://schemas.microsoft.com/office/drawing/2014/main" id="{E9F9E4F5-E1B0-4444-9585-968F8508E9A9}"/>
              </a:ext>
            </a:extLst>
          </p:cNvPr>
          <p:cNvPicPr>
            <a:picLocks noChangeAspect="1"/>
          </p:cNvPicPr>
          <p:nvPr/>
        </p:nvPicPr>
        <p:blipFill>
          <a:blip r:embed="rId2"/>
          <a:stretch>
            <a:fillRect/>
          </a:stretch>
        </p:blipFill>
        <p:spPr>
          <a:xfrm>
            <a:off x="6838560" y="640080"/>
            <a:ext cx="3979944" cy="5577840"/>
          </a:xfrm>
          <a:prstGeom prst="rect">
            <a:avLst/>
          </a:prstGeom>
        </p:spPr>
      </p:pic>
    </p:spTree>
    <p:extLst>
      <p:ext uri="{BB962C8B-B14F-4D97-AF65-F5344CB8AC3E}">
        <p14:creationId xmlns:p14="http://schemas.microsoft.com/office/powerpoint/2010/main" val="3850549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2434B3-D5B9-4C0B-9A69-EC6ED6C8F2B5}"/>
              </a:ext>
            </a:extLst>
          </p:cNvPr>
          <p:cNvSpPr>
            <a:spLocks noGrp="1"/>
          </p:cNvSpPr>
          <p:nvPr>
            <p:ph type="title"/>
          </p:nvPr>
        </p:nvSpPr>
        <p:spPr>
          <a:xfrm>
            <a:off x="1653363" y="365760"/>
            <a:ext cx="9367203" cy="1188720"/>
          </a:xfrm>
        </p:spPr>
        <p:txBody>
          <a:bodyPr>
            <a:normAutofit/>
          </a:bodyPr>
          <a:lstStyle/>
          <a:p>
            <a:r>
              <a:rPr lang="en-US" altLang="zh-CN" dirty="0"/>
              <a:t>Bootstrap</a:t>
            </a:r>
            <a:endParaRPr lang="zh-CN" alt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2412AAED-01E4-49B5-87F6-B621E2F4EE73}"/>
              </a:ext>
            </a:extLst>
          </p:cNvPr>
          <p:cNvSpPr>
            <a:spLocks noGrp="1"/>
          </p:cNvSpPr>
          <p:nvPr>
            <p:ph idx="1"/>
          </p:nvPr>
        </p:nvSpPr>
        <p:spPr>
          <a:xfrm>
            <a:off x="1653363" y="2176272"/>
            <a:ext cx="9367204" cy="4041648"/>
          </a:xfrm>
        </p:spPr>
        <p:txBody>
          <a:bodyPr anchor="t">
            <a:normAutofit/>
          </a:bodyPr>
          <a:lstStyle/>
          <a:p>
            <a:pPr marL="514350" indent="-514350">
              <a:buAutoNum type="arabicPeriod"/>
            </a:pPr>
            <a:r>
              <a:rPr lang="en-US" altLang="zh-CN" sz="2200"/>
              <a:t>Attention weights for each game of each participant were replaced with those of a randomly selected game from the same participant.</a:t>
            </a:r>
          </a:p>
          <a:p>
            <a:pPr marL="514350" indent="-514350">
              <a:buAutoNum type="arabicPeriod"/>
            </a:pPr>
            <a:r>
              <a:rPr lang="en-US" altLang="zh-CN" sz="2200"/>
              <a:t>The ACL model was then run using these attention weights to generate estimates of feature values from participants’ actual choices and outcomes, creating a “fictitious” dataset.</a:t>
            </a:r>
          </a:p>
          <a:p>
            <a:pPr marL="514350" indent="-514350">
              <a:buAutoNum type="arabicPeriod"/>
            </a:pPr>
            <a:r>
              <a:rPr lang="en-US" altLang="zh-CN" sz="2200"/>
              <a:t>This process was repeated 1000 times, and a null distribution of t-statistics was generated for each pairwise comparison by performing the corresponding paired t-test on each iteration of the fictitious dataset. p-values were then determined by comparing the t-statistic obtained from the unshuffled data to the corresponding null distribution for that comparison.</a:t>
            </a:r>
            <a:endParaRPr lang="zh-CN" altLang="en-US" sz="2200"/>
          </a:p>
        </p:txBody>
      </p:sp>
    </p:spTree>
    <p:extLst>
      <p:ext uri="{BB962C8B-B14F-4D97-AF65-F5344CB8AC3E}">
        <p14:creationId xmlns:p14="http://schemas.microsoft.com/office/powerpoint/2010/main" val="405607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A73B7BB-8447-440C-A474-98A481090324}"/>
              </a:ext>
            </a:extLst>
          </p:cNvPr>
          <p:cNvSpPr>
            <a:spLocks noGrp="1"/>
          </p:cNvSpPr>
          <p:nvPr>
            <p:ph type="title"/>
          </p:nvPr>
        </p:nvSpPr>
        <p:spPr>
          <a:xfrm>
            <a:off x="630936" y="640080"/>
            <a:ext cx="4818888" cy="1481328"/>
          </a:xfrm>
        </p:spPr>
        <p:txBody>
          <a:bodyPr anchor="b">
            <a:normAutofit/>
          </a:bodyPr>
          <a:lstStyle/>
          <a:p>
            <a:r>
              <a:rPr lang="en-US" altLang="zh-CN" sz="3800" dirty="0"/>
              <a:t>Attention Is Modulated by Value and Reward</a:t>
            </a:r>
            <a:endParaRPr lang="zh-CN" altLang="en-US" sz="3800" dirty="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54519370-C71B-42E1-9A8D-E7DC5AB43206}"/>
              </a:ext>
            </a:extLst>
          </p:cNvPr>
          <p:cNvSpPr>
            <a:spLocks noGrp="1"/>
          </p:cNvSpPr>
          <p:nvPr>
            <p:ph idx="1"/>
          </p:nvPr>
        </p:nvSpPr>
        <p:spPr>
          <a:xfrm>
            <a:off x="630936" y="2660904"/>
            <a:ext cx="4818888" cy="3547872"/>
          </a:xfrm>
        </p:spPr>
        <p:txBody>
          <a:bodyPr anchor="t">
            <a:normAutofit/>
          </a:bodyPr>
          <a:lstStyle/>
          <a:p>
            <a:pPr marL="0" indent="0">
              <a:buNone/>
            </a:pPr>
            <a:r>
              <a:rPr lang="en-US" altLang="zh-CN" sz="1700" dirty="0"/>
              <a:t>Result: </a:t>
            </a:r>
          </a:p>
          <a:p>
            <a:pPr marL="0" indent="0">
              <a:buNone/>
            </a:pPr>
            <a:r>
              <a:rPr lang="en-US" altLang="zh-CN" sz="1700" dirty="0"/>
              <a:t>A tercile split of each participant’s data based on the standard deviation of the values (SDV) of the highest-valued feature in each dimension, a measure of the difference in feature values across dimensions. Attention bias was stronger on high SDV trials than on middle and low SDV trials.</a:t>
            </a:r>
          </a:p>
          <a:p>
            <a:pPr marL="0" indent="0">
              <a:buNone/>
            </a:pPr>
            <a:r>
              <a:rPr lang="en-US" altLang="zh-CN" sz="1700" dirty="0"/>
              <a:t>These results suggest that learned values modulated where participants attended to and the strength of their attention bias.</a:t>
            </a:r>
            <a:endParaRPr lang="zh-CN" altLang="en-US" sz="1700" dirty="0"/>
          </a:p>
        </p:txBody>
      </p:sp>
      <p:pic>
        <p:nvPicPr>
          <p:cNvPr id="4" name="图片 3">
            <a:extLst>
              <a:ext uri="{FF2B5EF4-FFF2-40B4-BE49-F238E27FC236}">
                <a16:creationId xmlns:a16="http://schemas.microsoft.com/office/drawing/2014/main" id="{938D59C5-070E-46AE-8219-FDD3F35568B4}"/>
              </a:ext>
            </a:extLst>
          </p:cNvPr>
          <p:cNvPicPr>
            <a:picLocks noChangeAspect="1"/>
          </p:cNvPicPr>
          <p:nvPr/>
        </p:nvPicPr>
        <p:blipFill>
          <a:blip r:embed="rId2"/>
          <a:stretch>
            <a:fillRect/>
          </a:stretch>
        </p:blipFill>
        <p:spPr>
          <a:xfrm>
            <a:off x="6702880" y="640080"/>
            <a:ext cx="4251304" cy="5577840"/>
          </a:xfrm>
          <a:prstGeom prst="rect">
            <a:avLst/>
          </a:prstGeom>
        </p:spPr>
      </p:pic>
    </p:spTree>
    <p:extLst>
      <p:ext uri="{BB962C8B-B14F-4D97-AF65-F5344CB8AC3E}">
        <p14:creationId xmlns:p14="http://schemas.microsoft.com/office/powerpoint/2010/main" val="4051580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BE2F324-C364-4E3B-A403-DDF9DA48AA58}"/>
              </a:ext>
            </a:extLst>
          </p:cNvPr>
          <p:cNvSpPr>
            <a:spLocks noGrp="1"/>
          </p:cNvSpPr>
          <p:nvPr>
            <p:ph type="title"/>
          </p:nvPr>
        </p:nvSpPr>
        <p:spPr>
          <a:xfrm>
            <a:off x="630936" y="640080"/>
            <a:ext cx="4818888" cy="1481328"/>
          </a:xfrm>
        </p:spPr>
        <p:txBody>
          <a:bodyPr anchor="b">
            <a:normAutofit/>
          </a:bodyPr>
          <a:lstStyle/>
          <a:p>
            <a:r>
              <a:rPr lang="en-US" altLang="zh-CN" sz="3800" dirty="0"/>
              <a:t>Attention Is Modulated by Value and Reward</a:t>
            </a:r>
            <a:endParaRPr lang="zh-CN" altLang="en-US" sz="3800" dirty="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92B3D8E-B6D6-4BB8-80F3-0C4E9EEEE91C}"/>
              </a:ext>
            </a:extLst>
          </p:cNvPr>
          <p:cNvSpPr>
            <a:spLocks noGrp="1"/>
          </p:cNvSpPr>
          <p:nvPr>
            <p:ph idx="1"/>
          </p:nvPr>
        </p:nvSpPr>
        <p:spPr>
          <a:xfrm>
            <a:off x="630936" y="2660904"/>
            <a:ext cx="4818888" cy="3547872"/>
          </a:xfrm>
        </p:spPr>
        <p:txBody>
          <a:bodyPr anchor="t">
            <a:normAutofit/>
          </a:bodyPr>
          <a:lstStyle/>
          <a:p>
            <a:pPr marL="0" indent="0">
              <a:buNone/>
            </a:pPr>
            <a:r>
              <a:rPr lang="en-US" altLang="zh-CN" sz="1700" dirty="0"/>
              <a:t>Hypothesis: </a:t>
            </a:r>
          </a:p>
          <a:p>
            <a:pPr marL="0" indent="0">
              <a:buNone/>
            </a:pPr>
            <a:r>
              <a:rPr lang="en-US" altLang="zh-CN" sz="1700" dirty="0"/>
              <a:t>Attention switches would be more likely when feature values were similar across dimensions.</a:t>
            </a:r>
          </a:p>
          <a:p>
            <a:pPr marL="0" indent="0">
              <a:buNone/>
            </a:pPr>
            <a:r>
              <a:rPr lang="en-US" altLang="zh-CN" sz="1700" dirty="0"/>
              <a:t>An attention switch as a change in the maximally attended dimension.</a:t>
            </a:r>
          </a:p>
          <a:p>
            <a:pPr marL="0" indent="0">
              <a:buNone/>
            </a:pPr>
            <a:r>
              <a:rPr lang="en-US" altLang="zh-CN" sz="1700" dirty="0"/>
              <a:t>Attention measurements suggested that participants switched their focus of attention on approximately one-third of the trials. Switches were more frequent on low SDV trials than on and high SDV trials. Switches were also more frequent on middle SDV trials than on high SDV trials.</a:t>
            </a:r>
            <a:endParaRPr lang="zh-CN" altLang="en-US" sz="1700" dirty="0"/>
          </a:p>
        </p:txBody>
      </p:sp>
      <p:pic>
        <p:nvPicPr>
          <p:cNvPr id="4" name="图片 3">
            <a:extLst>
              <a:ext uri="{FF2B5EF4-FFF2-40B4-BE49-F238E27FC236}">
                <a16:creationId xmlns:a16="http://schemas.microsoft.com/office/drawing/2014/main" id="{7F004902-D188-459C-94DE-0C30A6D25079}"/>
              </a:ext>
            </a:extLst>
          </p:cNvPr>
          <p:cNvPicPr>
            <a:picLocks noChangeAspect="1"/>
          </p:cNvPicPr>
          <p:nvPr/>
        </p:nvPicPr>
        <p:blipFill>
          <a:blip r:embed="rId2"/>
          <a:stretch>
            <a:fillRect/>
          </a:stretch>
        </p:blipFill>
        <p:spPr>
          <a:xfrm>
            <a:off x="6814312" y="640080"/>
            <a:ext cx="4028440" cy="5577840"/>
          </a:xfrm>
          <a:prstGeom prst="rect">
            <a:avLst/>
          </a:prstGeom>
        </p:spPr>
      </p:pic>
    </p:spTree>
    <p:extLst>
      <p:ext uri="{BB962C8B-B14F-4D97-AF65-F5344CB8AC3E}">
        <p14:creationId xmlns:p14="http://schemas.microsoft.com/office/powerpoint/2010/main" val="1506574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BB87BCE-2B38-43AD-B2C6-15A2204F772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CN" sz="3800" kern="1200" dirty="0">
                <a:solidFill>
                  <a:schemeClr val="tx1"/>
                </a:solidFill>
                <a:latin typeface="+mj-lt"/>
                <a:ea typeface="+mj-ea"/>
                <a:cs typeface="+mj-cs"/>
              </a:rPr>
              <a:t>Attention Is Modulated by Value and Reward</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C9C2275A-4543-48FC-8DD1-777BE5347469}"/>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altLang="zh-CN" sz="1500" dirty="0"/>
              <a:t>To determine the influence of recent reward on attention switches, they ran a logistic regression predicting attention switches from outcome (reward versus no reward) on the preceding five trials.</a:t>
            </a:r>
          </a:p>
          <a:p>
            <a:pPr>
              <a:lnSpc>
                <a:spcPct val="90000"/>
              </a:lnSpc>
              <a:spcAft>
                <a:spcPts val="600"/>
              </a:spcAft>
            </a:pPr>
            <a:r>
              <a:rPr lang="en-US" altLang="zh-CN" sz="1500" dirty="0"/>
              <a:t>Result:</a:t>
            </a:r>
          </a:p>
          <a:p>
            <a:pPr>
              <a:lnSpc>
                <a:spcPct val="90000"/>
              </a:lnSpc>
              <a:spcAft>
                <a:spcPts val="600"/>
              </a:spcAft>
            </a:pPr>
            <a:r>
              <a:rPr lang="en-US" altLang="zh-CN" sz="1500" dirty="0"/>
              <a:t>Absence of reward in previous trials was a significant predictor of attention switches on the current trial t, with regression coefficients decreasing and no longer significantly different from zero at trial t-5.</a:t>
            </a:r>
          </a:p>
          <a:p>
            <a:pPr>
              <a:lnSpc>
                <a:spcPct val="90000"/>
              </a:lnSpc>
              <a:spcAft>
                <a:spcPts val="600"/>
              </a:spcAft>
            </a:pPr>
            <a:r>
              <a:rPr lang="en-US" altLang="zh-CN" sz="1500" dirty="0"/>
              <a:t>Conclusion:</a:t>
            </a:r>
          </a:p>
          <a:p>
            <a:pPr>
              <a:lnSpc>
                <a:spcPct val="90000"/>
              </a:lnSpc>
              <a:spcAft>
                <a:spcPts val="600"/>
              </a:spcAft>
            </a:pPr>
            <a:r>
              <a:rPr lang="en-US" altLang="zh-CN" sz="1500" dirty="0"/>
              <a:t>Participants were more likely to switch their focus of attention after a string of no reward, and feedback on more recent trials had a greater influence than trials further back in the past</a:t>
            </a:r>
          </a:p>
        </p:txBody>
      </p:sp>
      <p:pic>
        <p:nvPicPr>
          <p:cNvPr id="4" name="内容占位符 3">
            <a:extLst>
              <a:ext uri="{FF2B5EF4-FFF2-40B4-BE49-F238E27FC236}">
                <a16:creationId xmlns:a16="http://schemas.microsoft.com/office/drawing/2014/main" id="{F7AF6BC7-5478-45A9-9EE7-265FC4604080}"/>
              </a:ext>
            </a:extLst>
          </p:cNvPr>
          <p:cNvPicPr>
            <a:picLocks noGrp="1" noChangeAspect="1"/>
          </p:cNvPicPr>
          <p:nvPr>
            <p:ph idx="1"/>
          </p:nvPr>
        </p:nvPicPr>
        <p:blipFill>
          <a:blip r:embed="rId2"/>
          <a:stretch>
            <a:fillRect/>
          </a:stretch>
        </p:blipFill>
        <p:spPr>
          <a:xfrm>
            <a:off x="6099048" y="2255322"/>
            <a:ext cx="5458968" cy="2347356"/>
          </a:xfrm>
          <a:prstGeom prst="rect">
            <a:avLst/>
          </a:prstGeom>
        </p:spPr>
      </p:pic>
    </p:spTree>
    <p:extLst>
      <p:ext uri="{BB962C8B-B14F-4D97-AF65-F5344CB8AC3E}">
        <p14:creationId xmlns:p14="http://schemas.microsoft.com/office/powerpoint/2010/main" val="498570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D1DFD96-F5C8-4A92-B00C-C29914ECAA5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CN" sz="3800" kern="1200" dirty="0">
                <a:solidFill>
                  <a:schemeClr val="tx1"/>
                </a:solidFill>
                <a:latin typeface="+mj-lt"/>
                <a:ea typeface="+mj-ea"/>
                <a:cs typeface="+mj-cs"/>
              </a:rPr>
              <a:t>Attention Is Modulated by Value and Reward</a:t>
            </a:r>
          </a:p>
        </p:txBody>
      </p:sp>
      <p:sp>
        <p:nvSpPr>
          <p:cNvPr id="1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74F0D53F-2225-4547-8293-8B071E6A58BD}"/>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altLang="zh-CN" sz="1700" dirty="0"/>
              <a:t>Model based analysis</a:t>
            </a:r>
            <a:r>
              <a:rPr lang="zh-CN" altLang="en-US" sz="1700" dirty="0"/>
              <a:t>：</a:t>
            </a:r>
            <a:endParaRPr lang="en-US" altLang="zh-CN" sz="1700" dirty="0"/>
          </a:p>
          <a:p>
            <a:pPr>
              <a:lnSpc>
                <a:spcPct val="90000"/>
              </a:lnSpc>
              <a:spcAft>
                <a:spcPts val="600"/>
              </a:spcAft>
            </a:pPr>
            <a:r>
              <a:rPr lang="en-US" altLang="zh-CN" sz="1700" dirty="0"/>
              <a:t>They tested that attention allocation could be better explained by </a:t>
            </a:r>
            <a:r>
              <a:rPr lang="en-US" altLang="zh-CN" sz="1700" b="1" dirty="0"/>
              <a:t>choice history </a:t>
            </a:r>
            <a:r>
              <a:rPr lang="en-US" altLang="zh-CN" sz="1700" dirty="0"/>
              <a:t>(i.e., attention was enhanced for features that have been previously chosen), </a:t>
            </a:r>
            <a:r>
              <a:rPr lang="en-US" altLang="zh-CN" sz="1700" b="1" dirty="0"/>
              <a:t>reward history </a:t>
            </a:r>
            <a:r>
              <a:rPr lang="en-US" altLang="zh-CN" sz="1700" dirty="0"/>
              <a:t>(i.e., attention was enhanced for features that had been previously rewarded), or </a:t>
            </a:r>
            <a:r>
              <a:rPr lang="en-US" altLang="zh-CN" sz="1700" b="1" dirty="0"/>
              <a:t>learned value </a:t>
            </a:r>
            <a:r>
              <a:rPr lang="en-US" altLang="zh-CN" sz="1700" dirty="0"/>
              <a:t>(i.e., attention was enhanced for features associated with higher value over the course of a game).</a:t>
            </a:r>
          </a:p>
          <a:p>
            <a:pPr>
              <a:lnSpc>
                <a:spcPct val="90000"/>
              </a:lnSpc>
              <a:spcAft>
                <a:spcPts val="600"/>
              </a:spcAft>
            </a:pPr>
            <a:r>
              <a:rPr lang="en-US" altLang="zh-CN" sz="1700" dirty="0"/>
              <a:t>Cross-validated model comparison revealed that the empirical attention data were best explained by a model that tracked feature values.</a:t>
            </a:r>
          </a:p>
          <a:p>
            <a:pPr indent="-228600">
              <a:lnSpc>
                <a:spcPct val="90000"/>
              </a:lnSpc>
              <a:spcAft>
                <a:spcPts val="600"/>
              </a:spcAft>
              <a:buFont typeface="Arial" panose="020B0604020202020204" pitchFamily="34" charset="0"/>
              <a:buChar char="•"/>
            </a:pPr>
            <a:endParaRPr lang="en-US" altLang="zh-CN" sz="1700" dirty="0"/>
          </a:p>
          <a:p>
            <a:pPr indent="-228600">
              <a:lnSpc>
                <a:spcPct val="90000"/>
              </a:lnSpc>
              <a:spcAft>
                <a:spcPts val="600"/>
              </a:spcAft>
              <a:buFont typeface="Arial" panose="020B0604020202020204" pitchFamily="34" charset="0"/>
              <a:buChar char="•"/>
            </a:pPr>
            <a:endParaRPr lang="en-US" altLang="zh-CN" sz="1700" dirty="0"/>
          </a:p>
        </p:txBody>
      </p:sp>
      <p:pic>
        <p:nvPicPr>
          <p:cNvPr id="8" name="图片 7">
            <a:extLst>
              <a:ext uri="{FF2B5EF4-FFF2-40B4-BE49-F238E27FC236}">
                <a16:creationId xmlns:a16="http://schemas.microsoft.com/office/drawing/2014/main" id="{91F035FC-55BF-4E5A-8B61-1DA461B30A2D}"/>
              </a:ext>
            </a:extLst>
          </p:cNvPr>
          <p:cNvPicPr>
            <a:picLocks noChangeAspect="1"/>
          </p:cNvPicPr>
          <p:nvPr/>
        </p:nvPicPr>
        <p:blipFill>
          <a:blip r:embed="rId2"/>
          <a:stretch>
            <a:fillRect/>
          </a:stretch>
        </p:blipFill>
        <p:spPr>
          <a:xfrm>
            <a:off x="6099048" y="1791310"/>
            <a:ext cx="5458968" cy="3275380"/>
          </a:xfrm>
          <a:prstGeom prst="rect">
            <a:avLst/>
          </a:prstGeom>
        </p:spPr>
      </p:pic>
    </p:spTree>
    <p:extLst>
      <p:ext uri="{BB962C8B-B14F-4D97-AF65-F5344CB8AC3E}">
        <p14:creationId xmlns:p14="http://schemas.microsoft.com/office/powerpoint/2010/main" val="2409468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CA74946-151B-4E1D-8A87-170F3D44DAFB}"/>
              </a:ext>
            </a:extLst>
          </p:cNvPr>
          <p:cNvSpPr>
            <a:spLocks noGrp="1"/>
          </p:cNvSpPr>
          <p:nvPr>
            <p:ph type="title"/>
          </p:nvPr>
        </p:nvSpPr>
        <p:spPr>
          <a:xfrm>
            <a:off x="1271588" y="662400"/>
            <a:ext cx="10055721" cy="1325563"/>
          </a:xfrm>
        </p:spPr>
        <p:txBody>
          <a:bodyPr anchor="t">
            <a:normAutofit/>
          </a:bodyPr>
          <a:lstStyle/>
          <a:p>
            <a:r>
              <a:rPr lang="en-US" altLang="zh-CN" kern="1200">
                <a:latin typeface="+mj-lt"/>
                <a:ea typeface="+mj-ea"/>
                <a:cs typeface="+mj-cs"/>
              </a:rPr>
              <a:t>Attention Is Modulated by Value and Reward----6 model</a:t>
            </a:r>
            <a:endParaRPr lang="zh-CN" altLang="en-US" dirty="0"/>
          </a:p>
        </p:txBody>
      </p:sp>
      <p:grpSp>
        <p:nvGrpSpPr>
          <p:cNvPr id="19"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内容占位符 2">
            <a:extLst>
              <a:ext uri="{FF2B5EF4-FFF2-40B4-BE49-F238E27FC236}">
                <a16:creationId xmlns:a16="http://schemas.microsoft.com/office/drawing/2014/main" id="{10DCAB05-D491-46B6-B23B-964FF165001A}"/>
              </a:ext>
            </a:extLst>
          </p:cNvPr>
          <p:cNvSpPr>
            <a:spLocks noGrp="1"/>
          </p:cNvSpPr>
          <p:nvPr>
            <p:ph idx="1"/>
          </p:nvPr>
        </p:nvSpPr>
        <p:spPr>
          <a:xfrm>
            <a:off x="1251678" y="2286001"/>
            <a:ext cx="10089112" cy="3909599"/>
          </a:xfrm>
        </p:spPr>
        <p:txBody>
          <a:bodyPr>
            <a:normAutofit/>
          </a:bodyPr>
          <a:lstStyle/>
          <a:p>
            <a:pPr marL="514350" indent="-514350">
              <a:buAutoNum type="arabicPeriod"/>
            </a:pPr>
            <a:r>
              <a:rPr lang="en-US" altLang="zh-CN" sz="1300" dirty="0">
                <a:solidFill>
                  <a:schemeClr val="tx1">
                    <a:alpha val="60000"/>
                  </a:schemeClr>
                </a:solidFill>
              </a:rPr>
              <a:t>The ‘‘Full Choice History’’ model allocated attention based on a leaky choice count. On each trial, counts for each of the three chosen features were incremented by 1, and counts for the remaining six unchosen features were decayed toward 0 at a subject-specific decay rate. Attention to each dimension was then determined by the </a:t>
            </a:r>
            <a:r>
              <a:rPr lang="en-US" altLang="zh-CN" sz="1300" dirty="0" err="1">
                <a:solidFill>
                  <a:schemeClr val="tx1">
                    <a:alpha val="60000"/>
                  </a:schemeClr>
                </a:solidFill>
              </a:rPr>
              <a:t>softmax</a:t>
            </a:r>
            <a:r>
              <a:rPr lang="en-US" altLang="zh-CN" sz="1300" dirty="0">
                <a:solidFill>
                  <a:schemeClr val="tx1">
                    <a:alpha val="60000"/>
                  </a:schemeClr>
                </a:solidFill>
              </a:rPr>
              <a:t> of the maximal count on each dimension.</a:t>
            </a:r>
          </a:p>
          <a:p>
            <a:pPr marL="514350" indent="-514350">
              <a:buAutoNum type="arabicPeriod"/>
            </a:pPr>
            <a:r>
              <a:rPr lang="en-US" altLang="zh-CN" sz="1300" dirty="0">
                <a:solidFill>
                  <a:schemeClr val="tx1">
                    <a:alpha val="60000"/>
                  </a:schemeClr>
                </a:solidFill>
              </a:rPr>
              <a:t>The ‘‘Recent Choice History’’ model used a delta-rule update to adjust the weights of the chosen features toward 1. Equation: Chosen:  Wt+1=</a:t>
            </a:r>
            <a:r>
              <a:rPr lang="en-US" altLang="zh-CN" sz="1300" dirty="0" err="1">
                <a:solidFill>
                  <a:schemeClr val="tx1">
                    <a:alpha val="60000"/>
                  </a:schemeClr>
                </a:solidFill>
              </a:rPr>
              <a:t>Wt</a:t>
            </a:r>
            <a:r>
              <a:rPr lang="en-US" altLang="zh-CN" sz="1300" dirty="0">
                <a:solidFill>
                  <a:schemeClr val="tx1">
                    <a:alpha val="60000"/>
                  </a:schemeClr>
                </a:solidFill>
              </a:rPr>
              <a:t> + n(1-Wt). Unchosen decay to 0 and </a:t>
            </a:r>
            <a:r>
              <a:rPr lang="en-US" altLang="zh-CN" sz="1300" dirty="0" err="1">
                <a:solidFill>
                  <a:schemeClr val="tx1">
                    <a:alpha val="60000"/>
                  </a:schemeClr>
                </a:solidFill>
              </a:rPr>
              <a:t>softmax</a:t>
            </a:r>
            <a:r>
              <a:rPr lang="en-US" altLang="zh-CN" sz="1300" dirty="0">
                <a:solidFill>
                  <a:schemeClr val="tx1">
                    <a:alpha val="60000"/>
                  </a:schemeClr>
                </a:solidFill>
              </a:rPr>
              <a:t> to determine the attention weight.</a:t>
            </a:r>
          </a:p>
          <a:p>
            <a:pPr marL="514350" indent="-514350">
              <a:buAutoNum type="arabicPeriod"/>
            </a:pPr>
            <a:r>
              <a:rPr lang="en-US" altLang="zh-CN" sz="1300" dirty="0">
                <a:solidFill>
                  <a:schemeClr val="tx1">
                    <a:alpha val="60000"/>
                  </a:schemeClr>
                </a:solidFill>
              </a:rPr>
              <a:t>The ‘‘Full Reward History’’ model allocated attention based on a leaky reward count. Similar with first model, but just for reward trial. No learning or decay occurred on unrewarded trials.</a:t>
            </a:r>
          </a:p>
          <a:p>
            <a:pPr marL="514350" indent="-514350">
              <a:buAutoNum type="arabicPeriod"/>
            </a:pPr>
            <a:r>
              <a:rPr lang="en-US" altLang="zh-CN" sz="1300" dirty="0">
                <a:solidFill>
                  <a:schemeClr val="tx1">
                    <a:alpha val="60000"/>
                  </a:schemeClr>
                </a:solidFill>
              </a:rPr>
              <a:t>The ‘‘Recent Reward History’’ model, just for reward trial, same as the model 2.</a:t>
            </a:r>
          </a:p>
          <a:p>
            <a:pPr marL="514350" indent="-514350">
              <a:buAutoNum type="arabicPeriod"/>
            </a:pPr>
            <a:r>
              <a:rPr lang="en-US" altLang="zh-CN" sz="1300" dirty="0">
                <a:solidFill>
                  <a:schemeClr val="tx1">
                    <a:alpha val="60000"/>
                  </a:schemeClr>
                </a:solidFill>
              </a:rPr>
              <a:t>The ‘value’ model, The value of each stimulus was assumed to be the sum of the values of all its features. Feature values were initialized at 0 and updated via reinforcement learning with decay. on each trial, a prediction error was calculated as the difference between the obtained reward and the value of the chosen stimulus. The value of chosen features was updated based on the prediction error scaled by a subject-specific update rate, while the value of unchosen features was decayed toward 0 at a subject-specific decay rate.</a:t>
            </a:r>
          </a:p>
          <a:p>
            <a:pPr marL="514350" indent="-514350">
              <a:buAutoNum type="arabicPeriod"/>
            </a:pPr>
            <a:r>
              <a:rPr lang="en-US" altLang="zh-CN" sz="1300" dirty="0">
                <a:solidFill>
                  <a:schemeClr val="tx1">
                    <a:alpha val="60000"/>
                  </a:schemeClr>
                </a:solidFill>
              </a:rPr>
              <a:t>The ‘uniform’ model, all time (1/3,1/3,1/3).</a:t>
            </a:r>
          </a:p>
          <a:p>
            <a:pPr marL="514350" indent="-514350">
              <a:buAutoNum type="arabicPeriod"/>
            </a:pPr>
            <a:r>
              <a:rPr lang="en-US" altLang="zh-CN" sz="1300" dirty="0">
                <a:solidFill>
                  <a:schemeClr val="tx1">
                    <a:alpha val="60000"/>
                  </a:schemeClr>
                </a:solidFill>
              </a:rPr>
              <a:t>In sum, the Full Choice and Recent Choice models allocated attention based on prior choices, whereas in the Full Reward, Recent Reward, and Value models, the history of reinforcement determined fluctuations in attention.</a:t>
            </a:r>
          </a:p>
          <a:p>
            <a:pPr marL="0" indent="0">
              <a:buNone/>
            </a:pPr>
            <a:endParaRPr lang="en-US" altLang="zh-CN" sz="1300" dirty="0">
              <a:solidFill>
                <a:schemeClr val="tx1">
                  <a:alpha val="60000"/>
                </a:schemeClr>
              </a:solidFill>
            </a:endParaRPr>
          </a:p>
          <a:p>
            <a:pPr marL="514350" indent="-514350">
              <a:buAutoNum type="arabicPeriod"/>
            </a:pPr>
            <a:endParaRPr lang="en-US" altLang="zh-CN" sz="1300" dirty="0">
              <a:solidFill>
                <a:schemeClr val="tx1">
                  <a:alpha val="60000"/>
                </a:schemeClr>
              </a:solidFill>
            </a:endParaRPr>
          </a:p>
          <a:p>
            <a:pPr marL="0" indent="0">
              <a:buNone/>
            </a:pPr>
            <a:endParaRPr lang="en-US" altLang="zh-CN" sz="1300" dirty="0">
              <a:solidFill>
                <a:schemeClr val="tx1">
                  <a:alpha val="60000"/>
                </a:schemeClr>
              </a:solidFill>
            </a:endParaRPr>
          </a:p>
          <a:p>
            <a:pPr marL="514350" indent="-514350">
              <a:buAutoNum type="arabicPeriod"/>
            </a:pPr>
            <a:endParaRPr lang="zh-CN" altLang="en-US" sz="1300" dirty="0">
              <a:solidFill>
                <a:schemeClr val="tx1">
                  <a:alpha val="60000"/>
                </a:schemeClr>
              </a:solidFill>
            </a:endParaRPr>
          </a:p>
        </p:txBody>
      </p:sp>
    </p:spTree>
    <p:extLst>
      <p:ext uri="{BB962C8B-B14F-4D97-AF65-F5344CB8AC3E}">
        <p14:creationId xmlns:p14="http://schemas.microsoft.com/office/powerpoint/2010/main" val="3458409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B2AA3C2-8163-47F8-9197-145C57143D38}"/>
              </a:ext>
            </a:extLst>
          </p:cNvPr>
          <p:cNvSpPr>
            <a:spLocks noGrp="1"/>
          </p:cNvSpPr>
          <p:nvPr>
            <p:ph type="title"/>
          </p:nvPr>
        </p:nvSpPr>
        <p:spPr>
          <a:xfrm>
            <a:off x="1271588" y="662400"/>
            <a:ext cx="10055721" cy="1325563"/>
          </a:xfrm>
        </p:spPr>
        <p:txBody>
          <a:bodyPr anchor="t">
            <a:normAutofit/>
          </a:bodyPr>
          <a:lstStyle/>
          <a:p>
            <a:r>
              <a:rPr lang="en-US" altLang="zh-CN" kern="1200">
                <a:latin typeface="+mj-lt"/>
                <a:ea typeface="+mj-ea"/>
                <a:cs typeface="+mj-cs"/>
              </a:rPr>
              <a:t>Attention Is Modulated by Value and Reward----6 model</a:t>
            </a:r>
            <a:endParaRPr lang="zh-CN" altLang="en-US"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内容占位符 2">
            <a:extLst>
              <a:ext uri="{FF2B5EF4-FFF2-40B4-BE49-F238E27FC236}">
                <a16:creationId xmlns:a16="http://schemas.microsoft.com/office/drawing/2014/main" id="{EBD14E90-4211-47FB-BC3F-EEA00F943EEA}"/>
              </a:ext>
            </a:extLst>
          </p:cNvPr>
          <p:cNvSpPr>
            <a:spLocks noGrp="1"/>
          </p:cNvSpPr>
          <p:nvPr>
            <p:ph idx="1"/>
          </p:nvPr>
        </p:nvSpPr>
        <p:spPr>
          <a:xfrm>
            <a:off x="1251678" y="2286001"/>
            <a:ext cx="10089112" cy="3909599"/>
          </a:xfrm>
        </p:spPr>
        <p:txBody>
          <a:bodyPr>
            <a:normAutofit/>
          </a:bodyPr>
          <a:lstStyle/>
          <a:p>
            <a:pPr marL="514350" indent="-514350">
              <a:buAutoNum type="arabicPeriod"/>
            </a:pPr>
            <a:r>
              <a:rPr lang="en-US" altLang="zh-CN" dirty="0">
                <a:solidFill>
                  <a:schemeClr val="tx1">
                    <a:alpha val="60000"/>
                  </a:schemeClr>
                </a:solidFill>
              </a:rPr>
              <a:t>The Full Choice and Full Reward models had two free parameters — decay rate and </a:t>
            </a:r>
            <a:r>
              <a:rPr lang="en-US" altLang="zh-CN" dirty="0" err="1">
                <a:solidFill>
                  <a:schemeClr val="tx1">
                    <a:alpha val="60000"/>
                  </a:schemeClr>
                </a:solidFill>
              </a:rPr>
              <a:t>softmax</a:t>
            </a:r>
            <a:r>
              <a:rPr lang="en-US" altLang="zh-CN" dirty="0">
                <a:solidFill>
                  <a:schemeClr val="tx1">
                    <a:alpha val="60000"/>
                  </a:schemeClr>
                </a:solidFill>
              </a:rPr>
              <a:t> gain. Other three added the update rate.</a:t>
            </a:r>
          </a:p>
          <a:p>
            <a:pPr marL="514350" indent="-514350">
              <a:buAutoNum type="arabicPeriod"/>
            </a:pPr>
            <a:r>
              <a:rPr lang="en-US" altLang="zh-CN" dirty="0">
                <a:solidFill>
                  <a:schemeClr val="tx1">
                    <a:alpha val="60000"/>
                  </a:schemeClr>
                </a:solidFill>
              </a:rPr>
              <a:t>root-mean-square deviation (RMSD).</a:t>
            </a:r>
          </a:p>
          <a:p>
            <a:pPr marL="514350" indent="-514350">
              <a:buAutoNum type="arabicPeriod"/>
            </a:pPr>
            <a:r>
              <a:rPr lang="en-US" altLang="zh-CN" dirty="0">
                <a:solidFill>
                  <a:schemeClr val="tx1">
                    <a:alpha val="60000"/>
                  </a:schemeClr>
                </a:solidFill>
              </a:rPr>
              <a:t>Using leave-one-game-out cross-validation to determine parameters and get the final RMSD for each model.</a:t>
            </a:r>
          </a:p>
          <a:p>
            <a:pPr marL="514350" indent="-514350">
              <a:buAutoNum type="arabicPeriod"/>
            </a:pPr>
            <a:r>
              <a:rPr lang="en-US" altLang="zh-CN" dirty="0">
                <a:solidFill>
                  <a:schemeClr val="tx1">
                    <a:alpha val="60000"/>
                  </a:schemeClr>
                </a:solidFill>
              </a:rPr>
              <a:t>Fit the model with Eye tracking data/MVPA/composite measure.</a:t>
            </a:r>
            <a:endParaRPr lang="zh-CN" altLang="en-US" dirty="0">
              <a:solidFill>
                <a:schemeClr val="tx1">
                  <a:alpha val="60000"/>
                </a:schemeClr>
              </a:solidFill>
            </a:endParaRPr>
          </a:p>
        </p:txBody>
      </p:sp>
    </p:spTree>
    <p:extLst>
      <p:ext uri="{BB962C8B-B14F-4D97-AF65-F5344CB8AC3E}">
        <p14:creationId xmlns:p14="http://schemas.microsoft.com/office/powerpoint/2010/main" val="421246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24440C2-DCCF-4648-AB89-E9EEBEA73455}"/>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CN" sz="5000" kern="1200">
                <a:solidFill>
                  <a:schemeClr val="tx1"/>
                </a:solidFill>
                <a:latin typeface="+mj-lt"/>
                <a:ea typeface="+mj-ea"/>
                <a:cs typeface="+mj-cs"/>
              </a:rPr>
              <a:t>EXPERIMENTAL PROCEDURES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2F0016C7-C2E7-45FF-A300-930B8B0DBBB6}"/>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altLang="zh-CN" sz="1400"/>
              <a:t>On each trial, participants were presented with three compound stimuli, each defined by a feature on each of the three dimensions (faces, landmarks, and tools), vertically arranged into a column.</a:t>
            </a:r>
          </a:p>
          <a:p>
            <a:pPr marL="342900" indent="-228600">
              <a:lnSpc>
                <a:spcPct val="90000"/>
              </a:lnSpc>
              <a:spcAft>
                <a:spcPts val="600"/>
              </a:spcAft>
              <a:buFont typeface="Arial" panose="020B0604020202020204" pitchFamily="34" charset="0"/>
              <a:buChar char="•"/>
            </a:pPr>
            <a:r>
              <a:rPr lang="en-US" altLang="zh-CN" sz="1400"/>
              <a:t>In any one game, only one dimension was relevant for predicting reward. Within that dimension, one target feature predicted reward with high probability. If participants chose the stimulus containing the target feature, they had a </a:t>
            </a:r>
            <a:r>
              <a:rPr lang="en-US" altLang="zh-CN" sz="1400" b="1"/>
              <a:t>0.75</a:t>
            </a:r>
            <a:r>
              <a:rPr lang="en-US" altLang="zh-CN" sz="1400"/>
              <a:t> probability of receiving reward. If they chose otherwise, they had a </a:t>
            </a:r>
            <a:r>
              <a:rPr lang="en-US" altLang="zh-CN" sz="1400" b="1"/>
              <a:t>0.25</a:t>
            </a:r>
            <a:r>
              <a:rPr lang="en-US" altLang="zh-CN" sz="1400"/>
              <a:t> probability of receiving reward. </a:t>
            </a:r>
          </a:p>
          <a:p>
            <a:pPr marL="342900" indent="-228600">
              <a:lnSpc>
                <a:spcPct val="90000"/>
              </a:lnSpc>
              <a:spcAft>
                <a:spcPts val="600"/>
              </a:spcAft>
              <a:buFont typeface="Arial" panose="020B0604020202020204" pitchFamily="34" charset="0"/>
              <a:buChar char="•"/>
            </a:pPr>
            <a:r>
              <a:rPr lang="en-US" altLang="zh-CN" sz="1400"/>
              <a:t>Participants performed four functional runs of the task, each consisting of six games of 25 trials each.</a:t>
            </a:r>
          </a:p>
          <a:p>
            <a:pPr marL="342900" indent="-228600">
              <a:lnSpc>
                <a:spcPct val="90000"/>
              </a:lnSpc>
              <a:spcAft>
                <a:spcPts val="600"/>
              </a:spcAft>
              <a:buFont typeface="Arial" panose="020B0604020202020204" pitchFamily="34" charset="0"/>
              <a:buChar char="•"/>
            </a:pPr>
            <a:r>
              <a:rPr lang="en-US" altLang="zh-CN" sz="1400"/>
              <a:t>The relevant dimension and target feature changed every 25 trials, and this change was signaled to participants. (New game)</a:t>
            </a:r>
          </a:p>
          <a:p>
            <a:pPr indent="-228600">
              <a:lnSpc>
                <a:spcPct val="90000"/>
              </a:lnSpc>
              <a:spcAft>
                <a:spcPts val="600"/>
              </a:spcAft>
              <a:buFont typeface="Arial" panose="020B0604020202020204" pitchFamily="34" charset="0"/>
              <a:buChar char="•"/>
            </a:pPr>
            <a:endParaRPr lang="en-US" altLang="zh-CN" sz="1400"/>
          </a:p>
        </p:txBody>
      </p:sp>
      <p:pic>
        <p:nvPicPr>
          <p:cNvPr id="5" name="内容占位符 4">
            <a:extLst>
              <a:ext uri="{FF2B5EF4-FFF2-40B4-BE49-F238E27FC236}">
                <a16:creationId xmlns:a16="http://schemas.microsoft.com/office/drawing/2014/main" id="{5461522C-23E8-4598-B27A-FA9D0CE79626}"/>
              </a:ext>
            </a:extLst>
          </p:cNvPr>
          <p:cNvPicPr>
            <a:picLocks noGrp="1" noChangeAspect="1"/>
          </p:cNvPicPr>
          <p:nvPr>
            <p:ph idx="1"/>
          </p:nvPr>
        </p:nvPicPr>
        <p:blipFill>
          <a:blip r:embed="rId2"/>
          <a:stretch>
            <a:fillRect/>
          </a:stretch>
        </p:blipFill>
        <p:spPr>
          <a:xfrm>
            <a:off x="6099048" y="2091553"/>
            <a:ext cx="5458968" cy="2674894"/>
          </a:xfrm>
          <a:prstGeom prst="rect">
            <a:avLst/>
          </a:prstGeom>
        </p:spPr>
      </p:pic>
    </p:spTree>
    <p:extLst>
      <p:ext uri="{BB962C8B-B14F-4D97-AF65-F5344CB8AC3E}">
        <p14:creationId xmlns:p14="http://schemas.microsoft.com/office/powerpoint/2010/main" val="883492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D1DFD96-F5C8-4A92-B00C-C29914ECAA5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CN" sz="3800" kern="1200" dirty="0">
                <a:solidFill>
                  <a:schemeClr val="tx1"/>
                </a:solidFill>
                <a:latin typeface="+mj-lt"/>
                <a:ea typeface="+mj-ea"/>
                <a:cs typeface="+mj-cs"/>
              </a:rPr>
              <a:t>Attention Is Modulated by Value and Reward</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74F0D53F-2225-4547-8293-8B071E6A58BD}"/>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altLang="zh-CN" sz="2000" dirty="0"/>
              <a:t>Result:</a:t>
            </a:r>
          </a:p>
          <a:p>
            <a:pPr>
              <a:lnSpc>
                <a:spcPct val="90000"/>
              </a:lnSpc>
              <a:spcAft>
                <a:spcPts val="600"/>
              </a:spcAft>
            </a:pPr>
            <a:r>
              <a:rPr lang="en-US" altLang="zh-CN" sz="2000" dirty="0"/>
              <a:t>In particular, the ‘‘Value’’ model outperformed the next-best ‘‘Recent Reward History’’ model for both the eye-tracking and composite measure.</a:t>
            </a:r>
          </a:p>
          <a:p>
            <a:pPr>
              <a:lnSpc>
                <a:spcPct val="90000"/>
              </a:lnSpc>
              <a:spcAft>
                <a:spcPts val="600"/>
              </a:spcAft>
            </a:pPr>
            <a:r>
              <a:rPr lang="en-US" altLang="zh-CN" sz="2000" dirty="0"/>
              <a:t>For the MVPA data, the Value model did not significantly improve upon the predictions of the Recent Reward History model, however, it still performed significantly better than the ‘‘Recent Choice History’’ model.</a:t>
            </a:r>
          </a:p>
          <a:p>
            <a:pPr indent="-228600">
              <a:lnSpc>
                <a:spcPct val="90000"/>
              </a:lnSpc>
              <a:spcAft>
                <a:spcPts val="600"/>
              </a:spcAft>
              <a:buFont typeface="Arial" panose="020B0604020202020204" pitchFamily="34" charset="0"/>
              <a:buChar char="•"/>
            </a:pPr>
            <a:endParaRPr lang="en-US" altLang="zh-CN" sz="2000" dirty="0"/>
          </a:p>
          <a:p>
            <a:pPr indent="-228600">
              <a:lnSpc>
                <a:spcPct val="90000"/>
              </a:lnSpc>
              <a:spcAft>
                <a:spcPts val="600"/>
              </a:spcAft>
              <a:buFont typeface="Arial" panose="020B0604020202020204" pitchFamily="34" charset="0"/>
              <a:buChar char="•"/>
            </a:pPr>
            <a:endParaRPr lang="en-US" altLang="zh-CN" sz="2000" dirty="0"/>
          </a:p>
          <a:p>
            <a:pPr indent="-228600">
              <a:lnSpc>
                <a:spcPct val="90000"/>
              </a:lnSpc>
              <a:spcAft>
                <a:spcPts val="600"/>
              </a:spcAft>
              <a:buFont typeface="Arial" panose="020B0604020202020204" pitchFamily="34" charset="0"/>
              <a:buChar char="•"/>
            </a:pPr>
            <a:endParaRPr lang="en-US" altLang="zh-CN" sz="2000" dirty="0"/>
          </a:p>
        </p:txBody>
      </p:sp>
      <p:pic>
        <p:nvPicPr>
          <p:cNvPr id="8" name="图片 7">
            <a:extLst>
              <a:ext uri="{FF2B5EF4-FFF2-40B4-BE49-F238E27FC236}">
                <a16:creationId xmlns:a16="http://schemas.microsoft.com/office/drawing/2014/main" id="{91F035FC-55BF-4E5A-8B61-1DA461B30A2D}"/>
              </a:ext>
            </a:extLst>
          </p:cNvPr>
          <p:cNvPicPr>
            <a:picLocks noChangeAspect="1"/>
          </p:cNvPicPr>
          <p:nvPr/>
        </p:nvPicPr>
        <p:blipFill>
          <a:blip r:embed="rId2"/>
          <a:stretch>
            <a:fillRect/>
          </a:stretch>
        </p:blipFill>
        <p:spPr>
          <a:xfrm>
            <a:off x="6099048" y="1791310"/>
            <a:ext cx="5458968" cy="3275380"/>
          </a:xfrm>
          <a:prstGeom prst="rect">
            <a:avLst/>
          </a:prstGeom>
        </p:spPr>
      </p:pic>
    </p:spTree>
    <p:extLst>
      <p:ext uri="{BB962C8B-B14F-4D97-AF65-F5344CB8AC3E}">
        <p14:creationId xmlns:p14="http://schemas.microsoft.com/office/powerpoint/2010/main" val="90826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5267FA7-DFA7-4E8D-82E5-E3AEA31A5538}"/>
              </a:ext>
            </a:extLst>
          </p:cNvPr>
          <p:cNvSpPr>
            <a:spLocks noGrp="1"/>
          </p:cNvSpPr>
          <p:nvPr>
            <p:ph type="title"/>
          </p:nvPr>
        </p:nvSpPr>
        <p:spPr>
          <a:xfrm>
            <a:off x="841248" y="548640"/>
            <a:ext cx="3600860" cy="5431536"/>
          </a:xfrm>
        </p:spPr>
        <p:txBody>
          <a:bodyPr>
            <a:normAutofit/>
          </a:bodyPr>
          <a:lstStyle/>
          <a:p>
            <a:r>
              <a:rPr lang="en-US" altLang="zh-CN" sz="5400" kern="1200">
                <a:latin typeface="+mj-lt"/>
                <a:ea typeface="+mj-ea"/>
                <a:cs typeface="+mj-cs"/>
              </a:rPr>
              <a:t>Attention Is Modulated by Value and Reward</a:t>
            </a:r>
            <a:endParaRPr lang="zh-CN" alt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1EC50229-D9AB-4289-85E4-4DE74E4F839C}"/>
              </a:ext>
            </a:extLst>
          </p:cNvPr>
          <p:cNvSpPr>
            <a:spLocks noGrp="1"/>
          </p:cNvSpPr>
          <p:nvPr>
            <p:ph idx="1"/>
          </p:nvPr>
        </p:nvSpPr>
        <p:spPr>
          <a:xfrm>
            <a:off x="5126418" y="552091"/>
            <a:ext cx="6224335" cy="5431536"/>
          </a:xfrm>
        </p:spPr>
        <p:txBody>
          <a:bodyPr anchor="ctr">
            <a:normAutofit/>
          </a:bodyPr>
          <a:lstStyle/>
          <a:p>
            <a:pPr marL="0" indent="0">
              <a:buNone/>
            </a:pPr>
            <a:r>
              <a:rPr lang="en-US" altLang="zh-CN" sz="2200" dirty="0"/>
              <a:t>Conclusion: </a:t>
            </a:r>
          </a:p>
          <a:p>
            <a:pPr marL="0" indent="0">
              <a:buNone/>
            </a:pPr>
            <a:r>
              <a:rPr lang="en-US" altLang="zh-CN" sz="2200" dirty="0"/>
              <a:t>In summary, both model-based and model-free results suggest that </a:t>
            </a:r>
            <a:r>
              <a:rPr lang="en-US" altLang="zh-CN" sz="2200" dirty="0">
                <a:solidFill>
                  <a:srgbClr val="FF0000"/>
                </a:solidFill>
              </a:rPr>
              <a:t>attention was dynamically modulated by ongoing learning</a:t>
            </a:r>
            <a:r>
              <a:rPr lang="en-US" altLang="zh-CN" sz="2200" dirty="0"/>
              <a:t>. As participants learned to associate value with features over the course of a game, attention was directed toward dimensions with features that acquired high value. The greater the feature values in a dimension, the stronger the attention bias was toward that dimension. Conversely, when feature values across dimensions were similar, attention was less focused and switches between dimensions were more likely. Finally, attention was better explained as a function of learned value rather than simpler models of reward or choice history.</a:t>
            </a:r>
            <a:endParaRPr lang="zh-CN" altLang="en-US" sz="2200" dirty="0"/>
          </a:p>
        </p:txBody>
      </p:sp>
    </p:spTree>
    <p:extLst>
      <p:ext uri="{BB962C8B-B14F-4D97-AF65-F5344CB8AC3E}">
        <p14:creationId xmlns:p14="http://schemas.microsoft.com/office/powerpoint/2010/main" val="1374496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9B5B947-DF23-476F-A9FB-AEC65192FAE1}"/>
              </a:ext>
            </a:extLst>
          </p:cNvPr>
          <p:cNvSpPr>
            <a:spLocks noGrp="1"/>
          </p:cNvSpPr>
          <p:nvPr>
            <p:ph type="title"/>
          </p:nvPr>
        </p:nvSpPr>
        <p:spPr>
          <a:xfrm>
            <a:off x="630936" y="640080"/>
            <a:ext cx="4818888" cy="1481328"/>
          </a:xfrm>
        </p:spPr>
        <p:txBody>
          <a:bodyPr anchor="b">
            <a:normAutofit/>
          </a:bodyPr>
          <a:lstStyle/>
          <a:p>
            <a:r>
              <a:rPr lang="en-US" altLang="zh-CN" sz="2600" dirty="0"/>
              <a:t>Attention Switches Correlate with Activity in a Frontoparietal Control Network</a:t>
            </a:r>
            <a:endParaRPr lang="zh-CN" altLang="en-US" sz="2600" dirty="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7710F95E-5911-4D23-B4A1-174087A1AA4A}"/>
              </a:ext>
            </a:extLst>
          </p:cNvPr>
          <p:cNvSpPr>
            <a:spLocks noGrp="1"/>
          </p:cNvSpPr>
          <p:nvPr>
            <p:ph idx="1"/>
          </p:nvPr>
        </p:nvSpPr>
        <p:spPr>
          <a:xfrm>
            <a:off x="630936" y="2660904"/>
            <a:ext cx="4818888" cy="3547872"/>
          </a:xfrm>
        </p:spPr>
        <p:txBody>
          <a:bodyPr anchor="t">
            <a:normAutofit fontScale="77500" lnSpcReduction="20000"/>
          </a:bodyPr>
          <a:lstStyle/>
          <a:p>
            <a:pPr marL="0" indent="0">
              <a:lnSpc>
                <a:spcPct val="120000"/>
              </a:lnSpc>
              <a:buNone/>
            </a:pPr>
            <a:r>
              <a:rPr lang="en-US" altLang="zh-CN" sz="2200" dirty="0"/>
              <a:t>A contrast searching for more activity on switch rather than stay trials showed clusters in the dorsolateral prefrontal cortex (</a:t>
            </a:r>
            <a:r>
              <a:rPr lang="en-US" altLang="zh-CN" sz="2200" dirty="0" err="1"/>
              <a:t>dlPFC</a:t>
            </a:r>
            <a:r>
              <a:rPr lang="en-US" altLang="zh-CN" sz="2200" dirty="0"/>
              <a:t>), intraparietal sulcus (IPS), frontal eye fields (FEF), pre supplementary motor area (</a:t>
            </a:r>
            <a:r>
              <a:rPr lang="en-US" altLang="zh-CN" sz="2200" dirty="0" err="1"/>
              <a:t>preSMA</a:t>
            </a:r>
            <a:r>
              <a:rPr lang="en-US" altLang="zh-CN" sz="2200" dirty="0"/>
              <a:t>), precuneus, and fusiform gyrus. These brain regions are part of a frontoparietal network that has been implicated in the executive control of attention.</a:t>
            </a:r>
          </a:p>
          <a:p>
            <a:pPr marL="0" indent="0" algn="l">
              <a:lnSpc>
                <a:spcPct val="120000"/>
              </a:lnSpc>
              <a:buNone/>
            </a:pPr>
            <a:r>
              <a:rPr lang="en-US" altLang="zh-CN" sz="2200" dirty="0"/>
              <a:t>This attentional control system also supports top-down allocation of attention during learning and decision making in multidimensional environments. (GLM3) </a:t>
            </a:r>
          </a:p>
          <a:p>
            <a:pPr marL="0" indent="0">
              <a:buNone/>
            </a:pPr>
            <a:endParaRPr lang="zh-CN" altLang="en-US" sz="2200" dirty="0"/>
          </a:p>
        </p:txBody>
      </p:sp>
      <p:pic>
        <p:nvPicPr>
          <p:cNvPr id="4" name="图片 3">
            <a:extLst>
              <a:ext uri="{FF2B5EF4-FFF2-40B4-BE49-F238E27FC236}">
                <a16:creationId xmlns:a16="http://schemas.microsoft.com/office/drawing/2014/main" id="{5599198C-3389-484D-AD7D-02161EB7D949}"/>
              </a:ext>
            </a:extLst>
          </p:cNvPr>
          <p:cNvPicPr>
            <a:picLocks noChangeAspect="1"/>
          </p:cNvPicPr>
          <p:nvPr/>
        </p:nvPicPr>
        <p:blipFill>
          <a:blip r:embed="rId2"/>
          <a:stretch>
            <a:fillRect/>
          </a:stretch>
        </p:blipFill>
        <p:spPr>
          <a:xfrm>
            <a:off x="6099048" y="1934608"/>
            <a:ext cx="5458968" cy="2988784"/>
          </a:xfrm>
          <a:prstGeom prst="rect">
            <a:avLst/>
          </a:prstGeom>
        </p:spPr>
      </p:pic>
    </p:spTree>
    <p:extLst>
      <p:ext uri="{BB962C8B-B14F-4D97-AF65-F5344CB8AC3E}">
        <p14:creationId xmlns:p14="http://schemas.microsoft.com/office/powerpoint/2010/main" val="815209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BE8B671-DC8A-4993-AB8F-F80E3115E8CF}"/>
              </a:ext>
            </a:extLst>
          </p:cNvPr>
          <p:cNvSpPr>
            <a:spLocks noGrp="1"/>
          </p:cNvSpPr>
          <p:nvPr>
            <p:ph type="title"/>
          </p:nvPr>
        </p:nvSpPr>
        <p:spPr>
          <a:xfrm>
            <a:off x="630936" y="640080"/>
            <a:ext cx="4818888" cy="1481328"/>
          </a:xfrm>
        </p:spPr>
        <p:txBody>
          <a:bodyPr anchor="b">
            <a:normAutofit/>
          </a:bodyPr>
          <a:lstStyle/>
          <a:p>
            <a:r>
              <a:rPr lang="en-US" altLang="zh-CN" sz="2600"/>
              <a:t>Attention Switches Correlate with Activity in a Frontoparietal Control Network</a:t>
            </a:r>
            <a:endParaRPr lang="zh-CN" altLang="en-US" sz="26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2E7021C4-BDF8-4A7E-9DC8-366E0AAE7C28}"/>
              </a:ext>
            </a:extLst>
          </p:cNvPr>
          <p:cNvSpPr>
            <a:spLocks noGrp="1"/>
          </p:cNvSpPr>
          <p:nvPr>
            <p:ph idx="1"/>
          </p:nvPr>
        </p:nvSpPr>
        <p:spPr>
          <a:xfrm>
            <a:off x="630936" y="2660904"/>
            <a:ext cx="4818888" cy="3547872"/>
          </a:xfrm>
        </p:spPr>
        <p:txBody>
          <a:bodyPr anchor="t">
            <a:noAutofit/>
          </a:bodyPr>
          <a:lstStyle/>
          <a:p>
            <a:pPr marL="0" indent="0">
              <a:buNone/>
            </a:pPr>
            <a:r>
              <a:rPr lang="en-US" altLang="zh-CN" sz="1400" dirty="0"/>
              <a:t>Question:</a:t>
            </a:r>
          </a:p>
          <a:p>
            <a:pPr marL="0" indent="0">
              <a:buNone/>
            </a:pPr>
            <a:r>
              <a:rPr lang="en-US" altLang="zh-CN" sz="1400" dirty="0"/>
              <a:t>whether this network was activated only by attention switches.</a:t>
            </a:r>
          </a:p>
          <a:p>
            <a:pPr marL="0" indent="0">
              <a:buNone/>
            </a:pPr>
            <a:r>
              <a:rPr lang="en-US" altLang="zh-CN" sz="1400" dirty="0"/>
              <a:t>Test:</a:t>
            </a:r>
          </a:p>
          <a:p>
            <a:pPr marL="0" indent="0">
              <a:buNone/>
            </a:pPr>
            <a:r>
              <a:rPr lang="en-US" altLang="zh-CN" sz="1400" dirty="0"/>
              <a:t>Define ROI in the </a:t>
            </a:r>
            <a:r>
              <a:rPr lang="en-US" altLang="zh-CN" sz="1400" dirty="0" err="1"/>
              <a:t>dlPFC</a:t>
            </a:r>
            <a:r>
              <a:rPr lang="en-US" altLang="zh-CN" sz="1400" dirty="0"/>
              <a:t>, IPS, and </a:t>
            </a:r>
            <a:r>
              <a:rPr lang="en-US" altLang="zh-CN" sz="1400" dirty="0" err="1"/>
              <a:t>preSMA</a:t>
            </a:r>
            <a:r>
              <a:rPr lang="en-US" altLang="zh-CN" sz="1400" dirty="0"/>
              <a:t>. For each ROI, they extracted the mean time course during each run and modeled these data using a GLM with regressors for attention switch trials, as well as four trials preceding each switch. (GLM4) </a:t>
            </a:r>
          </a:p>
          <a:p>
            <a:pPr marL="0" indent="0">
              <a:buNone/>
            </a:pPr>
            <a:r>
              <a:rPr lang="en-US" altLang="zh-CN" sz="1400" dirty="0"/>
              <a:t>Result:</a:t>
            </a:r>
          </a:p>
          <a:p>
            <a:pPr marL="0" indent="0">
              <a:buNone/>
            </a:pPr>
            <a:r>
              <a:rPr lang="en-US" altLang="zh-CN" sz="1400" dirty="0"/>
              <a:t>In all three ROIs, we found that activity increased only on attention-switch trials and not the trials preceding them, suggesting that this network was involved in switching attention rather than accumulating evidence for the switch.</a:t>
            </a:r>
          </a:p>
        </p:txBody>
      </p:sp>
      <p:pic>
        <p:nvPicPr>
          <p:cNvPr id="4" name="图片 3">
            <a:extLst>
              <a:ext uri="{FF2B5EF4-FFF2-40B4-BE49-F238E27FC236}">
                <a16:creationId xmlns:a16="http://schemas.microsoft.com/office/drawing/2014/main" id="{0F5A89FD-0F0D-41FF-9158-0B383D6CB8DC}"/>
              </a:ext>
            </a:extLst>
          </p:cNvPr>
          <p:cNvPicPr>
            <a:picLocks noChangeAspect="1"/>
          </p:cNvPicPr>
          <p:nvPr/>
        </p:nvPicPr>
        <p:blipFill>
          <a:blip r:embed="rId2"/>
          <a:stretch>
            <a:fillRect/>
          </a:stretch>
        </p:blipFill>
        <p:spPr>
          <a:xfrm>
            <a:off x="6395199" y="640080"/>
            <a:ext cx="4866665" cy="5577840"/>
          </a:xfrm>
          <a:prstGeom prst="rect">
            <a:avLst/>
          </a:prstGeom>
        </p:spPr>
      </p:pic>
    </p:spTree>
    <p:extLst>
      <p:ext uri="{BB962C8B-B14F-4D97-AF65-F5344CB8AC3E}">
        <p14:creationId xmlns:p14="http://schemas.microsoft.com/office/powerpoint/2010/main" val="3826398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AF6E9-136D-4AE3-B501-9E0FBD7D91BC}"/>
              </a:ext>
            </a:extLst>
          </p:cNvPr>
          <p:cNvSpPr>
            <a:spLocks noGrp="1"/>
          </p:cNvSpPr>
          <p:nvPr>
            <p:ph type="title"/>
          </p:nvPr>
        </p:nvSpPr>
        <p:spPr>
          <a:xfrm>
            <a:off x="1136428" y="627564"/>
            <a:ext cx="7474172" cy="1325563"/>
          </a:xfrm>
        </p:spPr>
        <p:txBody>
          <a:bodyPr>
            <a:normAutofit/>
          </a:bodyPr>
          <a:lstStyle/>
          <a:p>
            <a:r>
              <a:rPr lang="en-US" altLang="zh-CN" dirty="0"/>
              <a:t>GLM3/GLM4</a:t>
            </a:r>
            <a:endParaRPr lang="zh-CN" altLang="en-US" dirty="0"/>
          </a:p>
        </p:txBody>
      </p:sp>
      <p:sp>
        <p:nvSpPr>
          <p:cNvPr id="3" name="内容占位符 2">
            <a:extLst>
              <a:ext uri="{FF2B5EF4-FFF2-40B4-BE49-F238E27FC236}">
                <a16:creationId xmlns:a16="http://schemas.microsoft.com/office/drawing/2014/main" id="{3575163C-A196-4776-865C-484321700B0E}"/>
              </a:ext>
            </a:extLst>
          </p:cNvPr>
          <p:cNvSpPr>
            <a:spLocks noGrp="1"/>
          </p:cNvSpPr>
          <p:nvPr>
            <p:ph idx="1"/>
          </p:nvPr>
        </p:nvSpPr>
        <p:spPr>
          <a:xfrm>
            <a:off x="1136429" y="2278173"/>
            <a:ext cx="6467867" cy="3450613"/>
          </a:xfrm>
        </p:spPr>
        <p:txBody>
          <a:bodyPr anchor="ctr">
            <a:normAutofit/>
          </a:bodyPr>
          <a:lstStyle/>
          <a:p>
            <a:pPr marL="0" indent="0">
              <a:buNone/>
            </a:pPr>
            <a:r>
              <a:rPr lang="en-US" altLang="zh-CN" sz="2000"/>
              <a:t>GLM3: GLM3 modeled switch and stay trials as stick functions at the onset of the respective trials. We defined switch trials as trials in which the maximally attended dimension was different from the previous trial and all the rest as stay trials. A contrast identified clusters that were more active during switch versus stay trials.</a:t>
            </a:r>
          </a:p>
          <a:p>
            <a:pPr marL="0" indent="0">
              <a:buNone/>
            </a:pPr>
            <a:r>
              <a:rPr lang="en-US" altLang="zh-CN" sz="2000"/>
              <a:t>GLM4: GLM4 included one regressor with stick functions at the onset of all switch trials, another with stick functions at the onset of all trials immediately preceding a switch trial, and so forth for the four trials preceding each switch, totaling to five trial-onset regressors.</a:t>
            </a:r>
            <a:endParaRPr lang="zh-CN" altLang="en-US" sz="20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迷宫">
            <a:extLst>
              <a:ext uri="{FF2B5EF4-FFF2-40B4-BE49-F238E27FC236}">
                <a16:creationId xmlns:a16="http://schemas.microsoft.com/office/drawing/2014/main" id="{4A3A284B-A1A1-4FF1-839B-B4A5823952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735911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0407EA4-7AFA-441D-B8F3-EB8F65789EB4}"/>
              </a:ext>
            </a:extLst>
          </p:cNvPr>
          <p:cNvSpPr>
            <a:spLocks noGrp="1"/>
          </p:cNvSpPr>
          <p:nvPr>
            <p:ph type="title"/>
          </p:nvPr>
        </p:nvSpPr>
        <p:spPr>
          <a:xfrm>
            <a:off x="630936" y="640080"/>
            <a:ext cx="4818888" cy="1481328"/>
          </a:xfrm>
        </p:spPr>
        <p:txBody>
          <a:bodyPr anchor="b">
            <a:normAutofit/>
          </a:bodyPr>
          <a:lstStyle/>
          <a:p>
            <a:r>
              <a:rPr lang="en-US" altLang="zh-CN" sz="2200"/>
              <a:t>Enhanced Functional Connectivity between vmPFC and Frontoparietal Network between Switches</a:t>
            </a:r>
            <a:endParaRPr lang="zh-CN" altLang="en-US" sz="22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39B208A1-2B66-45B2-84BC-4A7FACAF5314}"/>
              </a:ext>
            </a:extLst>
          </p:cNvPr>
          <p:cNvSpPr>
            <a:spLocks noGrp="1"/>
          </p:cNvSpPr>
          <p:nvPr>
            <p:ph idx="1"/>
          </p:nvPr>
        </p:nvSpPr>
        <p:spPr>
          <a:xfrm>
            <a:off x="630936" y="2660903"/>
            <a:ext cx="4818888" cy="3749421"/>
          </a:xfrm>
        </p:spPr>
        <p:txBody>
          <a:bodyPr anchor="t">
            <a:noAutofit/>
          </a:bodyPr>
          <a:lstStyle/>
          <a:p>
            <a:pPr marL="0" indent="0">
              <a:buNone/>
            </a:pPr>
            <a:r>
              <a:rPr lang="en-US" altLang="zh-CN" sz="1600" dirty="0"/>
              <a:t>A psychophysiological interaction (PPI) analysis that searched for brain areas that exhibit enhanced functional connectivity with the </a:t>
            </a:r>
            <a:r>
              <a:rPr lang="en-US" altLang="zh-CN" sz="1600" dirty="0" err="1"/>
              <a:t>vmPFC</a:t>
            </a:r>
            <a:r>
              <a:rPr lang="en-US" altLang="zh-CN" sz="1600" dirty="0"/>
              <a:t> that is specific to switch trials or to stay trials.</a:t>
            </a:r>
          </a:p>
          <a:p>
            <a:pPr marL="0" indent="0">
              <a:buNone/>
            </a:pPr>
            <a:r>
              <a:rPr lang="en-US" altLang="zh-CN" sz="1600" dirty="0"/>
              <a:t>This showed that connectivity between parts of the frontoparietal attention network and </a:t>
            </a:r>
            <a:r>
              <a:rPr lang="en-US" altLang="zh-CN" sz="1600" dirty="0" err="1"/>
              <a:t>vmPFC</a:t>
            </a:r>
            <a:r>
              <a:rPr lang="en-US" altLang="zh-CN" sz="1600" dirty="0"/>
              <a:t> differed according to whether participants switched attention on the current trial or not: bilateral </a:t>
            </a:r>
            <a:r>
              <a:rPr lang="en-US" altLang="zh-CN" sz="1600" dirty="0" err="1"/>
              <a:t>dlPFC</a:t>
            </a:r>
            <a:r>
              <a:rPr lang="en-US" altLang="zh-CN" sz="1600" dirty="0"/>
              <a:t> and </a:t>
            </a:r>
            <a:r>
              <a:rPr lang="en-US" altLang="zh-CN" sz="1600" dirty="0" err="1"/>
              <a:t>preSMA</a:t>
            </a:r>
            <a:r>
              <a:rPr lang="en-US" altLang="zh-CN" sz="1600" dirty="0"/>
              <a:t> were significantly anti-correlated with </a:t>
            </a:r>
            <a:r>
              <a:rPr lang="en-US" altLang="zh-CN" sz="1600" dirty="0" err="1"/>
              <a:t>vmPFC</a:t>
            </a:r>
            <a:r>
              <a:rPr lang="en-US" altLang="zh-CN" sz="1600" dirty="0"/>
              <a:t> on stay trials, above and beyond the baseline functional connectivity between these regions.</a:t>
            </a:r>
          </a:p>
          <a:p>
            <a:pPr marL="0" indent="0">
              <a:buNone/>
            </a:pPr>
            <a:r>
              <a:rPr lang="en-US" altLang="zh-CN" sz="1600" dirty="0"/>
              <a:t>This suggests that as value signaled by the </a:t>
            </a:r>
            <a:r>
              <a:rPr lang="en-US" altLang="zh-CN" sz="1600" dirty="0" err="1"/>
              <a:t>vmPFC</a:t>
            </a:r>
            <a:r>
              <a:rPr lang="en-US" altLang="zh-CN" sz="1600" dirty="0"/>
              <a:t> increased, activity in the </a:t>
            </a:r>
            <a:r>
              <a:rPr lang="en-US" altLang="zh-CN" sz="1600" dirty="0" err="1"/>
              <a:t>dlPFC</a:t>
            </a:r>
            <a:r>
              <a:rPr lang="en-US" altLang="zh-CN" sz="1600" dirty="0"/>
              <a:t> and </a:t>
            </a:r>
            <a:r>
              <a:rPr lang="en-US" altLang="zh-CN" sz="1600" dirty="0" err="1"/>
              <a:t>preSMA</a:t>
            </a:r>
            <a:r>
              <a:rPr lang="en-US" altLang="zh-CN" sz="1600" dirty="0"/>
              <a:t> decreased, reducing the tendency to switch attention between task dimensions .</a:t>
            </a:r>
            <a:endParaRPr lang="zh-CN" altLang="en-US" sz="1600" dirty="0"/>
          </a:p>
        </p:txBody>
      </p:sp>
      <p:pic>
        <p:nvPicPr>
          <p:cNvPr id="4" name="图片 3">
            <a:extLst>
              <a:ext uri="{FF2B5EF4-FFF2-40B4-BE49-F238E27FC236}">
                <a16:creationId xmlns:a16="http://schemas.microsoft.com/office/drawing/2014/main" id="{24AF848D-7B6D-4FF1-A588-F3E2457D8CBC}"/>
              </a:ext>
            </a:extLst>
          </p:cNvPr>
          <p:cNvPicPr>
            <a:picLocks noChangeAspect="1"/>
          </p:cNvPicPr>
          <p:nvPr/>
        </p:nvPicPr>
        <p:blipFill>
          <a:blip r:embed="rId2"/>
          <a:stretch>
            <a:fillRect/>
          </a:stretch>
        </p:blipFill>
        <p:spPr>
          <a:xfrm>
            <a:off x="6099048" y="1231766"/>
            <a:ext cx="5458968" cy="4394468"/>
          </a:xfrm>
          <a:prstGeom prst="rect">
            <a:avLst/>
          </a:prstGeom>
        </p:spPr>
      </p:pic>
    </p:spTree>
    <p:extLst>
      <p:ext uri="{BB962C8B-B14F-4D97-AF65-F5344CB8AC3E}">
        <p14:creationId xmlns:p14="http://schemas.microsoft.com/office/powerpoint/2010/main" val="3171058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F950DDB-F739-44BE-84C2-A137E6547FDB}"/>
              </a:ext>
            </a:extLst>
          </p:cNvPr>
          <p:cNvSpPr/>
          <p:nvPr/>
        </p:nvSpPr>
        <p:spPr>
          <a:xfrm>
            <a:off x="4898398" y="2967335"/>
            <a:ext cx="2395206"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Thanks</a:t>
            </a:r>
          </a:p>
        </p:txBody>
      </p:sp>
    </p:spTree>
    <p:extLst>
      <p:ext uri="{BB962C8B-B14F-4D97-AF65-F5344CB8AC3E}">
        <p14:creationId xmlns:p14="http://schemas.microsoft.com/office/powerpoint/2010/main" val="301638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DE33ABE-7D29-4D8B-8336-3C513C6BCFE8}"/>
              </a:ext>
            </a:extLst>
          </p:cNvPr>
          <p:cNvSpPr>
            <a:spLocks noGrp="1"/>
          </p:cNvSpPr>
          <p:nvPr>
            <p:ph type="title"/>
          </p:nvPr>
        </p:nvSpPr>
        <p:spPr>
          <a:xfrm>
            <a:off x="5297762" y="329184"/>
            <a:ext cx="6251110" cy="1783080"/>
          </a:xfrm>
        </p:spPr>
        <p:txBody>
          <a:bodyPr anchor="b">
            <a:normAutofit/>
          </a:bodyPr>
          <a:lstStyle/>
          <a:p>
            <a:r>
              <a:rPr lang="en-US" altLang="zh-CN" sz="5400"/>
              <a:t>Localizer Task</a:t>
            </a:r>
            <a:endParaRPr lang="zh-CN" altLang="en-US" sz="5400"/>
          </a:p>
        </p:txBody>
      </p:sp>
      <p:pic>
        <p:nvPicPr>
          <p:cNvPr id="5" name="Picture 4" descr="Seamless line creating random shapes on a white surface">
            <a:extLst>
              <a:ext uri="{FF2B5EF4-FFF2-40B4-BE49-F238E27FC236}">
                <a16:creationId xmlns:a16="http://schemas.microsoft.com/office/drawing/2014/main" id="{41F065C6-BA80-4990-B3DE-7BD047C09288}"/>
              </a:ext>
            </a:extLst>
          </p:cNvPr>
          <p:cNvPicPr>
            <a:picLocks noChangeAspect="1"/>
          </p:cNvPicPr>
          <p:nvPr/>
        </p:nvPicPr>
        <p:blipFill rotWithShape="1">
          <a:blip r:embed="rId2"/>
          <a:srcRect l="5152" r="316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2B51E749-EE6F-4880-9EB3-8EF36D1A3C27}"/>
              </a:ext>
            </a:extLst>
          </p:cNvPr>
          <p:cNvSpPr>
            <a:spLocks noGrp="1"/>
          </p:cNvSpPr>
          <p:nvPr>
            <p:ph idx="1"/>
          </p:nvPr>
        </p:nvSpPr>
        <p:spPr>
          <a:xfrm>
            <a:off x="5297762" y="2706624"/>
            <a:ext cx="6251110" cy="3483864"/>
          </a:xfrm>
        </p:spPr>
        <p:txBody>
          <a:bodyPr>
            <a:normAutofit/>
          </a:bodyPr>
          <a:lstStyle/>
          <a:p>
            <a:pPr marL="0" indent="0">
              <a:buNone/>
            </a:pPr>
            <a:r>
              <a:rPr lang="en-US" altLang="zh-CN" sz="2200" dirty="0"/>
              <a:t>Using a modified one-back task to identify patterns of fMRI activation in the ventral visual stream that were associated with attention to faces, landmarks, or tools.</a:t>
            </a:r>
          </a:p>
        </p:txBody>
      </p:sp>
    </p:spTree>
    <p:extLst>
      <p:ext uri="{BB962C8B-B14F-4D97-AF65-F5344CB8AC3E}">
        <p14:creationId xmlns:p14="http://schemas.microsoft.com/office/powerpoint/2010/main" val="290380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EF26347-9A87-4CD2-8676-11AA1467A40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CN" sz="5400" kern="1200">
                <a:solidFill>
                  <a:schemeClr val="tx1"/>
                </a:solidFill>
                <a:latin typeface="+mj-lt"/>
                <a:ea typeface="+mj-ea"/>
                <a:cs typeface="+mj-cs"/>
              </a:rPr>
              <a:t>Result</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2EC1697C-1709-43A5-8DC1-D6C112C1D622}"/>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altLang="zh-CN" sz="1900" dirty="0"/>
              <a:t>Through trial and error, participants learned to choose the stimulus containing the target feature over the course of a game.</a:t>
            </a:r>
          </a:p>
          <a:p>
            <a:pPr indent="-228600">
              <a:lnSpc>
                <a:spcPct val="90000"/>
              </a:lnSpc>
              <a:spcAft>
                <a:spcPts val="600"/>
              </a:spcAft>
              <a:buFont typeface="Arial" panose="020B0604020202020204" pitchFamily="34" charset="0"/>
              <a:buChar char="•"/>
            </a:pPr>
            <a:endParaRPr lang="en-US" altLang="zh-CN" sz="1900" dirty="0"/>
          </a:p>
          <a:p>
            <a:pPr>
              <a:lnSpc>
                <a:spcPct val="90000"/>
              </a:lnSpc>
              <a:spcAft>
                <a:spcPts val="600"/>
              </a:spcAft>
            </a:pPr>
            <a:r>
              <a:rPr lang="en-US" altLang="zh-CN" sz="1900" dirty="0"/>
              <a:t>We defined a learned game as one in which participants chose the target feature on every one of the last five trials. By this metric, participants learned on average 11.3 (SE = 0.7) out of 25 games. The number of learned games did not depend on the relevant dimension (F(2,24) = 0.886, p = 0.42).</a:t>
            </a:r>
          </a:p>
        </p:txBody>
      </p:sp>
      <p:pic>
        <p:nvPicPr>
          <p:cNvPr id="4" name="内容占位符 3">
            <a:extLst>
              <a:ext uri="{FF2B5EF4-FFF2-40B4-BE49-F238E27FC236}">
                <a16:creationId xmlns:a16="http://schemas.microsoft.com/office/drawing/2014/main" id="{73307D78-77E6-4671-8679-330388EAE290}"/>
              </a:ext>
            </a:extLst>
          </p:cNvPr>
          <p:cNvPicPr>
            <a:picLocks noGrp="1" noChangeAspect="1"/>
          </p:cNvPicPr>
          <p:nvPr>
            <p:ph idx="1"/>
          </p:nvPr>
        </p:nvPicPr>
        <p:blipFill>
          <a:blip r:embed="rId2"/>
          <a:stretch>
            <a:fillRect/>
          </a:stretch>
        </p:blipFill>
        <p:spPr>
          <a:xfrm>
            <a:off x="6099048" y="2207556"/>
            <a:ext cx="5458968" cy="2442888"/>
          </a:xfrm>
          <a:prstGeom prst="rect">
            <a:avLst/>
          </a:prstGeom>
        </p:spPr>
      </p:pic>
    </p:spTree>
    <p:extLst>
      <p:ext uri="{BB962C8B-B14F-4D97-AF65-F5344CB8AC3E}">
        <p14:creationId xmlns:p14="http://schemas.microsoft.com/office/powerpoint/2010/main" val="421248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F2DCF8-3BC4-4AFF-BC01-91F3070C31A0}"/>
              </a:ext>
            </a:extLst>
          </p:cNvPr>
          <p:cNvSpPr>
            <a:spLocks noGrp="1"/>
          </p:cNvSpPr>
          <p:nvPr>
            <p:ph type="title"/>
          </p:nvPr>
        </p:nvSpPr>
        <p:spPr>
          <a:xfrm>
            <a:off x="838200" y="365125"/>
            <a:ext cx="10515600" cy="1325563"/>
          </a:xfrm>
        </p:spPr>
        <p:txBody>
          <a:bodyPr>
            <a:normAutofit/>
          </a:bodyPr>
          <a:lstStyle/>
          <a:p>
            <a:r>
              <a:rPr lang="en-US" altLang="zh-CN" sz="4200"/>
              <a:t>Attention-Modulated Reinforcement Learning</a:t>
            </a:r>
            <a:endParaRPr lang="zh-CN" alt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9EE786D4-9DC6-457A-A458-8A0A8CF50137}"/>
              </a:ext>
            </a:extLst>
          </p:cNvPr>
          <p:cNvSpPr>
            <a:spLocks noGrp="1"/>
          </p:cNvSpPr>
          <p:nvPr>
            <p:ph idx="1"/>
          </p:nvPr>
        </p:nvSpPr>
        <p:spPr>
          <a:xfrm>
            <a:off x="838200" y="1929384"/>
            <a:ext cx="10515600" cy="4251960"/>
          </a:xfrm>
        </p:spPr>
        <p:txBody>
          <a:bodyPr>
            <a:normAutofit/>
          </a:bodyPr>
          <a:lstStyle/>
          <a:p>
            <a:pPr marL="342900" indent="-342900">
              <a:buAutoNum type="arabicPeriod"/>
            </a:pPr>
            <a:r>
              <a:rPr lang="en-US" altLang="zh-CN" sz="2000" dirty="0"/>
              <a:t>Two quantitative trial-by-trial measures of participants’ attention to each dimension. (From the eye tracking and MVPA from the fMRI data) ------ Each measure provided a vector of three ‘‘attention weights’’ per trial, denoting the proportion of attention toward each of the dimensions on that trial.</a:t>
            </a:r>
          </a:p>
          <a:p>
            <a:pPr marL="342900" indent="-342900">
              <a:buAutoNum type="arabicPeriod"/>
            </a:pPr>
            <a:r>
              <a:rPr lang="en-US" altLang="zh-CN" sz="2000" dirty="0"/>
              <a:t>Using their </a:t>
            </a:r>
            <a:r>
              <a:rPr lang="en-US" altLang="zh-CN" sz="2000" b="1" dirty="0"/>
              <a:t>smoothed product </a:t>
            </a:r>
            <a:r>
              <a:rPr lang="en-US" altLang="zh-CN" sz="2000" dirty="0"/>
              <a:t>as a composite measure of attention on each trial, which we incorporated into different RL models.</a:t>
            </a:r>
          </a:p>
          <a:p>
            <a:pPr marL="342900" indent="-342900">
              <a:buAutoNum type="arabicPeriod"/>
            </a:pPr>
            <a:r>
              <a:rPr lang="en-US" altLang="zh-CN" sz="2000" dirty="0"/>
              <a:t>Attention can modulate RL in two ways. First, attention can bias choice by differentially weighing features in different dimensions when computing the value of a composite, multidimensional stimulus. Second, attention can bias learning such that the values of features on attended dimensions are updated more as a result of a prediction error.</a:t>
            </a:r>
          </a:p>
          <a:p>
            <a:pPr marL="342900" indent="-342900">
              <a:buAutoNum type="arabicPeriod"/>
            </a:pPr>
            <a:r>
              <a:rPr lang="en-US" altLang="zh-CN" sz="2000" dirty="0"/>
              <a:t>To test whether and how attention modulated learning in our task, we fit four different RL models to the trial-by-trial choice data.</a:t>
            </a:r>
          </a:p>
          <a:p>
            <a:pPr marL="342900" indent="-342900">
              <a:buAutoNum type="arabicPeriod"/>
            </a:pPr>
            <a:endParaRPr lang="zh-CN" altLang="en-US" sz="2000" dirty="0"/>
          </a:p>
        </p:txBody>
      </p:sp>
    </p:spTree>
    <p:extLst>
      <p:ext uri="{BB962C8B-B14F-4D97-AF65-F5344CB8AC3E}">
        <p14:creationId xmlns:p14="http://schemas.microsoft.com/office/powerpoint/2010/main" val="221979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C5868CF-E5C4-4931-9BAB-58C4E3562DC8}"/>
              </a:ext>
            </a:extLst>
          </p:cNvPr>
          <p:cNvSpPr>
            <a:spLocks noGrp="1"/>
          </p:cNvSpPr>
          <p:nvPr>
            <p:ph type="title"/>
          </p:nvPr>
        </p:nvSpPr>
        <p:spPr>
          <a:xfrm>
            <a:off x="630936" y="640823"/>
            <a:ext cx="3419856" cy="5583148"/>
          </a:xfrm>
        </p:spPr>
        <p:txBody>
          <a:bodyPr anchor="ctr">
            <a:normAutofit/>
          </a:bodyPr>
          <a:lstStyle/>
          <a:p>
            <a:r>
              <a:rPr lang="en-US" altLang="zh-CN" sz="3800"/>
              <a:t>Attention-Modulated Reinforcement Learning</a:t>
            </a:r>
            <a:endParaRPr lang="zh-CN" altLang="en-US" sz="3800"/>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BA75C3E4-E4B6-43C2-B685-24974D868D49}"/>
              </a:ext>
            </a:extLst>
          </p:cNvPr>
          <p:cNvPicPr>
            <a:picLocks noChangeAspect="1"/>
          </p:cNvPicPr>
          <p:nvPr/>
        </p:nvPicPr>
        <p:blipFill>
          <a:blip r:embed="rId2"/>
          <a:stretch>
            <a:fillRect/>
          </a:stretch>
        </p:blipFill>
        <p:spPr>
          <a:xfrm>
            <a:off x="4654296" y="630936"/>
            <a:ext cx="6363629" cy="3913632"/>
          </a:xfrm>
          <a:prstGeom prst="rect">
            <a:avLst/>
          </a:prstGeom>
        </p:spPr>
      </p:pic>
      <p:sp>
        <p:nvSpPr>
          <p:cNvPr id="3" name="内容占位符 2">
            <a:extLst>
              <a:ext uri="{FF2B5EF4-FFF2-40B4-BE49-F238E27FC236}">
                <a16:creationId xmlns:a16="http://schemas.microsoft.com/office/drawing/2014/main" id="{2B6DA294-9062-42E7-B543-48C3E65A9FE4}"/>
              </a:ext>
            </a:extLst>
          </p:cNvPr>
          <p:cNvSpPr>
            <a:spLocks noGrp="1"/>
          </p:cNvSpPr>
          <p:nvPr>
            <p:ph idx="1"/>
          </p:nvPr>
        </p:nvSpPr>
        <p:spPr>
          <a:xfrm>
            <a:off x="4654296" y="4798577"/>
            <a:ext cx="6894576" cy="1428487"/>
          </a:xfrm>
        </p:spPr>
        <p:txBody>
          <a:bodyPr anchor="t">
            <a:normAutofit/>
          </a:bodyPr>
          <a:lstStyle/>
          <a:p>
            <a:pPr marL="0" indent="0">
              <a:buNone/>
            </a:pPr>
            <a:r>
              <a:rPr lang="en-US" altLang="zh-CN" sz="1900"/>
              <a:t>In all four models, we assumed that participants chose between the available stimuli based on their </a:t>
            </a:r>
            <a:r>
              <a:rPr lang="en-US" altLang="zh-CN" sz="1900" b="1"/>
              <a:t>expected value</a:t>
            </a:r>
            <a:r>
              <a:rPr lang="en-US" altLang="zh-CN" sz="1900"/>
              <a:t>, computed as a linear combination of ‘‘feature values’’ associated with the three features of each stimulus, and that feature values were updated after every trial using a prediction error signal.</a:t>
            </a:r>
            <a:r>
              <a:rPr lang="zh-CN" altLang="en-US" sz="1900"/>
              <a:t> </a:t>
            </a:r>
          </a:p>
        </p:txBody>
      </p:sp>
    </p:spTree>
    <p:extLst>
      <p:ext uri="{BB962C8B-B14F-4D97-AF65-F5344CB8AC3E}">
        <p14:creationId xmlns:p14="http://schemas.microsoft.com/office/powerpoint/2010/main" val="239424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CD558B6-0A6C-4A0D-8059-F6957D5CB428}"/>
              </a:ext>
            </a:extLst>
          </p:cNvPr>
          <p:cNvSpPr>
            <a:spLocks noGrp="1"/>
          </p:cNvSpPr>
          <p:nvPr>
            <p:ph type="title"/>
          </p:nvPr>
        </p:nvSpPr>
        <p:spPr>
          <a:xfrm>
            <a:off x="841248" y="548640"/>
            <a:ext cx="3600860" cy="5431536"/>
          </a:xfrm>
        </p:spPr>
        <p:txBody>
          <a:bodyPr>
            <a:normAutofit/>
          </a:bodyPr>
          <a:lstStyle/>
          <a:p>
            <a:r>
              <a:rPr lang="en-US" altLang="zh-CN" sz="5400"/>
              <a:t>Model</a:t>
            </a:r>
            <a:endParaRPr lang="zh-CN" alt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2EF4F89-1654-4E8F-B8F7-FDAAF1D9EB34}"/>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altLang="zh-CN" sz="1700"/>
              <a:t>In the ‘uniform attention’</a:t>
            </a:r>
            <a:r>
              <a:rPr lang="zh-CN" altLang="en-US" sz="1700"/>
              <a:t> </a:t>
            </a:r>
            <a:r>
              <a:rPr lang="en-US" altLang="zh-CN" sz="1700"/>
              <a:t>(UA) model, all dimensions were weighted equally when computing and updating values. ----- the value of a stimulus was the average values of all its features, and once the outcome of the choice was revealed, the prediction error was equally divided among all features of the chosen stimulus.</a:t>
            </a:r>
          </a:p>
          <a:p>
            <a:pPr marL="514350" indent="-514350">
              <a:buFont typeface="+mj-lt"/>
              <a:buAutoNum type="arabicPeriod"/>
            </a:pPr>
            <a:r>
              <a:rPr lang="en-US" altLang="zh-CN" sz="1700"/>
              <a:t>In the ‘attention at choice’</a:t>
            </a:r>
            <a:r>
              <a:rPr lang="zh-CN" altLang="en-US" sz="1700"/>
              <a:t> </a:t>
            </a:r>
            <a:r>
              <a:rPr lang="en-US" altLang="zh-CN" sz="1700"/>
              <a:t>(AC) model, the value of each stimulus was computed as a weighted sum of feature values, with attention to the respective dimensions on that trial serving as weights. All dimensions were still weighted equally at learning.</a:t>
            </a:r>
          </a:p>
          <a:p>
            <a:pPr marL="514350" indent="-514350">
              <a:buFont typeface="+mj-lt"/>
              <a:buAutoNum type="arabicPeriod"/>
            </a:pPr>
            <a:r>
              <a:rPr lang="en-US" altLang="zh-CN" sz="1700"/>
              <a:t>‘Attention at learning’</a:t>
            </a:r>
            <a:r>
              <a:rPr lang="zh-CN" altLang="en-US" sz="1700"/>
              <a:t> </a:t>
            </a:r>
            <a:r>
              <a:rPr lang="en-US" altLang="zh-CN" sz="1700"/>
              <a:t>(AL) model, the update of feature values was differentially weighted by attention; however, all dimensions were equally weighted when computing the value of stimuli for choice. </a:t>
            </a:r>
          </a:p>
          <a:p>
            <a:pPr marL="514350" indent="-514350">
              <a:buFont typeface="+mj-lt"/>
              <a:buAutoNum type="arabicPeriod"/>
            </a:pPr>
            <a:r>
              <a:rPr lang="en-US" altLang="zh-CN" sz="1700"/>
              <a:t>Finally, the ‘attention at choice and learning’</a:t>
            </a:r>
            <a:r>
              <a:rPr lang="zh-CN" altLang="en-US" sz="1700"/>
              <a:t> </a:t>
            </a:r>
            <a:r>
              <a:rPr lang="en-US" altLang="zh-CN" sz="1700"/>
              <a:t>(ACL) model combined the AC and AL models so that both choice and learning were biased by attention.</a:t>
            </a:r>
            <a:endParaRPr lang="zh-CN" altLang="en-US" sz="1700"/>
          </a:p>
        </p:txBody>
      </p:sp>
    </p:spTree>
    <p:extLst>
      <p:ext uri="{BB962C8B-B14F-4D97-AF65-F5344CB8AC3E}">
        <p14:creationId xmlns:p14="http://schemas.microsoft.com/office/powerpoint/2010/main" val="226776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79EFF1E-C14E-4D4C-AA85-E27B4806D4B2}"/>
              </a:ext>
            </a:extLst>
          </p:cNvPr>
          <p:cNvSpPr>
            <a:spLocks noGrp="1"/>
          </p:cNvSpPr>
          <p:nvPr>
            <p:ph type="title"/>
          </p:nvPr>
        </p:nvSpPr>
        <p:spPr>
          <a:xfrm>
            <a:off x="630936" y="640080"/>
            <a:ext cx="4818888" cy="1481328"/>
          </a:xfrm>
        </p:spPr>
        <p:txBody>
          <a:bodyPr anchor="b">
            <a:normAutofit/>
          </a:bodyPr>
          <a:lstStyle/>
          <a:p>
            <a:r>
              <a:rPr lang="en-US" altLang="zh-CN" sz="3000"/>
              <a:t>Both Choice and Learning Are Biased by Attention</a:t>
            </a:r>
            <a:endParaRPr lang="zh-CN" altLang="en-US" sz="30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5B0FE163-99BC-4F57-AB6C-A2B262B74D6F}"/>
              </a:ext>
            </a:extLst>
          </p:cNvPr>
          <p:cNvSpPr>
            <a:spLocks noGrp="1"/>
          </p:cNvSpPr>
          <p:nvPr>
            <p:ph idx="1"/>
          </p:nvPr>
        </p:nvSpPr>
        <p:spPr>
          <a:xfrm>
            <a:off x="630936" y="2660904"/>
            <a:ext cx="4818888" cy="3547872"/>
          </a:xfrm>
        </p:spPr>
        <p:txBody>
          <a:bodyPr anchor="t">
            <a:normAutofit/>
          </a:bodyPr>
          <a:lstStyle/>
          <a:p>
            <a:pPr marL="0" indent="0">
              <a:buNone/>
            </a:pPr>
            <a:r>
              <a:rPr lang="en-US" altLang="zh-CN" sz="1500" dirty="0"/>
              <a:t>Model comparison</a:t>
            </a:r>
          </a:p>
          <a:p>
            <a:pPr marL="342900" indent="-342900">
              <a:buFont typeface="+mj-lt"/>
              <a:buAutoNum type="arabicPeriod"/>
            </a:pPr>
            <a:r>
              <a:rPr lang="en-US" altLang="zh-CN" sz="1500" dirty="0"/>
              <a:t>To assess how well the models explained participants’ behavior, we used a leave-one-game-out cross-validation procedure to compute the likelihood per choice for each participant.</a:t>
            </a:r>
          </a:p>
          <a:p>
            <a:pPr marL="342900" indent="-342900">
              <a:buFont typeface="+mj-lt"/>
              <a:buAutoNum type="arabicPeriod"/>
            </a:pPr>
            <a:r>
              <a:rPr lang="en-US" altLang="zh-CN" sz="1500" dirty="0"/>
              <a:t>The higher the average choice likelihood, the better the model predicted the data of that participant. we computed the Bayesian information criterion (BIC; Schwarz, 1978) for each model.</a:t>
            </a:r>
          </a:p>
          <a:p>
            <a:pPr marL="342900" indent="-342900">
              <a:buFont typeface="+mj-lt"/>
              <a:buAutoNum type="arabicPeriod"/>
            </a:pPr>
            <a:r>
              <a:rPr lang="en-US" altLang="zh-CN" sz="1500" dirty="0"/>
              <a:t>In all cases, using the composite attention measure provided a better fit to the data than if we used the MVPA measure or the eye-tracking measure alone.</a:t>
            </a:r>
          </a:p>
          <a:p>
            <a:pPr marL="0" indent="0">
              <a:buNone/>
            </a:pPr>
            <a:endParaRPr lang="en-US" altLang="zh-CN" sz="1500" dirty="0"/>
          </a:p>
          <a:p>
            <a:pPr marL="0" indent="0">
              <a:buNone/>
            </a:pPr>
            <a:endParaRPr lang="en-US" altLang="zh-CN" sz="1500" dirty="0"/>
          </a:p>
          <a:p>
            <a:pPr marL="0" indent="0">
              <a:buNone/>
            </a:pPr>
            <a:endParaRPr lang="en-US" altLang="zh-CN" sz="1500" dirty="0"/>
          </a:p>
          <a:p>
            <a:pPr marL="0" indent="0">
              <a:buNone/>
            </a:pPr>
            <a:endParaRPr lang="zh-CN" altLang="en-US" sz="1500" dirty="0"/>
          </a:p>
        </p:txBody>
      </p:sp>
      <p:pic>
        <p:nvPicPr>
          <p:cNvPr id="4" name="图片 3">
            <a:extLst>
              <a:ext uri="{FF2B5EF4-FFF2-40B4-BE49-F238E27FC236}">
                <a16:creationId xmlns:a16="http://schemas.microsoft.com/office/drawing/2014/main" id="{15C2684A-6FD1-48CD-B756-C0E18EF91244}"/>
              </a:ext>
            </a:extLst>
          </p:cNvPr>
          <p:cNvPicPr>
            <a:picLocks noChangeAspect="1"/>
          </p:cNvPicPr>
          <p:nvPr/>
        </p:nvPicPr>
        <p:blipFill>
          <a:blip r:embed="rId2"/>
          <a:stretch>
            <a:fillRect/>
          </a:stretch>
        </p:blipFill>
        <p:spPr>
          <a:xfrm>
            <a:off x="6099048" y="1907313"/>
            <a:ext cx="5458968" cy="3043373"/>
          </a:xfrm>
          <a:prstGeom prst="rect">
            <a:avLst/>
          </a:prstGeom>
        </p:spPr>
      </p:pic>
    </p:spTree>
    <p:extLst>
      <p:ext uri="{BB962C8B-B14F-4D97-AF65-F5344CB8AC3E}">
        <p14:creationId xmlns:p14="http://schemas.microsoft.com/office/powerpoint/2010/main" val="2174239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B5B491C0E9344BB0676DBC59DF515B" ma:contentTypeVersion="4" ma:contentTypeDescription="Create a new document." ma:contentTypeScope="" ma:versionID="f47c8ca211c7daa64d6138b951d9263e">
  <xsd:schema xmlns:xsd="http://www.w3.org/2001/XMLSchema" xmlns:xs="http://www.w3.org/2001/XMLSchema" xmlns:p="http://schemas.microsoft.com/office/2006/metadata/properties" xmlns:ns3="9d49f2bb-65f5-4b1c-bc0f-a71dad722fb8" targetNamespace="http://schemas.microsoft.com/office/2006/metadata/properties" ma:root="true" ma:fieldsID="fab80fcd8f547b1ccc0c38a47c927f2b" ns3:_="">
    <xsd:import namespace="9d49f2bb-65f5-4b1c-bc0f-a71dad722fb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9f2bb-65f5-4b1c-bc0f-a71dad722f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2A8FA0-36A3-4198-ADEC-DC6E18897F0B}">
  <ds:schemaRefs>
    <ds:schemaRef ds:uri="http://schemas.microsoft.com/sharepoint/v3/contenttype/forms"/>
  </ds:schemaRefs>
</ds:datastoreItem>
</file>

<file path=customXml/itemProps2.xml><?xml version="1.0" encoding="utf-8"?>
<ds:datastoreItem xmlns:ds="http://schemas.openxmlformats.org/officeDocument/2006/customXml" ds:itemID="{7EAD93AB-7611-4B51-90C9-6302A757AF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9f2bb-65f5-4b1c-bc0f-a71dad722f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E196C8-71E6-4381-8A95-4193721D4430}">
  <ds:schemaRefs>
    <ds:schemaRef ds:uri="http://www.w3.org/XML/1998/namespace"/>
    <ds:schemaRef ds:uri="http://purl.org/dc/elements/1.1/"/>
    <ds:schemaRef ds:uri="http://purl.org/dc/terms/"/>
    <ds:schemaRef ds:uri="http://purl.org/dc/dcmitype/"/>
    <ds:schemaRef ds:uri="http://schemas.microsoft.com/office/2006/documentManagement/types"/>
    <ds:schemaRef ds:uri="9d49f2bb-65f5-4b1c-bc0f-a71dad722fb8"/>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4874</TotalTime>
  <Words>3688</Words>
  <Application>Microsoft Office PowerPoint</Application>
  <PresentationFormat>宽屏</PresentationFormat>
  <Paragraphs>175</Paragraphs>
  <Slides>36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36</vt:i4>
      </vt:variant>
    </vt:vector>
  </HeadingPairs>
  <TitlesOfParts>
    <vt:vector size="40" baseType="lpstr">
      <vt:lpstr>等线</vt:lpstr>
      <vt:lpstr>等线 Light</vt:lpstr>
      <vt:lpstr>Arial</vt:lpstr>
      <vt:lpstr>Office 主题​​</vt:lpstr>
      <vt:lpstr>Dynamic Interaction between Reinforcement Learning and Attention in Multidimensional Environments</vt:lpstr>
      <vt:lpstr>Introduction</vt:lpstr>
      <vt:lpstr>EXPERIMENTAL PROCEDURES</vt:lpstr>
      <vt:lpstr>Localizer Task</vt:lpstr>
      <vt:lpstr>Result</vt:lpstr>
      <vt:lpstr>Attention-Modulated Reinforcement Learning</vt:lpstr>
      <vt:lpstr>Attention-Modulated Reinforcement Learning</vt:lpstr>
      <vt:lpstr>Model</vt:lpstr>
      <vt:lpstr>Both Choice and Learning Are Biased by Attention</vt:lpstr>
      <vt:lpstr>Both Choice and Learning Are Biased by Attention</vt:lpstr>
      <vt:lpstr>Both Choice and Learning Are Biased by Attention</vt:lpstr>
      <vt:lpstr>Eye tracking/MVPA</vt:lpstr>
      <vt:lpstr>Eye tracking/MVPA</vt:lpstr>
      <vt:lpstr>Composite Measure</vt:lpstr>
      <vt:lpstr>PowerPoint 演示文稿</vt:lpstr>
      <vt:lpstr>Choice Models</vt:lpstr>
      <vt:lpstr>Best-fit model parameters</vt:lpstr>
      <vt:lpstr>Neural Value Signals and Reward Prediction Errors Are Biased by Attention</vt:lpstr>
      <vt:lpstr>Neural Value Signals and Reward Prediction Errors Are Biased by Attention</vt:lpstr>
      <vt:lpstr>GLM1/GLM2</vt:lpstr>
      <vt:lpstr>Attention Is Modulated by Value and Reward</vt:lpstr>
      <vt:lpstr>Attention Is Modulated by Value and Reward</vt:lpstr>
      <vt:lpstr>Bootstrap</vt:lpstr>
      <vt:lpstr>Attention Is Modulated by Value and Reward</vt:lpstr>
      <vt:lpstr>Attention Is Modulated by Value and Reward</vt:lpstr>
      <vt:lpstr>Attention Is Modulated by Value and Reward</vt:lpstr>
      <vt:lpstr>Attention Is Modulated by Value and Reward</vt:lpstr>
      <vt:lpstr>Attention Is Modulated by Value and Reward----6 model</vt:lpstr>
      <vt:lpstr>Attention Is Modulated by Value and Reward----6 model</vt:lpstr>
      <vt:lpstr>Attention Is Modulated by Value and Reward</vt:lpstr>
      <vt:lpstr>Attention Is Modulated by Value and Reward</vt:lpstr>
      <vt:lpstr>Attention Switches Correlate with Activity in a Frontoparietal Control Network</vt:lpstr>
      <vt:lpstr>Attention Switches Correlate with Activity in a Frontoparietal Control Network</vt:lpstr>
      <vt:lpstr>GLM3/GLM4</vt:lpstr>
      <vt:lpstr>Enhanced Functional Connectivity between vmPFC and Frontoparietal Network between Switches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Interaction between Reinforcement Learning and Attention in Multidimensional Environments</dc:title>
  <dc:creator>SongBogeng</dc:creator>
  <cp:lastModifiedBy>SongBogeng</cp:lastModifiedBy>
  <cp:revision>11</cp:revision>
  <dcterms:created xsi:type="dcterms:W3CDTF">2022-01-27T17:33:59Z</dcterms:created>
  <dcterms:modified xsi:type="dcterms:W3CDTF">2022-02-08T14:57:49Z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0x010100E0B5B491C0E9344BB0676DBC59DF515B</vt:lpwstr>
  </property>
</Properties>
</file>