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6" r:id="rId3"/>
    <p:sldId id="261" r:id="rId4"/>
    <p:sldId id="260" r:id="rId5"/>
    <p:sldId id="263" r:id="rId6"/>
    <p:sldId id="262" r:id="rId7"/>
    <p:sldId id="265" r:id="rId8"/>
    <p:sldId id="257" r:id="rId9"/>
    <p:sldId id="264" r:id="rId10"/>
    <p:sldId id="268" r:id="rId11"/>
    <p:sldId id="270" r:id="rId12"/>
    <p:sldId id="271" r:id="rId13"/>
    <p:sldId id="272" r:id="rId14"/>
    <p:sldId id="273" r:id="rId15"/>
    <p:sldId id="274" r:id="rId16"/>
    <p:sldId id="275" r:id="rId17"/>
    <p:sldId id="269" r:id="rId18"/>
    <p:sldId id="277" r:id="rId19"/>
    <p:sldId id="26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833" autoAdjust="0"/>
  </p:normalViewPr>
  <p:slideViewPr>
    <p:cSldViewPr snapToGrid="0">
      <p:cViewPr varScale="1">
        <p:scale>
          <a:sx n="43" d="100"/>
          <a:sy n="43" d="100"/>
        </p:scale>
        <p:origin x="15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DC606-1B86-4ED6-9E4E-F8375346CD8B}" type="datetimeFigureOut">
              <a:rPr lang="zh-CN" altLang="en-US" smtClean="0"/>
              <a:t>2022/1/28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54A75-84B5-411F-AA2D-372E68A91786}" type="slidenum">
              <a:rPr lang="zh-CN" altLang="en-US" smtClean="0"/>
              <a:t>‹#›</a:t>
            </a:fld>
            <a:endParaRPr lang="zh-CN" altLang="en-US"/>
          </a:p>
        </p:txBody>
      </p:sp>
    </p:spTree>
    <p:extLst>
      <p:ext uri="{BB962C8B-B14F-4D97-AF65-F5344CB8AC3E}">
        <p14:creationId xmlns:p14="http://schemas.microsoft.com/office/powerpoint/2010/main" val="3223568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panose="020B0604020202020204" pitchFamily="34" charset="0"/>
                <a:cs typeface="Arial" panose="020B0604020202020204" pitchFamily="34" charset="0"/>
              </a:rPr>
              <a:t>Generative: how the input is generated by the external world </a:t>
            </a:r>
          </a:p>
          <a:p>
            <a:r>
              <a:rPr lang="en-US" altLang="zh-CN" dirty="0">
                <a:latin typeface="Arial" panose="020B0604020202020204" pitchFamily="34" charset="0"/>
                <a:cs typeface="Arial" panose="020B0604020202020204" pitchFamily="34" charset="0"/>
              </a:rPr>
              <a:t>Internal: the agent belief of the how the input is caused. </a:t>
            </a:r>
          </a:p>
          <a:p>
            <a:endParaRPr lang="zh-CN" altLang="en-US" dirty="0"/>
          </a:p>
        </p:txBody>
      </p:sp>
      <p:sp>
        <p:nvSpPr>
          <p:cNvPr id="4" name="灯片编号占位符 3"/>
          <p:cNvSpPr>
            <a:spLocks noGrp="1"/>
          </p:cNvSpPr>
          <p:nvPr>
            <p:ph type="sldNum" sz="quarter" idx="5"/>
          </p:nvPr>
        </p:nvSpPr>
        <p:spPr/>
        <p:txBody>
          <a:bodyPr/>
          <a:lstStyle/>
          <a:p>
            <a:fld id="{AE954A75-84B5-411F-AA2D-372E68A91786}" type="slidenum">
              <a:rPr lang="zh-CN" altLang="en-US" smtClean="0"/>
              <a:t>3</a:t>
            </a:fld>
            <a:endParaRPr lang="zh-CN" altLang="en-US"/>
          </a:p>
        </p:txBody>
      </p:sp>
    </p:spTree>
    <p:extLst>
      <p:ext uri="{BB962C8B-B14F-4D97-AF65-F5344CB8AC3E}">
        <p14:creationId xmlns:p14="http://schemas.microsoft.com/office/powerpoint/2010/main" val="1091633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Comprises a hierarchy of states that evolve in time as Gaussian random walks, with each walk’s step size determined by the next highest level of the hierarchy.</a:t>
            </a:r>
          </a:p>
          <a:p>
            <a:endParaRPr lang="en-US" altLang="zh-CN" dirty="0"/>
          </a:p>
          <a:p>
            <a:r>
              <a:rPr lang="en-US" altLang="zh-CN" dirty="0"/>
              <a:t>This model can be inverted (fitted) by an agent using a mean-field approximation and a novel approximation to the </a:t>
            </a:r>
            <a:r>
              <a:rPr lang="en-US" altLang="zh-CN" b="1" dirty="0"/>
              <a:t>conditional probabilities </a:t>
            </a:r>
            <a:r>
              <a:rPr lang="en-US" altLang="zh-CN" dirty="0"/>
              <a:t>over unknown quantities that replaces the conventional Laplace approximation. This enables us to derive closed-form update equations for the posterior expectations of all hidden states governing contingencies in the environment. This results in extremely efficient computations that allow for real-time learning.</a:t>
            </a:r>
            <a:endParaRPr lang="zh-CN" altLang="en-US" dirty="0"/>
          </a:p>
        </p:txBody>
      </p:sp>
      <p:sp>
        <p:nvSpPr>
          <p:cNvPr id="4" name="灯片编号占位符 3"/>
          <p:cNvSpPr>
            <a:spLocks noGrp="1"/>
          </p:cNvSpPr>
          <p:nvPr>
            <p:ph type="sldNum" sz="quarter" idx="5"/>
          </p:nvPr>
        </p:nvSpPr>
        <p:spPr/>
        <p:txBody>
          <a:bodyPr/>
          <a:lstStyle/>
          <a:p>
            <a:fld id="{AE954A75-84B5-411F-AA2D-372E68A91786}" type="slidenum">
              <a:rPr lang="zh-CN" altLang="en-US" smtClean="0"/>
              <a:t>8</a:t>
            </a:fld>
            <a:endParaRPr lang="zh-CN" altLang="en-US"/>
          </a:p>
        </p:txBody>
      </p:sp>
    </p:spTree>
    <p:extLst>
      <p:ext uri="{BB962C8B-B14F-4D97-AF65-F5344CB8AC3E}">
        <p14:creationId xmlns:p14="http://schemas.microsoft.com/office/powerpoint/2010/main" val="570307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hat notation to indicate “referring to prediction.”</a:t>
            </a:r>
          </a:p>
          <a:p>
            <a:r>
              <a:rPr lang="en-US" altLang="zh-CN" dirty="0"/>
              <a:t>How to realize individual difference: parameters that determine the nature of the coupling between the levels of the hierarchical model, the optimality of an update is made conditional upon parameter values that may vary from agent to agent.</a:t>
            </a:r>
          </a:p>
          <a:p>
            <a:endParaRPr lang="en-US" altLang="zh-CN" dirty="0"/>
          </a:p>
          <a:p>
            <a:r>
              <a:rPr lang="en-US" altLang="zh-CN" dirty="0"/>
              <a:t>Ultimately, our approach may therefore be useful for model-based inference on subject-specific computational and physiological mechanisms of learning, with potential clinical applications for diagnostic classifications of </a:t>
            </a:r>
            <a:r>
              <a:rPr lang="en-US" altLang="zh-CN" dirty="0" err="1"/>
              <a:t>psy</a:t>
            </a:r>
            <a:r>
              <a:rPr lang="en-US" altLang="zh-CN" dirty="0"/>
              <a:t>- </a:t>
            </a:r>
            <a:r>
              <a:rPr lang="en-US" altLang="zh-CN" dirty="0" err="1"/>
              <a:t>chiatric</a:t>
            </a:r>
            <a:r>
              <a:rPr lang="en-US" altLang="zh-CN" dirty="0"/>
              <a:t> spectrum disorders (Stephan et al., 2009).</a:t>
            </a:r>
            <a:endParaRPr lang="zh-CN" altLang="en-US" dirty="0"/>
          </a:p>
        </p:txBody>
      </p:sp>
      <p:sp>
        <p:nvSpPr>
          <p:cNvPr id="4" name="灯片编号占位符 3"/>
          <p:cNvSpPr>
            <a:spLocks noGrp="1"/>
          </p:cNvSpPr>
          <p:nvPr>
            <p:ph type="sldNum" sz="quarter" idx="5"/>
          </p:nvPr>
        </p:nvSpPr>
        <p:spPr/>
        <p:txBody>
          <a:bodyPr/>
          <a:lstStyle/>
          <a:p>
            <a:fld id="{AE954A75-84B5-411F-AA2D-372E68A91786}" type="slidenum">
              <a:rPr lang="zh-CN" altLang="en-US" smtClean="0"/>
              <a:t>9</a:t>
            </a:fld>
            <a:endParaRPr lang="zh-CN" altLang="en-US"/>
          </a:p>
        </p:txBody>
      </p:sp>
    </p:spTree>
    <p:extLst>
      <p:ext uri="{BB962C8B-B14F-4D97-AF65-F5344CB8AC3E}">
        <p14:creationId xmlns:p14="http://schemas.microsoft.com/office/powerpoint/2010/main" val="198688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Computing this probability is called model inversion: unlike the likelihood p(u(k) |x(k) , x, u(1…k − 1) ) the posterior does not predict data (u(k)) from hidden states and parameters but predicts states and parameters from data.</a:t>
            </a:r>
          </a:p>
          <a:p>
            <a:endParaRPr lang="en-US" altLang="zh-CN" dirty="0"/>
          </a:p>
          <a:p>
            <a:r>
              <a:rPr lang="en-US" altLang="zh-CN" dirty="0"/>
              <a:t>Variational Bayesian inversion </a:t>
            </a:r>
            <a:r>
              <a:rPr lang="zh-CN" altLang="en-US" dirty="0"/>
              <a:t>确定参数和</a:t>
            </a:r>
            <a:r>
              <a:rPr lang="en-US" altLang="zh-CN" dirty="0"/>
              <a:t>belief </a:t>
            </a:r>
            <a:r>
              <a:rPr lang="zh-CN" altLang="en-US" dirty="0"/>
              <a:t>的后验分布，同最大化</a:t>
            </a:r>
            <a:r>
              <a:rPr lang="en-US" altLang="zh-CN" dirty="0"/>
              <a:t>evidence</a:t>
            </a:r>
            <a:r>
              <a:rPr lang="zh-CN" altLang="en-US" dirty="0"/>
              <a:t>； 通过</a:t>
            </a:r>
            <a:r>
              <a:rPr lang="en-US" altLang="zh-CN" dirty="0"/>
              <a:t>mean-field approximation </a:t>
            </a:r>
            <a:r>
              <a:rPr lang="zh-CN" altLang="en-US" dirty="0"/>
              <a:t>把</a:t>
            </a:r>
            <a:r>
              <a:rPr lang="en-US" altLang="zh-CN" dirty="0"/>
              <a:t>posterior distribution </a:t>
            </a:r>
            <a:r>
              <a:rPr lang="zh-CN" altLang="en-US" dirty="0"/>
              <a:t>转变为边际后验概率的近似。 </a:t>
            </a:r>
          </a:p>
        </p:txBody>
      </p:sp>
      <p:sp>
        <p:nvSpPr>
          <p:cNvPr id="4" name="灯片编号占位符 3"/>
          <p:cNvSpPr>
            <a:spLocks noGrp="1"/>
          </p:cNvSpPr>
          <p:nvPr>
            <p:ph type="sldNum" sz="quarter" idx="5"/>
          </p:nvPr>
        </p:nvSpPr>
        <p:spPr/>
        <p:txBody>
          <a:bodyPr/>
          <a:lstStyle/>
          <a:p>
            <a:fld id="{AE954A75-84B5-411F-AA2D-372E68A91786}" type="slidenum">
              <a:rPr lang="zh-CN" altLang="en-US" smtClean="0"/>
              <a:t>10</a:t>
            </a:fld>
            <a:endParaRPr lang="zh-CN" altLang="en-US"/>
          </a:p>
        </p:txBody>
      </p:sp>
    </p:spTree>
    <p:extLst>
      <p:ext uri="{BB962C8B-B14F-4D97-AF65-F5344CB8AC3E}">
        <p14:creationId xmlns:p14="http://schemas.microsoft.com/office/powerpoint/2010/main" val="284302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Bayesian Model Selection </a:t>
            </a:r>
          </a:p>
          <a:p>
            <a:r>
              <a:rPr lang="en-US" altLang="zh-CN" dirty="0"/>
              <a:t>EXP_R: the posterior probability of the prevalence of each model in the population;</a:t>
            </a:r>
          </a:p>
          <a:p>
            <a:r>
              <a:rPr lang="en-US" altLang="zh-CN" dirty="0"/>
              <a:t>XP: exceedance probability, the probability that a given model outperform all others in the comparison; </a:t>
            </a:r>
          </a:p>
          <a:p>
            <a:r>
              <a:rPr lang="en-US" altLang="zh-CN" dirty="0"/>
              <a:t>PXP: protected-XP, the possibility that all models are equally good.  </a:t>
            </a:r>
          </a:p>
          <a:p>
            <a:endParaRPr lang="zh-CN" altLang="en-US" dirty="0"/>
          </a:p>
        </p:txBody>
      </p:sp>
      <p:sp>
        <p:nvSpPr>
          <p:cNvPr id="4" name="灯片编号占位符 3"/>
          <p:cNvSpPr>
            <a:spLocks noGrp="1"/>
          </p:cNvSpPr>
          <p:nvPr>
            <p:ph type="sldNum" sz="quarter" idx="5"/>
          </p:nvPr>
        </p:nvSpPr>
        <p:spPr/>
        <p:txBody>
          <a:bodyPr/>
          <a:lstStyle/>
          <a:p>
            <a:fld id="{AE954A75-84B5-411F-AA2D-372E68A91786}" type="slidenum">
              <a:rPr lang="zh-CN" altLang="en-US" smtClean="0"/>
              <a:t>14</a:t>
            </a:fld>
            <a:endParaRPr lang="zh-CN" altLang="en-US"/>
          </a:p>
        </p:txBody>
      </p:sp>
    </p:spTree>
    <p:extLst>
      <p:ext uri="{BB962C8B-B14F-4D97-AF65-F5344CB8AC3E}">
        <p14:creationId xmlns:p14="http://schemas.microsoft.com/office/powerpoint/2010/main" val="2131841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arenR"/>
            </a:pPr>
            <a:r>
              <a:rPr lang="en-US" altLang="zh-CN" dirty="0"/>
              <a:t>No-sig interaction between Phase and Information Type </a:t>
            </a:r>
          </a:p>
          <a:p>
            <a:pPr marL="228600" indent="-228600">
              <a:buAutoNum type="arabicParenR"/>
            </a:pPr>
            <a:r>
              <a:rPr lang="en-US" altLang="zh-CN" dirty="0"/>
              <a:t>BPD show lower decision weights on second level. </a:t>
            </a:r>
            <a:endParaRPr lang="zh-CN" altLang="en-US" dirty="0"/>
          </a:p>
        </p:txBody>
      </p:sp>
      <p:sp>
        <p:nvSpPr>
          <p:cNvPr id="4" name="灯片编号占位符 3"/>
          <p:cNvSpPr>
            <a:spLocks noGrp="1"/>
          </p:cNvSpPr>
          <p:nvPr>
            <p:ph type="sldNum" sz="quarter" idx="5"/>
          </p:nvPr>
        </p:nvSpPr>
        <p:spPr/>
        <p:txBody>
          <a:bodyPr/>
          <a:lstStyle/>
          <a:p>
            <a:fld id="{AE954A75-84B5-411F-AA2D-372E68A91786}" type="slidenum">
              <a:rPr lang="zh-CN" altLang="en-US" smtClean="0"/>
              <a:t>15</a:t>
            </a:fld>
            <a:endParaRPr lang="zh-CN" altLang="en-US"/>
          </a:p>
        </p:txBody>
      </p:sp>
    </p:spTree>
    <p:extLst>
      <p:ext uri="{BB962C8B-B14F-4D97-AF65-F5344CB8AC3E}">
        <p14:creationId xmlns:p14="http://schemas.microsoft.com/office/powerpoint/2010/main" val="1138866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954A75-84B5-411F-AA2D-372E68A91786}" type="slidenum">
              <a:rPr lang="zh-CN" altLang="en-US" smtClean="0"/>
              <a:t>16</a:t>
            </a:fld>
            <a:endParaRPr lang="zh-CN" altLang="en-US"/>
          </a:p>
        </p:txBody>
      </p:sp>
    </p:spTree>
    <p:extLst>
      <p:ext uri="{BB962C8B-B14F-4D97-AF65-F5344CB8AC3E}">
        <p14:creationId xmlns:p14="http://schemas.microsoft.com/office/powerpoint/2010/main" val="3666439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954A75-84B5-411F-AA2D-372E68A91786}" type="slidenum">
              <a:rPr lang="zh-CN" altLang="en-US" smtClean="0"/>
              <a:t>17</a:t>
            </a:fld>
            <a:endParaRPr lang="zh-CN" altLang="en-US"/>
          </a:p>
        </p:txBody>
      </p:sp>
    </p:spTree>
    <p:extLst>
      <p:ext uri="{BB962C8B-B14F-4D97-AF65-F5344CB8AC3E}">
        <p14:creationId xmlns:p14="http://schemas.microsoft.com/office/powerpoint/2010/main" val="882282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954A75-84B5-411F-AA2D-372E68A91786}" type="slidenum">
              <a:rPr lang="zh-CN" altLang="en-US" smtClean="0"/>
              <a:t>18</a:t>
            </a:fld>
            <a:endParaRPr lang="zh-CN" altLang="en-US"/>
          </a:p>
        </p:txBody>
      </p:sp>
    </p:spTree>
    <p:extLst>
      <p:ext uri="{BB962C8B-B14F-4D97-AF65-F5344CB8AC3E}">
        <p14:creationId xmlns:p14="http://schemas.microsoft.com/office/powerpoint/2010/main" val="165496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40A51-8FC1-43CC-A49E-E8645C60469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DCDA4D2-E6F6-40A8-8745-7A7D6252C3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1C6C55-2238-430A-9B4A-4680DA9B4921}"/>
              </a:ext>
            </a:extLst>
          </p:cNvPr>
          <p:cNvSpPr>
            <a:spLocks noGrp="1"/>
          </p:cNvSpPr>
          <p:nvPr>
            <p:ph type="dt" sz="half" idx="10"/>
          </p:nvPr>
        </p:nvSpPr>
        <p:spPr/>
        <p:txBody>
          <a:bodyPr/>
          <a:lstStyle/>
          <a:p>
            <a:fld id="{79F5B155-5037-4B05-949B-7D1700D0FC8C}"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573FA267-43BB-4BA0-8CFB-4B29C99410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70A61E-8D2A-4312-8EFD-BAE7E8C63B77}"/>
              </a:ext>
            </a:extLst>
          </p:cNvPr>
          <p:cNvSpPr>
            <a:spLocks noGrp="1"/>
          </p:cNvSpPr>
          <p:nvPr>
            <p:ph type="sldNum" sz="quarter" idx="12"/>
          </p:nvPr>
        </p:nvSpPr>
        <p:spPr/>
        <p:txBody>
          <a:bodyPr/>
          <a:lstStyle/>
          <a:p>
            <a:fld id="{F00C9102-CC62-4988-ABD0-D4B5710952F2}" type="slidenum">
              <a:rPr lang="zh-CN" altLang="en-US" smtClean="0"/>
              <a:t>‹#›</a:t>
            </a:fld>
            <a:endParaRPr lang="zh-CN" altLang="en-US"/>
          </a:p>
        </p:txBody>
      </p:sp>
    </p:spTree>
    <p:extLst>
      <p:ext uri="{BB962C8B-B14F-4D97-AF65-F5344CB8AC3E}">
        <p14:creationId xmlns:p14="http://schemas.microsoft.com/office/powerpoint/2010/main" val="115591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2C3B6D-32A7-4F72-B9E7-8775474C319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AB72F82-C16D-4C0D-9F62-3F8983C3DB1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ABC83F-154F-45D4-8985-E266D3306603}"/>
              </a:ext>
            </a:extLst>
          </p:cNvPr>
          <p:cNvSpPr>
            <a:spLocks noGrp="1"/>
          </p:cNvSpPr>
          <p:nvPr>
            <p:ph type="dt" sz="half" idx="10"/>
          </p:nvPr>
        </p:nvSpPr>
        <p:spPr/>
        <p:txBody>
          <a:bodyPr/>
          <a:lstStyle/>
          <a:p>
            <a:fld id="{79F5B155-5037-4B05-949B-7D1700D0FC8C}"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6F92333E-D482-4DB2-A2FA-76C54C8993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5A9079-0524-4257-A3A3-EEC25EC20989}"/>
              </a:ext>
            </a:extLst>
          </p:cNvPr>
          <p:cNvSpPr>
            <a:spLocks noGrp="1"/>
          </p:cNvSpPr>
          <p:nvPr>
            <p:ph type="sldNum" sz="quarter" idx="12"/>
          </p:nvPr>
        </p:nvSpPr>
        <p:spPr/>
        <p:txBody>
          <a:bodyPr/>
          <a:lstStyle/>
          <a:p>
            <a:fld id="{F00C9102-CC62-4988-ABD0-D4B5710952F2}" type="slidenum">
              <a:rPr lang="zh-CN" altLang="en-US" smtClean="0"/>
              <a:t>‹#›</a:t>
            </a:fld>
            <a:endParaRPr lang="zh-CN" altLang="en-US"/>
          </a:p>
        </p:txBody>
      </p:sp>
    </p:spTree>
    <p:extLst>
      <p:ext uri="{BB962C8B-B14F-4D97-AF65-F5344CB8AC3E}">
        <p14:creationId xmlns:p14="http://schemas.microsoft.com/office/powerpoint/2010/main" val="1935508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0E48589-F636-47E2-A596-6E3D5E1F649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7AA4A95-9659-4193-BC1D-0EBAA15F46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88A9F9-6927-452C-81F4-8244DF371744}"/>
              </a:ext>
            </a:extLst>
          </p:cNvPr>
          <p:cNvSpPr>
            <a:spLocks noGrp="1"/>
          </p:cNvSpPr>
          <p:nvPr>
            <p:ph type="dt" sz="half" idx="10"/>
          </p:nvPr>
        </p:nvSpPr>
        <p:spPr/>
        <p:txBody>
          <a:bodyPr/>
          <a:lstStyle/>
          <a:p>
            <a:fld id="{79F5B155-5037-4B05-949B-7D1700D0FC8C}"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C6FC83F2-BDB2-4F51-AC4F-FF1894B4C9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BF48E5-2513-4848-9D4A-E0A877396D00}"/>
              </a:ext>
            </a:extLst>
          </p:cNvPr>
          <p:cNvSpPr>
            <a:spLocks noGrp="1"/>
          </p:cNvSpPr>
          <p:nvPr>
            <p:ph type="sldNum" sz="quarter" idx="12"/>
          </p:nvPr>
        </p:nvSpPr>
        <p:spPr/>
        <p:txBody>
          <a:bodyPr/>
          <a:lstStyle/>
          <a:p>
            <a:fld id="{F00C9102-CC62-4988-ABD0-D4B5710952F2}" type="slidenum">
              <a:rPr lang="zh-CN" altLang="en-US" smtClean="0"/>
              <a:t>‹#›</a:t>
            </a:fld>
            <a:endParaRPr lang="zh-CN" altLang="en-US"/>
          </a:p>
        </p:txBody>
      </p:sp>
    </p:spTree>
    <p:extLst>
      <p:ext uri="{BB962C8B-B14F-4D97-AF65-F5344CB8AC3E}">
        <p14:creationId xmlns:p14="http://schemas.microsoft.com/office/powerpoint/2010/main" val="62621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D4070-BB63-4FE9-91F4-44359B7DEB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C6DDAF-5318-43F9-B8D4-E3F03DD66C3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95C279-3871-47F1-9F20-739476E10B1F}"/>
              </a:ext>
            </a:extLst>
          </p:cNvPr>
          <p:cNvSpPr>
            <a:spLocks noGrp="1"/>
          </p:cNvSpPr>
          <p:nvPr>
            <p:ph type="dt" sz="half" idx="10"/>
          </p:nvPr>
        </p:nvSpPr>
        <p:spPr/>
        <p:txBody>
          <a:bodyPr/>
          <a:lstStyle/>
          <a:p>
            <a:fld id="{79F5B155-5037-4B05-949B-7D1700D0FC8C}"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15B13200-F2E3-4DE9-8D5B-8C0A5227D1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72DB28-B374-4A95-BB0B-D460A7E00C29}"/>
              </a:ext>
            </a:extLst>
          </p:cNvPr>
          <p:cNvSpPr>
            <a:spLocks noGrp="1"/>
          </p:cNvSpPr>
          <p:nvPr>
            <p:ph type="sldNum" sz="quarter" idx="12"/>
          </p:nvPr>
        </p:nvSpPr>
        <p:spPr/>
        <p:txBody>
          <a:bodyPr/>
          <a:lstStyle/>
          <a:p>
            <a:fld id="{F00C9102-CC62-4988-ABD0-D4B5710952F2}" type="slidenum">
              <a:rPr lang="zh-CN" altLang="en-US" smtClean="0"/>
              <a:t>‹#›</a:t>
            </a:fld>
            <a:endParaRPr lang="zh-CN" altLang="en-US"/>
          </a:p>
        </p:txBody>
      </p:sp>
    </p:spTree>
    <p:extLst>
      <p:ext uri="{BB962C8B-B14F-4D97-AF65-F5344CB8AC3E}">
        <p14:creationId xmlns:p14="http://schemas.microsoft.com/office/powerpoint/2010/main" val="305033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DC7B0-D98A-4F6F-BDF1-E218F70879E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52D0590-B1D6-45BA-BBC1-C9A0C614B9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3A25DC9-3959-4BAB-86FA-52556112D88A}"/>
              </a:ext>
            </a:extLst>
          </p:cNvPr>
          <p:cNvSpPr>
            <a:spLocks noGrp="1"/>
          </p:cNvSpPr>
          <p:nvPr>
            <p:ph type="dt" sz="half" idx="10"/>
          </p:nvPr>
        </p:nvSpPr>
        <p:spPr/>
        <p:txBody>
          <a:bodyPr/>
          <a:lstStyle/>
          <a:p>
            <a:fld id="{79F5B155-5037-4B05-949B-7D1700D0FC8C}"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353DE21E-1535-4BAA-9828-3B9EDA5ADC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05D196-298F-42D7-B4C7-1E8FECDF0250}"/>
              </a:ext>
            </a:extLst>
          </p:cNvPr>
          <p:cNvSpPr>
            <a:spLocks noGrp="1"/>
          </p:cNvSpPr>
          <p:nvPr>
            <p:ph type="sldNum" sz="quarter" idx="12"/>
          </p:nvPr>
        </p:nvSpPr>
        <p:spPr/>
        <p:txBody>
          <a:bodyPr/>
          <a:lstStyle/>
          <a:p>
            <a:fld id="{F00C9102-CC62-4988-ABD0-D4B5710952F2}" type="slidenum">
              <a:rPr lang="zh-CN" altLang="en-US" smtClean="0"/>
              <a:t>‹#›</a:t>
            </a:fld>
            <a:endParaRPr lang="zh-CN" altLang="en-US"/>
          </a:p>
        </p:txBody>
      </p:sp>
    </p:spTree>
    <p:extLst>
      <p:ext uri="{BB962C8B-B14F-4D97-AF65-F5344CB8AC3E}">
        <p14:creationId xmlns:p14="http://schemas.microsoft.com/office/powerpoint/2010/main" val="398037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9CA2C-E457-4034-96BB-BA6F2F6ABB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4BF90E-6814-4D67-A3DA-44ADAD9291E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5437C9-E529-4DA2-A461-EDBFA061714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1C5F381-24F5-430D-A792-3E216CF6B846}"/>
              </a:ext>
            </a:extLst>
          </p:cNvPr>
          <p:cNvSpPr>
            <a:spLocks noGrp="1"/>
          </p:cNvSpPr>
          <p:nvPr>
            <p:ph type="dt" sz="half" idx="10"/>
          </p:nvPr>
        </p:nvSpPr>
        <p:spPr/>
        <p:txBody>
          <a:bodyPr/>
          <a:lstStyle/>
          <a:p>
            <a:fld id="{79F5B155-5037-4B05-949B-7D1700D0FC8C}" type="datetimeFigureOut">
              <a:rPr lang="zh-CN" altLang="en-US" smtClean="0"/>
              <a:t>2022/1/27</a:t>
            </a:fld>
            <a:endParaRPr lang="zh-CN" altLang="en-US"/>
          </a:p>
        </p:txBody>
      </p:sp>
      <p:sp>
        <p:nvSpPr>
          <p:cNvPr id="6" name="页脚占位符 5">
            <a:extLst>
              <a:ext uri="{FF2B5EF4-FFF2-40B4-BE49-F238E27FC236}">
                <a16:creationId xmlns:a16="http://schemas.microsoft.com/office/drawing/2014/main" id="{EC8801B0-7B94-4481-B81A-5EF1351740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766F9F-E999-4717-9AD8-9FC22D04B19F}"/>
              </a:ext>
            </a:extLst>
          </p:cNvPr>
          <p:cNvSpPr>
            <a:spLocks noGrp="1"/>
          </p:cNvSpPr>
          <p:nvPr>
            <p:ph type="sldNum" sz="quarter" idx="12"/>
          </p:nvPr>
        </p:nvSpPr>
        <p:spPr/>
        <p:txBody>
          <a:bodyPr/>
          <a:lstStyle/>
          <a:p>
            <a:fld id="{F00C9102-CC62-4988-ABD0-D4B5710952F2}" type="slidenum">
              <a:rPr lang="zh-CN" altLang="en-US" smtClean="0"/>
              <a:t>‹#›</a:t>
            </a:fld>
            <a:endParaRPr lang="zh-CN" altLang="en-US"/>
          </a:p>
        </p:txBody>
      </p:sp>
    </p:spTree>
    <p:extLst>
      <p:ext uri="{BB962C8B-B14F-4D97-AF65-F5344CB8AC3E}">
        <p14:creationId xmlns:p14="http://schemas.microsoft.com/office/powerpoint/2010/main" val="963623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33680-9375-4FBE-8417-50F96D6CF9F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1D0459-DABF-4A7D-BAE8-42CB2E72C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984B014-77FE-47B0-9803-235C20E2CB5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BC4C88E-4F4A-4620-A71E-F8DA67B892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EAB918A-BCD8-4522-B737-897174B7C4A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DE78D6A-4345-4E2D-8131-C98512FD8041}"/>
              </a:ext>
            </a:extLst>
          </p:cNvPr>
          <p:cNvSpPr>
            <a:spLocks noGrp="1"/>
          </p:cNvSpPr>
          <p:nvPr>
            <p:ph type="dt" sz="half" idx="10"/>
          </p:nvPr>
        </p:nvSpPr>
        <p:spPr/>
        <p:txBody>
          <a:bodyPr/>
          <a:lstStyle/>
          <a:p>
            <a:fld id="{79F5B155-5037-4B05-949B-7D1700D0FC8C}" type="datetimeFigureOut">
              <a:rPr lang="zh-CN" altLang="en-US" smtClean="0"/>
              <a:t>2022/1/27</a:t>
            </a:fld>
            <a:endParaRPr lang="zh-CN" altLang="en-US"/>
          </a:p>
        </p:txBody>
      </p:sp>
      <p:sp>
        <p:nvSpPr>
          <p:cNvPr id="8" name="页脚占位符 7">
            <a:extLst>
              <a:ext uri="{FF2B5EF4-FFF2-40B4-BE49-F238E27FC236}">
                <a16:creationId xmlns:a16="http://schemas.microsoft.com/office/drawing/2014/main" id="{D1F5FD7A-9E7B-44F9-B623-4242B8D8EF2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F6FBB9-3F75-429F-86AE-689AF3D953ED}"/>
              </a:ext>
            </a:extLst>
          </p:cNvPr>
          <p:cNvSpPr>
            <a:spLocks noGrp="1"/>
          </p:cNvSpPr>
          <p:nvPr>
            <p:ph type="sldNum" sz="quarter" idx="12"/>
          </p:nvPr>
        </p:nvSpPr>
        <p:spPr/>
        <p:txBody>
          <a:bodyPr/>
          <a:lstStyle/>
          <a:p>
            <a:fld id="{F00C9102-CC62-4988-ABD0-D4B5710952F2}" type="slidenum">
              <a:rPr lang="zh-CN" altLang="en-US" smtClean="0"/>
              <a:t>‹#›</a:t>
            </a:fld>
            <a:endParaRPr lang="zh-CN" altLang="en-US"/>
          </a:p>
        </p:txBody>
      </p:sp>
    </p:spTree>
    <p:extLst>
      <p:ext uri="{BB962C8B-B14F-4D97-AF65-F5344CB8AC3E}">
        <p14:creationId xmlns:p14="http://schemas.microsoft.com/office/powerpoint/2010/main" val="350241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11A90-0DFE-4CF6-AC32-0F767B64443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ACBA56F-F73E-409B-979F-4D0E917EE276}"/>
              </a:ext>
            </a:extLst>
          </p:cNvPr>
          <p:cNvSpPr>
            <a:spLocks noGrp="1"/>
          </p:cNvSpPr>
          <p:nvPr>
            <p:ph type="dt" sz="half" idx="10"/>
          </p:nvPr>
        </p:nvSpPr>
        <p:spPr/>
        <p:txBody>
          <a:bodyPr/>
          <a:lstStyle/>
          <a:p>
            <a:fld id="{79F5B155-5037-4B05-949B-7D1700D0FC8C}" type="datetimeFigureOut">
              <a:rPr lang="zh-CN" altLang="en-US" smtClean="0"/>
              <a:t>2022/1/27</a:t>
            </a:fld>
            <a:endParaRPr lang="zh-CN" altLang="en-US"/>
          </a:p>
        </p:txBody>
      </p:sp>
      <p:sp>
        <p:nvSpPr>
          <p:cNvPr id="4" name="页脚占位符 3">
            <a:extLst>
              <a:ext uri="{FF2B5EF4-FFF2-40B4-BE49-F238E27FC236}">
                <a16:creationId xmlns:a16="http://schemas.microsoft.com/office/drawing/2014/main" id="{7F33016B-955C-4EB2-8931-400636161A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8D3797-8FEA-4A5A-89C4-C2695EFDE83A}"/>
              </a:ext>
            </a:extLst>
          </p:cNvPr>
          <p:cNvSpPr>
            <a:spLocks noGrp="1"/>
          </p:cNvSpPr>
          <p:nvPr>
            <p:ph type="sldNum" sz="quarter" idx="12"/>
          </p:nvPr>
        </p:nvSpPr>
        <p:spPr/>
        <p:txBody>
          <a:bodyPr/>
          <a:lstStyle/>
          <a:p>
            <a:fld id="{F00C9102-CC62-4988-ABD0-D4B5710952F2}" type="slidenum">
              <a:rPr lang="zh-CN" altLang="en-US" smtClean="0"/>
              <a:t>‹#›</a:t>
            </a:fld>
            <a:endParaRPr lang="zh-CN" altLang="en-US"/>
          </a:p>
        </p:txBody>
      </p:sp>
    </p:spTree>
    <p:extLst>
      <p:ext uri="{BB962C8B-B14F-4D97-AF65-F5344CB8AC3E}">
        <p14:creationId xmlns:p14="http://schemas.microsoft.com/office/powerpoint/2010/main" val="289391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9D2BEF-847A-4D5D-875C-D05617FB9E69}"/>
              </a:ext>
            </a:extLst>
          </p:cNvPr>
          <p:cNvSpPr>
            <a:spLocks noGrp="1"/>
          </p:cNvSpPr>
          <p:nvPr>
            <p:ph type="dt" sz="half" idx="10"/>
          </p:nvPr>
        </p:nvSpPr>
        <p:spPr/>
        <p:txBody>
          <a:bodyPr/>
          <a:lstStyle/>
          <a:p>
            <a:fld id="{79F5B155-5037-4B05-949B-7D1700D0FC8C}" type="datetimeFigureOut">
              <a:rPr lang="zh-CN" altLang="en-US" smtClean="0"/>
              <a:t>2022/1/27</a:t>
            </a:fld>
            <a:endParaRPr lang="zh-CN" altLang="en-US"/>
          </a:p>
        </p:txBody>
      </p:sp>
      <p:sp>
        <p:nvSpPr>
          <p:cNvPr id="3" name="页脚占位符 2">
            <a:extLst>
              <a:ext uri="{FF2B5EF4-FFF2-40B4-BE49-F238E27FC236}">
                <a16:creationId xmlns:a16="http://schemas.microsoft.com/office/drawing/2014/main" id="{EE25E417-026B-4F29-8A4C-75B871020AE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E7E1C84-45B3-40BA-8763-94A2F2F2ADBA}"/>
              </a:ext>
            </a:extLst>
          </p:cNvPr>
          <p:cNvSpPr>
            <a:spLocks noGrp="1"/>
          </p:cNvSpPr>
          <p:nvPr>
            <p:ph type="sldNum" sz="quarter" idx="12"/>
          </p:nvPr>
        </p:nvSpPr>
        <p:spPr/>
        <p:txBody>
          <a:bodyPr/>
          <a:lstStyle/>
          <a:p>
            <a:fld id="{F00C9102-CC62-4988-ABD0-D4B5710952F2}" type="slidenum">
              <a:rPr lang="zh-CN" altLang="en-US" smtClean="0"/>
              <a:t>‹#›</a:t>
            </a:fld>
            <a:endParaRPr lang="zh-CN" altLang="en-US"/>
          </a:p>
        </p:txBody>
      </p:sp>
    </p:spTree>
    <p:extLst>
      <p:ext uri="{BB962C8B-B14F-4D97-AF65-F5344CB8AC3E}">
        <p14:creationId xmlns:p14="http://schemas.microsoft.com/office/powerpoint/2010/main" val="374583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ED520-1FD3-4650-B92D-9B2A4B9F37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0F06239-75E5-4E76-ABF2-90DAF11A0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9937CE7-C3F2-48E6-B87A-FFDD64D5A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224EBE-B1D8-4E86-9EFE-5217FDF8549D}"/>
              </a:ext>
            </a:extLst>
          </p:cNvPr>
          <p:cNvSpPr>
            <a:spLocks noGrp="1"/>
          </p:cNvSpPr>
          <p:nvPr>
            <p:ph type="dt" sz="half" idx="10"/>
          </p:nvPr>
        </p:nvSpPr>
        <p:spPr/>
        <p:txBody>
          <a:bodyPr/>
          <a:lstStyle/>
          <a:p>
            <a:fld id="{79F5B155-5037-4B05-949B-7D1700D0FC8C}" type="datetimeFigureOut">
              <a:rPr lang="zh-CN" altLang="en-US" smtClean="0"/>
              <a:t>2022/1/27</a:t>
            </a:fld>
            <a:endParaRPr lang="zh-CN" altLang="en-US"/>
          </a:p>
        </p:txBody>
      </p:sp>
      <p:sp>
        <p:nvSpPr>
          <p:cNvPr id="6" name="页脚占位符 5">
            <a:extLst>
              <a:ext uri="{FF2B5EF4-FFF2-40B4-BE49-F238E27FC236}">
                <a16:creationId xmlns:a16="http://schemas.microsoft.com/office/drawing/2014/main" id="{DC5968A3-36EC-4EAC-8ABC-E337329D7E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6C98FE-E95B-4420-9049-830A127E04EF}"/>
              </a:ext>
            </a:extLst>
          </p:cNvPr>
          <p:cNvSpPr>
            <a:spLocks noGrp="1"/>
          </p:cNvSpPr>
          <p:nvPr>
            <p:ph type="sldNum" sz="quarter" idx="12"/>
          </p:nvPr>
        </p:nvSpPr>
        <p:spPr/>
        <p:txBody>
          <a:bodyPr/>
          <a:lstStyle/>
          <a:p>
            <a:fld id="{F00C9102-CC62-4988-ABD0-D4B5710952F2}" type="slidenum">
              <a:rPr lang="zh-CN" altLang="en-US" smtClean="0"/>
              <a:t>‹#›</a:t>
            </a:fld>
            <a:endParaRPr lang="zh-CN" altLang="en-US"/>
          </a:p>
        </p:txBody>
      </p:sp>
    </p:spTree>
    <p:extLst>
      <p:ext uri="{BB962C8B-B14F-4D97-AF65-F5344CB8AC3E}">
        <p14:creationId xmlns:p14="http://schemas.microsoft.com/office/powerpoint/2010/main" val="111909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E8D04-A97F-4153-9073-4BDE0A9651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509B76-0F04-409A-8A7D-07111DD40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37EA89E-B2A5-4ED9-AD94-0B1A02D70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3F86FC-70CB-4518-9FD2-FD3A10CBBBF9}"/>
              </a:ext>
            </a:extLst>
          </p:cNvPr>
          <p:cNvSpPr>
            <a:spLocks noGrp="1"/>
          </p:cNvSpPr>
          <p:nvPr>
            <p:ph type="dt" sz="half" idx="10"/>
          </p:nvPr>
        </p:nvSpPr>
        <p:spPr/>
        <p:txBody>
          <a:bodyPr/>
          <a:lstStyle/>
          <a:p>
            <a:fld id="{79F5B155-5037-4B05-949B-7D1700D0FC8C}" type="datetimeFigureOut">
              <a:rPr lang="zh-CN" altLang="en-US" smtClean="0"/>
              <a:t>2022/1/27</a:t>
            </a:fld>
            <a:endParaRPr lang="zh-CN" altLang="en-US"/>
          </a:p>
        </p:txBody>
      </p:sp>
      <p:sp>
        <p:nvSpPr>
          <p:cNvPr id="6" name="页脚占位符 5">
            <a:extLst>
              <a:ext uri="{FF2B5EF4-FFF2-40B4-BE49-F238E27FC236}">
                <a16:creationId xmlns:a16="http://schemas.microsoft.com/office/drawing/2014/main" id="{7A4A7F39-1E27-4D06-961C-25C6D8EB9E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8E320B-618E-4453-A63E-85B438470438}"/>
              </a:ext>
            </a:extLst>
          </p:cNvPr>
          <p:cNvSpPr>
            <a:spLocks noGrp="1"/>
          </p:cNvSpPr>
          <p:nvPr>
            <p:ph type="sldNum" sz="quarter" idx="12"/>
          </p:nvPr>
        </p:nvSpPr>
        <p:spPr/>
        <p:txBody>
          <a:bodyPr/>
          <a:lstStyle/>
          <a:p>
            <a:fld id="{F00C9102-CC62-4988-ABD0-D4B5710952F2}" type="slidenum">
              <a:rPr lang="zh-CN" altLang="en-US" smtClean="0"/>
              <a:t>‹#›</a:t>
            </a:fld>
            <a:endParaRPr lang="zh-CN" altLang="en-US"/>
          </a:p>
        </p:txBody>
      </p:sp>
    </p:spTree>
    <p:extLst>
      <p:ext uri="{BB962C8B-B14F-4D97-AF65-F5344CB8AC3E}">
        <p14:creationId xmlns:p14="http://schemas.microsoft.com/office/powerpoint/2010/main" val="2683314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165508C-5C32-4120-A571-179D96CA6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0F5C392-F1EB-4B57-94BE-711A04C3C8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14C23D-2484-4CB9-8B64-14A45EB786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5B155-5037-4B05-949B-7D1700D0FC8C}" type="datetimeFigureOut">
              <a:rPr lang="zh-CN" altLang="en-US" smtClean="0"/>
              <a:t>2022/1/27</a:t>
            </a:fld>
            <a:endParaRPr lang="zh-CN" altLang="en-US"/>
          </a:p>
        </p:txBody>
      </p:sp>
      <p:sp>
        <p:nvSpPr>
          <p:cNvPr id="5" name="页脚占位符 4">
            <a:extLst>
              <a:ext uri="{FF2B5EF4-FFF2-40B4-BE49-F238E27FC236}">
                <a16:creationId xmlns:a16="http://schemas.microsoft.com/office/drawing/2014/main" id="{5E69EE4E-6F72-4246-8A74-9DB546EB7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94CDBC-B82A-49DC-B216-A25BDB86D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C9102-CC62-4988-ABD0-D4B5710952F2}" type="slidenum">
              <a:rPr lang="zh-CN" altLang="en-US" smtClean="0"/>
              <a:t>‹#›</a:t>
            </a:fld>
            <a:endParaRPr lang="zh-CN" altLang="en-US"/>
          </a:p>
        </p:txBody>
      </p:sp>
    </p:spTree>
    <p:extLst>
      <p:ext uri="{BB962C8B-B14F-4D97-AF65-F5344CB8AC3E}">
        <p14:creationId xmlns:p14="http://schemas.microsoft.com/office/powerpoint/2010/main" val="792157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24492-DF0E-461D-A15B-B6D8EFD4C02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114B6A3D-A105-4F8D-80FF-6994A7ACA067}"/>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7926D0E0-8824-4336-A70C-CFB378E2357C}"/>
              </a:ext>
            </a:extLst>
          </p:cNvPr>
          <p:cNvPicPr>
            <a:picLocks noChangeAspect="1"/>
          </p:cNvPicPr>
          <p:nvPr/>
        </p:nvPicPr>
        <p:blipFill>
          <a:blip r:embed="rId2"/>
          <a:stretch>
            <a:fillRect/>
          </a:stretch>
        </p:blipFill>
        <p:spPr>
          <a:xfrm>
            <a:off x="0" y="678580"/>
            <a:ext cx="12192000" cy="4775124"/>
          </a:xfrm>
          <a:prstGeom prst="rect">
            <a:avLst/>
          </a:prstGeom>
        </p:spPr>
      </p:pic>
      <p:sp>
        <p:nvSpPr>
          <p:cNvPr id="9" name="文本框 8">
            <a:extLst>
              <a:ext uri="{FF2B5EF4-FFF2-40B4-BE49-F238E27FC236}">
                <a16:creationId xmlns:a16="http://schemas.microsoft.com/office/drawing/2014/main" id="{950CFB7D-0C3E-4F18-AC02-1674F48E74F9}"/>
              </a:ext>
            </a:extLst>
          </p:cNvPr>
          <p:cNvSpPr txBox="1"/>
          <p:nvPr/>
        </p:nvSpPr>
        <p:spPr>
          <a:xfrm>
            <a:off x="8302171" y="5810088"/>
            <a:ext cx="6096000" cy="369332"/>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28/01/2022</a:t>
            </a:r>
          </a:p>
        </p:txBody>
      </p:sp>
    </p:spTree>
    <p:extLst>
      <p:ext uri="{BB962C8B-B14F-4D97-AF65-F5344CB8AC3E}">
        <p14:creationId xmlns:p14="http://schemas.microsoft.com/office/powerpoint/2010/main" val="783231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A31D3-6C73-44E3-9C8F-C51DCBF9756A}"/>
              </a:ext>
            </a:extLst>
          </p:cNvPr>
          <p:cNvSpPr>
            <a:spLocks noGrp="1"/>
          </p:cNvSpPr>
          <p:nvPr>
            <p:ph type="title"/>
          </p:nvPr>
        </p:nvSpPr>
        <p:spPr>
          <a:xfrm>
            <a:off x="450693" y="379515"/>
            <a:ext cx="10515600" cy="1325563"/>
          </a:xfrm>
        </p:spPr>
        <p:txBody>
          <a:bodyPr/>
          <a:lstStyle/>
          <a:p>
            <a:r>
              <a:rPr lang="en-US" altLang="zh-CN" dirty="0"/>
              <a:t>Response model </a:t>
            </a:r>
            <a:endParaRPr lang="zh-CN" altLang="en-US" dirty="0"/>
          </a:p>
        </p:txBody>
      </p:sp>
      <p:pic>
        <p:nvPicPr>
          <p:cNvPr id="7" name="图片 6">
            <a:extLst>
              <a:ext uri="{FF2B5EF4-FFF2-40B4-BE49-F238E27FC236}">
                <a16:creationId xmlns:a16="http://schemas.microsoft.com/office/drawing/2014/main" id="{FE45B57E-21EA-4A72-93FD-ECF30E021EE2}"/>
              </a:ext>
            </a:extLst>
          </p:cNvPr>
          <p:cNvPicPr>
            <a:picLocks noChangeAspect="1"/>
          </p:cNvPicPr>
          <p:nvPr/>
        </p:nvPicPr>
        <p:blipFill>
          <a:blip r:embed="rId3"/>
          <a:stretch>
            <a:fillRect/>
          </a:stretch>
        </p:blipFill>
        <p:spPr>
          <a:xfrm>
            <a:off x="7125915" y="6156513"/>
            <a:ext cx="192550" cy="473971"/>
          </a:xfrm>
          <a:prstGeom prst="rect">
            <a:avLst/>
          </a:prstGeom>
        </p:spPr>
      </p:pic>
      <p:sp>
        <p:nvSpPr>
          <p:cNvPr id="8" name="文本框 7">
            <a:extLst>
              <a:ext uri="{FF2B5EF4-FFF2-40B4-BE49-F238E27FC236}">
                <a16:creationId xmlns:a16="http://schemas.microsoft.com/office/drawing/2014/main" id="{1F3386CA-3B14-4FB9-AD74-B8C5A5C66CA8}"/>
              </a:ext>
            </a:extLst>
          </p:cNvPr>
          <p:cNvSpPr txBox="1"/>
          <p:nvPr/>
        </p:nvSpPr>
        <p:spPr>
          <a:xfrm>
            <a:off x="7385712" y="6156513"/>
            <a:ext cx="6097712" cy="646331"/>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 the propensity to weight the social over the </a:t>
            </a:r>
          </a:p>
          <a:p>
            <a:r>
              <a:rPr lang="en-US" altLang="zh-CN" dirty="0">
                <a:latin typeface="Arial" panose="020B0604020202020204" pitchFamily="34" charset="0"/>
                <a:cs typeface="Arial" panose="020B0604020202020204" pitchFamily="34" charset="0"/>
              </a:rPr>
              <a:t>non-social info. </a:t>
            </a:r>
          </a:p>
        </p:txBody>
      </p:sp>
      <p:pic>
        <p:nvPicPr>
          <p:cNvPr id="10" name="图片 9">
            <a:extLst>
              <a:ext uri="{FF2B5EF4-FFF2-40B4-BE49-F238E27FC236}">
                <a16:creationId xmlns:a16="http://schemas.microsoft.com/office/drawing/2014/main" id="{268D1ACB-5E17-4C42-8B78-2221C4E15D51}"/>
              </a:ext>
            </a:extLst>
          </p:cNvPr>
          <p:cNvPicPr>
            <a:picLocks noChangeAspect="1"/>
          </p:cNvPicPr>
          <p:nvPr/>
        </p:nvPicPr>
        <p:blipFill>
          <a:blip r:embed="rId4"/>
          <a:stretch>
            <a:fillRect/>
          </a:stretch>
        </p:blipFill>
        <p:spPr>
          <a:xfrm>
            <a:off x="5806889" y="1218158"/>
            <a:ext cx="6385111" cy="1325563"/>
          </a:xfrm>
          <a:prstGeom prst="rect">
            <a:avLst/>
          </a:prstGeom>
        </p:spPr>
      </p:pic>
      <p:pic>
        <p:nvPicPr>
          <p:cNvPr id="16" name="内容占位符 15">
            <a:extLst>
              <a:ext uri="{FF2B5EF4-FFF2-40B4-BE49-F238E27FC236}">
                <a16:creationId xmlns:a16="http://schemas.microsoft.com/office/drawing/2014/main" id="{B5DF3E1A-2D7F-4639-A886-98F1A71F2E27}"/>
              </a:ext>
            </a:extLst>
          </p:cNvPr>
          <p:cNvPicPr>
            <a:picLocks noGrp="1" noChangeAspect="1"/>
          </p:cNvPicPr>
          <p:nvPr>
            <p:ph idx="1"/>
          </p:nvPr>
        </p:nvPicPr>
        <p:blipFill>
          <a:blip r:embed="rId5"/>
          <a:stretch>
            <a:fillRect/>
          </a:stretch>
        </p:blipFill>
        <p:spPr>
          <a:xfrm>
            <a:off x="590082" y="3079522"/>
            <a:ext cx="1886213" cy="419158"/>
          </a:xfrm>
        </p:spPr>
      </p:pic>
      <p:pic>
        <p:nvPicPr>
          <p:cNvPr id="14" name="图片 13">
            <a:extLst>
              <a:ext uri="{FF2B5EF4-FFF2-40B4-BE49-F238E27FC236}">
                <a16:creationId xmlns:a16="http://schemas.microsoft.com/office/drawing/2014/main" id="{DE12AF19-026E-4B78-84FD-70945C50B943}"/>
              </a:ext>
            </a:extLst>
          </p:cNvPr>
          <p:cNvPicPr>
            <a:picLocks noChangeAspect="1"/>
          </p:cNvPicPr>
          <p:nvPr/>
        </p:nvPicPr>
        <p:blipFill>
          <a:blip r:embed="rId6"/>
          <a:stretch>
            <a:fillRect/>
          </a:stretch>
        </p:blipFill>
        <p:spPr>
          <a:xfrm>
            <a:off x="8692452" y="2394356"/>
            <a:ext cx="2158909" cy="3381655"/>
          </a:xfrm>
          <a:prstGeom prst="rect">
            <a:avLst/>
          </a:prstGeom>
        </p:spPr>
      </p:pic>
      <p:pic>
        <p:nvPicPr>
          <p:cNvPr id="18" name="图片 17">
            <a:extLst>
              <a:ext uri="{FF2B5EF4-FFF2-40B4-BE49-F238E27FC236}">
                <a16:creationId xmlns:a16="http://schemas.microsoft.com/office/drawing/2014/main" id="{E5DCE869-1271-44C6-A127-07C5E398B62C}"/>
              </a:ext>
            </a:extLst>
          </p:cNvPr>
          <p:cNvPicPr>
            <a:picLocks noChangeAspect="1"/>
          </p:cNvPicPr>
          <p:nvPr/>
        </p:nvPicPr>
        <p:blipFill>
          <a:blip r:embed="rId7"/>
          <a:stretch>
            <a:fillRect/>
          </a:stretch>
        </p:blipFill>
        <p:spPr>
          <a:xfrm>
            <a:off x="625432" y="3778478"/>
            <a:ext cx="4467335" cy="419158"/>
          </a:xfrm>
          <a:prstGeom prst="rect">
            <a:avLst/>
          </a:prstGeom>
        </p:spPr>
      </p:pic>
      <p:pic>
        <p:nvPicPr>
          <p:cNvPr id="20" name="图片 19">
            <a:extLst>
              <a:ext uri="{FF2B5EF4-FFF2-40B4-BE49-F238E27FC236}">
                <a16:creationId xmlns:a16="http://schemas.microsoft.com/office/drawing/2014/main" id="{940944DF-8BD5-4EB2-9382-634294986456}"/>
              </a:ext>
            </a:extLst>
          </p:cNvPr>
          <p:cNvPicPr>
            <a:picLocks noChangeAspect="1"/>
          </p:cNvPicPr>
          <p:nvPr/>
        </p:nvPicPr>
        <p:blipFill>
          <a:blip r:embed="rId8"/>
          <a:stretch>
            <a:fillRect/>
          </a:stretch>
        </p:blipFill>
        <p:spPr>
          <a:xfrm>
            <a:off x="580032" y="4382554"/>
            <a:ext cx="5515968" cy="420264"/>
          </a:xfrm>
          <a:prstGeom prst="rect">
            <a:avLst/>
          </a:prstGeom>
        </p:spPr>
      </p:pic>
      <p:sp>
        <p:nvSpPr>
          <p:cNvPr id="21" name="文本框 20">
            <a:extLst>
              <a:ext uri="{FF2B5EF4-FFF2-40B4-BE49-F238E27FC236}">
                <a16:creationId xmlns:a16="http://schemas.microsoft.com/office/drawing/2014/main" id="{3DAF47D4-3BFE-416C-ACB5-55FDE4CB3298}"/>
              </a:ext>
            </a:extLst>
          </p:cNvPr>
          <p:cNvSpPr txBox="1"/>
          <p:nvPr/>
        </p:nvSpPr>
        <p:spPr>
          <a:xfrm>
            <a:off x="561936" y="1739295"/>
            <a:ext cx="6097712" cy="800219"/>
          </a:xfrm>
          <a:prstGeom prst="rect">
            <a:avLst/>
          </a:prstGeom>
          <a:noFill/>
        </p:spPr>
        <p:txBody>
          <a:bodyPr wrap="square">
            <a:spAutoFit/>
          </a:bodyPr>
          <a:lstStyle/>
          <a:p>
            <a:r>
              <a:rPr lang="en-US" altLang="zh-CN" sz="2800" dirty="0">
                <a:latin typeface="Arial" panose="020B0604020202020204" pitchFamily="34" charset="0"/>
                <a:cs typeface="Arial" panose="020B0604020202020204" pitchFamily="34" charset="0"/>
              </a:rPr>
              <a:t>Belief to decision mapping </a:t>
            </a:r>
          </a:p>
          <a:p>
            <a:r>
              <a:rPr lang="en-US" altLang="zh-CN" dirty="0">
                <a:latin typeface="Arial" panose="020B0604020202020204" pitchFamily="34" charset="0"/>
                <a:cs typeface="Arial" panose="020B0604020202020204" pitchFamily="34" charset="0"/>
              </a:rPr>
              <a:t>Logistic sigmoid function to model prob(gaze)</a:t>
            </a:r>
          </a:p>
        </p:txBody>
      </p:sp>
      <p:pic>
        <p:nvPicPr>
          <p:cNvPr id="23" name="图片 22">
            <a:extLst>
              <a:ext uri="{FF2B5EF4-FFF2-40B4-BE49-F238E27FC236}">
                <a16:creationId xmlns:a16="http://schemas.microsoft.com/office/drawing/2014/main" id="{52E719C2-9640-4896-900C-862F30A59FE8}"/>
              </a:ext>
            </a:extLst>
          </p:cNvPr>
          <p:cNvPicPr>
            <a:picLocks noChangeAspect="1"/>
          </p:cNvPicPr>
          <p:nvPr/>
        </p:nvPicPr>
        <p:blipFill rotWithShape="1">
          <a:blip r:embed="rId9"/>
          <a:srcRect l="84799"/>
          <a:stretch/>
        </p:blipFill>
        <p:spPr>
          <a:xfrm>
            <a:off x="700068" y="5259328"/>
            <a:ext cx="171344" cy="276264"/>
          </a:xfrm>
          <a:prstGeom prst="rect">
            <a:avLst/>
          </a:prstGeom>
        </p:spPr>
      </p:pic>
      <p:sp>
        <p:nvSpPr>
          <p:cNvPr id="25" name="文本框 24">
            <a:extLst>
              <a:ext uri="{FF2B5EF4-FFF2-40B4-BE49-F238E27FC236}">
                <a16:creationId xmlns:a16="http://schemas.microsoft.com/office/drawing/2014/main" id="{318BD0EA-A1E4-4F86-9C28-D3F2CEA7CA74}"/>
              </a:ext>
            </a:extLst>
          </p:cNvPr>
          <p:cNvSpPr txBox="1"/>
          <p:nvPr/>
        </p:nvSpPr>
        <p:spPr>
          <a:xfrm>
            <a:off x="1011741" y="5081510"/>
            <a:ext cx="4652550" cy="646331"/>
          </a:xfrm>
          <a:prstGeom prst="rect">
            <a:avLst/>
          </a:prstGeom>
          <a:noFill/>
        </p:spPr>
        <p:txBody>
          <a:bodyPr wrap="square">
            <a:spAutoFit/>
          </a:bodyPr>
          <a:lstStyle/>
          <a:p>
            <a:r>
              <a:rPr lang="zh-CN" altLang="en-US" dirty="0">
                <a:latin typeface="Arial" panose="020B0604020202020204" pitchFamily="34" charset="0"/>
                <a:cs typeface="Arial" panose="020B0604020202020204" pitchFamily="34" charset="0"/>
              </a:rPr>
              <a:t>possible subject-specific non-linear distortions in weighting the expected reward </a:t>
            </a:r>
          </a:p>
        </p:txBody>
      </p:sp>
      <p:pic>
        <p:nvPicPr>
          <p:cNvPr id="27" name="图片 26">
            <a:extLst>
              <a:ext uri="{FF2B5EF4-FFF2-40B4-BE49-F238E27FC236}">
                <a16:creationId xmlns:a16="http://schemas.microsoft.com/office/drawing/2014/main" id="{A346812D-30C2-4CBF-B30B-235C2B0892B4}"/>
              </a:ext>
            </a:extLst>
          </p:cNvPr>
          <p:cNvPicPr>
            <a:picLocks noChangeAspect="1"/>
          </p:cNvPicPr>
          <p:nvPr/>
        </p:nvPicPr>
        <p:blipFill>
          <a:blip r:embed="rId10"/>
          <a:stretch>
            <a:fillRect/>
          </a:stretch>
        </p:blipFill>
        <p:spPr>
          <a:xfrm>
            <a:off x="561936" y="5898337"/>
            <a:ext cx="276264" cy="276264"/>
          </a:xfrm>
          <a:prstGeom prst="rect">
            <a:avLst/>
          </a:prstGeom>
        </p:spPr>
      </p:pic>
      <p:sp>
        <p:nvSpPr>
          <p:cNvPr id="28" name="文本框 27">
            <a:extLst>
              <a:ext uri="{FF2B5EF4-FFF2-40B4-BE49-F238E27FC236}">
                <a16:creationId xmlns:a16="http://schemas.microsoft.com/office/drawing/2014/main" id="{B6FF62B2-5F47-4563-A1D4-B9F6D5CD8A24}"/>
              </a:ext>
            </a:extLst>
          </p:cNvPr>
          <p:cNvSpPr txBox="1"/>
          <p:nvPr/>
        </p:nvSpPr>
        <p:spPr>
          <a:xfrm>
            <a:off x="994580" y="5806331"/>
            <a:ext cx="6097712" cy="923330"/>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inverse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decision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temperature. </a:t>
            </a:r>
          </a:p>
          <a:p>
            <a:r>
              <a:rPr lang="en-US" altLang="zh-CN" dirty="0">
                <a:latin typeface="Arial" panose="020B0604020202020204" pitchFamily="34" charset="0"/>
                <a:cs typeface="Arial" panose="020B0604020202020204" pitchFamily="34" charset="0"/>
              </a:rPr>
              <a:t>Larger&gt;&gt; low decision noise &gt;&gt; high alignment between belief and choice</a:t>
            </a:r>
          </a:p>
        </p:txBody>
      </p:sp>
      <p:pic>
        <p:nvPicPr>
          <p:cNvPr id="29" name="图片 28">
            <a:extLst>
              <a:ext uri="{FF2B5EF4-FFF2-40B4-BE49-F238E27FC236}">
                <a16:creationId xmlns:a16="http://schemas.microsoft.com/office/drawing/2014/main" id="{B52C5CDA-5200-4AD7-8705-8FC61BD80604}"/>
              </a:ext>
            </a:extLst>
          </p:cNvPr>
          <p:cNvPicPr>
            <a:picLocks noChangeAspect="1"/>
          </p:cNvPicPr>
          <p:nvPr/>
        </p:nvPicPr>
        <p:blipFill>
          <a:blip r:embed="rId11"/>
          <a:stretch>
            <a:fillRect/>
          </a:stretch>
        </p:blipFill>
        <p:spPr>
          <a:xfrm>
            <a:off x="7888673" y="479000"/>
            <a:ext cx="2962688" cy="828791"/>
          </a:xfrm>
          <a:prstGeom prst="rect">
            <a:avLst/>
          </a:prstGeom>
        </p:spPr>
      </p:pic>
    </p:spTree>
    <p:extLst>
      <p:ext uri="{BB962C8B-B14F-4D97-AF65-F5344CB8AC3E}">
        <p14:creationId xmlns:p14="http://schemas.microsoft.com/office/powerpoint/2010/main" val="333588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320DB-D462-435E-8A96-096350960216}"/>
              </a:ext>
            </a:extLst>
          </p:cNvPr>
          <p:cNvSpPr>
            <a:spLocks noGrp="1"/>
          </p:cNvSpPr>
          <p:nvPr>
            <p:ph type="title"/>
          </p:nvPr>
        </p:nvSpPr>
        <p:spPr/>
        <p:txBody>
          <a:bodyPr/>
          <a:lstStyle/>
          <a:p>
            <a:r>
              <a:rPr lang="en-US" altLang="zh-CN" dirty="0"/>
              <a:t>Response model</a:t>
            </a:r>
            <a:endParaRPr lang="zh-CN" altLang="en-US" dirty="0"/>
          </a:p>
        </p:txBody>
      </p:sp>
      <p:pic>
        <p:nvPicPr>
          <p:cNvPr id="5" name="内容占位符 4">
            <a:extLst>
              <a:ext uri="{FF2B5EF4-FFF2-40B4-BE49-F238E27FC236}">
                <a16:creationId xmlns:a16="http://schemas.microsoft.com/office/drawing/2014/main" id="{64D15E7D-4602-44A7-AB82-6A2F3905322B}"/>
              </a:ext>
            </a:extLst>
          </p:cNvPr>
          <p:cNvPicPr>
            <a:picLocks noGrp="1" noChangeAspect="1"/>
          </p:cNvPicPr>
          <p:nvPr>
            <p:ph idx="1"/>
          </p:nvPr>
        </p:nvPicPr>
        <p:blipFill>
          <a:blip r:embed="rId2"/>
          <a:stretch>
            <a:fillRect/>
          </a:stretch>
        </p:blipFill>
        <p:spPr>
          <a:xfrm>
            <a:off x="1131141" y="2081024"/>
            <a:ext cx="4182059" cy="2695951"/>
          </a:xfrm>
        </p:spPr>
      </p:pic>
      <p:sp>
        <p:nvSpPr>
          <p:cNvPr id="6" name="椭圆 5">
            <a:extLst>
              <a:ext uri="{FF2B5EF4-FFF2-40B4-BE49-F238E27FC236}">
                <a16:creationId xmlns:a16="http://schemas.microsoft.com/office/drawing/2014/main" id="{3C69E952-3C75-4B61-B6D3-AA04F8F0AC12}"/>
              </a:ext>
            </a:extLst>
          </p:cNvPr>
          <p:cNvSpPr/>
          <p:nvPr/>
        </p:nvSpPr>
        <p:spPr>
          <a:xfrm>
            <a:off x="2423886" y="2235200"/>
            <a:ext cx="261257" cy="275771"/>
          </a:xfrm>
          <a:prstGeom prst="ellipse">
            <a:avLst/>
          </a:prstGeom>
          <a:noFill/>
          <a:ln w="381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4363D891-0B1F-4811-8538-08C0B8F5CA13}"/>
              </a:ext>
            </a:extLst>
          </p:cNvPr>
          <p:cNvCxnSpPr>
            <a:cxnSpLocks/>
          </p:cNvCxnSpPr>
          <p:nvPr/>
        </p:nvCxnSpPr>
        <p:spPr>
          <a:xfrm flipH="1">
            <a:off x="972457" y="2389376"/>
            <a:ext cx="1582057" cy="23875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id="{EF30AED2-710F-425F-878C-96F8D22AA6F4}"/>
              </a:ext>
            </a:extLst>
          </p:cNvPr>
          <p:cNvSpPr txBox="1"/>
          <p:nvPr/>
        </p:nvSpPr>
        <p:spPr>
          <a:xfrm>
            <a:off x="228239" y="4900661"/>
            <a:ext cx="4652550" cy="369332"/>
          </a:xfrm>
          <a:prstGeom prst="rect">
            <a:avLst/>
          </a:prstGeom>
          <a:noFill/>
        </p:spPr>
        <p:txBody>
          <a:bodyPr wrap="square">
            <a:spAutoFit/>
          </a:bodyPr>
          <a:lstStyle/>
          <a:p>
            <a:r>
              <a:rPr lang="en-US" altLang="zh-CN" dirty="0"/>
              <a:t>Participant specific decision noise </a:t>
            </a:r>
            <a:endParaRPr lang="zh-CN" altLang="en-US" dirty="0"/>
          </a:p>
        </p:txBody>
      </p:sp>
    </p:spTree>
    <p:extLst>
      <p:ext uri="{BB962C8B-B14F-4D97-AF65-F5344CB8AC3E}">
        <p14:creationId xmlns:p14="http://schemas.microsoft.com/office/powerpoint/2010/main" val="102408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C4BE4-B77E-4179-8B47-BD346693EEDB}"/>
              </a:ext>
            </a:extLst>
          </p:cNvPr>
          <p:cNvSpPr>
            <a:spLocks noGrp="1"/>
          </p:cNvSpPr>
          <p:nvPr>
            <p:ph type="title"/>
          </p:nvPr>
        </p:nvSpPr>
        <p:spPr>
          <a:xfrm>
            <a:off x="364394" y="278039"/>
            <a:ext cx="10515600" cy="1325563"/>
          </a:xfrm>
        </p:spPr>
        <p:txBody>
          <a:bodyPr/>
          <a:lstStyle/>
          <a:p>
            <a:r>
              <a:rPr lang="en-US" altLang="zh-CN" dirty="0">
                <a:latin typeface="Arial" panose="020B0604020202020204" pitchFamily="34" charset="0"/>
                <a:cs typeface="Arial" panose="020B0604020202020204" pitchFamily="34" charset="0"/>
              </a:rPr>
              <a:t>Behavioral Result </a:t>
            </a:r>
            <a:br>
              <a:rPr lang="en-US" altLang="zh-CN" dirty="0">
                <a:latin typeface="Arial" panose="020B0604020202020204" pitchFamily="34" charset="0"/>
                <a:cs typeface="Arial" panose="020B0604020202020204" pitchFamily="34" charset="0"/>
              </a:rPr>
            </a:br>
            <a:r>
              <a:rPr lang="en-US" altLang="zh-CN" dirty="0">
                <a:latin typeface="Arial" panose="020B0604020202020204" pitchFamily="34" charset="0"/>
                <a:cs typeface="Arial" panose="020B0604020202020204" pitchFamily="34" charset="0"/>
              </a:rPr>
              <a:t>(ANOVA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2(volatile) *2 (social/non-)*4) </a:t>
            </a:r>
            <a:endParaRPr lang="zh-CN" altLang="en-US" dirty="0">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32C9184E-52CA-4B84-90AD-2ECA7D95A2B5}"/>
              </a:ext>
            </a:extLst>
          </p:cNvPr>
          <p:cNvPicPr>
            <a:picLocks noGrp="1" noChangeAspect="1"/>
          </p:cNvPicPr>
          <p:nvPr>
            <p:ph idx="1"/>
          </p:nvPr>
        </p:nvPicPr>
        <p:blipFill rotWithShape="1">
          <a:blip r:embed="rId2"/>
          <a:srcRect l="1887" t="5778"/>
          <a:stretch/>
        </p:blipFill>
        <p:spPr>
          <a:xfrm>
            <a:off x="3157625" y="2114789"/>
            <a:ext cx="9034375" cy="3352800"/>
          </a:xfrm>
        </p:spPr>
      </p:pic>
      <p:sp>
        <p:nvSpPr>
          <p:cNvPr id="9" name="文本框 8">
            <a:extLst>
              <a:ext uri="{FF2B5EF4-FFF2-40B4-BE49-F238E27FC236}">
                <a16:creationId xmlns:a16="http://schemas.microsoft.com/office/drawing/2014/main" id="{DB55AAC7-9201-4467-B75A-EE365155A825}"/>
              </a:ext>
            </a:extLst>
          </p:cNvPr>
          <p:cNvSpPr txBox="1"/>
          <p:nvPr/>
        </p:nvSpPr>
        <p:spPr>
          <a:xfrm>
            <a:off x="261257" y="1951672"/>
            <a:ext cx="2896368" cy="4401205"/>
          </a:xfrm>
          <a:prstGeom prst="rect">
            <a:avLst/>
          </a:prstGeom>
          <a:noFill/>
        </p:spPr>
        <p:txBody>
          <a:bodyPr wrap="square">
            <a:spAutoFit/>
          </a:bodyPr>
          <a:lstStyle/>
          <a:p>
            <a:r>
              <a:rPr lang="en-US" altLang="zh-CN" sz="2000" dirty="0">
                <a:latin typeface="Arial" panose="020B0604020202020204" pitchFamily="34" charset="0"/>
                <a:cs typeface="Arial" panose="020B0604020202020204" pitchFamily="34" charset="0"/>
              </a:rPr>
              <a:t>Proportions of trials where the better option was chosen</a:t>
            </a:r>
          </a:p>
          <a:p>
            <a:endParaRPr lang="en-US" altLang="zh-CN" sz="2000" dirty="0">
              <a:latin typeface="Arial" panose="020B0604020202020204" pitchFamily="34" charset="0"/>
              <a:cs typeface="Arial" panose="020B0604020202020204" pitchFamily="34" charset="0"/>
            </a:endParaRPr>
          </a:p>
          <a:p>
            <a:pPr marL="342900" indent="-342900">
              <a:buAutoNum type="arabicParenR"/>
            </a:pPr>
            <a:r>
              <a:rPr lang="en-US" altLang="zh-CN" sz="2000" dirty="0">
                <a:latin typeface="Arial" panose="020B0604020202020204" pitchFamily="34" charset="0"/>
                <a:cs typeface="Arial" panose="020B0604020202020204" pitchFamily="34" charset="0"/>
              </a:rPr>
              <a:t>SCZ and BPD was significantly worse than HC, MDD. </a:t>
            </a:r>
          </a:p>
          <a:p>
            <a:pPr marL="342900" indent="-342900">
              <a:buAutoNum type="arabicParenR"/>
            </a:pPr>
            <a:r>
              <a:rPr lang="en-US" altLang="zh-CN" sz="2000" dirty="0">
                <a:latin typeface="Arial" panose="020B0604020202020204" pitchFamily="34" charset="0"/>
                <a:cs typeface="Arial" panose="020B0604020202020204" pitchFamily="34" charset="0"/>
              </a:rPr>
              <a:t>Cue types * Group interaction, HC</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and</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MMD</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show</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higher</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accuracy to non-social info, but BPD show the opposite pattern. </a:t>
            </a:r>
          </a:p>
        </p:txBody>
      </p:sp>
    </p:spTree>
    <p:extLst>
      <p:ext uri="{BB962C8B-B14F-4D97-AF65-F5344CB8AC3E}">
        <p14:creationId xmlns:p14="http://schemas.microsoft.com/office/powerpoint/2010/main" val="1374289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D688E2-B199-40A8-BD98-750CF6BE8919}"/>
              </a:ext>
            </a:extLst>
          </p:cNvPr>
          <p:cNvSpPr>
            <a:spLocks noGrp="1"/>
          </p:cNvSpPr>
          <p:nvPr>
            <p:ph idx="1"/>
          </p:nvPr>
        </p:nvSpPr>
        <p:spPr>
          <a:xfrm>
            <a:off x="298882" y="1936976"/>
            <a:ext cx="2732314" cy="4203020"/>
          </a:xfrm>
        </p:spPr>
        <p:txBody>
          <a:bodyPr/>
          <a:lstStyle/>
          <a:p>
            <a:pPr marL="0" indent="0">
              <a:buNone/>
            </a:pPr>
            <a:r>
              <a:rPr lang="en-US" altLang="zh-CN" dirty="0">
                <a:latin typeface="Arial" panose="020B0604020202020204" pitchFamily="34" charset="0"/>
                <a:cs typeface="Arial" panose="020B0604020202020204" pitchFamily="34" charset="0"/>
              </a:rPr>
              <a:t>Advice taking in social schedule</a:t>
            </a:r>
          </a:p>
          <a:p>
            <a:pPr marL="0" indent="0">
              <a:buNone/>
            </a:pPr>
            <a:endParaRPr lang="en-US" altLang="zh-CN" sz="2000" dirty="0">
              <a:latin typeface="Arial" panose="020B0604020202020204" pitchFamily="34" charset="0"/>
              <a:cs typeface="Arial" panose="020B0604020202020204" pitchFamily="34" charset="0"/>
            </a:endParaRPr>
          </a:p>
          <a:p>
            <a:pPr marL="0" indent="0" algn="just">
              <a:buNone/>
            </a:pPr>
            <a:r>
              <a:rPr lang="en-US" altLang="zh-CN" sz="2000" dirty="0">
                <a:latin typeface="Arial" panose="020B0604020202020204" pitchFamily="34" charset="0"/>
                <a:cs typeface="Arial" panose="020B0604020202020204" pitchFamily="34" charset="0"/>
              </a:rPr>
              <a:t>Follow advice more in high than low acc, but not by stable/volatile phases.  </a:t>
            </a:r>
            <a:endParaRPr lang="zh-CN" altLang="en-US" sz="2000"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20ADCA02-ECAF-443F-8607-C08AFAE50261}"/>
              </a:ext>
            </a:extLst>
          </p:cNvPr>
          <p:cNvPicPr>
            <a:picLocks noChangeAspect="1"/>
          </p:cNvPicPr>
          <p:nvPr/>
        </p:nvPicPr>
        <p:blipFill rotWithShape="1">
          <a:blip r:embed="rId2"/>
          <a:srcRect l="3076"/>
          <a:stretch/>
        </p:blipFill>
        <p:spPr>
          <a:xfrm>
            <a:off x="3091542" y="1658029"/>
            <a:ext cx="9146679" cy="4351338"/>
          </a:xfrm>
          <a:prstGeom prst="rect">
            <a:avLst/>
          </a:prstGeom>
        </p:spPr>
      </p:pic>
      <p:sp>
        <p:nvSpPr>
          <p:cNvPr id="9" name="标题 1">
            <a:extLst>
              <a:ext uri="{FF2B5EF4-FFF2-40B4-BE49-F238E27FC236}">
                <a16:creationId xmlns:a16="http://schemas.microsoft.com/office/drawing/2014/main" id="{7E6E8C3D-8D94-48CE-817E-441EA2C41701}"/>
              </a:ext>
            </a:extLst>
          </p:cNvPr>
          <p:cNvSpPr txBox="1">
            <a:spLocks/>
          </p:cNvSpPr>
          <p:nvPr/>
        </p:nvSpPr>
        <p:spPr>
          <a:xfrm>
            <a:off x="298882"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Arial" panose="020B0604020202020204" pitchFamily="34" charset="0"/>
                <a:cs typeface="Arial" panose="020B0604020202020204" pitchFamily="34" charset="0"/>
              </a:rPr>
              <a:t>Behavioral Result </a:t>
            </a:r>
          </a:p>
          <a:p>
            <a:r>
              <a:rPr lang="en-US" altLang="zh-CN" dirty="0">
                <a:latin typeface="Arial" panose="020B0604020202020204" pitchFamily="34" charset="0"/>
                <a:cs typeface="Arial" panose="020B0604020202020204" pitchFamily="34" charset="0"/>
              </a:rPr>
              <a:t>(ANOVA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2(volatile)*2(low/high Acc) *4) </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996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483E7-F69B-4168-8325-4339C087F851}"/>
              </a:ext>
            </a:extLst>
          </p:cNvPr>
          <p:cNvSpPr>
            <a:spLocks noGrp="1"/>
          </p:cNvSpPr>
          <p:nvPr>
            <p:ph type="title"/>
          </p:nvPr>
        </p:nvSpPr>
        <p:spPr/>
        <p:txBody>
          <a:bodyPr/>
          <a:lstStyle/>
          <a:p>
            <a:r>
              <a:rPr lang="en-US" altLang="zh-CN" dirty="0"/>
              <a:t>Bayesian model comparison &amp; validity </a:t>
            </a:r>
            <a:endParaRPr lang="zh-CN" altLang="en-US" dirty="0"/>
          </a:p>
        </p:txBody>
      </p:sp>
      <p:pic>
        <p:nvPicPr>
          <p:cNvPr id="5" name="内容占位符 4">
            <a:extLst>
              <a:ext uri="{FF2B5EF4-FFF2-40B4-BE49-F238E27FC236}">
                <a16:creationId xmlns:a16="http://schemas.microsoft.com/office/drawing/2014/main" id="{41F760B4-33E5-46ED-8F4A-FF0F46905AB6}"/>
              </a:ext>
            </a:extLst>
          </p:cNvPr>
          <p:cNvPicPr>
            <a:picLocks noGrp="1" noChangeAspect="1"/>
          </p:cNvPicPr>
          <p:nvPr>
            <p:ph idx="1"/>
          </p:nvPr>
        </p:nvPicPr>
        <p:blipFill>
          <a:blip r:embed="rId3"/>
          <a:stretch>
            <a:fillRect/>
          </a:stretch>
        </p:blipFill>
        <p:spPr>
          <a:xfrm>
            <a:off x="838200" y="1510564"/>
            <a:ext cx="10515600" cy="1385070"/>
          </a:xfrm>
        </p:spPr>
      </p:pic>
      <p:pic>
        <p:nvPicPr>
          <p:cNvPr id="13" name="图片 12">
            <a:extLst>
              <a:ext uri="{FF2B5EF4-FFF2-40B4-BE49-F238E27FC236}">
                <a16:creationId xmlns:a16="http://schemas.microsoft.com/office/drawing/2014/main" id="{DE7800C4-4E8E-4B23-ABEB-05C1544B3A88}"/>
              </a:ext>
            </a:extLst>
          </p:cNvPr>
          <p:cNvPicPr>
            <a:picLocks noChangeAspect="1"/>
          </p:cNvPicPr>
          <p:nvPr/>
        </p:nvPicPr>
        <p:blipFill>
          <a:blip r:embed="rId4"/>
          <a:stretch>
            <a:fillRect/>
          </a:stretch>
        </p:blipFill>
        <p:spPr>
          <a:xfrm>
            <a:off x="838200" y="3028754"/>
            <a:ext cx="10691195" cy="3048661"/>
          </a:xfrm>
          <a:prstGeom prst="rect">
            <a:avLst/>
          </a:prstGeom>
        </p:spPr>
      </p:pic>
    </p:spTree>
    <p:extLst>
      <p:ext uri="{BB962C8B-B14F-4D97-AF65-F5344CB8AC3E}">
        <p14:creationId xmlns:p14="http://schemas.microsoft.com/office/powerpoint/2010/main" val="108272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2EEE1-8CA1-40D7-A389-DDA39046AE39}"/>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Result –learning rate – 2</a:t>
            </a:r>
            <a:r>
              <a:rPr lang="en-US" altLang="zh-CN" baseline="30000" dirty="0">
                <a:latin typeface="Arial" panose="020B0604020202020204" pitchFamily="34" charset="0"/>
                <a:cs typeface="Arial" panose="020B0604020202020204" pitchFamily="34" charset="0"/>
              </a:rPr>
              <a:t>nd</a:t>
            </a:r>
            <a:r>
              <a:rPr lang="en-US" altLang="zh-CN" dirty="0">
                <a:latin typeface="Arial" panose="020B0604020202020204" pitchFamily="34" charset="0"/>
                <a:cs typeface="Arial" panose="020B0604020202020204" pitchFamily="34" charset="0"/>
              </a:rPr>
              <a:t> level</a:t>
            </a:r>
            <a:endParaRPr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F9331817-6BCD-40CC-B0E0-6B9DED117227}"/>
              </a:ext>
            </a:extLst>
          </p:cNvPr>
          <p:cNvSpPr>
            <a:spLocks noGrp="1"/>
          </p:cNvSpPr>
          <p:nvPr>
            <p:ph idx="1"/>
          </p:nvPr>
        </p:nvSpPr>
        <p:spPr/>
        <p:txBody>
          <a:bodyPr/>
          <a:lstStyle/>
          <a:p>
            <a:r>
              <a:rPr lang="en-US" altLang="zh-CN" dirty="0">
                <a:latin typeface="Arial" panose="020B0604020202020204" pitchFamily="34" charset="0"/>
                <a:cs typeface="Arial" panose="020B0604020202020204" pitchFamily="34" charset="0"/>
              </a:rPr>
              <a:t>ANOVA (2*2*4)</a:t>
            </a:r>
            <a:endParaRPr lang="zh-CN" altLang="en-US"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5B5C352B-2E15-4476-AF5A-69761495C8CE}"/>
              </a:ext>
            </a:extLst>
          </p:cNvPr>
          <p:cNvPicPr>
            <a:picLocks noChangeAspect="1"/>
          </p:cNvPicPr>
          <p:nvPr/>
        </p:nvPicPr>
        <p:blipFill rotWithShape="1">
          <a:blip r:embed="rId3"/>
          <a:srcRect r="1551"/>
          <a:stretch/>
        </p:blipFill>
        <p:spPr>
          <a:xfrm>
            <a:off x="693058" y="2645874"/>
            <a:ext cx="4764314" cy="3505689"/>
          </a:xfrm>
          <a:prstGeom prst="rect">
            <a:avLst/>
          </a:prstGeom>
        </p:spPr>
      </p:pic>
      <p:pic>
        <p:nvPicPr>
          <p:cNvPr id="9" name="图片 8">
            <a:extLst>
              <a:ext uri="{FF2B5EF4-FFF2-40B4-BE49-F238E27FC236}">
                <a16:creationId xmlns:a16="http://schemas.microsoft.com/office/drawing/2014/main" id="{201AA6F8-9EE6-4DDD-8C21-BB6E8AC360D8}"/>
              </a:ext>
            </a:extLst>
          </p:cNvPr>
          <p:cNvPicPr>
            <a:picLocks noChangeAspect="1"/>
          </p:cNvPicPr>
          <p:nvPr/>
        </p:nvPicPr>
        <p:blipFill>
          <a:blip r:embed="rId4"/>
          <a:stretch>
            <a:fillRect/>
          </a:stretch>
        </p:blipFill>
        <p:spPr>
          <a:xfrm>
            <a:off x="6446799" y="1225379"/>
            <a:ext cx="4907001" cy="5632621"/>
          </a:xfrm>
          <a:prstGeom prst="rect">
            <a:avLst/>
          </a:prstGeom>
        </p:spPr>
      </p:pic>
    </p:spTree>
    <p:extLst>
      <p:ext uri="{BB962C8B-B14F-4D97-AF65-F5344CB8AC3E}">
        <p14:creationId xmlns:p14="http://schemas.microsoft.com/office/powerpoint/2010/main" val="502318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4DE07D-08CD-41B4-A219-9BB904CE15D2}"/>
              </a:ext>
            </a:extLst>
          </p:cNvPr>
          <p:cNvSpPr>
            <a:spLocks noGrp="1"/>
          </p:cNvSpPr>
          <p:nvPr>
            <p:ph idx="1"/>
          </p:nvPr>
        </p:nvSpPr>
        <p:spPr>
          <a:xfrm>
            <a:off x="6865256" y="1825625"/>
            <a:ext cx="4488543" cy="4351338"/>
          </a:xfrm>
        </p:spPr>
        <p:txBody>
          <a:bodyPr/>
          <a:lstStyle/>
          <a:p>
            <a:r>
              <a:rPr lang="en-US" altLang="zh-CN" dirty="0">
                <a:latin typeface="Arial" panose="020B0604020202020204" pitchFamily="34" charset="0"/>
                <a:cs typeface="Arial" panose="020B0604020202020204" pitchFamily="34" charset="0"/>
              </a:rPr>
              <a:t>Main effect of phase </a:t>
            </a:r>
          </a:p>
          <a:p>
            <a:r>
              <a:rPr lang="en-US" altLang="zh-CN" dirty="0">
                <a:latin typeface="Arial" panose="020B0604020202020204" pitchFamily="34" charset="0"/>
                <a:cs typeface="Arial" panose="020B0604020202020204" pitchFamily="34" charset="0"/>
              </a:rPr>
              <a:t>BPD higher precision weights for both modalities. </a:t>
            </a:r>
          </a:p>
          <a:p>
            <a:r>
              <a:rPr lang="en-US" altLang="zh-CN" dirty="0">
                <a:latin typeface="Arial" panose="020B0604020202020204" pitchFamily="34" charset="0"/>
                <a:cs typeface="Arial" panose="020B0604020202020204" pitchFamily="34" charset="0"/>
              </a:rPr>
              <a:t>BPD stronger increase in precision weight in response to social compared to non-social. </a:t>
            </a:r>
            <a:endParaRPr lang="zh-CN" altLang="en-US"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3158EA05-E10D-44E2-BEE3-DFFABEBF8F80}"/>
              </a:ext>
            </a:extLst>
          </p:cNvPr>
          <p:cNvPicPr>
            <a:picLocks noChangeAspect="1"/>
          </p:cNvPicPr>
          <p:nvPr/>
        </p:nvPicPr>
        <p:blipFill rotWithShape="1">
          <a:blip r:embed="rId3"/>
          <a:srcRect l="3684"/>
          <a:stretch/>
        </p:blipFill>
        <p:spPr>
          <a:xfrm>
            <a:off x="1132114" y="2621833"/>
            <a:ext cx="4963886" cy="3515216"/>
          </a:xfrm>
          <a:prstGeom prst="rect">
            <a:avLst/>
          </a:prstGeom>
        </p:spPr>
      </p:pic>
      <p:sp>
        <p:nvSpPr>
          <p:cNvPr id="5" name="标题 1">
            <a:extLst>
              <a:ext uri="{FF2B5EF4-FFF2-40B4-BE49-F238E27FC236}">
                <a16:creationId xmlns:a16="http://schemas.microsoft.com/office/drawing/2014/main" id="{B3EE3CCB-55ED-4F07-8A7A-6CCC429727A8}"/>
              </a:ext>
            </a:extLst>
          </p:cNvPr>
          <p:cNvSpPr txBox="1">
            <a:spLocks/>
          </p:cNvSpPr>
          <p:nvPr/>
        </p:nvSpPr>
        <p:spPr>
          <a:xfrm>
            <a:off x="838200" y="4057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Arial" panose="020B0604020202020204" pitchFamily="34" charset="0"/>
                <a:cs typeface="Arial" panose="020B0604020202020204" pitchFamily="34" charset="0"/>
              </a:rPr>
              <a:t>Result –learning rate – 3</a:t>
            </a:r>
            <a:r>
              <a:rPr lang="en-US" altLang="zh-CN" baseline="30000" dirty="0">
                <a:latin typeface="Arial" panose="020B0604020202020204" pitchFamily="34" charset="0"/>
                <a:cs typeface="Arial" panose="020B0604020202020204" pitchFamily="34" charset="0"/>
              </a:rPr>
              <a:t>rd</a:t>
            </a:r>
            <a:r>
              <a:rPr lang="en-US" altLang="zh-CN" dirty="0">
                <a:latin typeface="Arial" panose="020B0604020202020204" pitchFamily="34" charset="0"/>
                <a:cs typeface="Arial" panose="020B0604020202020204" pitchFamily="34" charset="0"/>
              </a:rPr>
              <a:t> level </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5484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60A1A-A265-45CF-9F37-D988F922B6F8}"/>
              </a:ext>
            </a:extLst>
          </p:cNvPr>
          <p:cNvSpPr>
            <a:spLocks noGrp="1"/>
          </p:cNvSpPr>
          <p:nvPr>
            <p:ph type="title"/>
          </p:nvPr>
        </p:nvSpPr>
        <p:spPr>
          <a:xfrm>
            <a:off x="983343" y="277669"/>
            <a:ext cx="10515600" cy="1325563"/>
          </a:xfrm>
        </p:spPr>
        <p:txBody>
          <a:bodyPr/>
          <a:lstStyle/>
          <a:p>
            <a:r>
              <a:rPr lang="en-US" altLang="zh-CN" dirty="0">
                <a:latin typeface="Arial" panose="020B0604020202020204" pitchFamily="34" charset="0"/>
                <a:cs typeface="Arial" panose="020B0604020202020204" pitchFamily="34" charset="0"/>
              </a:rPr>
              <a:t>Result – social weighting </a:t>
            </a:r>
            <a:r>
              <a:rPr lang="en-US" altLang="zh-CN" dirty="0"/>
              <a:t> </a:t>
            </a:r>
            <a:endParaRPr lang="zh-CN" altLang="en-US" dirty="0"/>
          </a:p>
        </p:txBody>
      </p:sp>
      <p:sp>
        <p:nvSpPr>
          <p:cNvPr id="3" name="内容占位符 2">
            <a:extLst>
              <a:ext uri="{FF2B5EF4-FFF2-40B4-BE49-F238E27FC236}">
                <a16:creationId xmlns:a16="http://schemas.microsoft.com/office/drawing/2014/main" id="{2CA8DA6B-6E33-407E-8C95-683E46F678FB}"/>
              </a:ext>
            </a:extLst>
          </p:cNvPr>
          <p:cNvSpPr>
            <a:spLocks noGrp="1"/>
          </p:cNvSpPr>
          <p:nvPr>
            <p:ph idx="1"/>
          </p:nvPr>
        </p:nvSpPr>
        <p:spPr>
          <a:xfrm>
            <a:off x="5392427" y="1706099"/>
            <a:ext cx="5707743" cy="1007294"/>
          </a:xfrm>
        </p:spPr>
        <p:txBody>
          <a:bodyPr>
            <a:noAutofit/>
          </a:bodyPr>
          <a:lstStyle/>
          <a:p>
            <a:r>
              <a:rPr lang="en-US" altLang="zh-CN" sz="2000" dirty="0">
                <a:latin typeface="Arial" panose="020B0604020202020204" pitchFamily="34" charset="0"/>
                <a:cs typeface="Arial" panose="020B0604020202020204" pitchFamily="34" charset="0"/>
              </a:rPr>
              <a:t>By simulating the combined belief b of agents with same perceptual parameters. </a:t>
            </a:r>
            <a:endParaRPr lang="zh-CN" altLang="en-US" sz="2000"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CE4FD96F-3A20-478E-BF74-28D70BB1AABA}"/>
              </a:ext>
            </a:extLst>
          </p:cNvPr>
          <p:cNvPicPr>
            <a:picLocks noChangeAspect="1"/>
          </p:cNvPicPr>
          <p:nvPr/>
        </p:nvPicPr>
        <p:blipFill rotWithShape="1">
          <a:blip r:embed="rId3"/>
          <a:srcRect t="5446"/>
          <a:stretch/>
        </p:blipFill>
        <p:spPr>
          <a:xfrm>
            <a:off x="4528994" y="2312522"/>
            <a:ext cx="6894286" cy="3871662"/>
          </a:xfrm>
          <a:prstGeom prst="rect">
            <a:avLst/>
          </a:prstGeom>
        </p:spPr>
      </p:pic>
      <p:pic>
        <p:nvPicPr>
          <p:cNvPr id="8" name="图片 7">
            <a:extLst>
              <a:ext uri="{FF2B5EF4-FFF2-40B4-BE49-F238E27FC236}">
                <a16:creationId xmlns:a16="http://schemas.microsoft.com/office/drawing/2014/main" id="{C7B4C3C2-1E39-4717-9577-DEA4C5D89FD5}"/>
              </a:ext>
            </a:extLst>
          </p:cNvPr>
          <p:cNvPicPr>
            <a:picLocks noChangeAspect="1"/>
          </p:cNvPicPr>
          <p:nvPr/>
        </p:nvPicPr>
        <p:blipFill rotWithShape="1">
          <a:blip r:embed="rId4"/>
          <a:srcRect l="6263" t="4187" r="5260"/>
          <a:stretch/>
        </p:blipFill>
        <p:spPr>
          <a:xfrm>
            <a:off x="1331686" y="2762465"/>
            <a:ext cx="2543627" cy="3574377"/>
          </a:xfrm>
          <a:prstGeom prst="rect">
            <a:avLst/>
          </a:prstGeom>
        </p:spPr>
      </p:pic>
      <p:pic>
        <p:nvPicPr>
          <p:cNvPr id="10" name="图片 9">
            <a:extLst>
              <a:ext uri="{FF2B5EF4-FFF2-40B4-BE49-F238E27FC236}">
                <a16:creationId xmlns:a16="http://schemas.microsoft.com/office/drawing/2014/main" id="{D5C50FEB-4788-4689-8054-73F16434A41A}"/>
              </a:ext>
            </a:extLst>
          </p:cNvPr>
          <p:cNvPicPr>
            <a:picLocks noChangeAspect="1"/>
          </p:cNvPicPr>
          <p:nvPr/>
        </p:nvPicPr>
        <p:blipFill rotWithShape="1">
          <a:blip r:embed="rId5"/>
          <a:srcRect t="13144" b="16585"/>
          <a:stretch/>
        </p:blipFill>
        <p:spPr>
          <a:xfrm>
            <a:off x="768720" y="1657028"/>
            <a:ext cx="4125686" cy="1051641"/>
          </a:xfrm>
          <a:prstGeom prst="rect">
            <a:avLst/>
          </a:prstGeom>
        </p:spPr>
      </p:pic>
      <p:sp>
        <p:nvSpPr>
          <p:cNvPr id="12" name="文本框 11">
            <a:extLst>
              <a:ext uri="{FF2B5EF4-FFF2-40B4-BE49-F238E27FC236}">
                <a16:creationId xmlns:a16="http://schemas.microsoft.com/office/drawing/2014/main" id="{26D4A2A3-D529-4AD6-8F5A-D7B588A6BF2B}"/>
              </a:ext>
            </a:extLst>
          </p:cNvPr>
          <p:cNvSpPr txBox="1"/>
          <p:nvPr/>
        </p:nvSpPr>
        <p:spPr>
          <a:xfrm>
            <a:off x="4894406" y="1195363"/>
            <a:ext cx="6703786" cy="461665"/>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The effect of varying the social weighting factor </a:t>
            </a:r>
          </a:p>
        </p:txBody>
      </p:sp>
      <p:sp>
        <p:nvSpPr>
          <p:cNvPr id="13" name="矩形 12">
            <a:extLst>
              <a:ext uri="{FF2B5EF4-FFF2-40B4-BE49-F238E27FC236}">
                <a16:creationId xmlns:a16="http://schemas.microsoft.com/office/drawing/2014/main" id="{DDA6A74B-6B77-4752-BC46-E2F8EE95E1DD}"/>
              </a:ext>
            </a:extLst>
          </p:cNvPr>
          <p:cNvSpPr/>
          <p:nvPr/>
        </p:nvSpPr>
        <p:spPr>
          <a:xfrm>
            <a:off x="6713034" y="2312522"/>
            <a:ext cx="1650381" cy="2014151"/>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4E8090EA-FA75-48B8-B024-7406E487F287}"/>
              </a:ext>
            </a:extLst>
          </p:cNvPr>
          <p:cNvSpPr/>
          <p:nvPr/>
        </p:nvSpPr>
        <p:spPr>
          <a:xfrm>
            <a:off x="7961269" y="4390333"/>
            <a:ext cx="2431668" cy="2014151"/>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624286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0E6D0-9749-4D30-B8E7-7498ADD4402C}"/>
              </a:ext>
            </a:extLst>
          </p:cNvPr>
          <p:cNvSpPr>
            <a:spLocks noGrp="1"/>
          </p:cNvSpPr>
          <p:nvPr>
            <p:ph type="title"/>
          </p:nvPr>
        </p:nvSpPr>
        <p:spPr/>
        <p:txBody>
          <a:bodyPr/>
          <a:lstStyle/>
          <a:p>
            <a:r>
              <a:rPr lang="en-US" altLang="zh-CN" dirty="0"/>
              <a:t>Discussion </a:t>
            </a:r>
            <a:endParaRPr lang="zh-CN" altLang="en-US" dirty="0"/>
          </a:p>
        </p:txBody>
      </p:sp>
      <p:sp>
        <p:nvSpPr>
          <p:cNvPr id="3" name="内容占位符 2">
            <a:extLst>
              <a:ext uri="{FF2B5EF4-FFF2-40B4-BE49-F238E27FC236}">
                <a16:creationId xmlns:a16="http://schemas.microsoft.com/office/drawing/2014/main" id="{06CF2732-5ACC-4962-BFF5-8D0DB7CE8D9A}"/>
              </a:ext>
            </a:extLst>
          </p:cNvPr>
          <p:cNvSpPr>
            <a:spLocks noGrp="1"/>
          </p:cNvSpPr>
          <p:nvPr>
            <p:ph idx="1"/>
          </p:nvPr>
        </p:nvSpPr>
        <p:spPr/>
        <p:txBody>
          <a:bodyPr/>
          <a:lstStyle/>
          <a:p>
            <a:r>
              <a:rPr lang="en-US" altLang="zh-CN" dirty="0"/>
              <a:t>1. the aberrant mechanism of BPD in social learning (Fig A.B)</a:t>
            </a:r>
          </a:p>
          <a:p>
            <a:r>
              <a:rPr lang="en-US" altLang="zh-CN" dirty="0"/>
              <a:t>2. ? other-subject specific parameters to characterize the volatility learning and contingency learning. </a:t>
            </a:r>
          </a:p>
          <a:p>
            <a:endParaRPr lang="zh-CN" altLang="en-US" dirty="0"/>
          </a:p>
        </p:txBody>
      </p:sp>
      <p:pic>
        <p:nvPicPr>
          <p:cNvPr id="5" name="图片 4">
            <a:extLst>
              <a:ext uri="{FF2B5EF4-FFF2-40B4-BE49-F238E27FC236}">
                <a16:creationId xmlns:a16="http://schemas.microsoft.com/office/drawing/2014/main" id="{9A313414-A523-4E70-B827-D2E4DFA74AB3}"/>
              </a:ext>
            </a:extLst>
          </p:cNvPr>
          <p:cNvPicPr>
            <a:picLocks noChangeAspect="1"/>
          </p:cNvPicPr>
          <p:nvPr/>
        </p:nvPicPr>
        <p:blipFill>
          <a:blip r:embed="rId3"/>
          <a:stretch>
            <a:fillRect/>
          </a:stretch>
        </p:blipFill>
        <p:spPr>
          <a:xfrm>
            <a:off x="956640" y="3605787"/>
            <a:ext cx="6810795" cy="2571176"/>
          </a:xfrm>
          <a:prstGeom prst="rect">
            <a:avLst/>
          </a:prstGeom>
        </p:spPr>
      </p:pic>
    </p:spTree>
    <p:extLst>
      <p:ext uri="{BB962C8B-B14F-4D97-AF65-F5344CB8AC3E}">
        <p14:creationId xmlns:p14="http://schemas.microsoft.com/office/powerpoint/2010/main" val="3805657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AD464-1BD5-4F0C-8519-E48DEA8B9299}"/>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Conclusion</a:t>
            </a:r>
            <a:r>
              <a:rPr lang="en-US" altLang="zh-CN" dirty="0"/>
              <a:t> </a:t>
            </a:r>
            <a:endParaRPr lang="zh-CN" altLang="en-US" dirty="0"/>
          </a:p>
        </p:txBody>
      </p:sp>
      <p:sp>
        <p:nvSpPr>
          <p:cNvPr id="3" name="内容占位符 2">
            <a:extLst>
              <a:ext uri="{FF2B5EF4-FFF2-40B4-BE49-F238E27FC236}">
                <a16:creationId xmlns:a16="http://schemas.microsoft.com/office/drawing/2014/main" id="{11EEF13F-9214-4576-800E-04906AE91656}"/>
              </a:ext>
            </a:extLst>
          </p:cNvPr>
          <p:cNvSpPr>
            <a:spLocks noGrp="1"/>
          </p:cNvSpPr>
          <p:nvPr>
            <p:ph idx="1"/>
          </p:nvPr>
        </p:nvSpPr>
        <p:spPr>
          <a:xfrm>
            <a:off x="609601" y="1825625"/>
            <a:ext cx="11001828" cy="4351338"/>
          </a:xfrm>
        </p:spPr>
        <p:txBody>
          <a:bodyPr/>
          <a:lstStyle/>
          <a:p>
            <a:r>
              <a:rPr lang="en-US" altLang="zh-CN" dirty="0">
                <a:latin typeface="Arial" panose="020B0604020202020204" pitchFamily="34" charset="0"/>
                <a:cs typeface="Arial" panose="020B0604020202020204" pitchFamily="34" charset="0"/>
              </a:rPr>
              <a:t>Limitations: </a:t>
            </a:r>
          </a:p>
          <a:p>
            <a:pPr lvl="1"/>
            <a:r>
              <a:rPr lang="en-US" altLang="zh-CN" dirty="0">
                <a:latin typeface="Arial" panose="020B0604020202020204" pitchFamily="34" charset="0"/>
                <a:cs typeface="Arial" panose="020B0604020202020204" pitchFamily="34" charset="0"/>
              </a:rPr>
              <a:t>Lack of control conditions to examine the ability of probability learning in BPD, and SCZ. </a:t>
            </a:r>
          </a:p>
          <a:p>
            <a:r>
              <a:rPr lang="en-US" altLang="zh-CN" dirty="0">
                <a:latin typeface="Arial" panose="020B0604020202020204" pitchFamily="34" charset="0"/>
                <a:cs typeface="Arial" panose="020B0604020202020204" pitchFamily="34" charset="0"/>
              </a:rPr>
              <a:t>As to HGF,</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generality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discrete and continuous environmental states, and(ii) deterministic and probabilistic relations between environmental and perceptual states (i.e., situations with and without perceptual uncertainty).</a:t>
            </a:r>
          </a:p>
          <a:p>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818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7F93E-0790-4B97-A58B-8A1CE75E9DA0}"/>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Background </a:t>
            </a:r>
            <a:endParaRPr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D91EC5CA-A486-4048-B32C-E6EB5B30210A}"/>
              </a:ext>
            </a:extLst>
          </p:cNvPr>
          <p:cNvSpPr>
            <a:spLocks noGrp="1"/>
          </p:cNvSpPr>
          <p:nvPr>
            <p:ph idx="1"/>
          </p:nvPr>
        </p:nvSpPr>
        <p:spPr>
          <a:xfrm>
            <a:off x="538046" y="1690688"/>
            <a:ext cx="11115907" cy="4351338"/>
          </a:xfrm>
        </p:spPr>
        <p:txBody>
          <a:bodyPr/>
          <a:lstStyle/>
          <a:p>
            <a:r>
              <a:rPr lang="en-US" altLang="zh-CN" dirty="0">
                <a:latin typeface="Arial" panose="020B0604020202020204" pitchFamily="34" charset="0"/>
                <a:cs typeface="Arial" panose="020B0604020202020204" pitchFamily="34" charset="0"/>
              </a:rPr>
              <a:t>Impairment in social cognition and interaction in several psychiatry </a:t>
            </a:r>
          </a:p>
          <a:p>
            <a:pPr lvl="1"/>
            <a:r>
              <a:rPr lang="en-US" altLang="zh-CN" dirty="0">
                <a:latin typeface="Arial" panose="020B0604020202020204" pitchFamily="34" charset="0"/>
                <a:cs typeface="Arial" panose="020B0604020202020204" pitchFamily="34" charset="0"/>
              </a:rPr>
              <a:t>SCZ AND MMD: reduced motivation to engage social interaction; </a:t>
            </a:r>
          </a:p>
          <a:p>
            <a:pPr lvl="1"/>
            <a:r>
              <a:rPr lang="en-US" altLang="zh-CN" dirty="0">
                <a:latin typeface="Arial" panose="020B0604020202020204" pitchFamily="34" charset="0"/>
                <a:cs typeface="Arial" panose="020B0604020202020204" pitchFamily="34" charset="0"/>
              </a:rPr>
              <a:t>SCZ: over- interpret the meaning of social signals; </a:t>
            </a:r>
          </a:p>
          <a:p>
            <a:pPr lvl="1"/>
            <a:r>
              <a:rPr lang="en-US" altLang="zh-CN" dirty="0">
                <a:latin typeface="Arial" panose="020B0604020202020204" pitchFamily="34" charset="0"/>
                <a:cs typeface="Arial" panose="020B0604020202020204" pitchFamily="34" charset="0"/>
              </a:rPr>
              <a:t>BPD: rapidly changing beliefs about others; polarize between approach and rejection. </a:t>
            </a:r>
          </a:p>
          <a:p>
            <a:pPr lvl="1"/>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Volatility learning </a:t>
            </a:r>
          </a:p>
          <a:p>
            <a:pPr lvl="1"/>
            <a:r>
              <a:rPr lang="en-US" altLang="zh-CN" dirty="0">
                <a:latin typeface="Arial" panose="020B0604020202020204" pitchFamily="34" charset="0"/>
                <a:cs typeface="Arial" panose="020B0604020202020204" pitchFamily="34" charset="0"/>
              </a:rPr>
              <a:t>Impairment in the estimation of environmental volatility in SCZ, MDD and psychosis, and autism (over-estimation of volatility). </a:t>
            </a:r>
          </a:p>
          <a:p>
            <a:pPr lvl="1"/>
            <a:r>
              <a:rPr lang="en-US" altLang="zh-CN" dirty="0">
                <a:latin typeface="Arial" panose="020B0604020202020204" pitchFamily="34" charset="0"/>
                <a:cs typeface="Arial" panose="020B0604020202020204" pitchFamily="34" charset="0"/>
              </a:rPr>
              <a:t>BPD failed to show increased learning rate in volatile environment. </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436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D0684-F268-4B15-BB7D-A34650D00C6C}"/>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Question: </a:t>
            </a:r>
            <a:br>
              <a:rPr lang="en-US" altLang="zh-CN" dirty="0">
                <a:latin typeface="Arial" panose="020B0604020202020204" pitchFamily="34" charset="0"/>
                <a:cs typeface="Arial" panose="020B0604020202020204" pitchFamily="34" charset="0"/>
              </a:rPr>
            </a:br>
            <a:endParaRPr lang="zh-CN" altLang="en-US" dirty="0"/>
          </a:p>
        </p:txBody>
      </p:sp>
      <p:sp>
        <p:nvSpPr>
          <p:cNvPr id="3" name="内容占位符 2">
            <a:extLst>
              <a:ext uri="{FF2B5EF4-FFF2-40B4-BE49-F238E27FC236}">
                <a16:creationId xmlns:a16="http://schemas.microsoft.com/office/drawing/2014/main" id="{9136AD04-F333-45CD-9035-5CF98C65EE63}"/>
              </a:ext>
            </a:extLst>
          </p:cNvPr>
          <p:cNvSpPr>
            <a:spLocks noGrp="1"/>
          </p:cNvSpPr>
          <p:nvPr>
            <p:ph idx="1"/>
          </p:nvPr>
        </p:nvSpPr>
        <p:spPr>
          <a:xfrm>
            <a:off x="838200" y="1690688"/>
            <a:ext cx="10515600" cy="4486275"/>
          </a:xfrm>
        </p:spPr>
        <p:txBody>
          <a:bodyPr>
            <a:normAutofit/>
          </a:bodyPr>
          <a:lstStyle/>
          <a:p>
            <a:pPr fontAlgn="ctr">
              <a:spcAft>
                <a:spcPts val="0"/>
              </a:spcAft>
            </a:pPr>
            <a:r>
              <a:rPr lang="en-US" altLang="zh-CN" dirty="0">
                <a:latin typeface="Arial" panose="020B0604020202020204" pitchFamily="34" charset="0"/>
                <a:cs typeface="Arial" panose="020B0604020202020204" pitchFamily="34" charset="0"/>
              </a:rPr>
              <a:t>Whether volatility and probability learning is equally affected when inferring on the hidden states of non-social and social outcomes across … </a:t>
            </a:r>
          </a:p>
          <a:p>
            <a:pPr fontAlgn="ctr">
              <a:spcAft>
                <a:spcPts val="0"/>
              </a:spcAft>
            </a:pPr>
            <a:r>
              <a:rPr lang="en-US" altLang="zh-CN" dirty="0">
                <a:latin typeface="Arial" panose="020B0604020202020204" pitchFamily="34" charset="0"/>
                <a:cs typeface="Arial" panose="020B0604020202020204" pitchFamily="34" charset="0"/>
              </a:rPr>
              <a:t>Whether the aberrant social learning and decision making were associated with differences in social anhedonia. </a:t>
            </a:r>
          </a:p>
          <a:p>
            <a:pPr marL="0" indent="0">
              <a:buNone/>
            </a:pPr>
            <a:endParaRPr lang="en-US" altLang="zh-CN" dirty="0">
              <a:latin typeface="Arial" panose="020B0604020202020204" pitchFamily="34" charset="0"/>
              <a:cs typeface="Arial" panose="020B0604020202020204" pitchFamily="34" charset="0"/>
            </a:endParaRPr>
          </a:p>
          <a:p>
            <a:pPr marL="0" indent="0">
              <a:buNone/>
            </a:pPr>
            <a:r>
              <a:rPr lang="en-US" altLang="zh-CN" dirty="0">
                <a:latin typeface="Arial" panose="020B0604020202020204" pitchFamily="34" charset="0"/>
                <a:cs typeface="Arial" panose="020B0604020202020204" pitchFamily="34" charset="0"/>
              </a:rPr>
              <a:t>Method: </a:t>
            </a:r>
          </a:p>
          <a:p>
            <a:r>
              <a:rPr lang="en-US" altLang="zh-CN" dirty="0">
                <a:latin typeface="Arial" panose="020B0604020202020204" pitchFamily="34" charset="0"/>
                <a:cs typeface="Arial" panose="020B0604020202020204" pitchFamily="34" charset="0"/>
              </a:rPr>
              <a:t>HGF as an Internal generative model of the sensory input </a:t>
            </a:r>
          </a:p>
          <a:p>
            <a:r>
              <a:rPr lang="en-US" altLang="zh-CN" dirty="0">
                <a:latin typeface="Arial" panose="020B0604020202020204" pitchFamily="34" charset="0"/>
                <a:cs typeface="Arial" panose="020B0604020202020204" pitchFamily="34" charset="0"/>
              </a:rPr>
              <a:t>ANOVA</a:t>
            </a:r>
          </a:p>
          <a:p>
            <a:endParaRPr lang="en-US" altLang="zh-CN" dirty="0"/>
          </a:p>
          <a:p>
            <a:endParaRPr lang="zh-CN" altLang="en-US" dirty="0"/>
          </a:p>
        </p:txBody>
      </p:sp>
    </p:spTree>
    <p:extLst>
      <p:ext uri="{BB962C8B-B14F-4D97-AF65-F5344CB8AC3E}">
        <p14:creationId xmlns:p14="http://schemas.microsoft.com/office/powerpoint/2010/main" val="231601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82E48-F5E9-459D-AC6A-FD40B9D8E8E4}"/>
              </a:ext>
            </a:extLst>
          </p:cNvPr>
          <p:cNvSpPr>
            <a:spLocks noGrp="1"/>
          </p:cNvSpPr>
          <p:nvPr>
            <p:ph type="title"/>
          </p:nvPr>
        </p:nvSpPr>
        <p:spPr/>
        <p:txBody>
          <a:bodyPr/>
          <a:lstStyle/>
          <a:p>
            <a:pPr algn="r"/>
            <a:r>
              <a:rPr lang="en-US" altLang="zh-CN" dirty="0">
                <a:latin typeface="Arial" panose="020B0604020202020204" pitchFamily="34" charset="0"/>
                <a:cs typeface="Arial" panose="020B0604020202020204" pitchFamily="34" charset="0"/>
              </a:rPr>
              <a:t>Paradigm </a:t>
            </a:r>
            <a:endParaRPr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4F58CCC8-C543-4971-957B-060C4E95E912}"/>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E4877147-9ADF-48DA-9A8F-76ABC818527A}"/>
              </a:ext>
            </a:extLst>
          </p:cNvPr>
          <p:cNvPicPr>
            <a:picLocks noChangeAspect="1"/>
          </p:cNvPicPr>
          <p:nvPr/>
        </p:nvPicPr>
        <p:blipFill>
          <a:blip r:embed="rId2"/>
          <a:stretch>
            <a:fillRect/>
          </a:stretch>
        </p:blipFill>
        <p:spPr>
          <a:xfrm>
            <a:off x="539992" y="231310"/>
            <a:ext cx="4689846" cy="6043009"/>
          </a:xfrm>
          <a:prstGeom prst="rect">
            <a:avLst/>
          </a:prstGeom>
        </p:spPr>
      </p:pic>
      <p:pic>
        <p:nvPicPr>
          <p:cNvPr id="7" name="图片 6">
            <a:extLst>
              <a:ext uri="{FF2B5EF4-FFF2-40B4-BE49-F238E27FC236}">
                <a16:creationId xmlns:a16="http://schemas.microsoft.com/office/drawing/2014/main" id="{CE4219F3-A76A-4129-A3D3-BEAB4408CC25}"/>
              </a:ext>
            </a:extLst>
          </p:cNvPr>
          <p:cNvPicPr>
            <a:picLocks noChangeAspect="1"/>
          </p:cNvPicPr>
          <p:nvPr/>
        </p:nvPicPr>
        <p:blipFill>
          <a:blip r:embed="rId3"/>
          <a:stretch>
            <a:fillRect/>
          </a:stretch>
        </p:blipFill>
        <p:spPr>
          <a:xfrm>
            <a:off x="6096000" y="2553850"/>
            <a:ext cx="4391638" cy="3229426"/>
          </a:xfrm>
          <a:prstGeom prst="rect">
            <a:avLst/>
          </a:prstGeom>
        </p:spPr>
      </p:pic>
    </p:spTree>
    <p:extLst>
      <p:ext uri="{BB962C8B-B14F-4D97-AF65-F5344CB8AC3E}">
        <p14:creationId xmlns:p14="http://schemas.microsoft.com/office/powerpoint/2010/main" val="278243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E0345-C08F-4430-A39A-EECF205C839D}"/>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Observing the observer Framework </a:t>
            </a:r>
            <a:endParaRPr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93D8EC7F-A43F-44B4-B1A4-AB598E9C6E35}"/>
              </a:ext>
            </a:extLst>
          </p:cNvPr>
          <p:cNvSpPr>
            <a:spLocks noGrp="1"/>
          </p:cNvSpPr>
          <p:nvPr>
            <p:ph idx="1"/>
          </p:nvPr>
        </p:nvSpPr>
        <p:spPr/>
        <p:txBody>
          <a:bodyPr/>
          <a:lstStyle/>
          <a:p>
            <a:r>
              <a:rPr lang="fr-FR" altLang="zh-CN" dirty="0">
                <a:latin typeface="Arial" panose="020B0604020202020204" pitchFamily="34" charset="0"/>
                <a:cs typeface="Arial" panose="020B0604020202020204" pitchFamily="34" charset="0"/>
              </a:rPr>
              <a:t>Meta- Bayesian : Bayesian infernece (by an experimenter) on Bayensian inference (by a subject) (Daunizeau et al., 2010a,b).</a:t>
            </a:r>
          </a:p>
          <a:p>
            <a:endParaRPr lang="fr-FR" altLang="zh-CN" dirty="0">
              <a:latin typeface="Arial" panose="020B0604020202020204" pitchFamily="34" charset="0"/>
              <a:cs typeface="Arial" panose="020B0604020202020204" pitchFamily="34" charset="0"/>
            </a:endParaRPr>
          </a:p>
          <a:p>
            <a:r>
              <a:rPr lang="fr-FR" altLang="zh-CN" dirty="0">
                <a:latin typeface="Arial" panose="020B0604020202020204" pitchFamily="34" charset="0"/>
                <a:cs typeface="Arial" panose="020B0604020202020204" pitchFamily="34" charset="0"/>
              </a:rPr>
              <a:t>Perceptual model: How the posterior estimates provided by the agents’s model of how its sensory input is generated. </a:t>
            </a:r>
          </a:p>
          <a:p>
            <a:r>
              <a:rPr lang="fr-FR" altLang="zh-CN" dirty="0">
                <a:latin typeface="Arial" panose="020B0604020202020204" pitchFamily="34" charset="0"/>
                <a:cs typeface="Arial" panose="020B0604020202020204" pitchFamily="34" charset="0"/>
              </a:rPr>
              <a:t>Decision/ response model: the agent observed actions (decision or responses) which are (probabilistic) consequences of the agent’s beliefs about its environment. </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476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31D1C-C3D8-4F77-A92E-CCD3DAFCF588}"/>
              </a:ext>
            </a:extLst>
          </p:cNvPr>
          <p:cNvSpPr>
            <a:spLocks noGrp="1"/>
          </p:cNvSpPr>
          <p:nvPr>
            <p:ph type="title"/>
          </p:nvPr>
        </p:nvSpPr>
        <p:spPr/>
        <p:txBody>
          <a:bodyPr/>
          <a:lstStyle/>
          <a:p>
            <a:r>
              <a:rPr lang="en-US" altLang="zh-CN" dirty="0"/>
              <a:t>HGF </a:t>
            </a:r>
            <a:endParaRPr lang="zh-CN" altLang="en-US" dirty="0"/>
          </a:p>
        </p:txBody>
      </p:sp>
      <p:sp>
        <p:nvSpPr>
          <p:cNvPr id="3" name="内容占位符 2">
            <a:extLst>
              <a:ext uri="{FF2B5EF4-FFF2-40B4-BE49-F238E27FC236}">
                <a16:creationId xmlns:a16="http://schemas.microsoft.com/office/drawing/2014/main" id="{2A9CCE3A-B341-4AF2-81EE-870BB711AF0A}"/>
              </a:ext>
            </a:extLst>
          </p:cNvPr>
          <p:cNvSpPr>
            <a:spLocks noGrp="1"/>
          </p:cNvSpPr>
          <p:nvPr>
            <p:ph idx="1"/>
          </p:nvPr>
        </p:nvSpPr>
        <p:spPr/>
        <p:txBody>
          <a:bodyPr/>
          <a:lstStyle/>
          <a:p>
            <a:pPr>
              <a:buFontTx/>
              <a:buChar char="-"/>
            </a:pPr>
            <a:r>
              <a:rPr lang="en-US" altLang="zh-CN" dirty="0"/>
              <a:t>A hierarchical Bayesian model in which states evolve as coupled Gaussian random walks, such that each state determines the step size of the evolution of the next lower state (</a:t>
            </a:r>
            <a:r>
              <a:rPr lang="en-US" altLang="zh-CN" dirty="0" err="1"/>
              <a:t>Mathys</a:t>
            </a:r>
            <a:r>
              <a:rPr lang="en-US" altLang="zh-CN" dirty="0"/>
              <a:t> et al., 2011).</a:t>
            </a:r>
          </a:p>
          <a:p>
            <a:pPr>
              <a:buFontTx/>
              <a:buChar char="-"/>
            </a:pPr>
            <a:endParaRPr lang="en-US" altLang="zh-CN" dirty="0"/>
          </a:p>
          <a:p>
            <a:pPr>
              <a:buFontTx/>
              <a:buChar char="-"/>
            </a:pPr>
            <a:r>
              <a:rPr lang="en-US" altLang="zh-CN" dirty="0"/>
              <a:t>Based on a mean field approximation to the full Bayesian solution, we derived analytic update equations whose form resembles RL updates, with dynamic learning rates and precision-weighted prediction errors.</a:t>
            </a:r>
          </a:p>
        </p:txBody>
      </p:sp>
    </p:spTree>
    <p:extLst>
      <p:ext uri="{BB962C8B-B14F-4D97-AF65-F5344CB8AC3E}">
        <p14:creationId xmlns:p14="http://schemas.microsoft.com/office/powerpoint/2010/main" val="136089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0DD5C-AE19-4E95-8EC5-8ADB11E607C0}"/>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Gaussian random walk </a:t>
            </a:r>
            <a:endParaRPr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A5B6917B-DF4B-4F3F-93F5-EF2D4DDE8813}"/>
              </a:ext>
            </a:extLst>
          </p:cNvPr>
          <p:cNvSpPr>
            <a:spLocks noGrp="1"/>
          </p:cNvSpPr>
          <p:nvPr>
            <p:ph idx="1"/>
          </p:nvPr>
        </p:nvSpPr>
        <p:spPr/>
        <p:txBody>
          <a:bodyPr/>
          <a:lstStyle/>
          <a:p>
            <a:r>
              <a:rPr lang="en-US" altLang="zh-CN" dirty="0">
                <a:latin typeface="Arial" panose="020B0604020202020204" pitchFamily="34" charset="0"/>
                <a:cs typeface="Arial" panose="020B0604020202020204" pitchFamily="34" charset="0"/>
              </a:rPr>
              <a:t>Random walk (</a:t>
            </a:r>
            <a:r>
              <a:rPr lang="zh-CN" altLang="en-US" dirty="0">
                <a:latin typeface="Arial" panose="020B0604020202020204" pitchFamily="34" charset="0"/>
                <a:cs typeface="Arial" panose="020B0604020202020204" pitchFamily="34" charset="0"/>
              </a:rPr>
              <a:t>随机漫步）</a:t>
            </a:r>
            <a:endParaRPr lang="en-US" altLang="zh-CN"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87F137ED-13B2-4B15-891E-D96874E2573C}"/>
              </a:ext>
            </a:extLst>
          </p:cNvPr>
          <p:cNvSpPr txBox="1"/>
          <p:nvPr/>
        </p:nvSpPr>
        <p:spPr>
          <a:xfrm>
            <a:off x="6215921" y="1825625"/>
            <a:ext cx="6093500" cy="523220"/>
          </a:xfrm>
          <a:prstGeom prst="rect">
            <a:avLst/>
          </a:prstGeom>
          <a:noFill/>
        </p:spPr>
        <p:txBody>
          <a:bodyPr wrap="square">
            <a:spAutoFit/>
          </a:bodyPr>
          <a:lstStyle/>
          <a:p>
            <a:r>
              <a:rPr lang="en-US" altLang="zh-CN" sz="2800" dirty="0">
                <a:latin typeface="Arial" panose="020B0604020202020204" pitchFamily="34" charset="0"/>
                <a:cs typeface="Arial" panose="020B0604020202020204" pitchFamily="34" charset="0"/>
              </a:rPr>
              <a:t>Gaussian random walk </a:t>
            </a:r>
            <a:endParaRPr lang="zh-CN" altLang="en-US" sz="2800"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76B0B209-8EF2-41A6-B48E-350497A96EA2}"/>
              </a:ext>
            </a:extLst>
          </p:cNvPr>
          <p:cNvSpPr txBox="1"/>
          <p:nvPr/>
        </p:nvSpPr>
        <p:spPr>
          <a:xfrm>
            <a:off x="6153949" y="2635251"/>
            <a:ext cx="6155472" cy="1938992"/>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A random walk having a step size that varies according to a normal distribution, but not discrete random number, it is used as a model for real-world time series data such as financial markets. </a:t>
            </a:r>
            <a:endParaRPr lang="zh-CN" altLang="en-US" sz="2400" dirty="0">
              <a:latin typeface="Arial" panose="020B0604020202020204" pitchFamily="34" charset="0"/>
              <a:cs typeface="Arial" panose="020B0604020202020204" pitchFamily="34" charset="0"/>
            </a:endParaRPr>
          </a:p>
        </p:txBody>
      </p:sp>
      <p:pic>
        <p:nvPicPr>
          <p:cNvPr id="9" name="图片 8">
            <a:extLst>
              <a:ext uri="{FF2B5EF4-FFF2-40B4-BE49-F238E27FC236}">
                <a16:creationId xmlns:a16="http://schemas.microsoft.com/office/drawing/2014/main" id="{FEA61D9E-A58D-4C49-A140-58D49E99E9A9}"/>
              </a:ext>
            </a:extLst>
          </p:cNvPr>
          <p:cNvPicPr>
            <a:picLocks noChangeAspect="1"/>
          </p:cNvPicPr>
          <p:nvPr/>
        </p:nvPicPr>
        <p:blipFill>
          <a:blip r:embed="rId2"/>
          <a:stretch>
            <a:fillRect/>
          </a:stretch>
        </p:blipFill>
        <p:spPr>
          <a:xfrm>
            <a:off x="7496752" y="5118616"/>
            <a:ext cx="2316719" cy="956581"/>
          </a:xfrm>
          <a:prstGeom prst="rect">
            <a:avLst/>
          </a:prstGeom>
        </p:spPr>
      </p:pic>
      <p:pic>
        <p:nvPicPr>
          <p:cNvPr id="11" name="图片 10">
            <a:extLst>
              <a:ext uri="{FF2B5EF4-FFF2-40B4-BE49-F238E27FC236}">
                <a16:creationId xmlns:a16="http://schemas.microsoft.com/office/drawing/2014/main" id="{35841A37-BE21-45E6-9BC6-5A0A79F7505C}"/>
              </a:ext>
            </a:extLst>
          </p:cNvPr>
          <p:cNvPicPr>
            <a:picLocks noChangeAspect="1"/>
          </p:cNvPicPr>
          <p:nvPr/>
        </p:nvPicPr>
        <p:blipFill>
          <a:blip r:embed="rId3"/>
          <a:stretch>
            <a:fillRect/>
          </a:stretch>
        </p:blipFill>
        <p:spPr>
          <a:xfrm>
            <a:off x="838200" y="2635251"/>
            <a:ext cx="4460818" cy="1267278"/>
          </a:xfrm>
          <a:prstGeom prst="rect">
            <a:avLst/>
          </a:prstGeom>
        </p:spPr>
      </p:pic>
    </p:spTree>
    <p:extLst>
      <p:ext uri="{BB962C8B-B14F-4D97-AF65-F5344CB8AC3E}">
        <p14:creationId xmlns:p14="http://schemas.microsoft.com/office/powerpoint/2010/main" val="2175399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814AB-7191-4D31-95A5-3E88469C865E}"/>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HGF</a:t>
            </a:r>
            <a:endParaRPr lang="zh-CN" altLang="en-US"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1613194C-7BB7-49BD-A503-2A347FB766D2}"/>
              </a:ext>
            </a:extLst>
          </p:cNvPr>
          <p:cNvSpPr>
            <a:spLocks noGrp="1"/>
          </p:cNvSpPr>
          <p:nvPr>
            <p:ph idx="1"/>
          </p:nvPr>
        </p:nvSpPr>
        <p:spPr>
          <a:xfrm>
            <a:off x="720905" y="1537949"/>
            <a:ext cx="10515600" cy="4351338"/>
          </a:xfrm>
        </p:spPr>
        <p:txBody>
          <a:bodyPr/>
          <a:lstStyle/>
          <a:p>
            <a:r>
              <a:rPr lang="en-US" altLang="zh-CN" sz="2000" dirty="0">
                <a:latin typeface="Arial" panose="020B0604020202020204" pitchFamily="34" charset="0"/>
                <a:cs typeface="Arial" panose="020B0604020202020204" pitchFamily="34" charset="0"/>
              </a:rPr>
              <a:t>The volatility in x is governed by the</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function of a higher- level variable. (Volatility is defined as the variance of a time series per unit of time). </a:t>
            </a:r>
          </a:p>
          <a:p>
            <a:endParaRPr lang="zh-CN" altLang="en-US" dirty="0"/>
          </a:p>
        </p:txBody>
      </p:sp>
      <p:pic>
        <p:nvPicPr>
          <p:cNvPr id="5" name="图片 4">
            <a:extLst>
              <a:ext uri="{FF2B5EF4-FFF2-40B4-BE49-F238E27FC236}">
                <a16:creationId xmlns:a16="http://schemas.microsoft.com/office/drawing/2014/main" id="{0D2F2B11-2711-4271-8BA3-D3FBEAEA37C1}"/>
              </a:ext>
            </a:extLst>
          </p:cNvPr>
          <p:cNvPicPr>
            <a:picLocks noChangeAspect="1"/>
          </p:cNvPicPr>
          <p:nvPr/>
        </p:nvPicPr>
        <p:blipFill rotWithShape="1">
          <a:blip r:embed="rId3"/>
          <a:srcRect l="5821" t="1931" r="2949" b="-1"/>
          <a:stretch/>
        </p:blipFill>
        <p:spPr>
          <a:xfrm>
            <a:off x="330623" y="2369346"/>
            <a:ext cx="6470779" cy="3690566"/>
          </a:xfrm>
          <a:prstGeom prst="rect">
            <a:avLst/>
          </a:prstGeom>
        </p:spPr>
      </p:pic>
      <p:pic>
        <p:nvPicPr>
          <p:cNvPr id="7" name="图片 6">
            <a:extLst>
              <a:ext uri="{FF2B5EF4-FFF2-40B4-BE49-F238E27FC236}">
                <a16:creationId xmlns:a16="http://schemas.microsoft.com/office/drawing/2014/main" id="{B000964E-6A07-4848-848F-DA3BA905863F}"/>
              </a:ext>
            </a:extLst>
          </p:cNvPr>
          <p:cNvPicPr>
            <a:picLocks noChangeAspect="1"/>
          </p:cNvPicPr>
          <p:nvPr/>
        </p:nvPicPr>
        <p:blipFill rotWithShape="1">
          <a:blip r:embed="rId4"/>
          <a:srcRect l="9472" t="22412" r="10168" b="9458"/>
          <a:stretch/>
        </p:blipFill>
        <p:spPr>
          <a:xfrm>
            <a:off x="7024731" y="3429000"/>
            <a:ext cx="5167269" cy="581790"/>
          </a:xfrm>
          <a:prstGeom prst="rect">
            <a:avLst/>
          </a:prstGeom>
        </p:spPr>
      </p:pic>
      <p:pic>
        <p:nvPicPr>
          <p:cNvPr id="9" name="图片 8">
            <a:extLst>
              <a:ext uri="{FF2B5EF4-FFF2-40B4-BE49-F238E27FC236}">
                <a16:creationId xmlns:a16="http://schemas.microsoft.com/office/drawing/2014/main" id="{3C6F81EB-1608-42FF-987F-C25870488854}"/>
              </a:ext>
            </a:extLst>
          </p:cNvPr>
          <p:cNvPicPr>
            <a:picLocks noChangeAspect="1"/>
          </p:cNvPicPr>
          <p:nvPr/>
        </p:nvPicPr>
        <p:blipFill>
          <a:blip r:embed="rId5"/>
          <a:stretch>
            <a:fillRect/>
          </a:stretch>
        </p:blipFill>
        <p:spPr>
          <a:xfrm>
            <a:off x="6411120" y="4337919"/>
            <a:ext cx="5167269" cy="1066436"/>
          </a:xfrm>
          <a:prstGeom prst="rect">
            <a:avLst/>
          </a:prstGeom>
        </p:spPr>
      </p:pic>
    </p:spTree>
    <p:extLst>
      <p:ext uri="{BB962C8B-B14F-4D97-AF65-F5344CB8AC3E}">
        <p14:creationId xmlns:p14="http://schemas.microsoft.com/office/powerpoint/2010/main" val="720649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F967A-3AC1-49DE-805F-FAB32E72A97C}"/>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HGF</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this study </a:t>
            </a:r>
            <a:endParaRPr lang="zh-CN" altLang="en-US" dirty="0">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36E60EDD-8D54-452D-B2B0-D32C7609819A}"/>
              </a:ext>
            </a:extLst>
          </p:cNvPr>
          <p:cNvPicPr>
            <a:picLocks noGrp="1" noChangeAspect="1"/>
          </p:cNvPicPr>
          <p:nvPr>
            <p:ph idx="1"/>
          </p:nvPr>
        </p:nvPicPr>
        <p:blipFill rotWithShape="1">
          <a:blip r:embed="rId3"/>
          <a:srcRect l="5414" t="447" b="-1"/>
          <a:stretch/>
        </p:blipFill>
        <p:spPr>
          <a:xfrm>
            <a:off x="6448050" y="2405607"/>
            <a:ext cx="5947069" cy="4087268"/>
          </a:xfrm>
        </p:spPr>
      </p:pic>
      <p:sp>
        <p:nvSpPr>
          <p:cNvPr id="7" name="文本框 6">
            <a:extLst>
              <a:ext uri="{FF2B5EF4-FFF2-40B4-BE49-F238E27FC236}">
                <a16:creationId xmlns:a16="http://schemas.microsoft.com/office/drawing/2014/main" id="{5D8C6338-F328-4F8C-A220-39DE0226FB52}"/>
              </a:ext>
            </a:extLst>
          </p:cNvPr>
          <p:cNvSpPr txBox="1"/>
          <p:nvPr/>
        </p:nvSpPr>
        <p:spPr>
          <a:xfrm>
            <a:off x="759303" y="2038961"/>
            <a:ext cx="6097712" cy="1200329"/>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u: sensory input (observations), u(k);</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x(k): the hidden state </a:t>
            </a:r>
          </a:p>
          <a:p>
            <a:endParaRPr lang="zh-CN" altLang="en-US" dirty="0">
              <a:latin typeface="Arial" panose="020B0604020202020204" pitchFamily="34" charset="0"/>
              <a:cs typeface="Arial" panose="020B0604020202020204" pitchFamily="34" charset="0"/>
            </a:endParaRPr>
          </a:p>
        </p:txBody>
      </p:sp>
      <p:pic>
        <p:nvPicPr>
          <p:cNvPr id="9" name="图片 8">
            <a:extLst>
              <a:ext uri="{FF2B5EF4-FFF2-40B4-BE49-F238E27FC236}">
                <a16:creationId xmlns:a16="http://schemas.microsoft.com/office/drawing/2014/main" id="{7B73F9C5-6E15-4FE2-A68E-0010B19B72C7}"/>
              </a:ext>
            </a:extLst>
          </p:cNvPr>
          <p:cNvPicPr>
            <a:picLocks noChangeAspect="1"/>
          </p:cNvPicPr>
          <p:nvPr/>
        </p:nvPicPr>
        <p:blipFill>
          <a:blip r:embed="rId4"/>
          <a:stretch>
            <a:fillRect/>
          </a:stretch>
        </p:blipFill>
        <p:spPr>
          <a:xfrm>
            <a:off x="730649" y="2968468"/>
            <a:ext cx="571580" cy="600159"/>
          </a:xfrm>
          <a:prstGeom prst="rect">
            <a:avLst/>
          </a:prstGeom>
        </p:spPr>
      </p:pic>
      <p:sp>
        <p:nvSpPr>
          <p:cNvPr id="10" name="文本框 9">
            <a:extLst>
              <a:ext uri="{FF2B5EF4-FFF2-40B4-BE49-F238E27FC236}">
                <a16:creationId xmlns:a16="http://schemas.microsoft.com/office/drawing/2014/main" id="{B3A83C10-3BFC-4C4B-A3D7-DF2B062AF4D6}"/>
              </a:ext>
            </a:extLst>
          </p:cNvPr>
          <p:cNvSpPr txBox="1"/>
          <p:nvPr/>
        </p:nvSpPr>
        <p:spPr>
          <a:xfrm>
            <a:off x="1156579" y="3723909"/>
            <a:ext cx="6097712" cy="369332"/>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 the precision of the posterior belief </a:t>
            </a:r>
            <a:endParaRPr lang="zh-CN" altLang="en-US" dirty="0">
              <a:latin typeface="Arial" panose="020B0604020202020204" pitchFamily="34" charset="0"/>
              <a:cs typeface="Arial" panose="020B0604020202020204" pitchFamily="34" charset="0"/>
            </a:endParaRPr>
          </a:p>
        </p:txBody>
      </p:sp>
      <p:pic>
        <p:nvPicPr>
          <p:cNvPr id="12" name="图片 11">
            <a:extLst>
              <a:ext uri="{FF2B5EF4-FFF2-40B4-BE49-F238E27FC236}">
                <a16:creationId xmlns:a16="http://schemas.microsoft.com/office/drawing/2014/main" id="{F77427B9-8940-4174-9742-5FEE3D5D2787}"/>
              </a:ext>
            </a:extLst>
          </p:cNvPr>
          <p:cNvPicPr>
            <a:picLocks noChangeAspect="1"/>
          </p:cNvPicPr>
          <p:nvPr/>
        </p:nvPicPr>
        <p:blipFill>
          <a:blip r:embed="rId5"/>
          <a:stretch>
            <a:fillRect/>
          </a:stretch>
        </p:blipFill>
        <p:spPr>
          <a:xfrm>
            <a:off x="759303" y="3611919"/>
            <a:ext cx="514422" cy="571580"/>
          </a:xfrm>
          <a:prstGeom prst="rect">
            <a:avLst/>
          </a:prstGeom>
        </p:spPr>
      </p:pic>
      <p:sp>
        <p:nvSpPr>
          <p:cNvPr id="15" name="文本框 14">
            <a:extLst>
              <a:ext uri="{FF2B5EF4-FFF2-40B4-BE49-F238E27FC236}">
                <a16:creationId xmlns:a16="http://schemas.microsoft.com/office/drawing/2014/main" id="{CCD6F96D-2147-4E4E-A1D4-2E1F08AD08B3}"/>
              </a:ext>
            </a:extLst>
          </p:cNvPr>
          <p:cNvSpPr txBox="1"/>
          <p:nvPr/>
        </p:nvSpPr>
        <p:spPr>
          <a:xfrm>
            <a:off x="1156579" y="3137222"/>
            <a:ext cx="6097712" cy="369332"/>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 the belief of the state.  </a:t>
            </a:r>
            <a:endParaRPr lang="zh-CN" altLang="en-US" dirty="0">
              <a:latin typeface="Arial" panose="020B0604020202020204" pitchFamily="34" charset="0"/>
              <a:cs typeface="Arial" panose="020B0604020202020204" pitchFamily="34" charset="0"/>
            </a:endParaRPr>
          </a:p>
        </p:txBody>
      </p:sp>
      <p:pic>
        <p:nvPicPr>
          <p:cNvPr id="17" name="图片 16">
            <a:extLst>
              <a:ext uri="{FF2B5EF4-FFF2-40B4-BE49-F238E27FC236}">
                <a16:creationId xmlns:a16="http://schemas.microsoft.com/office/drawing/2014/main" id="{8AE56B5D-01E4-4483-B797-F2E6518BBA31}"/>
              </a:ext>
            </a:extLst>
          </p:cNvPr>
          <p:cNvPicPr>
            <a:picLocks noChangeAspect="1"/>
          </p:cNvPicPr>
          <p:nvPr/>
        </p:nvPicPr>
        <p:blipFill>
          <a:blip r:embed="rId6"/>
          <a:stretch>
            <a:fillRect/>
          </a:stretch>
        </p:blipFill>
        <p:spPr>
          <a:xfrm>
            <a:off x="3744233" y="3049866"/>
            <a:ext cx="504895" cy="562053"/>
          </a:xfrm>
          <a:prstGeom prst="rect">
            <a:avLst/>
          </a:prstGeom>
        </p:spPr>
      </p:pic>
      <p:pic>
        <p:nvPicPr>
          <p:cNvPr id="19" name="图片 18">
            <a:extLst>
              <a:ext uri="{FF2B5EF4-FFF2-40B4-BE49-F238E27FC236}">
                <a16:creationId xmlns:a16="http://schemas.microsoft.com/office/drawing/2014/main" id="{453F5C11-9F4B-4DC1-BA8D-E42E909E2510}"/>
              </a:ext>
            </a:extLst>
          </p:cNvPr>
          <p:cNvPicPr>
            <a:picLocks noChangeAspect="1"/>
          </p:cNvPicPr>
          <p:nvPr/>
        </p:nvPicPr>
        <p:blipFill>
          <a:blip r:embed="rId7"/>
          <a:stretch>
            <a:fillRect/>
          </a:stretch>
        </p:blipFill>
        <p:spPr>
          <a:xfrm>
            <a:off x="5073448" y="3675308"/>
            <a:ext cx="409632" cy="438211"/>
          </a:xfrm>
          <a:prstGeom prst="rect">
            <a:avLst/>
          </a:prstGeom>
        </p:spPr>
      </p:pic>
      <p:pic>
        <p:nvPicPr>
          <p:cNvPr id="20" name="图片 19">
            <a:extLst>
              <a:ext uri="{FF2B5EF4-FFF2-40B4-BE49-F238E27FC236}">
                <a16:creationId xmlns:a16="http://schemas.microsoft.com/office/drawing/2014/main" id="{9ED2E0BB-2425-45B0-B9C1-9ADD9A982740}"/>
              </a:ext>
            </a:extLst>
          </p:cNvPr>
          <p:cNvPicPr>
            <a:picLocks noChangeAspect="1"/>
          </p:cNvPicPr>
          <p:nvPr/>
        </p:nvPicPr>
        <p:blipFill>
          <a:blip r:embed="rId8"/>
          <a:stretch>
            <a:fillRect/>
          </a:stretch>
        </p:blipFill>
        <p:spPr>
          <a:xfrm>
            <a:off x="0" y="4093241"/>
            <a:ext cx="6218655" cy="2809223"/>
          </a:xfrm>
          <a:prstGeom prst="rect">
            <a:avLst/>
          </a:prstGeom>
        </p:spPr>
      </p:pic>
      <p:pic>
        <p:nvPicPr>
          <p:cNvPr id="22" name="图片 21">
            <a:extLst>
              <a:ext uri="{FF2B5EF4-FFF2-40B4-BE49-F238E27FC236}">
                <a16:creationId xmlns:a16="http://schemas.microsoft.com/office/drawing/2014/main" id="{BCAC38FA-0424-483B-A456-F54039140C83}"/>
              </a:ext>
            </a:extLst>
          </p:cNvPr>
          <p:cNvPicPr>
            <a:picLocks noChangeAspect="1"/>
          </p:cNvPicPr>
          <p:nvPr/>
        </p:nvPicPr>
        <p:blipFill>
          <a:blip r:embed="rId9"/>
          <a:stretch>
            <a:fillRect/>
          </a:stretch>
        </p:blipFill>
        <p:spPr>
          <a:xfrm>
            <a:off x="6448050" y="585386"/>
            <a:ext cx="3496163" cy="1409897"/>
          </a:xfrm>
          <a:prstGeom prst="rect">
            <a:avLst/>
          </a:prstGeom>
        </p:spPr>
      </p:pic>
      <p:pic>
        <p:nvPicPr>
          <p:cNvPr id="24" name="图片 23">
            <a:extLst>
              <a:ext uri="{FF2B5EF4-FFF2-40B4-BE49-F238E27FC236}">
                <a16:creationId xmlns:a16="http://schemas.microsoft.com/office/drawing/2014/main" id="{A6C5BC08-C31A-4438-A1DB-32497220D3AB}"/>
              </a:ext>
            </a:extLst>
          </p:cNvPr>
          <p:cNvPicPr>
            <a:picLocks noChangeAspect="1"/>
          </p:cNvPicPr>
          <p:nvPr/>
        </p:nvPicPr>
        <p:blipFill>
          <a:blip r:embed="rId10"/>
          <a:stretch>
            <a:fillRect/>
          </a:stretch>
        </p:blipFill>
        <p:spPr>
          <a:xfrm>
            <a:off x="9387829" y="697974"/>
            <a:ext cx="2152950" cy="676369"/>
          </a:xfrm>
          <a:prstGeom prst="rect">
            <a:avLst/>
          </a:prstGeom>
        </p:spPr>
      </p:pic>
    </p:spTree>
    <p:extLst>
      <p:ext uri="{BB962C8B-B14F-4D97-AF65-F5344CB8AC3E}">
        <p14:creationId xmlns:p14="http://schemas.microsoft.com/office/powerpoint/2010/main" val="38908219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1833</TotalTime>
  <Words>1099</Words>
  <Application>Microsoft Office PowerPoint</Application>
  <PresentationFormat>宽屏</PresentationFormat>
  <Paragraphs>104</Paragraphs>
  <Slides>19</Slides>
  <Notes>9</Notes>
  <HiddenSlides>1</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PowerPoint 演示文稿</vt:lpstr>
      <vt:lpstr>Background </vt:lpstr>
      <vt:lpstr>Question:  </vt:lpstr>
      <vt:lpstr>Paradigm </vt:lpstr>
      <vt:lpstr>Observing the observer Framework </vt:lpstr>
      <vt:lpstr>HGF </vt:lpstr>
      <vt:lpstr>Gaussian random walk </vt:lpstr>
      <vt:lpstr>HGF</vt:lpstr>
      <vt:lpstr>HGF in this study </vt:lpstr>
      <vt:lpstr>Response model </vt:lpstr>
      <vt:lpstr>Response model</vt:lpstr>
      <vt:lpstr>Behavioral Result  (ANOVA 2(volatile) *2 (social/non-)*4) </vt:lpstr>
      <vt:lpstr>PowerPoint 演示文稿</vt:lpstr>
      <vt:lpstr>Bayesian model comparison &amp; validity </vt:lpstr>
      <vt:lpstr>Result –learning rate – 2nd level</vt:lpstr>
      <vt:lpstr>PowerPoint 演示文稿</vt:lpstr>
      <vt:lpstr>Result – social weighting  </vt:lpstr>
      <vt:lpstr>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Bingjie</dc:creator>
  <cp:lastModifiedBy>Li, Bingjie</cp:lastModifiedBy>
  <cp:revision>2</cp:revision>
  <dcterms:created xsi:type="dcterms:W3CDTF">2022-01-27T08:47:07Z</dcterms:created>
  <dcterms:modified xsi:type="dcterms:W3CDTF">2022-01-28T15:20:42Z</dcterms:modified>
</cp:coreProperties>
</file>