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7"/>
    <p:restoredTop sz="82446"/>
  </p:normalViewPr>
  <p:slideViewPr>
    <p:cSldViewPr snapToGrid="0" snapToObjects="1">
      <p:cViewPr>
        <p:scale>
          <a:sx n="98" d="100"/>
          <a:sy n="98" d="100"/>
        </p:scale>
        <p:origin x="3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F47B-1664-4E48-8ACC-81BB52B0814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68E9-3A7E-C64C-BCF7-38A4A948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21D3-9D24-114F-981D-4AA1AD8C26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7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Start at a random state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Navigate between 6 environmental states; from each state, there are two choices they could move to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transition/action has a reinforcement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Generate a sequence of 2-8 choices (sequence length displayed), in each episode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first 24 episodes are for learning the reward matrix; second 24 episodes are analyzed</a:t>
            </a:r>
          </a:p>
          <a:p>
            <a:pPr marL="171450" indent="-171450">
              <a:buFontTx/>
              <a:buChar char="-"/>
            </a:pPr>
            <a:r>
              <a:rPr lang="en-US" dirty="0"/>
              <a:t>(goal: maximize net reward using the required length of moves)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half of the trials, participants enter their last 2-4 moves without intermittent feedback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choice sequence with pruning and the best choice sequence without pruning.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Subjects were also less willing to choose optimal sequences involving transitions through large losses (shown in blue) than those that did not (shown in green).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Subjects were worse at choosing optimal sequences when the depth was greater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predictive probabilities, i.e. likelihood afforded to choices on trial t given learned values up to trial t-1.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They did not even consider looking past the large loss?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unable to look so far ahead in the task? (discounting)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‘Discount’ attempted to capture subjects’ likely reluctance to look ahead fully and evaluate all sequences </a:t>
            </a:r>
            <a:endParaRPr lang="en-US" dirty="0"/>
          </a:p>
          <a:p>
            <a:pPr lvl="1"/>
            <a:r>
              <a:rPr lang="en-US" dirty="0"/>
              <a:t>They overweight losses relative to rewards? (loss aversion)</a:t>
            </a:r>
          </a:p>
          <a:p>
            <a:pPr lvl="1"/>
            <a:r>
              <a:rPr lang="en-US" dirty="0"/>
              <a:t>They are interfered by other, non goal-directed, decision-making strategies? (conditioned attraction &amp; repulsion)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predictive probabilities, i.e. likelihood afforded to choices on trial t given learned values up to trial t-1.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They did not even consider looking past the large loss?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unable to look so far ahead in the task? (discounting)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‘Discount’ attempted to capture subjects’ likely reluctance to look ahead fully and evaluate all sequences </a:t>
            </a:r>
            <a:endParaRPr lang="en-US" dirty="0"/>
          </a:p>
          <a:p>
            <a:pPr lvl="1"/>
            <a:r>
              <a:rPr lang="en-US" dirty="0"/>
              <a:t>They overweight losses relative to rewards? (loss aversion)</a:t>
            </a:r>
          </a:p>
          <a:p>
            <a:pPr lvl="1"/>
            <a:r>
              <a:rPr lang="en-US" dirty="0"/>
              <a:t>They are interfered by other, non goal-directed, decision-making strategies? (conditioned attraction &amp; repulsion)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choices to go from state 6: best is 6-1-2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choice to go from state 1: best is 6-3, but many went to 1 (as if they could get to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668E9-3A7E-C64C-BCF7-38A4A94841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9B7C-F6D5-444D-B0FA-69F09AEB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0C96-FB10-A04B-B19B-254B705A4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B96E-1C28-C049-ABE9-EC4E084A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8532-04E5-C447-B0BF-1CFA75B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8A43-6105-7C41-A075-7771B71A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973-04CF-BB4E-883B-0FA75994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D1248-8AD9-6640-80A0-F0CBB371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A248-8EA4-C34A-A112-A34B6D12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EFDE-AD8F-F44F-9E2F-B383DAEE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3D6E-EBC9-DF45-AED3-60212516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395E7-C2E8-FD4C-9A1F-8A7803BE0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B384-9FDA-004B-84C3-314362249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5F12-04D6-CC4A-8656-2BE85A65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0121-B331-CC49-BE3F-C6662AED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3BC6-C2A2-DF40-AA29-ABD60AF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299E-6ECC-8840-8F33-3DFF537F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2ECB-9306-0448-A062-0A84E4FE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19AC-C249-EB40-8285-2016B25B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3225-1E44-6747-A50E-65C59538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366B-81C4-C34B-99CC-DA8C15D9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DF18-8379-C94C-874C-A207E49B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E2F5-FC11-7C4D-83D7-5BB8E49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9476-892A-0743-B60A-58B24DC5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FAE6-D6BC-AD46-9CA9-8D187275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E46D-3CC1-D049-9454-68CAFAC5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481-BC6B-1447-BF1B-1611F446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92F6-322F-4A4B-BA4A-6C7A8F952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E3DF-1787-1C43-92E3-9D24830DB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4839-239F-074E-B134-CCBB4509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64F-FFBB-194D-B264-EDAD528E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03E3A-9E21-9545-91C4-41E337C0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8D9-E760-2B4A-84F0-D1F62071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B3ED-BE43-4E44-8987-41CE3F72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9A9F-EC69-5346-9650-7EF4E30F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E98CF-F3B2-2345-A0FB-5AF4646D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2063-FB23-A541-B52E-4A6AA8D0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9B79D-D67F-454E-9B8A-B53869EC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9C46F-6332-4B40-86D7-C94D0E7F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3D372-0CD3-784C-AF26-6FE608C7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7FA4-A8B4-7C43-967C-79DC566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1A92C-DDC0-CF49-B413-7E251C67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15F77-F25D-4B42-9066-21B35D11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5956-C9DA-1848-B42B-44A76A7E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783E9-15C6-5448-A17D-3E976BD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B362B-8A5D-6341-8F29-48310AEC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7AC46-E3CC-7E40-B300-EA248BD1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3222-8303-E845-9AB1-C532D7B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4F00-0E4B-694C-9D83-4EF12F3E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A7BB-E0DF-CD44-A417-4AF0F8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4E284-36D5-654E-AD99-8C3A4FF6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D2E7B-C52B-984C-AAF0-AF5FE0C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09370-46CE-7B4E-879D-931A2D8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6C06-303D-3940-AED2-6AB80B39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1C78F-A2FE-5544-AA87-2CC85B8A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FF626-7774-BD43-BD44-39EBA86B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E182-7042-8C46-AF06-C96D9124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0D8F-F316-7E42-AEAF-2B32A1B0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DCA7-30B5-9040-A813-D4EC6FE7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243F1-9260-094D-A9A1-7C84FFE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F701-D91D-704A-B403-EABB6935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47BC-E364-DA4A-9EC1-37F7A612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16AC-508C-E542-8731-1B77BD56FA9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BAFC-9BA9-1346-B9F7-8D75AC0A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190B-481A-924D-A1CB-1F242F2F7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6158-1BD4-E74D-A2FC-E79C50D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pendlab.unc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Ruofan-Ma" TargetMode="External"/><Relationship Id="rId2" Type="http://schemas.openxmlformats.org/officeDocument/2006/relationships/hyperlink" Target="https://scholar.google.com/citations?user=DxoiQ3IAAAAJ&amp;hl=en&amp;oi=a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twitter.com/ma_ruof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D6F3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D74B8-E13F-2E4D-8E69-F562CE1C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Social decision-making journal club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D65187-5BAB-8840-BB1E-7D50AC9A6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8" r="16019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0DD4-8640-1F47-8EC8-0A6E796B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Dr. Michael </a:t>
            </a:r>
            <a:r>
              <a:rPr lang="en-US" sz="2000" dirty="0" err="1">
                <a:solidFill>
                  <a:srgbClr val="FFFFFF"/>
                </a:solidFill>
              </a:rPr>
              <a:t>Hallquist</a:t>
            </a:r>
            <a:r>
              <a:rPr lang="en-US" sz="2000" dirty="0">
                <a:solidFill>
                  <a:srgbClr val="FFFFFF"/>
                </a:solidFill>
              </a:rPr>
              <a:t>, director of the </a:t>
            </a:r>
            <a:r>
              <a:rPr lang="en-US" sz="2000" dirty="0" err="1">
                <a:solidFill>
                  <a:srgbClr val="FFFFFF"/>
                </a:solidFill>
              </a:rPr>
              <a:t>DEPENd</a:t>
            </a:r>
            <a:r>
              <a:rPr lang="en-US" sz="2000" dirty="0">
                <a:solidFill>
                  <a:srgbClr val="FFFFFF"/>
                </a:solidFill>
              </a:rPr>
              <a:t> lab, for sharing this reading list!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The </a:t>
            </a:r>
            <a:r>
              <a:rPr lang="en-US" sz="2000" dirty="0" err="1">
                <a:solidFill>
                  <a:srgbClr val="FFFFFF"/>
                </a:solidFill>
              </a:rPr>
              <a:t>DEPENd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lab studies personality functioning using decision neuroscience.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You are welcome to visit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our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lab website</a:t>
            </a:r>
            <a:r>
              <a:rPr lang="en-US" sz="2000" dirty="0">
                <a:solidFill>
                  <a:srgbClr val="FFFFFF"/>
                </a:solidFill>
              </a:rPr>
              <a:t> for more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details!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0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FDB9-E500-0D4E-8CB8-91486736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CDE-DCC0-2C41-8C1D-EEF64846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pruning (consider all choices)</a:t>
            </a:r>
          </a:p>
          <a:p>
            <a:pPr lvl="1"/>
            <a:r>
              <a:rPr lang="en-US" dirty="0"/>
              <a:t>Higher values </a:t>
            </a:r>
            <a:r>
              <a:rPr lang="en-US" dirty="0">
                <a:sym typeface="Wingdings" pitchFamily="2" charset="2"/>
              </a:rPr>
              <a:t> more probable choice</a:t>
            </a:r>
          </a:p>
          <a:p>
            <a:pPr lvl="1"/>
            <a:r>
              <a:rPr lang="en-US" dirty="0">
                <a:sym typeface="Wingdings" pitchFamily="2" charset="2"/>
              </a:rPr>
              <a:t>Predicts choices more often than chance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39112-1BCF-BC43-A049-0DC219B8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6" y="3238364"/>
            <a:ext cx="11654971" cy="29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4770-3C68-4A43-9903-497EEE4D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BC57-5463-6F43-9B58-25AD8704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1825625"/>
            <a:ext cx="6574971" cy="4351338"/>
          </a:xfrm>
        </p:spPr>
        <p:txBody>
          <a:bodyPr/>
          <a:lstStyle/>
          <a:p>
            <a:r>
              <a:rPr lang="en-US" dirty="0"/>
              <a:t>B: Mean predictive probabilities</a:t>
            </a:r>
          </a:p>
          <a:p>
            <a:r>
              <a:rPr lang="en-US" dirty="0"/>
              <a:t>Discount: tree search assumed to terminate with probability </a:t>
            </a:r>
            <a:r>
              <a:rPr lang="en-US" dirty="0">
                <a:latin typeface="Symbol" pitchFamily="2" charset="2"/>
              </a:rPr>
              <a:t>g</a:t>
            </a:r>
            <a:r>
              <a:rPr lang="en-US" dirty="0"/>
              <a:t> at each depth</a:t>
            </a:r>
          </a:p>
          <a:p>
            <a:pPr lvl="1"/>
            <a:r>
              <a:rPr lang="en-US" dirty="0"/>
              <a:t>the remaining subtree treated as 0</a:t>
            </a:r>
          </a:p>
          <a:p>
            <a:pPr lvl="1"/>
            <a:r>
              <a:rPr lang="en-US" dirty="0"/>
              <a:t>Not planning ahead</a:t>
            </a:r>
          </a:p>
          <a:p>
            <a:pPr lvl="1"/>
            <a:r>
              <a:rPr lang="en-US" dirty="0"/>
              <a:t>Model more parsimonious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F625-324F-7141-AD3E-5BC88088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3" y="438829"/>
            <a:ext cx="468991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4770-3C68-4A43-9903-497EEE4D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BC57-5463-6F43-9B58-25AD8704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1825625"/>
            <a:ext cx="6574971" cy="4351338"/>
          </a:xfrm>
        </p:spPr>
        <p:txBody>
          <a:bodyPr/>
          <a:lstStyle/>
          <a:p>
            <a:r>
              <a:rPr lang="en-US" dirty="0"/>
              <a:t>Pruning: </a:t>
            </a:r>
          </a:p>
          <a:p>
            <a:pPr lvl="1"/>
            <a:r>
              <a:rPr lang="en-US" dirty="0"/>
              <a:t>specific pruning parameter  </a:t>
            </a:r>
            <a:r>
              <a:rPr lang="en-US" dirty="0" err="1">
                <a:latin typeface="Symbol" pitchFamily="2" charset="2"/>
              </a:rPr>
              <a:t>g</a:t>
            </a:r>
            <a:r>
              <a:rPr lang="en-US" baseline="-25000" dirty="0" err="1"/>
              <a:t>S</a:t>
            </a:r>
            <a:r>
              <a:rPr lang="en-US" dirty="0"/>
              <a:t>: applied to transitions immediately after large punishments (red)</a:t>
            </a:r>
          </a:p>
          <a:p>
            <a:pPr lvl="1"/>
            <a:r>
              <a:rPr lang="en-US" dirty="0"/>
              <a:t>general pruning parameter  </a:t>
            </a:r>
            <a:r>
              <a:rPr lang="en-US" dirty="0" err="1">
                <a:latin typeface="Symbol" pitchFamily="2" charset="2"/>
              </a:rPr>
              <a:t>g</a:t>
            </a:r>
            <a:r>
              <a:rPr lang="en-US" baseline="-25000" dirty="0" err="1"/>
              <a:t>G</a:t>
            </a:r>
            <a:r>
              <a:rPr lang="en-US" dirty="0"/>
              <a:t>: applied to all other transitions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F625-324F-7141-AD3E-5BC88088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3" y="438829"/>
            <a:ext cx="468991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4770-3C68-4A43-9903-497EEE4D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BC57-5463-6F43-9B58-25AD8704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1" y="1690688"/>
            <a:ext cx="7688916" cy="4351338"/>
          </a:xfrm>
        </p:spPr>
        <p:txBody>
          <a:bodyPr/>
          <a:lstStyle/>
          <a:p>
            <a:r>
              <a:rPr lang="en-US" dirty="0"/>
              <a:t>Pruning &amp; learning:</a:t>
            </a:r>
          </a:p>
          <a:p>
            <a:pPr lvl="1"/>
            <a:r>
              <a:rPr lang="en-US" dirty="0"/>
              <a:t>Accounts for the conditioned attraction/repulsion to states that accrue with experience</a:t>
            </a:r>
          </a:p>
          <a:p>
            <a:r>
              <a:rPr lang="en-US" dirty="0"/>
              <a:t>Pruning &amp; Learned (separate)</a:t>
            </a:r>
          </a:p>
          <a:p>
            <a:pPr lvl="1"/>
            <a:r>
              <a:rPr lang="en-US" dirty="0"/>
              <a:t>separate models for the three loss groups</a:t>
            </a:r>
          </a:p>
          <a:p>
            <a:pPr lvl="1"/>
            <a:r>
              <a:rPr lang="en-US" dirty="0"/>
              <a:t>No improvement in predictive probability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75B1-30CE-654D-B777-5EFC615D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91" y="4243076"/>
            <a:ext cx="7006046" cy="2588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EDE2B-5624-A045-A48C-A2FD2F73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96" y="871420"/>
            <a:ext cx="4476394" cy="24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0D29-0BF3-F248-8E14-B083F5FF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99BE-AA58-A64F-964E-D7374FAA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aversion: overweight large losses</a:t>
            </a:r>
          </a:p>
          <a:p>
            <a:pPr lvl="1"/>
            <a:r>
              <a:rPr lang="en-US" dirty="0"/>
              <a:t>Vs. pruning (assign a low value to the path by ignoring a large gain behind a large loss)</a:t>
            </a:r>
          </a:p>
          <a:p>
            <a:pPr lvl="1"/>
            <a:r>
              <a:rPr lang="en-US" dirty="0"/>
              <a:t>Model ”Loss”: </a:t>
            </a:r>
          </a:p>
          <a:p>
            <a:pPr lvl="2"/>
            <a:r>
              <a:rPr lang="en-US" dirty="0"/>
              <a:t>evaluate the entire tree (similar to “look-ahead”)</a:t>
            </a:r>
          </a:p>
          <a:p>
            <a:pPr lvl="2"/>
            <a:r>
              <a:rPr lang="en-US" dirty="0"/>
              <a:t>Infers </a:t>
            </a:r>
            <a:r>
              <a:rPr lang="en-US" u="sng" dirty="0"/>
              <a:t>effective</a:t>
            </a:r>
            <a:r>
              <a:rPr lang="en-US" dirty="0"/>
              <a:t> weight that participants assign to each reinforcement</a:t>
            </a:r>
          </a:p>
          <a:p>
            <a:pPr lvl="1"/>
            <a:r>
              <a:rPr lang="en-US" dirty="0"/>
              <a:t>Not better than the Pavlovian pruning models</a:t>
            </a:r>
          </a:p>
        </p:txBody>
      </p:sp>
    </p:spTree>
    <p:extLst>
      <p:ext uri="{BB962C8B-B14F-4D97-AF65-F5344CB8AC3E}">
        <p14:creationId xmlns:p14="http://schemas.microsoft.com/office/powerpoint/2010/main" val="28615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DCBA-C6A3-E845-94E2-F494CDCF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Correlates with clinical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96C7-823C-684D-A6BF-865B36AF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Depression (BDI)</a:t>
            </a:r>
          </a:p>
          <a:p>
            <a:pPr lvl="1"/>
            <a:r>
              <a:rPr lang="en-US" dirty="0"/>
              <a:t>Positively correlated with the specific pruning parameter</a:t>
            </a:r>
          </a:p>
          <a:p>
            <a:pPr lvl="1"/>
            <a:r>
              <a:rPr lang="en-US" dirty="0"/>
              <a:t>No correlation with the general pruning parameter</a:t>
            </a:r>
          </a:p>
          <a:p>
            <a:r>
              <a:rPr lang="en-US" dirty="0"/>
              <a:t>No correlations with neuroticism</a:t>
            </a:r>
          </a:p>
        </p:txBody>
      </p:sp>
    </p:spTree>
    <p:extLst>
      <p:ext uri="{BB962C8B-B14F-4D97-AF65-F5344CB8AC3E}">
        <p14:creationId xmlns:p14="http://schemas.microsoft.com/office/powerpoint/2010/main" val="351301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1E2787-B577-634C-9906-F66364A2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72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主讲人</a:t>
            </a:r>
            <a:r>
              <a:rPr lang="zh-CN" altLang="en-US" dirty="0"/>
              <a:t>：马若璠</a:t>
            </a:r>
            <a:r>
              <a:rPr lang="en-US" altLang="zh-CN" dirty="0"/>
              <a:t> | Presenter: Ma, </a:t>
            </a:r>
            <a:r>
              <a:rPr lang="en-US" altLang="zh-CN" dirty="0" err="1"/>
              <a:t>Ruofan</a:t>
            </a:r>
            <a:endParaRPr lang="en-US" altLang="zh-CN" dirty="0"/>
          </a:p>
          <a:p>
            <a:r>
              <a:rPr lang="en-US" altLang="zh-CN" dirty="0">
                <a:effectLst/>
              </a:rPr>
              <a:t> 2022</a:t>
            </a:r>
            <a:r>
              <a:rPr lang="zh-CN" altLang="en-US" dirty="0">
                <a:effectLst/>
              </a:rPr>
              <a:t>年</a:t>
            </a:r>
            <a:r>
              <a:rPr lang="en-US" altLang="zh-CN" dirty="0"/>
              <a:t>2</a:t>
            </a:r>
            <a:r>
              <a:rPr lang="zh-CN" altLang="en-US" dirty="0">
                <a:effectLst/>
              </a:rPr>
              <a:t>月</a:t>
            </a:r>
            <a:r>
              <a:rPr lang="en-US" altLang="zh-CN" dirty="0"/>
              <a:t>4</a:t>
            </a:r>
            <a:r>
              <a:rPr lang="zh-CN" altLang="en-US" dirty="0">
                <a:effectLst/>
              </a:rPr>
              <a:t>日</a:t>
            </a:r>
            <a:r>
              <a:rPr lang="en-US" altLang="zh-CN" dirty="0"/>
              <a:t> | Feb 4</a:t>
            </a:r>
            <a:r>
              <a:rPr lang="en-US" altLang="zh-CN" baseline="30000" dirty="0"/>
              <a:t>th</a:t>
            </a:r>
            <a:r>
              <a:rPr lang="en-US" altLang="zh-CN" dirty="0"/>
              <a:t>, 2022</a:t>
            </a:r>
          </a:p>
          <a:p>
            <a:endParaRPr lang="en-US" dirty="0">
              <a:effectLst/>
            </a:endParaRPr>
          </a:p>
          <a:p>
            <a:r>
              <a:rPr lang="en-US" altLang="zh-CN" dirty="0"/>
              <a:t>Find me on: </a:t>
            </a:r>
            <a:r>
              <a:rPr lang="en-US" dirty="0">
                <a:hlinkClick r:id="rId2" tooltip="https://scholar.google.com/citations?user=DxoiQ3IAAAAJ&amp;hl=en&amp;oi=ao"/>
              </a:rPr>
              <a:t>Google Scholar</a:t>
            </a:r>
            <a:r>
              <a:rPr lang="en-US" dirty="0"/>
              <a:t> | </a:t>
            </a:r>
            <a:r>
              <a:rPr lang="en-US" dirty="0">
                <a:hlinkClick r:id="rId3" tooltip="https://www.researchgate.net/profile/Ruofan-Ma"/>
              </a:rPr>
              <a:t>ResearchGate</a:t>
            </a:r>
            <a:r>
              <a:rPr lang="en-US" dirty="0"/>
              <a:t> | </a:t>
            </a:r>
            <a:r>
              <a:rPr lang="en-US" dirty="0">
                <a:hlinkClick r:id="rId4" tooltip="https://twitter.com/ma_ruofan"/>
              </a:rPr>
              <a:t>Twitter</a:t>
            </a:r>
            <a:r>
              <a:rPr lang="en-US" dirty="0"/>
              <a:t> @</a:t>
            </a:r>
            <a:r>
              <a:rPr lang="en-US" dirty="0" err="1"/>
              <a:t>ma_ruofan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6C234-75E9-DB49-8A9C-8D29EDE9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27284"/>
            <a:ext cx="12192000" cy="34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1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3EF-41F9-AD4D-8434-671D7EEC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B6D5-0765-154D-8693-7E590232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Solving decision problems by pruning the decision tree</a:t>
            </a:r>
          </a:p>
          <a:p>
            <a:pPr lvl="1"/>
            <a:r>
              <a:rPr lang="en-US" dirty="0"/>
              <a:t>Computationally costly, limited information,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2F680-3062-294B-8F63-7E762748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2378514"/>
            <a:ext cx="10933044" cy="41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0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7618-5DE9-6E40-AB0E-F0AFC34D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FCBE-45D4-EA49-8255-0C61D01A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45" y="1634642"/>
            <a:ext cx="4754217" cy="4351338"/>
          </a:xfrm>
        </p:spPr>
        <p:txBody>
          <a:bodyPr/>
          <a:lstStyle/>
          <a:p>
            <a:r>
              <a:rPr lang="en-US" dirty="0"/>
              <a:t>“Pavlovian” response:</a:t>
            </a:r>
          </a:p>
          <a:p>
            <a:pPr lvl="1"/>
            <a:r>
              <a:rPr lang="en-US" dirty="0"/>
              <a:t>A reflexive response evoked by a valence (e.g., negative in the decision tree example) in a manner akin to that in which stimuli predicting aversive events can suppress unrelated ongoing motor activity </a:t>
            </a:r>
          </a:p>
          <a:p>
            <a:pPr lvl="1"/>
            <a:r>
              <a:rPr lang="en-US" dirty="0"/>
              <a:t>Responding persists despite being suboptimal</a:t>
            </a:r>
          </a:p>
          <a:p>
            <a:pPr lvl="1"/>
            <a:r>
              <a:rPr lang="en-US" dirty="0"/>
              <a:t>Reward </a:t>
            </a:r>
            <a:r>
              <a:rPr lang="en-US" dirty="0">
                <a:sym typeface="Wingdings" pitchFamily="2" charset="2"/>
              </a:rPr>
              <a:t> approach; punishment  inhibition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26" name="Picture 2" descr="Classical Conditioning: How It Works With Examples">
            <a:extLst>
              <a:ext uri="{FF2B5EF4-FFF2-40B4-BE49-F238E27FC236}">
                <a16:creationId xmlns:a16="http://schemas.microsoft.com/office/drawing/2014/main" id="{53390D2E-9E16-D54A-8EF8-1E59C2AC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62" y="1221857"/>
            <a:ext cx="6621428" cy="44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9F6E-DF9F-8B4B-B2F8-E30F9E9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C3E6-3C12-7C48-9410-F188C555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study:</a:t>
            </a:r>
          </a:p>
          <a:p>
            <a:pPr lvl="1"/>
            <a:r>
              <a:rPr lang="en-US" dirty="0"/>
              <a:t>Is pruning decision trees when encountering losses an instance of Pavlovian </a:t>
            </a:r>
            <a:r>
              <a:rPr lang="en-US" dirty="0" err="1"/>
              <a:t>behavioural</a:t>
            </a:r>
            <a:r>
              <a:rPr lang="en-US" dirty="0"/>
              <a:t> inhibition?</a:t>
            </a:r>
          </a:p>
          <a:p>
            <a:pPr lvl="1"/>
            <a:r>
              <a:rPr lang="en-US" dirty="0"/>
              <a:t>Task:</a:t>
            </a:r>
          </a:p>
          <a:p>
            <a:pPr lvl="2"/>
            <a:r>
              <a:rPr lang="en-US" dirty="0"/>
              <a:t>X (red) value is different across experimental groups (-140, -100, -70)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AA786-7EB0-874F-8A44-5DBE1272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56" y="4001294"/>
            <a:ext cx="9303026" cy="25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21EB-D017-454E-94BB-F84FE4E3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488E-1CC6-E540-A8CD-403FB45E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28"/>
            <a:ext cx="10889974" cy="4351338"/>
          </a:xfrm>
        </p:spPr>
        <p:txBody>
          <a:bodyPr/>
          <a:lstStyle/>
          <a:p>
            <a:r>
              <a:rPr lang="en-US" dirty="0"/>
              <a:t>Experimental groups:</a:t>
            </a:r>
          </a:p>
          <a:p>
            <a:pPr lvl="1"/>
            <a:r>
              <a:rPr lang="en-US" dirty="0"/>
              <a:t>C: pruning incurs no extra cost</a:t>
            </a:r>
          </a:p>
          <a:p>
            <a:pPr lvl="2"/>
            <a:r>
              <a:rPr lang="en-US" dirty="0"/>
              <a:t>People pruned extensively here, ignoring subtrees lying beyond large losses (-140)</a:t>
            </a:r>
          </a:p>
          <a:p>
            <a:pPr lvl="1"/>
            <a:r>
              <a:rPr lang="en-US" dirty="0"/>
              <a:t>D, E: pruning is counterproductive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059F3-1995-1F4D-8CA4-613A549F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4" y="3325605"/>
            <a:ext cx="11393945" cy="31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54A-F5DE-684C-9584-9603D887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79E97-86A3-C142-AF76-2AC30B84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7"/>
          <a:stretch/>
        </p:blipFill>
        <p:spPr>
          <a:xfrm>
            <a:off x="838200" y="1513029"/>
            <a:ext cx="9101254" cy="2259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66F0A-F927-3343-8C31-C30580E6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05" y="3850095"/>
            <a:ext cx="4926772" cy="26427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EB0818-C2FA-C049-B723-4CB3F07B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62399"/>
            <a:ext cx="5165035" cy="27829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A: people more often avoid the 3-6-1-2 path (pruning), even though the net gain is the same as the other path</a:t>
            </a:r>
          </a:p>
          <a:p>
            <a:r>
              <a:rPr lang="en-US" dirty="0"/>
              <a:t>B: smaller loss (-70) </a:t>
            </a:r>
            <a:r>
              <a:rPr lang="en-US" dirty="0">
                <a:sym typeface="Wingdings" pitchFamily="2" charset="2"/>
              </a:rPr>
              <a:t> less avoidance/pruning, to achieve the optimal gain</a:t>
            </a:r>
          </a:p>
          <a:p>
            <a:r>
              <a:rPr lang="en-US" dirty="0">
                <a:sym typeface="Wingdings" pitchFamily="2" charset="2"/>
              </a:rPr>
              <a:t>C: large loss (-70) is deeper in the tree  fail to avoid sub-optimal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6062-CEAC-BE4C-9640-19E5AE3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4621D-4C05-0E4A-A8F3-16B925F2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" y="1204631"/>
            <a:ext cx="11092069" cy="444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75D2A-BC27-E048-91C1-9A4687D57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6133"/>
            <a:ext cx="12192000" cy="8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915-CBFD-7A46-A1D1-B3B65F6C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C19D-23F4-1A41-B705-6063E773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6443" cy="4351338"/>
          </a:xfrm>
        </p:spPr>
        <p:txBody>
          <a:bodyPr/>
          <a:lstStyle/>
          <a:p>
            <a:r>
              <a:rPr lang="en-US" dirty="0"/>
              <a:t>Do subjects neglect the large reward behind the large loss because </a:t>
            </a:r>
          </a:p>
          <a:p>
            <a:pPr lvl="1"/>
            <a:r>
              <a:rPr lang="en-US" dirty="0"/>
              <a:t>They did not even consider looking past the large loss? </a:t>
            </a:r>
          </a:p>
          <a:p>
            <a:pPr lvl="1"/>
            <a:r>
              <a:rPr lang="en-US" dirty="0"/>
              <a:t>Are unable to look so far ahead in the task? (discounting)</a:t>
            </a:r>
          </a:p>
          <a:p>
            <a:pPr lvl="1"/>
            <a:r>
              <a:rPr lang="en-US" dirty="0"/>
              <a:t>They overweight losses relative to rewards? (loss aversion)</a:t>
            </a:r>
          </a:p>
          <a:p>
            <a:pPr lvl="1"/>
            <a:r>
              <a:rPr lang="en-US" dirty="0"/>
              <a:t>They are interfered by other, non goal-directed, decision-making strategies? (conditioned attraction &amp; repulsion)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5D0BE-355B-6441-B7F2-1D0BE0C5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08" b="62027"/>
          <a:stretch/>
        </p:blipFill>
        <p:spPr>
          <a:xfrm>
            <a:off x="8203085" y="3206713"/>
            <a:ext cx="3988915" cy="31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948</Words>
  <Application>Microsoft Macintosh PowerPoint</Application>
  <PresentationFormat>Widescreen</PresentationFormat>
  <Paragraphs>108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Social decision-making journal club</vt:lpstr>
      <vt:lpstr>PowerPoint Presentation</vt:lpstr>
      <vt:lpstr>Introduction</vt:lpstr>
      <vt:lpstr>Introduction</vt:lpstr>
      <vt:lpstr>Introduction</vt:lpstr>
      <vt:lpstr>Introduction</vt:lpstr>
      <vt:lpstr>Results</vt:lpstr>
      <vt:lpstr>Results</vt:lpstr>
      <vt:lpstr>Results</vt:lpstr>
      <vt:lpstr>Decision making structure </vt:lpstr>
      <vt:lpstr>Decision making structure</vt:lpstr>
      <vt:lpstr>Decision making structure</vt:lpstr>
      <vt:lpstr>Decision making structure</vt:lpstr>
      <vt:lpstr>Loss aversion</vt:lpstr>
      <vt:lpstr>Correlates with clinical symptoms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decision-making journal club</dc:title>
  <dc:creator>Ma, Ruofan</dc:creator>
  <cp:lastModifiedBy>Ma, Ruofan</cp:lastModifiedBy>
  <cp:revision>18</cp:revision>
  <dcterms:created xsi:type="dcterms:W3CDTF">2022-02-01T20:45:39Z</dcterms:created>
  <dcterms:modified xsi:type="dcterms:W3CDTF">2022-02-04T03:09:05Z</dcterms:modified>
</cp:coreProperties>
</file>