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73" r:id="rId2"/>
    <p:sldId id="256" r:id="rId3"/>
    <p:sldId id="257" r:id="rId4"/>
    <p:sldId id="260" r:id="rId5"/>
    <p:sldId id="262" r:id="rId6"/>
    <p:sldId id="258" r:id="rId7"/>
    <p:sldId id="261" r:id="rId8"/>
    <p:sldId id="259"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77"/>
    <p:restoredTop sz="78503"/>
  </p:normalViewPr>
  <p:slideViewPr>
    <p:cSldViewPr snapToGrid="0" snapToObjects="1">
      <p:cViewPr varScale="1">
        <p:scale>
          <a:sx n="95" d="100"/>
          <a:sy n="95" d="100"/>
        </p:scale>
        <p:origin x="15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1EDA01-1CC1-5141-9E5F-1A48E3D3A2EA}" type="datetimeFigureOut">
              <a:rPr lang="en-US" smtClean="0"/>
              <a:t>1/24/22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AE4A06-41D2-0444-B8B7-287327548B39}" type="slidenum">
              <a:rPr lang="en-US" smtClean="0"/>
              <a:t>‹#›</a:t>
            </a:fld>
            <a:endParaRPr lang="en-US"/>
          </a:p>
        </p:txBody>
      </p:sp>
    </p:spTree>
    <p:extLst>
      <p:ext uri="{BB962C8B-B14F-4D97-AF65-F5344CB8AC3E}">
        <p14:creationId xmlns:p14="http://schemas.microsoft.com/office/powerpoint/2010/main" val="1639709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3521D3-9D24-114F-981D-4AA1AD8C26C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279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AE4A06-41D2-0444-B8B7-287327548B39}" type="slidenum">
              <a:rPr lang="en-US" smtClean="0"/>
              <a:t>3</a:t>
            </a:fld>
            <a:endParaRPr lang="en-US"/>
          </a:p>
        </p:txBody>
      </p:sp>
    </p:spTree>
    <p:extLst>
      <p:ext uri="{BB962C8B-B14F-4D97-AF65-F5344CB8AC3E}">
        <p14:creationId xmlns:p14="http://schemas.microsoft.com/office/powerpoint/2010/main" val="1912020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Subjects underwent 120 trials in total (main figure 1b,c). During the first 60</a:t>
            </a:r>
          </a:p>
          <a:p>
            <a:r>
              <a:rPr lang="en-US" sz="1200" kern="1200" dirty="0">
                <a:solidFill>
                  <a:schemeClr val="tx1"/>
                </a:solidFill>
                <a:effectLst/>
                <a:latin typeface="+mn-lt"/>
                <a:ea typeface="+mn-ea"/>
                <a:cs typeface="+mn-cs"/>
              </a:rPr>
              <a:t>trials, the reward history was stable, with a 75% probability of blue being correct.</a:t>
            </a:r>
          </a:p>
          <a:p>
            <a:r>
              <a:rPr lang="en-US" sz="1200" kern="1200" dirty="0">
                <a:solidFill>
                  <a:schemeClr val="tx1"/>
                </a:solidFill>
                <a:effectLst/>
                <a:latin typeface="+mn-lt"/>
                <a:ea typeface="+mn-ea"/>
                <a:cs typeface="+mn-cs"/>
              </a:rPr>
              <a:t>During the next 60 trials, the reward history was volatile, switching between 80%</a:t>
            </a:r>
          </a:p>
          <a:p>
            <a:r>
              <a:rPr lang="en-US" sz="1200" kern="1200" dirty="0">
                <a:solidFill>
                  <a:schemeClr val="tx1"/>
                </a:solidFill>
                <a:effectLst/>
                <a:latin typeface="+mn-lt"/>
                <a:ea typeface="+mn-ea"/>
                <a:cs typeface="+mn-cs"/>
              </a:rPr>
              <a:t>green correct and 80% blue correct every 20 trials.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Meanwhile, during the first 30</a:t>
            </a:r>
          </a:p>
          <a:p>
            <a:r>
              <a:rPr lang="en-US" sz="1200" kern="1200" dirty="0">
                <a:solidFill>
                  <a:schemeClr val="tx1"/>
                </a:solidFill>
                <a:effectLst/>
                <a:latin typeface="+mn-lt"/>
                <a:ea typeface="+mn-ea"/>
                <a:cs typeface="+mn-cs"/>
              </a:rPr>
              <a:t>trials, the social advice given was stable, with 75% of suggestions being correct.</a:t>
            </a:r>
          </a:p>
          <a:p>
            <a:r>
              <a:rPr lang="en-US" sz="1200" kern="1200" dirty="0">
                <a:solidFill>
                  <a:schemeClr val="tx1"/>
                </a:solidFill>
                <a:effectLst/>
                <a:latin typeface="+mn-lt"/>
                <a:ea typeface="+mn-ea"/>
                <a:cs typeface="+mn-cs"/>
              </a:rPr>
              <a:t>During the next 40 trials, the social advice given was volatile, switching between 80%</a:t>
            </a:r>
          </a:p>
          <a:p>
            <a:r>
              <a:rPr lang="en-US" sz="1200" kern="1200" dirty="0">
                <a:solidFill>
                  <a:schemeClr val="tx1"/>
                </a:solidFill>
                <a:effectLst/>
                <a:latin typeface="+mn-lt"/>
                <a:ea typeface="+mn-ea"/>
                <a:cs typeface="+mn-cs"/>
              </a:rPr>
              <a:t>incorrect and 80% correct every 10 trials. During the final 50 trials, the advice given</a:t>
            </a:r>
          </a:p>
          <a:p>
            <a:r>
              <a:rPr lang="en-US" sz="1200" kern="1200" dirty="0">
                <a:solidFill>
                  <a:schemeClr val="tx1"/>
                </a:solidFill>
                <a:effectLst/>
                <a:latin typeface="+mn-lt"/>
                <a:ea typeface="+mn-ea"/>
                <a:cs typeface="+mn-cs"/>
              </a:rPr>
              <a:t>was stable again, with 85% of suggestions being incorrect.</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Solid lines show the model’s estimate of the probabilities. </a:t>
            </a:r>
            <a:endParaRPr lang="en-US" dirty="0">
              <a:effectLst/>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AAE4A06-41D2-0444-B8B7-287327548B39}" type="slidenum">
              <a:rPr lang="en-US" smtClean="0"/>
              <a:t>6</a:t>
            </a:fld>
            <a:endParaRPr lang="en-US"/>
          </a:p>
        </p:txBody>
      </p:sp>
    </p:spTree>
    <p:extLst>
      <p:ext uri="{BB962C8B-B14F-4D97-AF65-F5344CB8AC3E}">
        <p14:creationId xmlns:p14="http://schemas.microsoft.com/office/powerpoint/2010/main" val="1887077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significant difference between the impact of RLO (reward) and RLC (social)</a:t>
            </a:r>
          </a:p>
        </p:txBody>
      </p:sp>
      <p:sp>
        <p:nvSpPr>
          <p:cNvPr id="4" name="Slide Number Placeholder 3"/>
          <p:cNvSpPr>
            <a:spLocks noGrp="1"/>
          </p:cNvSpPr>
          <p:nvPr>
            <p:ph type="sldNum" sz="quarter" idx="5"/>
          </p:nvPr>
        </p:nvSpPr>
        <p:spPr/>
        <p:txBody>
          <a:bodyPr/>
          <a:lstStyle/>
          <a:p>
            <a:fld id="{5AAE4A06-41D2-0444-B8B7-287327548B39}" type="slidenum">
              <a:rPr lang="en-US" smtClean="0"/>
              <a:t>8</a:t>
            </a:fld>
            <a:endParaRPr lang="en-US"/>
          </a:p>
        </p:txBody>
      </p:sp>
    </p:spTree>
    <p:extLst>
      <p:ext uri="{BB962C8B-B14F-4D97-AF65-F5344CB8AC3E}">
        <p14:creationId xmlns:p14="http://schemas.microsoft.com/office/powerpoint/2010/main" val="3144460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Top: following the outcome, areas that encode prediction error correlate positively with the outcome and negatively with the predicted probability. Red, effect size of the confederate lie outcome (1 for lie, 0 for truth); blue, effect size of the predicted confederate lie probability. To perform inference, we fit a </a:t>
            </a:r>
            <a:r>
              <a:rPr lang="en-US" sz="1200" kern="1200" dirty="0" err="1">
                <a:solidFill>
                  <a:schemeClr val="tx1"/>
                </a:solidFill>
                <a:effectLst/>
                <a:latin typeface="+mn-lt"/>
                <a:ea typeface="+mn-ea"/>
                <a:cs typeface="+mn-cs"/>
              </a:rPr>
              <a:t>haemodynamic</a:t>
            </a:r>
            <a:r>
              <a:rPr lang="en-US" sz="1200" kern="1200" dirty="0">
                <a:solidFill>
                  <a:schemeClr val="tx1"/>
                </a:solidFill>
                <a:effectLst/>
                <a:latin typeface="+mn-lt"/>
                <a:ea typeface="+mn-ea"/>
                <a:cs typeface="+mn-cs"/>
              </a:rPr>
              <a:t> model in each subject to the time course of this effect (that is, to the blue line). The green line in the top panel shows the mean overall fit of this </a:t>
            </a:r>
            <a:r>
              <a:rPr lang="en-US" sz="1200" kern="1200" dirty="0" err="1">
                <a:solidFill>
                  <a:schemeClr val="tx1"/>
                </a:solidFill>
                <a:effectLst/>
                <a:latin typeface="+mn-lt"/>
                <a:ea typeface="+mn-ea"/>
                <a:cs typeface="+mn-cs"/>
              </a:rPr>
              <a:t>haemodynamic</a:t>
            </a:r>
            <a:r>
              <a:rPr lang="en-US" sz="1200" kern="1200" dirty="0">
                <a:solidFill>
                  <a:schemeClr val="tx1"/>
                </a:solidFill>
                <a:effectLst/>
                <a:latin typeface="+mn-lt"/>
                <a:ea typeface="+mn-ea"/>
                <a:cs typeface="+mn-cs"/>
              </a:rPr>
              <a:t> model (for comparison with the blue line). </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Bottom: the effect of lie probability (blue line from top panel) is decomposed into a </a:t>
            </a:r>
            <a:r>
              <a:rPr lang="en-US" sz="1200" kern="1200" dirty="0" err="1">
                <a:solidFill>
                  <a:schemeClr val="tx1"/>
                </a:solidFill>
                <a:effectLst/>
                <a:latin typeface="+mn-lt"/>
                <a:ea typeface="+mn-ea"/>
                <a:cs typeface="+mn-cs"/>
              </a:rPr>
              <a:t>haemodynamic</a:t>
            </a:r>
            <a:r>
              <a:rPr lang="en-US" sz="1200" kern="1200" dirty="0">
                <a:solidFill>
                  <a:schemeClr val="tx1"/>
                </a:solidFill>
                <a:effectLst/>
                <a:latin typeface="+mn-lt"/>
                <a:ea typeface="+mn-ea"/>
                <a:cs typeface="+mn-cs"/>
              </a:rPr>
              <a:t> response function at each trial event (corresponding to the four </a:t>
            </a:r>
            <a:r>
              <a:rPr lang="en-US" sz="1200" kern="1200" dirty="0" err="1">
                <a:solidFill>
                  <a:schemeClr val="tx1"/>
                </a:solidFill>
                <a:effectLst/>
                <a:latin typeface="+mn-lt"/>
                <a:ea typeface="+mn-ea"/>
                <a:cs typeface="+mn-cs"/>
              </a:rPr>
              <a:t>colours</a:t>
            </a:r>
            <a:r>
              <a:rPr lang="en-US" sz="1200" kern="1200" dirty="0">
                <a:solidFill>
                  <a:schemeClr val="tx1"/>
                </a:solidFill>
                <a:effectLst/>
                <a:latin typeface="+mn-lt"/>
                <a:ea typeface="+mn-ea"/>
                <a:cs typeface="+mn-cs"/>
              </a:rPr>
              <a:t> in the bottom panel). Dashed and solid lines show mean responses +/- </a:t>
            </a:r>
            <a:r>
              <a:rPr lang="en-US" sz="1200" kern="1200" dirty="0" err="1">
                <a:solidFill>
                  <a:schemeClr val="tx1"/>
                </a:solidFill>
                <a:effectLst/>
                <a:latin typeface="+mn-lt"/>
                <a:ea typeface="+mn-ea"/>
                <a:cs typeface="+mn-cs"/>
              </a:rPr>
              <a:t>s.e.m.</a:t>
            </a:r>
            <a:r>
              <a:rPr lang="en-US" sz="1200" kern="1200" dirty="0">
                <a:solidFill>
                  <a:schemeClr val="tx1"/>
                </a:solidFill>
                <a:effectLst/>
                <a:latin typeface="+mn-lt"/>
                <a:ea typeface="+mn-ea"/>
                <a:cs typeface="+mn-cs"/>
              </a:rPr>
              <a:t>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5AAE4A06-41D2-0444-B8B7-287327548B39}" type="slidenum">
              <a:rPr lang="en-US" smtClean="0"/>
              <a:t>10</a:t>
            </a:fld>
            <a:endParaRPr lang="en-US"/>
          </a:p>
        </p:txBody>
      </p:sp>
    </p:spTree>
    <p:extLst>
      <p:ext uri="{BB962C8B-B14F-4D97-AF65-F5344CB8AC3E}">
        <p14:creationId xmlns:p14="http://schemas.microsoft.com/office/powerpoint/2010/main" val="708214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parameter estimate relating to the expected value of the trial (blue line) </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after the outcome, the parameter estimate relating to the magnitude of these rewards (red line) </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test for prediction error coding, we again fit a </a:t>
            </a:r>
            <a:r>
              <a:rPr lang="en-US" sz="1200" kern="1200" dirty="0" err="1">
                <a:solidFill>
                  <a:schemeClr val="tx1"/>
                </a:solidFill>
                <a:effectLst/>
                <a:latin typeface="+mn-lt"/>
                <a:ea typeface="+mn-ea"/>
                <a:cs typeface="+mn-cs"/>
              </a:rPr>
              <a:t>haemodynamic</a:t>
            </a:r>
            <a:r>
              <a:rPr lang="en-US" sz="1200" kern="1200" dirty="0">
                <a:solidFill>
                  <a:schemeClr val="tx1"/>
                </a:solidFill>
                <a:effectLst/>
                <a:latin typeface="+mn-lt"/>
                <a:ea typeface="+mn-ea"/>
                <a:cs typeface="+mn-cs"/>
              </a:rPr>
              <a:t> model to the expectation parameter estimate (shown by the green line, for comparison with blue line) </a:t>
            </a:r>
            <a:endParaRPr lang="en-US" dirty="0">
              <a:effectLst/>
            </a:endParaRPr>
          </a:p>
          <a:p>
            <a:endParaRPr lang="en-US" dirty="0"/>
          </a:p>
          <a:p>
            <a:r>
              <a:rPr lang="en-US" sz="1200" kern="1200" dirty="0">
                <a:solidFill>
                  <a:schemeClr val="tx1"/>
                </a:solidFill>
                <a:effectLst/>
                <a:latin typeface="+mn-lt"/>
                <a:ea typeface="+mn-ea"/>
                <a:cs typeface="+mn-cs"/>
              </a:rPr>
              <a:t>Bottom panel: the time course showed a significant positive effect during the time of the decision (t22 5 3.32 (P , 0.002)), and a significant negative effect after the trial outcome </a:t>
            </a:r>
            <a:endParaRPr lang="en-US" dirty="0">
              <a:effectLst/>
            </a:endParaRPr>
          </a:p>
          <a:p>
            <a:r>
              <a:rPr lang="en-US" sz="1200" kern="1200" dirty="0">
                <a:solidFill>
                  <a:schemeClr val="tx1"/>
                </a:solidFill>
                <a:effectLst/>
                <a:latin typeface="+mn-lt"/>
                <a:ea typeface="+mn-ea"/>
                <a:cs typeface="+mn-cs"/>
              </a:rPr>
              <a:t>(t22 5 2.50 (P , 0.05)).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5AAE4A06-41D2-0444-B8B7-287327548B39}" type="slidenum">
              <a:rPr lang="en-US" smtClean="0"/>
              <a:t>12</a:t>
            </a:fld>
            <a:endParaRPr lang="en-US"/>
          </a:p>
        </p:txBody>
      </p:sp>
    </p:spTree>
    <p:extLst>
      <p:ext uri="{BB962C8B-B14F-4D97-AF65-F5344CB8AC3E}">
        <p14:creationId xmlns:p14="http://schemas.microsoft.com/office/powerpoint/2010/main" val="1310367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BOLD signals in these two regions reflect the respective values of the same outcome for learning about the two different sources of information.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5AAE4A06-41D2-0444-B8B7-287327548B39}" type="slidenum">
              <a:rPr lang="en-US" smtClean="0"/>
              <a:t>13</a:t>
            </a:fld>
            <a:endParaRPr lang="en-US"/>
          </a:p>
        </p:txBody>
      </p:sp>
    </p:spTree>
    <p:extLst>
      <p:ext uri="{BB962C8B-B14F-4D97-AF65-F5344CB8AC3E}">
        <p14:creationId xmlns:p14="http://schemas.microsoft.com/office/powerpoint/2010/main" val="1551562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 Subjects with high BOLD signal changes in response to reward volatility in the ACCs are guided strongly by reward history information</a:t>
            </a:r>
            <a:br>
              <a:rPr lang="en-US" sz="1200" kern="1200" dirty="0">
                <a:solidFill>
                  <a:schemeClr val="tx1"/>
                </a:solidFill>
                <a:effectLst/>
                <a:latin typeface="+mn-lt"/>
                <a:ea typeface="+mn-ea"/>
                <a:cs typeface="+mn-cs"/>
              </a:rPr>
            </a:b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 Subjects with high BOLD signal changes in response to confederate advice volatility in the </a:t>
            </a:r>
            <a:r>
              <a:rPr lang="en-US" sz="1200" kern="1200" dirty="0" err="1">
                <a:solidFill>
                  <a:schemeClr val="tx1"/>
                </a:solidFill>
                <a:effectLst/>
                <a:latin typeface="+mn-lt"/>
                <a:ea typeface="+mn-ea"/>
                <a:cs typeface="+mn-cs"/>
              </a:rPr>
              <a:t>ACCg</a:t>
            </a:r>
            <a:r>
              <a:rPr lang="en-US" sz="1200" kern="1200" dirty="0">
                <a:solidFill>
                  <a:schemeClr val="tx1"/>
                </a:solidFill>
                <a:effectLst/>
                <a:latin typeface="+mn-lt"/>
                <a:ea typeface="+mn-ea"/>
                <a:cs typeface="+mn-cs"/>
              </a:rPr>
              <a:t> are guided strongly by social information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5AAE4A06-41D2-0444-B8B7-287327548B39}" type="slidenum">
              <a:rPr lang="en-US" smtClean="0"/>
              <a:t>14</a:t>
            </a:fld>
            <a:endParaRPr lang="en-US"/>
          </a:p>
        </p:txBody>
      </p:sp>
    </p:spTree>
    <p:extLst>
      <p:ext uri="{BB962C8B-B14F-4D97-AF65-F5344CB8AC3E}">
        <p14:creationId xmlns:p14="http://schemas.microsoft.com/office/powerpoint/2010/main" val="2298172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extent to which the VMPFC data reflected each source of information (at the time of the decision) was predicted by the ACCs/</a:t>
            </a:r>
            <a:r>
              <a:rPr lang="en-US" sz="1200" kern="1200" dirty="0" err="1">
                <a:solidFill>
                  <a:schemeClr val="tx1"/>
                </a:solidFill>
                <a:effectLst/>
                <a:latin typeface="+mn-lt"/>
                <a:ea typeface="+mn-ea"/>
                <a:cs typeface="+mn-cs"/>
              </a:rPr>
              <a:t>ACCg</a:t>
            </a:r>
            <a:r>
              <a:rPr lang="en-US" sz="1200" kern="1200" dirty="0">
                <a:solidFill>
                  <a:schemeClr val="tx1"/>
                </a:solidFill>
                <a:effectLst/>
                <a:latin typeface="+mn-lt"/>
                <a:ea typeface="+mn-ea"/>
                <a:cs typeface="+mn-cs"/>
              </a:rPr>
              <a:t> response to outcome/social volatility (at the time when the outcomes were witnessed) (Fig. 4b, c).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5AAE4A06-41D2-0444-B8B7-287327548B39}" type="slidenum">
              <a:rPr lang="en-US" smtClean="0"/>
              <a:t>16</a:t>
            </a:fld>
            <a:endParaRPr lang="en-US"/>
          </a:p>
        </p:txBody>
      </p:sp>
    </p:spTree>
    <p:extLst>
      <p:ext uri="{BB962C8B-B14F-4D97-AF65-F5344CB8AC3E}">
        <p14:creationId xmlns:p14="http://schemas.microsoft.com/office/powerpoint/2010/main" val="2785454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CB54B-4A93-3E46-8F3B-B70D4E323F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32EBFC-20A9-324A-8128-3C4BCEAEE7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9152B3-F7C6-FF42-80AB-68AB76DC8501}"/>
              </a:ext>
            </a:extLst>
          </p:cNvPr>
          <p:cNvSpPr>
            <a:spLocks noGrp="1"/>
          </p:cNvSpPr>
          <p:nvPr>
            <p:ph type="dt" sz="half" idx="10"/>
          </p:nvPr>
        </p:nvSpPr>
        <p:spPr/>
        <p:txBody>
          <a:bodyPr/>
          <a:lstStyle/>
          <a:p>
            <a:fld id="{6D425CEC-844C-EA4C-86C7-269F9768CC99}" type="datetimeFigureOut">
              <a:rPr lang="en-US" smtClean="0"/>
              <a:t>1/24/22</a:t>
            </a:fld>
            <a:endParaRPr lang="en-US"/>
          </a:p>
        </p:txBody>
      </p:sp>
      <p:sp>
        <p:nvSpPr>
          <p:cNvPr id="5" name="Footer Placeholder 4">
            <a:extLst>
              <a:ext uri="{FF2B5EF4-FFF2-40B4-BE49-F238E27FC236}">
                <a16:creationId xmlns:a16="http://schemas.microsoft.com/office/drawing/2014/main" id="{45DCCB9C-54E2-EB49-98B1-BC3449D6EF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2C7A1-AAFD-D541-82E8-4D097CA405E5}"/>
              </a:ext>
            </a:extLst>
          </p:cNvPr>
          <p:cNvSpPr>
            <a:spLocks noGrp="1"/>
          </p:cNvSpPr>
          <p:nvPr>
            <p:ph type="sldNum" sz="quarter" idx="12"/>
          </p:nvPr>
        </p:nvSpPr>
        <p:spPr/>
        <p:txBody>
          <a:bodyPr/>
          <a:lstStyle/>
          <a:p>
            <a:fld id="{91EBBB1E-5AEB-5349-A04E-B2DB78F55C70}" type="slidenum">
              <a:rPr lang="en-US" smtClean="0"/>
              <a:t>‹#›</a:t>
            </a:fld>
            <a:endParaRPr lang="en-US"/>
          </a:p>
        </p:txBody>
      </p:sp>
    </p:spTree>
    <p:extLst>
      <p:ext uri="{BB962C8B-B14F-4D97-AF65-F5344CB8AC3E}">
        <p14:creationId xmlns:p14="http://schemas.microsoft.com/office/powerpoint/2010/main" val="2870722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3F0B1-3887-7C49-BBBB-F63AD18F7E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85401E-5C29-FD4B-BED6-F02A54987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F3F1C9-E4F7-6549-B288-4CCE2AA28505}"/>
              </a:ext>
            </a:extLst>
          </p:cNvPr>
          <p:cNvSpPr>
            <a:spLocks noGrp="1"/>
          </p:cNvSpPr>
          <p:nvPr>
            <p:ph type="dt" sz="half" idx="10"/>
          </p:nvPr>
        </p:nvSpPr>
        <p:spPr/>
        <p:txBody>
          <a:bodyPr/>
          <a:lstStyle/>
          <a:p>
            <a:fld id="{6D425CEC-844C-EA4C-86C7-269F9768CC99}" type="datetimeFigureOut">
              <a:rPr lang="en-US" smtClean="0"/>
              <a:t>1/24/22</a:t>
            </a:fld>
            <a:endParaRPr lang="en-US"/>
          </a:p>
        </p:txBody>
      </p:sp>
      <p:sp>
        <p:nvSpPr>
          <p:cNvPr id="5" name="Footer Placeholder 4">
            <a:extLst>
              <a:ext uri="{FF2B5EF4-FFF2-40B4-BE49-F238E27FC236}">
                <a16:creationId xmlns:a16="http://schemas.microsoft.com/office/drawing/2014/main" id="{CDD715E1-699C-8441-872D-28AD0ACA80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78343-4B95-AA4E-941C-2D0885CDD7C8}"/>
              </a:ext>
            </a:extLst>
          </p:cNvPr>
          <p:cNvSpPr>
            <a:spLocks noGrp="1"/>
          </p:cNvSpPr>
          <p:nvPr>
            <p:ph type="sldNum" sz="quarter" idx="12"/>
          </p:nvPr>
        </p:nvSpPr>
        <p:spPr/>
        <p:txBody>
          <a:bodyPr/>
          <a:lstStyle/>
          <a:p>
            <a:fld id="{91EBBB1E-5AEB-5349-A04E-B2DB78F55C70}" type="slidenum">
              <a:rPr lang="en-US" smtClean="0"/>
              <a:t>‹#›</a:t>
            </a:fld>
            <a:endParaRPr lang="en-US"/>
          </a:p>
        </p:txBody>
      </p:sp>
    </p:spTree>
    <p:extLst>
      <p:ext uri="{BB962C8B-B14F-4D97-AF65-F5344CB8AC3E}">
        <p14:creationId xmlns:p14="http://schemas.microsoft.com/office/powerpoint/2010/main" val="2177671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87CBA4-105A-384B-8F1E-10DB45B539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F9A263-995F-5E40-B10E-63621CE637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9C2CC8-7FF0-A649-9D09-D3EEB5C2E96F}"/>
              </a:ext>
            </a:extLst>
          </p:cNvPr>
          <p:cNvSpPr>
            <a:spLocks noGrp="1"/>
          </p:cNvSpPr>
          <p:nvPr>
            <p:ph type="dt" sz="half" idx="10"/>
          </p:nvPr>
        </p:nvSpPr>
        <p:spPr/>
        <p:txBody>
          <a:bodyPr/>
          <a:lstStyle/>
          <a:p>
            <a:fld id="{6D425CEC-844C-EA4C-86C7-269F9768CC99}" type="datetimeFigureOut">
              <a:rPr lang="en-US" smtClean="0"/>
              <a:t>1/24/22</a:t>
            </a:fld>
            <a:endParaRPr lang="en-US"/>
          </a:p>
        </p:txBody>
      </p:sp>
      <p:sp>
        <p:nvSpPr>
          <p:cNvPr id="5" name="Footer Placeholder 4">
            <a:extLst>
              <a:ext uri="{FF2B5EF4-FFF2-40B4-BE49-F238E27FC236}">
                <a16:creationId xmlns:a16="http://schemas.microsoft.com/office/drawing/2014/main" id="{28FD428A-A0D6-7B4E-8594-D0196C3B47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4101AF-442A-7044-80C7-98864387F555}"/>
              </a:ext>
            </a:extLst>
          </p:cNvPr>
          <p:cNvSpPr>
            <a:spLocks noGrp="1"/>
          </p:cNvSpPr>
          <p:nvPr>
            <p:ph type="sldNum" sz="quarter" idx="12"/>
          </p:nvPr>
        </p:nvSpPr>
        <p:spPr/>
        <p:txBody>
          <a:bodyPr/>
          <a:lstStyle/>
          <a:p>
            <a:fld id="{91EBBB1E-5AEB-5349-A04E-B2DB78F55C70}" type="slidenum">
              <a:rPr lang="en-US" smtClean="0"/>
              <a:t>‹#›</a:t>
            </a:fld>
            <a:endParaRPr lang="en-US"/>
          </a:p>
        </p:txBody>
      </p:sp>
    </p:spTree>
    <p:extLst>
      <p:ext uri="{BB962C8B-B14F-4D97-AF65-F5344CB8AC3E}">
        <p14:creationId xmlns:p14="http://schemas.microsoft.com/office/powerpoint/2010/main" val="329168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BA3E0-2CD5-5948-A644-28F7EEB11E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D56BD9-0EC7-E64D-9274-582D13FD62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4C54C0-F203-DF45-AC81-CAF047CCE57D}"/>
              </a:ext>
            </a:extLst>
          </p:cNvPr>
          <p:cNvSpPr>
            <a:spLocks noGrp="1"/>
          </p:cNvSpPr>
          <p:nvPr>
            <p:ph type="dt" sz="half" idx="10"/>
          </p:nvPr>
        </p:nvSpPr>
        <p:spPr/>
        <p:txBody>
          <a:bodyPr/>
          <a:lstStyle/>
          <a:p>
            <a:fld id="{6D425CEC-844C-EA4C-86C7-269F9768CC99}" type="datetimeFigureOut">
              <a:rPr lang="en-US" smtClean="0"/>
              <a:t>1/24/22</a:t>
            </a:fld>
            <a:endParaRPr lang="en-US"/>
          </a:p>
        </p:txBody>
      </p:sp>
      <p:sp>
        <p:nvSpPr>
          <p:cNvPr id="5" name="Footer Placeholder 4">
            <a:extLst>
              <a:ext uri="{FF2B5EF4-FFF2-40B4-BE49-F238E27FC236}">
                <a16:creationId xmlns:a16="http://schemas.microsoft.com/office/drawing/2014/main" id="{19313CB7-F6BA-D44B-A990-5AADCB0CB5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E561BA-B6F9-6748-8D29-2AC02114FC2A}"/>
              </a:ext>
            </a:extLst>
          </p:cNvPr>
          <p:cNvSpPr>
            <a:spLocks noGrp="1"/>
          </p:cNvSpPr>
          <p:nvPr>
            <p:ph type="sldNum" sz="quarter" idx="12"/>
          </p:nvPr>
        </p:nvSpPr>
        <p:spPr/>
        <p:txBody>
          <a:bodyPr/>
          <a:lstStyle/>
          <a:p>
            <a:fld id="{91EBBB1E-5AEB-5349-A04E-B2DB78F55C70}" type="slidenum">
              <a:rPr lang="en-US" smtClean="0"/>
              <a:t>‹#›</a:t>
            </a:fld>
            <a:endParaRPr lang="en-US"/>
          </a:p>
        </p:txBody>
      </p:sp>
    </p:spTree>
    <p:extLst>
      <p:ext uri="{BB962C8B-B14F-4D97-AF65-F5344CB8AC3E}">
        <p14:creationId xmlns:p14="http://schemas.microsoft.com/office/powerpoint/2010/main" val="1732614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8409F-263C-014B-BB43-E57CA9D647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579630-6952-8942-BC1F-A20AD9443F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6CFAB3-C32C-3249-BC10-2F969E42B488}"/>
              </a:ext>
            </a:extLst>
          </p:cNvPr>
          <p:cNvSpPr>
            <a:spLocks noGrp="1"/>
          </p:cNvSpPr>
          <p:nvPr>
            <p:ph type="dt" sz="half" idx="10"/>
          </p:nvPr>
        </p:nvSpPr>
        <p:spPr/>
        <p:txBody>
          <a:bodyPr/>
          <a:lstStyle/>
          <a:p>
            <a:fld id="{6D425CEC-844C-EA4C-86C7-269F9768CC99}" type="datetimeFigureOut">
              <a:rPr lang="en-US" smtClean="0"/>
              <a:t>1/24/22</a:t>
            </a:fld>
            <a:endParaRPr lang="en-US"/>
          </a:p>
        </p:txBody>
      </p:sp>
      <p:sp>
        <p:nvSpPr>
          <p:cNvPr id="5" name="Footer Placeholder 4">
            <a:extLst>
              <a:ext uri="{FF2B5EF4-FFF2-40B4-BE49-F238E27FC236}">
                <a16:creationId xmlns:a16="http://schemas.microsoft.com/office/drawing/2014/main" id="{EFB27EEF-BC48-8240-989A-30D3E4765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42A0FF-51BA-3246-9C2C-FD280901B1E0}"/>
              </a:ext>
            </a:extLst>
          </p:cNvPr>
          <p:cNvSpPr>
            <a:spLocks noGrp="1"/>
          </p:cNvSpPr>
          <p:nvPr>
            <p:ph type="sldNum" sz="quarter" idx="12"/>
          </p:nvPr>
        </p:nvSpPr>
        <p:spPr/>
        <p:txBody>
          <a:bodyPr/>
          <a:lstStyle/>
          <a:p>
            <a:fld id="{91EBBB1E-5AEB-5349-A04E-B2DB78F55C70}" type="slidenum">
              <a:rPr lang="en-US" smtClean="0"/>
              <a:t>‹#›</a:t>
            </a:fld>
            <a:endParaRPr lang="en-US"/>
          </a:p>
        </p:txBody>
      </p:sp>
    </p:spTree>
    <p:extLst>
      <p:ext uri="{BB962C8B-B14F-4D97-AF65-F5344CB8AC3E}">
        <p14:creationId xmlns:p14="http://schemas.microsoft.com/office/powerpoint/2010/main" val="356602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733B-138A-4C45-9798-2D3580723B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200A1C-D4A6-0347-8340-EA71D97CB3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C13173-0D28-5847-84BD-A171B04E1C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E8809E-0196-A34F-81FE-9D1457E4465B}"/>
              </a:ext>
            </a:extLst>
          </p:cNvPr>
          <p:cNvSpPr>
            <a:spLocks noGrp="1"/>
          </p:cNvSpPr>
          <p:nvPr>
            <p:ph type="dt" sz="half" idx="10"/>
          </p:nvPr>
        </p:nvSpPr>
        <p:spPr/>
        <p:txBody>
          <a:bodyPr/>
          <a:lstStyle/>
          <a:p>
            <a:fld id="{6D425CEC-844C-EA4C-86C7-269F9768CC99}" type="datetimeFigureOut">
              <a:rPr lang="en-US" smtClean="0"/>
              <a:t>1/24/22</a:t>
            </a:fld>
            <a:endParaRPr lang="en-US"/>
          </a:p>
        </p:txBody>
      </p:sp>
      <p:sp>
        <p:nvSpPr>
          <p:cNvPr id="6" name="Footer Placeholder 5">
            <a:extLst>
              <a:ext uri="{FF2B5EF4-FFF2-40B4-BE49-F238E27FC236}">
                <a16:creationId xmlns:a16="http://schemas.microsoft.com/office/drawing/2014/main" id="{C8277566-DBF6-694D-BF27-BE19541CCC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593716-0823-A946-A29F-85BE97EE3AD8}"/>
              </a:ext>
            </a:extLst>
          </p:cNvPr>
          <p:cNvSpPr>
            <a:spLocks noGrp="1"/>
          </p:cNvSpPr>
          <p:nvPr>
            <p:ph type="sldNum" sz="quarter" idx="12"/>
          </p:nvPr>
        </p:nvSpPr>
        <p:spPr/>
        <p:txBody>
          <a:bodyPr/>
          <a:lstStyle/>
          <a:p>
            <a:fld id="{91EBBB1E-5AEB-5349-A04E-B2DB78F55C70}" type="slidenum">
              <a:rPr lang="en-US" smtClean="0"/>
              <a:t>‹#›</a:t>
            </a:fld>
            <a:endParaRPr lang="en-US"/>
          </a:p>
        </p:txBody>
      </p:sp>
    </p:spTree>
    <p:extLst>
      <p:ext uri="{BB962C8B-B14F-4D97-AF65-F5344CB8AC3E}">
        <p14:creationId xmlns:p14="http://schemas.microsoft.com/office/powerpoint/2010/main" val="592802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3FE38-4F35-1E4C-BC53-35AB36298D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D9E560-4C3F-6944-93B0-B248DC25BD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219AD2-6E76-B14F-B37F-03085DED81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91226F-FC7F-7847-887F-A4B35CF7E8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D2E42C-1F29-D346-BBFC-557223394B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5D793B-5AC5-274A-80C5-AD129B8EDE96}"/>
              </a:ext>
            </a:extLst>
          </p:cNvPr>
          <p:cNvSpPr>
            <a:spLocks noGrp="1"/>
          </p:cNvSpPr>
          <p:nvPr>
            <p:ph type="dt" sz="half" idx="10"/>
          </p:nvPr>
        </p:nvSpPr>
        <p:spPr/>
        <p:txBody>
          <a:bodyPr/>
          <a:lstStyle/>
          <a:p>
            <a:fld id="{6D425CEC-844C-EA4C-86C7-269F9768CC99}" type="datetimeFigureOut">
              <a:rPr lang="en-US" smtClean="0"/>
              <a:t>1/24/22</a:t>
            </a:fld>
            <a:endParaRPr lang="en-US"/>
          </a:p>
        </p:txBody>
      </p:sp>
      <p:sp>
        <p:nvSpPr>
          <p:cNvPr id="8" name="Footer Placeholder 7">
            <a:extLst>
              <a:ext uri="{FF2B5EF4-FFF2-40B4-BE49-F238E27FC236}">
                <a16:creationId xmlns:a16="http://schemas.microsoft.com/office/drawing/2014/main" id="{EC5F5B30-CAD8-194A-831D-5E34F2122C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723E16-B924-8142-B3EA-DCB758291676}"/>
              </a:ext>
            </a:extLst>
          </p:cNvPr>
          <p:cNvSpPr>
            <a:spLocks noGrp="1"/>
          </p:cNvSpPr>
          <p:nvPr>
            <p:ph type="sldNum" sz="quarter" idx="12"/>
          </p:nvPr>
        </p:nvSpPr>
        <p:spPr/>
        <p:txBody>
          <a:bodyPr/>
          <a:lstStyle/>
          <a:p>
            <a:fld id="{91EBBB1E-5AEB-5349-A04E-B2DB78F55C70}" type="slidenum">
              <a:rPr lang="en-US" smtClean="0"/>
              <a:t>‹#›</a:t>
            </a:fld>
            <a:endParaRPr lang="en-US"/>
          </a:p>
        </p:txBody>
      </p:sp>
    </p:spTree>
    <p:extLst>
      <p:ext uri="{BB962C8B-B14F-4D97-AF65-F5344CB8AC3E}">
        <p14:creationId xmlns:p14="http://schemas.microsoft.com/office/powerpoint/2010/main" val="417269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B58C8-F01A-244E-897B-DE5CB00DA8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444CB5-61B3-DE4C-9BE7-8E4A59ECCF1F}"/>
              </a:ext>
            </a:extLst>
          </p:cNvPr>
          <p:cNvSpPr>
            <a:spLocks noGrp="1"/>
          </p:cNvSpPr>
          <p:nvPr>
            <p:ph type="dt" sz="half" idx="10"/>
          </p:nvPr>
        </p:nvSpPr>
        <p:spPr/>
        <p:txBody>
          <a:bodyPr/>
          <a:lstStyle/>
          <a:p>
            <a:fld id="{6D425CEC-844C-EA4C-86C7-269F9768CC99}" type="datetimeFigureOut">
              <a:rPr lang="en-US" smtClean="0"/>
              <a:t>1/24/22</a:t>
            </a:fld>
            <a:endParaRPr lang="en-US"/>
          </a:p>
        </p:txBody>
      </p:sp>
      <p:sp>
        <p:nvSpPr>
          <p:cNvPr id="4" name="Footer Placeholder 3">
            <a:extLst>
              <a:ext uri="{FF2B5EF4-FFF2-40B4-BE49-F238E27FC236}">
                <a16:creationId xmlns:a16="http://schemas.microsoft.com/office/drawing/2014/main" id="{6E781B06-9BA4-CE49-9544-7ED31BE29C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9AA414-4EE6-8548-BEA9-383FCE8EDE19}"/>
              </a:ext>
            </a:extLst>
          </p:cNvPr>
          <p:cNvSpPr>
            <a:spLocks noGrp="1"/>
          </p:cNvSpPr>
          <p:nvPr>
            <p:ph type="sldNum" sz="quarter" idx="12"/>
          </p:nvPr>
        </p:nvSpPr>
        <p:spPr/>
        <p:txBody>
          <a:bodyPr/>
          <a:lstStyle/>
          <a:p>
            <a:fld id="{91EBBB1E-5AEB-5349-A04E-B2DB78F55C70}" type="slidenum">
              <a:rPr lang="en-US" smtClean="0"/>
              <a:t>‹#›</a:t>
            </a:fld>
            <a:endParaRPr lang="en-US"/>
          </a:p>
        </p:txBody>
      </p:sp>
    </p:spTree>
    <p:extLst>
      <p:ext uri="{BB962C8B-B14F-4D97-AF65-F5344CB8AC3E}">
        <p14:creationId xmlns:p14="http://schemas.microsoft.com/office/powerpoint/2010/main" val="1980189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715A27-E53B-954B-A3C9-782BB3C84531}"/>
              </a:ext>
            </a:extLst>
          </p:cNvPr>
          <p:cNvSpPr>
            <a:spLocks noGrp="1"/>
          </p:cNvSpPr>
          <p:nvPr>
            <p:ph type="dt" sz="half" idx="10"/>
          </p:nvPr>
        </p:nvSpPr>
        <p:spPr/>
        <p:txBody>
          <a:bodyPr/>
          <a:lstStyle/>
          <a:p>
            <a:fld id="{6D425CEC-844C-EA4C-86C7-269F9768CC99}" type="datetimeFigureOut">
              <a:rPr lang="en-US" smtClean="0"/>
              <a:t>1/24/22</a:t>
            </a:fld>
            <a:endParaRPr lang="en-US"/>
          </a:p>
        </p:txBody>
      </p:sp>
      <p:sp>
        <p:nvSpPr>
          <p:cNvPr id="3" name="Footer Placeholder 2">
            <a:extLst>
              <a:ext uri="{FF2B5EF4-FFF2-40B4-BE49-F238E27FC236}">
                <a16:creationId xmlns:a16="http://schemas.microsoft.com/office/drawing/2014/main" id="{6996FF2F-AFA3-F246-B4A0-732381DC0C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8D6F4E-8BEC-F64B-9DB7-CC23122F00FE}"/>
              </a:ext>
            </a:extLst>
          </p:cNvPr>
          <p:cNvSpPr>
            <a:spLocks noGrp="1"/>
          </p:cNvSpPr>
          <p:nvPr>
            <p:ph type="sldNum" sz="quarter" idx="12"/>
          </p:nvPr>
        </p:nvSpPr>
        <p:spPr/>
        <p:txBody>
          <a:bodyPr/>
          <a:lstStyle/>
          <a:p>
            <a:fld id="{91EBBB1E-5AEB-5349-A04E-B2DB78F55C70}" type="slidenum">
              <a:rPr lang="en-US" smtClean="0"/>
              <a:t>‹#›</a:t>
            </a:fld>
            <a:endParaRPr lang="en-US"/>
          </a:p>
        </p:txBody>
      </p:sp>
    </p:spTree>
    <p:extLst>
      <p:ext uri="{BB962C8B-B14F-4D97-AF65-F5344CB8AC3E}">
        <p14:creationId xmlns:p14="http://schemas.microsoft.com/office/powerpoint/2010/main" val="3298056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BEA22-4FFF-6C4D-8040-E9F8D12904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D205DA-359D-4C4D-A4E3-9FA91323AA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1FDCA6-95B4-5B4A-A9DE-03751EA4CC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92E3E1-0E9D-174B-845D-AFDD2062F29B}"/>
              </a:ext>
            </a:extLst>
          </p:cNvPr>
          <p:cNvSpPr>
            <a:spLocks noGrp="1"/>
          </p:cNvSpPr>
          <p:nvPr>
            <p:ph type="dt" sz="half" idx="10"/>
          </p:nvPr>
        </p:nvSpPr>
        <p:spPr/>
        <p:txBody>
          <a:bodyPr/>
          <a:lstStyle/>
          <a:p>
            <a:fld id="{6D425CEC-844C-EA4C-86C7-269F9768CC99}" type="datetimeFigureOut">
              <a:rPr lang="en-US" smtClean="0"/>
              <a:t>1/24/22</a:t>
            </a:fld>
            <a:endParaRPr lang="en-US"/>
          </a:p>
        </p:txBody>
      </p:sp>
      <p:sp>
        <p:nvSpPr>
          <p:cNvPr id="6" name="Footer Placeholder 5">
            <a:extLst>
              <a:ext uri="{FF2B5EF4-FFF2-40B4-BE49-F238E27FC236}">
                <a16:creationId xmlns:a16="http://schemas.microsoft.com/office/drawing/2014/main" id="{6FF05F35-E977-4E40-A987-6209077A66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54B8C2-C5B7-5A4C-8B1A-32C25D418B80}"/>
              </a:ext>
            </a:extLst>
          </p:cNvPr>
          <p:cNvSpPr>
            <a:spLocks noGrp="1"/>
          </p:cNvSpPr>
          <p:nvPr>
            <p:ph type="sldNum" sz="quarter" idx="12"/>
          </p:nvPr>
        </p:nvSpPr>
        <p:spPr/>
        <p:txBody>
          <a:bodyPr/>
          <a:lstStyle/>
          <a:p>
            <a:fld id="{91EBBB1E-5AEB-5349-A04E-B2DB78F55C70}" type="slidenum">
              <a:rPr lang="en-US" smtClean="0"/>
              <a:t>‹#›</a:t>
            </a:fld>
            <a:endParaRPr lang="en-US"/>
          </a:p>
        </p:txBody>
      </p:sp>
    </p:spTree>
    <p:extLst>
      <p:ext uri="{BB962C8B-B14F-4D97-AF65-F5344CB8AC3E}">
        <p14:creationId xmlns:p14="http://schemas.microsoft.com/office/powerpoint/2010/main" val="3591225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7D3B3-6FDE-1646-BBB3-417A8E5D5D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DFEDF7-7E77-CB47-9F77-F49581409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761D6E-5260-1541-A2E9-471B54C0F7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50BEC3-0679-164D-87E8-6256B1749D11}"/>
              </a:ext>
            </a:extLst>
          </p:cNvPr>
          <p:cNvSpPr>
            <a:spLocks noGrp="1"/>
          </p:cNvSpPr>
          <p:nvPr>
            <p:ph type="dt" sz="half" idx="10"/>
          </p:nvPr>
        </p:nvSpPr>
        <p:spPr/>
        <p:txBody>
          <a:bodyPr/>
          <a:lstStyle/>
          <a:p>
            <a:fld id="{6D425CEC-844C-EA4C-86C7-269F9768CC99}" type="datetimeFigureOut">
              <a:rPr lang="en-US" smtClean="0"/>
              <a:t>1/24/22</a:t>
            </a:fld>
            <a:endParaRPr lang="en-US"/>
          </a:p>
        </p:txBody>
      </p:sp>
      <p:sp>
        <p:nvSpPr>
          <p:cNvPr id="6" name="Footer Placeholder 5">
            <a:extLst>
              <a:ext uri="{FF2B5EF4-FFF2-40B4-BE49-F238E27FC236}">
                <a16:creationId xmlns:a16="http://schemas.microsoft.com/office/drawing/2014/main" id="{7891497B-6D24-274E-827E-C99D908ED7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51F3BF-F10B-8443-BBEB-A9E8648CCCF8}"/>
              </a:ext>
            </a:extLst>
          </p:cNvPr>
          <p:cNvSpPr>
            <a:spLocks noGrp="1"/>
          </p:cNvSpPr>
          <p:nvPr>
            <p:ph type="sldNum" sz="quarter" idx="12"/>
          </p:nvPr>
        </p:nvSpPr>
        <p:spPr/>
        <p:txBody>
          <a:bodyPr/>
          <a:lstStyle/>
          <a:p>
            <a:fld id="{91EBBB1E-5AEB-5349-A04E-B2DB78F55C70}" type="slidenum">
              <a:rPr lang="en-US" smtClean="0"/>
              <a:t>‹#›</a:t>
            </a:fld>
            <a:endParaRPr lang="en-US"/>
          </a:p>
        </p:txBody>
      </p:sp>
    </p:spTree>
    <p:extLst>
      <p:ext uri="{BB962C8B-B14F-4D97-AF65-F5344CB8AC3E}">
        <p14:creationId xmlns:p14="http://schemas.microsoft.com/office/powerpoint/2010/main" val="3044657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E28F41-5F9A-1344-B7DD-737A700B9E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6416D9-3D1C-604B-8B65-E3D8AEEE40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3AA3EB-589B-9A4E-8792-EDBA946906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425CEC-844C-EA4C-86C7-269F9768CC99}" type="datetimeFigureOut">
              <a:rPr lang="en-US" smtClean="0"/>
              <a:t>1/24/22</a:t>
            </a:fld>
            <a:endParaRPr lang="en-US"/>
          </a:p>
        </p:txBody>
      </p:sp>
      <p:sp>
        <p:nvSpPr>
          <p:cNvPr id="5" name="Footer Placeholder 4">
            <a:extLst>
              <a:ext uri="{FF2B5EF4-FFF2-40B4-BE49-F238E27FC236}">
                <a16:creationId xmlns:a16="http://schemas.microsoft.com/office/drawing/2014/main" id="{F3CD9844-A206-4646-A3D1-885F7103E9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41D180-AB76-2A48-94CB-760214B27D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EBBB1E-5AEB-5349-A04E-B2DB78F55C70}" type="slidenum">
              <a:rPr lang="en-US" smtClean="0"/>
              <a:t>‹#›</a:t>
            </a:fld>
            <a:endParaRPr lang="en-US"/>
          </a:p>
        </p:txBody>
      </p:sp>
    </p:spTree>
    <p:extLst>
      <p:ext uri="{BB962C8B-B14F-4D97-AF65-F5344CB8AC3E}">
        <p14:creationId xmlns:p14="http://schemas.microsoft.com/office/powerpoint/2010/main" val="2600519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dependlab.unc.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researchgate.net/profile/Ruofan-Ma" TargetMode="External"/><Relationship Id="rId2" Type="http://schemas.openxmlformats.org/officeDocument/2006/relationships/hyperlink" Target="https://scholar.google.com/citations?user=DxoiQ3IAAAAJ&amp;hl=en&amp;oi=ao"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twitter.com/ma_ruofa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6D6F39">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9CD74B8-E13F-2E4D-8E69-F562CE1CFF32}"/>
              </a:ext>
            </a:extLst>
          </p:cNvPr>
          <p:cNvSpPr>
            <a:spLocks noGrp="1"/>
          </p:cNvSpPr>
          <p:nvPr>
            <p:ph type="title"/>
          </p:nvPr>
        </p:nvSpPr>
        <p:spPr>
          <a:xfrm>
            <a:off x="524256" y="4767072"/>
            <a:ext cx="6594189" cy="1625210"/>
          </a:xfrm>
        </p:spPr>
        <p:txBody>
          <a:bodyPr>
            <a:normAutofit/>
          </a:bodyPr>
          <a:lstStyle/>
          <a:p>
            <a:pPr algn="r"/>
            <a:r>
              <a:rPr lang="en-US" b="1">
                <a:solidFill>
                  <a:srgbClr val="FFFFFF"/>
                </a:solidFill>
              </a:rPr>
              <a:t>Social decision-making journal club</a:t>
            </a:r>
          </a:p>
        </p:txBody>
      </p:sp>
      <p:pic>
        <p:nvPicPr>
          <p:cNvPr id="5" name="Picture 4" descr="A group of people posing for a photo&#10;&#10;Description automatically generated">
            <a:extLst>
              <a:ext uri="{FF2B5EF4-FFF2-40B4-BE49-F238E27FC236}">
                <a16:creationId xmlns:a16="http://schemas.microsoft.com/office/drawing/2014/main" id="{76D65187-5BAB-8840-BB1E-7D50AC9A6EC4}"/>
              </a:ext>
            </a:extLst>
          </p:cNvPr>
          <p:cNvPicPr>
            <a:picLocks noChangeAspect="1"/>
          </p:cNvPicPr>
          <p:nvPr/>
        </p:nvPicPr>
        <p:blipFill rotWithShape="1">
          <a:blip r:embed="rId3"/>
          <a:srcRect l="10518" r="16019" b="1"/>
          <a:stretch/>
        </p:blipFill>
        <p:spPr>
          <a:xfrm>
            <a:off x="327547" y="321733"/>
            <a:ext cx="7058306" cy="4107392"/>
          </a:xfrm>
          <a:prstGeom prst="rect">
            <a:avLst/>
          </a:prstGeom>
        </p:spPr>
      </p:pic>
      <p:sp>
        <p:nvSpPr>
          <p:cNvPr id="38" name="Rectangle 37">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F5D0DD4-8640-1F47-8EC8-0A6E796BB0C3}"/>
              </a:ext>
            </a:extLst>
          </p:cNvPr>
          <p:cNvSpPr>
            <a:spLocks noGrp="1"/>
          </p:cNvSpPr>
          <p:nvPr>
            <p:ph idx="1"/>
          </p:nvPr>
        </p:nvSpPr>
        <p:spPr>
          <a:xfrm>
            <a:off x="8029319" y="917725"/>
            <a:ext cx="3424739" cy="4852362"/>
          </a:xfrm>
        </p:spPr>
        <p:txBody>
          <a:bodyPr anchor="ctr">
            <a:normAutofit/>
          </a:bodyPr>
          <a:lstStyle/>
          <a:p>
            <a:endParaRPr lang="en-US" sz="2000" dirty="0">
              <a:solidFill>
                <a:srgbClr val="FFFFFF"/>
              </a:solidFill>
            </a:endParaRPr>
          </a:p>
          <a:p>
            <a:r>
              <a:rPr lang="en-US" sz="2000" dirty="0">
                <a:solidFill>
                  <a:srgbClr val="FFFFFF"/>
                </a:solidFill>
              </a:rPr>
              <a:t>Thank Dr. Michael </a:t>
            </a:r>
            <a:r>
              <a:rPr lang="en-US" sz="2000" dirty="0" err="1">
                <a:solidFill>
                  <a:srgbClr val="FFFFFF"/>
                </a:solidFill>
              </a:rPr>
              <a:t>Hallquist</a:t>
            </a:r>
            <a:r>
              <a:rPr lang="en-US" sz="2000" dirty="0">
                <a:solidFill>
                  <a:srgbClr val="FFFFFF"/>
                </a:solidFill>
              </a:rPr>
              <a:t>, director of the </a:t>
            </a:r>
            <a:r>
              <a:rPr lang="en-US" sz="2000" dirty="0" err="1">
                <a:solidFill>
                  <a:srgbClr val="FFFFFF"/>
                </a:solidFill>
              </a:rPr>
              <a:t>DEPENd</a:t>
            </a:r>
            <a:r>
              <a:rPr lang="en-US" sz="2000" dirty="0">
                <a:solidFill>
                  <a:srgbClr val="FFFFFF"/>
                </a:solidFill>
              </a:rPr>
              <a:t> lab, for sharing this reading list!</a:t>
            </a:r>
          </a:p>
          <a:p>
            <a:endParaRPr lang="en-US" sz="2000" dirty="0">
              <a:solidFill>
                <a:srgbClr val="FFFFFF"/>
              </a:solidFill>
            </a:endParaRPr>
          </a:p>
          <a:p>
            <a:r>
              <a:rPr lang="en-US" sz="2000" dirty="0">
                <a:solidFill>
                  <a:srgbClr val="FFFFFF"/>
                </a:solidFill>
              </a:rPr>
              <a:t>The </a:t>
            </a:r>
            <a:r>
              <a:rPr lang="en-US" sz="2000" dirty="0" err="1">
                <a:solidFill>
                  <a:srgbClr val="FFFFFF"/>
                </a:solidFill>
              </a:rPr>
              <a:t>DEPENd</a:t>
            </a:r>
            <a:r>
              <a:rPr lang="en-US" sz="2000" dirty="0">
                <a:solidFill>
                  <a:srgbClr val="FFFFFF"/>
                </a:solidFill>
                <a:hlinkClick r:id="rId4"/>
              </a:rPr>
              <a:t> </a:t>
            </a:r>
            <a:r>
              <a:rPr lang="en-US" sz="2000" dirty="0">
                <a:solidFill>
                  <a:srgbClr val="FFFFFF"/>
                </a:solidFill>
              </a:rPr>
              <a:t>lab studies personality functioning using decision neuroscience. </a:t>
            </a:r>
          </a:p>
          <a:p>
            <a:pPr lvl="1"/>
            <a:r>
              <a:rPr lang="en-US" sz="2000" dirty="0">
                <a:solidFill>
                  <a:srgbClr val="FFFFFF"/>
                </a:solidFill>
              </a:rPr>
              <a:t>You are welcome to visit</a:t>
            </a:r>
          </a:p>
          <a:p>
            <a:pPr marL="457200" lvl="1" indent="0">
              <a:buNone/>
            </a:pPr>
            <a:r>
              <a:rPr lang="en-US" sz="2000" dirty="0">
                <a:solidFill>
                  <a:srgbClr val="FFFFFF"/>
                </a:solidFill>
              </a:rPr>
              <a:t>    our </a:t>
            </a:r>
            <a:r>
              <a:rPr lang="en-US" sz="2000" dirty="0">
                <a:solidFill>
                  <a:srgbClr val="FFFFFF"/>
                </a:solidFill>
                <a:hlinkClick r:id="rId4"/>
              </a:rPr>
              <a:t>lab website</a:t>
            </a:r>
            <a:r>
              <a:rPr lang="en-US" sz="2000" dirty="0">
                <a:solidFill>
                  <a:srgbClr val="FFFFFF"/>
                </a:solidFill>
              </a:rPr>
              <a:t> for more </a:t>
            </a:r>
          </a:p>
          <a:p>
            <a:pPr marL="457200" lvl="1" indent="0">
              <a:buNone/>
            </a:pPr>
            <a:r>
              <a:rPr lang="en-US" sz="2000" dirty="0">
                <a:solidFill>
                  <a:srgbClr val="FFFFFF"/>
                </a:solidFill>
              </a:rPr>
              <a:t>    details!</a:t>
            </a:r>
          </a:p>
          <a:p>
            <a:endParaRPr lang="en-US" sz="2000" dirty="0">
              <a:solidFill>
                <a:srgbClr val="FFFFFF"/>
              </a:solidFill>
            </a:endParaRPr>
          </a:p>
        </p:txBody>
      </p:sp>
    </p:spTree>
    <p:extLst>
      <p:ext uri="{BB962C8B-B14F-4D97-AF65-F5344CB8AC3E}">
        <p14:creationId xmlns:p14="http://schemas.microsoft.com/office/powerpoint/2010/main" val="2811403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55B361-C141-BC45-A156-2B92D5B788B3}"/>
              </a:ext>
            </a:extLst>
          </p:cNvPr>
          <p:cNvPicPr>
            <a:picLocks noChangeAspect="1"/>
          </p:cNvPicPr>
          <p:nvPr/>
        </p:nvPicPr>
        <p:blipFill>
          <a:blip r:embed="rId3"/>
          <a:stretch>
            <a:fillRect/>
          </a:stretch>
        </p:blipFill>
        <p:spPr>
          <a:xfrm>
            <a:off x="1768708" y="230616"/>
            <a:ext cx="8654584" cy="6627384"/>
          </a:xfrm>
          <a:prstGeom prst="rect">
            <a:avLst/>
          </a:prstGeom>
        </p:spPr>
      </p:pic>
    </p:spTree>
    <p:extLst>
      <p:ext uri="{BB962C8B-B14F-4D97-AF65-F5344CB8AC3E}">
        <p14:creationId xmlns:p14="http://schemas.microsoft.com/office/powerpoint/2010/main" val="341155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3F283-4A13-654B-97D9-47E0D25927A4}"/>
              </a:ext>
            </a:extLst>
          </p:cNvPr>
          <p:cNvSpPr>
            <a:spLocks noGrp="1"/>
          </p:cNvSpPr>
          <p:nvPr>
            <p:ph type="title"/>
          </p:nvPr>
        </p:nvSpPr>
        <p:spPr/>
        <p:txBody>
          <a:bodyPr/>
          <a:lstStyle/>
          <a:p>
            <a:r>
              <a:rPr lang="en-US" dirty="0"/>
              <a:t>fMRI results | reward information</a:t>
            </a:r>
          </a:p>
        </p:txBody>
      </p:sp>
      <p:pic>
        <p:nvPicPr>
          <p:cNvPr id="4" name="Picture 3">
            <a:extLst>
              <a:ext uri="{FF2B5EF4-FFF2-40B4-BE49-F238E27FC236}">
                <a16:creationId xmlns:a16="http://schemas.microsoft.com/office/drawing/2014/main" id="{25E16ED5-76DA-2B48-A3CB-3C861DB343A9}"/>
              </a:ext>
            </a:extLst>
          </p:cNvPr>
          <p:cNvPicPr>
            <a:picLocks noChangeAspect="1"/>
          </p:cNvPicPr>
          <p:nvPr/>
        </p:nvPicPr>
        <p:blipFill>
          <a:blip r:embed="rId2"/>
          <a:stretch>
            <a:fillRect/>
          </a:stretch>
        </p:blipFill>
        <p:spPr>
          <a:xfrm>
            <a:off x="5700184" y="1910821"/>
            <a:ext cx="6007100" cy="3975100"/>
          </a:xfrm>
          <a:prstGeom prst="rect">
            <a:avLst/>
          </a:prstGeom>
        </p:spPr>
      </p:pic>
      <p:sp>
        <p:nvSpPr>
          <p:cNvPr id="6" name="Content Placeholder 2">
            <a:extLst>
              <a:ext uri="{FF2B5EF4-FFF2-40B4-BE49-F238E27FC236}">
                <a16:creationId xmlns:a16="http://schemas.microsoft.com/office/drawing/2014/main" id="{07B570E8-FC93-FE40-AF5B-AA2F68A1283F}"/>
              </a:ext>
            </a:extLst>
          </p:cNvPr>
          <p:cNvSpPr>
            <a:spLocks noGrp="1"/>
          </p:cNvSpPr>
          <p:nvPr>
            <p:ph idx="1"/>
          </p:nvPr>
        </p:nvSpPr>
        <p:spPr>
          <a:xfrm>
            <a:off x="519800" y="1882775"/>
            <a:ext cx="4985649" cy="4351338"/>
          </a:xfrm>
        </p:spPr>
        <p:txBody>
          <a:bodyPr/>
          <a:lstStyle/>
          <a:p>
            <a:r>
              <a:rPr lang="en-US" dirty="0"/>
              <a:t>BOLD activation in the </a:t>
            </a:r>
            <a:r>
              <a:rPr lang="en-US" b="1" dirty="0"/>
              <a:t>ventral striatum</a:t>
            </a:r>
            <a:r>
              <a:rPr lang="en-US" dirty="0"/>
              <a:t>, </a:t>
            </a:r>
            <a:r>
              <a:rPr lang="en-US" dirty="0" err="1"/>
              <a:t>vmPFC</a:t>
            </a:r>
            <a:r>
              <a:rPr lang="en-US" dirty="0"/>
              <a:t> (ventromedial prefrontal cortex), ACC (anterior cingulate sulcus)</a:t>
            </a:r>
            <a:endParaRPr lang="en-US" dirty="0">
              <a:sym typeface="Wingdings" pitchFamily="2" charset="2"/>
            </a:endParaRPr>
          </a:p>
          <a:p>
            <a:pPr lvl="1"/>
            <a:r>
              <a:rPr lang="en-US" dirty="0">
                <a:sym typeface="Wingdings" pitchFamily="2" charset="2"/>
              </a:rPr>
              <a:t>Correlates with reward prediction error (reward – expected reward)</a:t>
            </a:r>
            <a:endParaRPr lang="en-US" dirty="0"/>
          </a:p>
        </p:txBody>
      </p:sp>
    </p:spTree>
    <p:extLst>
      <p:ext uri="{BB962C8B-B14F-4D97-AF65-F5344CB8AC3E}">
        <p14:creationId xmlns:p14="http://schemas.microsoft.com/office/powerpoint/2010/main" val="1410319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0A061A-AF24-694C-8442-44D23720B64F}"/>
              </a:ext>
            </a:extLst>
          </p:cNvPr>
          <p:cNvPicPr>
            <a:picLocks noChangeAspect="1"/>
          </p:cNvPicPr>
          <p:nvPr/>
        </p:nvPicPr>
        <p:blipFill>
          <a:blip r:embed="rId3"/>
          <a:stretch>
            <a:fillRect/>
          </a:stretch>
        </p:blipFill>
        <p:spPr>
          <a:xfrm>
            <a:off x="1849107" y="430564"/>
            <a:ext cx="8493786" cy="6427436"/>
          </a:xfrm>
          <a:prstGeom prst="rect">
            <a:avLst/>
          </a:prstGeom>
        </p:spPr>
      </p:pic>
    </p:spTree>
    <p:extLst>
      <p:ext uri="{BB962C8B-B14F-4D97-AF65-F5344CB8AC3E}">
        <p14:creationId xmlns:p14="http://schemas.microsoft.com/office/powerpoint/2010/main" val="1891182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0C76C-064B-B844-822A-30121CFF9B9D}"/>
              </a:ext>
            </a:extLst>
          </p:cNvPr>
          <p:cNvSpPr>
            <a:spLocks noGrp="1"/>
          </p:cNvSpPr>
          <p:nvPr>
            <p:ph type="title"/>
          </p:nvPr>
        </p:nvSpPr>
        <p:spPr/>
        <p:txBody>
          <a:bodyPr/>
          <a:lstStyle/>
          <a:p>
            <a:r>
              <a:rPr lang="en-US" dirty="0"/>
              <a:t>fMRI results | volatility of information</a:t>
            </a:r>
          </a:p>
        </p:txBody>
      </p:sp>
      <p:sp>
        <p:nvSpPr>
          <p:cNvPr id="3" name="Content Placeholder 2">
            <a:extLst>
              <a:ext uri="{FF2B5EF4-FFF2-40B4-BE49-F238E27FC236}">
                <a16:creationId xmlns:a16="http://schemas.microsoft.com/office/drawing/2014/main" id="{CAE751ED-7179-9C47-8D89-D57A3A0FB9BD}"/>
              </a:ext>
            </a:extLst>
          </p:cNvPr>
          <p:cNvSpPr>
            <a:spLocks noGrp="1"/>
          </p:cNvSpPr>
          <p:nvPr>
            <p:ph idx="1"/>
          </p:nvPr>
        </p:nvSpPr>
        <p:spPr>
          <a:xfrm>
            <a:off x="838200" y="1825625"/>
            <a:ext cx="6409267" cy="4351338"/>
          </a:xfrm>
        </p:spPr>
        <p:txBody>
          <a:bodyPr/>
          <a:lstStyle/>
          <a:p>
            <a:r>
              <a:rPr lang="en-US" dirty="0"/>
              <a:t>BOLD correlates of reward (green) and confederate (red) volatility</a:t>
            </a:r>
          </a:p>
          <a:p>
            <a:pPr lvl="1"/>
            <a:r>
              <a:rPr lang="en-US" dirty="0">
                <a:effectLst/>
              </a:rPr>
              <a:t>These regions predict the influence of volatility on </a:t>
            </a:r>
            <a:r>
              <a:rPr lang="en-US" dirty="0" err="1">
                <a:effectLst/>
              </a:rPr>
              <a:t>behaviour</a:t>
            </a:r>
            <a:endParaRPr lang="en-US" dirty="0">
              <a:effectLst/>
            </a:endParaRPr>
          </a:p>
          <a:p>
            <a:pPr lvl="1"/>
            <a:r>
              <a:rPr lang="en-US" dirty="0">
                <a:effectLst/>
              </a:rPr>
              <a:t>Green: ACCs </a:t>
            </a:r>
            <a:r>
              <a:rPr lang="en-US" dirty="0"/>
              <a:t>(anterior cingulate sulcus)</a:t>
            </a:r>
          </a:p>
          <a:p>
            <a:pPr lvl="1"/>
            <a:r>
              <a:rPr lang="en-US" dirty="0">
                <a:effectLst/>
              </a:rPr>
              <a:t>Red: </a:t>
            </a:r>
            <a:r>
              <a:rPr lang="en-US" dirty="0" err="1">
                <a:effectLst/>
              </a:rPr>
              <a:t>ACCg</a:t>
            </a:r>
            <a:r>
              <a:rPr lang="en-US" dirty="0">
                <a:effectLst/>
              </a:rPr>
              <a:t> (</a:t>
            </a:r>
            <a:r>
              <a:rPr lang="en-US" dirty="0"/>
              <a:t>ACC gyrus)</a:t>
            </a:r>
          </a:p>
          <a:p>
            <a:pPr lvl="1"/>
            <a:endParaRPr lang="en-US" dirty="0">
              <a:effectLst/>
            </a:endParaRPr>
          </a:p>
          <a:p>
            <a:pPr lvl="1"/>
            <a:endParaRPr lang="en-US" dirty="0">
              <a:effectLst/>
            </a:endParaRPr>
          </a:p>
          <a:p>
            <a:endParaRPr lang="en-US" dirty="0"/>
          </a:p>
        </p:txBody>
      </p:sp>
      <p:pic>
        <p:nvPicPr>
          <p:cNvPr id="4" name="Picture 3">
            <a:extLst>
              <a:ext uri="{FF2B5EF4-FFF2-40B4-BE49-F238E27FC236}">
                <a16:creationId xmlns:a16="http://schemas.microsoft.com/office/drawing/2014/main" id="{54AEFDEF-682B-C049-B2D7-9EDEA3913032}"/>
              </a:ext>
            </a:extLst>
          </p:cNvPr>
          <p:cNvPicPr>
            <a:picLocks noChangeAspect="1"/>
          </p:cNvPicPr>
          <p:nvPr/>
        </p:nvPicPr>
        <p:blipFill>
          <a:blip r:embed="rId3"/>
          <a:stretch>
            <a:fillRect/>
          </a:stretch>
        </p:blipFill>
        <p:spPr>
          <a:xfrm>
            <a:off x="7264400" y="2336801"/>
            <a:ext cx="4940300" cy="2895600"/>
          </a:xfrm>
          <a:prstGeom prst="rect">
            <a:avLst/>
          </a:prstGeom>
        </p:spPr>
      </p:pic>
    </p:spTree>
    <p:extLst>
      <p:ext uri="{BB962C8B-B14F-4D97-AF65-F5344CB8AC3E}">
        <p14:creationId xmlns:p14="http://schemas.microsoft.com/office/powerpoint/2010/main" val="3735848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89754-5EAE-E049-A5A1-B15CBF8D6203}"/>
              </a:ext>
            </a:extLst>
          </p:cNvPr>
          <p:cNvSpPr>
            <a:spLocks noGrp="1"/>
          </p:cNvSpPr>
          <p:nvPr>
            <p:ph type="title"/>
          </p:nvPr>
        </p:nvSpPr>
        <p:spPr/>
        <p:txBody>
          <a:bodyPr/>
          <a:lstStyle/>
          <a:p>
            <a:r>
              <a:rPr lang="en-US" dirty="0"/>
              <a:t>fMRI results | volatility of information</a:t>
            </a:r>
          </a:p>
        </p:txBody>
      </p:sp>
      <p:pic>
        <p:nvPicPr>
          <p:cNvPr id="5" name="Picture 4">
            <a:extLst>
              <a:ext uri="{FF2B5EF4-FFF2-40B4-BE49-F238E27FC236}">
                <a16:creationId xmlns:a16="http://schemas.microsoft.com/office/drawing/2014/main" id="{C5836C67-8D30-DB46-911A-4DB4FB46BE3E}"/>
              </a:ext>
            </a:extLst>
          </p:cNvPr>
          <p:cNvPicPr>
            <a:picLocks noChangeAspect="1"/>
          </p:cNvPicPr>
          <p:nvPr/>
        </p:nvPicPr>
        <p:blipFill rotWithShape="1">
          <a:blip r:embed="rId3"/>
          <a:srcRect b="51094"/>
          <a:stretch/>
        </p:blipFill>
        <p:spPr>
          <a:xfrm>
            <a:off x="618067" y="1954742"/>
            <a:ext cx="5019687" cy="3353858"/>
          </a:xfrm>
          <a:prstGeom prst="rect">
            <a:avLst/>
          </a:prstGeom>
        </p:spPr>
      </p:pic>
      <p:pic>
        <p:nvPicPr>
          <p:cNvPr id="6" name="Picture 5">
            <a:extLst>
              <a:ext uri="{FF2B5EF4-FFF2-40B4-BE49-F238E27FC236}">
                <a16:creationId xmlns:a16="http://schemas.microsoft.com/office/drawing/2014/main" id="{D2C44835-47CA-F945-A4FC-7A2E2F1D90CE}"/>
              </a:ext>
            </a:extLst>
          </p:cNvPr>
          <p:cNvPicPr>
            <a:picLocks noChangeAspect="1"/>
          </p:cNvPicPr>
          <p:nvPr/>
        </p:nvPicPr>
        <p:blipFill rotWithShape="1">
          <a:blip r:embed="rId3"/>
          <a:srcRect t="50231"/>
          <a:stretch/>
        </p:blipFill>
        <p:spPr>
          <a:xfrm>
            <a:off x="6096000" y="1912408"/>
            <a:ext cx="5019687" cy="3413125"/>
          </a:xfrm>
          <a:prstGeom prst="rect">
            <a:avLst/>
          </a:prstGeom>
        </p:spPr>
      </p:pic>
    </p:spTree>
    <p:extLst>
      <p:ext uri="{BB962C8B-B14F-4D97-AF65-F5344CB8AC3E}">
        <p14:creationId xmlns:p14="http://schemas.microsoft.com/office/powerpoint/2010/main" val="3967137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0644-12EE-A046-BF72-351942ED8CAC}"/>
              </a:ext>
            </a:extLst>
          </p:cNvPr>
          <p:cNvSpPr>
            <a:spLocks noGrp="1"/>
          </p:cNvSpPr>
          <p:nvPr>
            <p:ph type="title"/>
          </p:nvPr>
        </p:nvSpPr>
        <p:spPr/>
        <p:txBody>
          <a:bodyPr/>
          <a:lstStyle/>
          <a:p>
            <a:r>
              <a:rPr lang="en-US" dirty="0"/>
              <a:t>fMRI results | </a:t>
            </a:r>
            <a:r>
              <a:rPr lang="en-US" dirty="0" err="1"/>
              <a:t>vmPFC</a:t>
            </a:r>
            <a:endParaRPr lang="en-US" dirty="0"/>
          </a:p>
        </p:txBody>
      </p:sp>
      <p:sp>
        <p:nvSpPr>
          <p:cNvPr id="3" name="Content Placeholder 2">
            <a:extLst>
              <a:ext uri="{FF2B5EF4-FFF2-40B4-BE49-F238E27FC236}">
                <a16:creationId xmlns:a16="http://schemas.microsoft.com/office/drawing/2014/main" id="{17B5A134-5862-F64A-B464-1A28EA058451}"/>
              </a:ext>
            </a:extLst>
          </p:cNvPr>
          <p:cNvSpPr>
            <a:spLocks noGrp="1"/>
          </p:cNvSpPr>
          <p:nvPr>
            <p:ph idx="1"/>
          </p:nvPr>
        </p:nvSpPr>
        <p:spPr>
          <a:xfrm>
            <a:off x="838200" y="4170360"/>
            <a:ext cx="10515600" cy="2311401"/>
          </a:xfrm>
        </p:spPr>
        <p:txBody>
          <a:bodyPr/>
          <a:lstStyle/>
          <a:p>
            <a:r>
              <a:rPr lang="en-US" dirty="0"/>
              <a:t>BOLD signal in the </a:t>
            </a:r>
            <a:r>
              <a:rPr lang="en-US" dirty="0" err="1"/>
              <a:t>vmPFC</a:t>
            </a:r>
            <a:r>
              <a:rPr lang="en-US" dirty="0"/>
              <a:t> (ventromedial prefrontal cortex) correlates with both</a:t>
            </a:r>
          </a:p>
          <a:p>
            <a:pPr lvl="1"/>
            <a:r>
              <a:rPr lang="en-US" dirty="0">
                <a:effectLst/>
              </a:rPr>
              <a:t>Probability of reward based on experience</a:t>
            </a:r>
          </a:p>
          <a:p>
            <a:pPr lvl="1"/>
            <a:r>
              <a:rPr lang="en-US" dirty="0"/>
              <a:t>Probability of reward based on confederate advice</a:t>
            </a:r>
          </a:p>
          <a:p>
            <a:r>
              <a:rPr lang="en-US" dirty="0">
                <a:effectLst/>
              </a:rPr>
              <a:t>Correlation varies across individuals (see next slide)</a:t>
            </a:r>
          </a:p>
          <a:p>
            <a:pPr marL="0" indent="0">
              <a:buNone/>
            </a:pPr>
            <a:endParaRPr lang="en-US" dirty="0">
              <a:effectLst/>
            </a:endParaRPr>
          </a:p>
          <a:p>
            <a:endParaRPr lang="en-US" dirty="0"/>
          </a:p>
        </p:txBody>
      </p:sp>
      <p:pic>
        <p:nvPicPr>
          <p:cNvPr id="5" name="Picture 4">
            <a:extLst>
              <a:ext uri="{FF2B5EF4-FFF2-40B4-BE49-F238E27FC236}">
                <a16:creationId xmlns:a16="http://schemas.microsoft.com/office/drawing/2014/main" id="{66E2CB8E-920F-6440-9A86-4C72E714274C}"/>
              </a:ext>
            </a:extLst>
          </p:cNvPr>
          <p:cNvPicPr>
            <a:picLocks noChangeAspect="1"/>
          </p:cNvPicPr>
          <p:nvPr/>
        </p:nvPicPr>
        <p:blipFill>
          <a:blip r:embed="rId2"/>
          <a:stretch>
            <a:fillRect/>
          </a:stretch>
        </p:blipFill>
        <p:spPr>
          <a:xfrm>
            <a:off x="2328333" y="1545164"/>
            <a:ext cx="7264400" cy="2311400"/>
          </a:xfrm>
          <a:prstGeom prst="rect">
            <a:avLst/>
          </a:prstGeom>
        </p:spPr>
      </p:pic>
    </p:spTree>
    <p:extLst>
      <p:ext uri="{BB962C8B-B14F-4D97-AF65-F5344CB8AC3E}">
        <p14:creationId xmlns:p14="http://schemas.microsoft.com/office/powerpoint/2010/main" val="1488063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9BCF0-3F5E-0B4D-A35F-4DC564AF908D}"/>
              </a:ext>
            </a:extLst>
          </p:cNvPr>
          <p:cNvSpPr>
            <a:spLocks noGrp="1"/>
          </p:cNvSpPr>
          <p:nvPr>
            <p:ph type="title"/>
          </p:nvPr>
        </p:nvSpPr>
        <p:spPr/>
        <p:txBody>
          <a:bodyPr/>
          <a:lstStyle/>
          <a:p>
            <a:r>
              <a:rPr lang="en-US" dirty="0"/>
              <a:t>fMRI results | </a:t>
            </a:r>
            <a:r>
              <a:rPr lang="en-US" dirty="0" err="1"/>
              <a:t>vmPFC</a:t>
            </a:r>
            <a:endParaRPr lang="en-US" dirty="0"/>
          </a:p>
        </p:txBody>
      </p:sp>
      <p:pic>
        <p:nvPicPr>
          <p:cNvPr id="4" name="Picture 3">
            <a:extLst>
              <a:ext uri="{FF2B5EF4-FFF2-40B4-BE49-F238E27FC236}">
                <a16:creationId xmlns:a16="http://schemas.microsoft.com/office/drawing/2014/main" id="{E3A0952B-8FA8-3844-8A61-BA8D5C10C08D}"/>
              </a:ext>
            </a:extLst>
          </p:cNvPr>
          <p:cNvPicPr>
            <a:picLocks noChangeAspect="1"/>
          </p:cNvPicPr>
          <p:nvPr/>
        </p:nvPicPr>
        <p:blipFill>
          <a:blip r:embed="rId3"/>
          <a:stretch>
            <a:fillRect/>
          </a:stretch>
        </p:blipFill>
        <p:spPr>
          <a:xfrm>
            <a:off x="326971" y="2099677"/>
            <a:ext cx="5565828" cy="4221274"/>
          </a:xfrm>
          <a:prstGeom prst="rect">
            <a:avLst/>
          </a:prstGeom>
        </p:spPr>
      </p:pic>
      <p:pic>
        <p:nvPicPr>
          <p:cNvPr id="5" name="Picture 4">
            <a:extLst>
              <a:ext uri="{FF2B5EF4-FFF2-40B4-BE49-F238E27FC236}">
                <a16:creationId xmlns:a16="http://schemas.microsoft.com/office/drawing/2014/main" id="{611C7FD5-EDBF-5446-B0D5-FE4CB2C64E5D}"/>
              </a:ext>
            </a:extLst>
          </p:cNvPr>
          <p:cNvPicPr>
            <a:picLocks noChangeAspect="1"/>
          </p:cNvPicPr>
          <p:nvPr/>
        </p:nvPicPr>
        <p:blipFill>
          <a:blip r:embed="rId4"/>
          <a:stretch>
            <a:fillRect/>
          </a:stretch>
        </p:blipFill>
        <p:spPr>
          <a:xfrm>
            <a:off x="6133096" y="2099677"/>
            <a:ext cx="5731933" cy="4221274"/>
          </a:xfrm>
          <a:prstGeom prst="rect">
            <a:avLst/>
          </a:prstGeom>
        </p:spPr>
      </p:pic>
    </p:spTree>
    <p:extLst>
      <p:ext uri="{BB962C8B-B14F-4D97-AF65-F5344CB8AC3E}">
        <p14:creationId xmlns:p14="http://schemas.microsoft.com/office/powerpoint/2010/main" val="3046708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35F2C-A420-8748-9E5A-204C04B2B180}"/>
              </a:ext>
            </a:extLst>
          </p:cNvPr>
          <p:cNvSpPr>
            <a:spLocks noGrp="1"/>
          </p:cNvSpPr>
          <p:nvPr>
            <p:ph type="title"/>
          </p:nvPr>
        </p:nvSpPr>
        <p:spPr/>
        <p:txBody>
          <a:bodyPr/>
          <a:lstStyle/>
          <a:p>
            <a:r>
              <a:rPr lang="en-US" dirty="0"/>
              <a:t>Discussion questions</a:t>
            </a:r>
          </a:p>
        </p:txBody>
      </p:sp>
      <p:sp>
        <p:nvSpPr>
          <p:cNvPr id="3" name="Content Placeholder 2">
            <a:extLst>
              <a:ext uri="{FF2B5EF4-FFF2-40B4-BE49-F238E27FC236}">
                <a16:creationId xmlns:a16="http://schemas.microsoft.com/office/drawing/2014/main" id="{715ED56E-4F26-174B-B141-CBAE8D1C2DEA}"/>
              </a:ext>
            </a:extLst>
          </p:cNvPr>
          <p:cNvSpPr>
            <a:spLocks noGrp="1"/>
          </p:cNvSpPr>
          <p:nvPr>
            <p:ph idx="1"/>
          </p:nvPr>
        </p:nvSpPr>
        <p:spPr/>
        <p:txBody>
          <a:bodyPr/>
          <a:lstStyle/>
          <a:p>
            <a:r>
              <a:rPr lang="en-US" dirty="0"/>
              <a:t>The outcome in this study is a reward score. What if we use social reward?</a:t>
            </a:r>
          </a:p>
          <a:p>
            <a:endParaRPr lang="en-US" dirty="0"/>
          </a:p>
          <a:p>
            <a:r>
              <a:rPr lang="en-US" dirty="0"/>
              <a:t>Implications in psychiatry?</a:t>
            </a:r>
          </a:p>
        </p:txBody>
      </p:sp>
    </p:spTree>
    <p:extLst>
      <p:ext uri="{BB962C8B-B14F-4D97-AF65-F5344CB8AC3E}">
        <p14:creationId xmlns:p14="http://schemas.microsoft.com/office/powerpoint/2010/main" val="1244094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417A81A-B985-2945-A982-D837A03B1A12}"/>
              </a:ext>
            </a:extLst>
          </p:cNvPr>
          <p:cNvSpPr>
            <a:spLocks noGrp="1"/>
          </p:cNvSpPr>
          <p:nvPr>
            <p:ph type="subTitle" idx="1"/>
          </p:nvPr>
        </p:nvSpPr>
        <p:spPr>
          <a:xfrm>
            <a:off x="1524000" y="4068761"/>
            <a:ext cx="9144000" cy="2034496"/>
          </a:xfrm>
        </p:spPr>
        <p:txBody>
          <a:bodyPr>
            <a:normAutofit fontScale="92500" lnSpcReduction="10000"/>
          </a:bodyPr>
          <a:lstStyle/>
          <a:p>
            <a:endParaRPr lang="en-US" dirty="0">
              <a:effectLst/>
            </a:endParaRPr>
          </a:p>
          <a:p>
            <a:r>
              <a:rPr lang="en-US" dirty="0" err="1"/>
              <a:t>主讲人</a:t>
            </a:r>
            <a:r>
              <a:rPr lang="zh-CN" altLang="en-US" dirty="0"/>
              <a:t>：马若璠</a:t>
            </a:r>
            <a:r>
              <a:rPr lang="en-US" altLang="zh-CN" dirty="0"/>
              <a:t> | Presenter: Ma, </a:t>
            </a:r>
            <a:r>
              <a:rPr lang="en-US" altLang="zh-CN" dirty="0" err="1"/>
              <a:t>Ruofan</a:t>
            </a:r>
            <a:endParaRPr lang="en-US" altLang="zh-CN" dirty="0"/>
          </a:p>
          <a:p>
            <a:r>
              <a:rPr lang="en-US" altLang="zh-CN" dirty="0">
                <a:effectLst/>
              </a:rPr>
              <a:t> 2022</a:t>
            </a:r>
            <a:r>
              <a:rPr lang="zh-CN" altLang="en-US" dirty="0">
                <a:effectLst/>
              </a:rPr>
              <a:t>年</a:t>
            </a:r>
            <a:r>
              <a:rPr lang="en-US" altLang="zh-CN" dirty="0">
                <a:effectLst/>
              </a:rPr>
              <a:t>1</a:t>
            </a:r>
            <a:r>
              <a:rPr lang="zh-CN" altLang="en-US" dirty="0">
                <a:effectLst/>
              </a:rPr>
              <a:t>月</a:t>
            </a:r>
            <a:r>
              <a:rPr lang="en-US" altLang="zh-CN" dirty="0">
                <a:effectLst/>
              </a:rPr>
              <a:t>10</a:t>
            </a:r>
            <a:r>
              <a:rPr lang="zh-CN" altLang="en-US" dirty="0">
                <a:effectLst/>
              </a:rPr>
              <a:t>日</a:t>
            </a:r>
            <a:r>
              <a:rPr lang="en-US" altLang="zh-CN" dirty="0"/>
              <a:t> | Jan 14</a:t>
            </a:r>
            <a:r>
              <a:rPr lang="en-US" altLang="zh-CN" baseline="30000" dirty="0"/>
              <a:t>th</a:t>
            </a:r>
            <a:r>
              <a:rPr lang="en-US" altLang="zh-CN" dirty="0"/>
              <a:t>, 2022</a:t>
            </a:r>
          </a:p>
          <a:p>
            <a:endParaRPr lang="en-US" dirty="0">
              <a:effectLst/>
            </a:endParaRPr>
          </a:p>
          <a:p>
            <a:r>
              <a:rPr lang="en-US" altLang="zh-CN" dirty="0"/>
              <a:t>Find me on: </a:t>
            </a:r>
            <a:r>
              <a:rPr lang="en-US" dirty="0">
                <a:hlinkClick r:id="rId2" tooltip="https://scholar.google.com/citations?user=DxoiQ3IAAAAJ&amp;hl=en&amp;oi=ao"/>
              </a:rPr>
              <a:t>Google Scholar</a:t>
            </a:r>
            <a:r>
              <a:rPr lang="en-US" dirty="0"/>
              <a:t> | </a:t>
            </a:r>
            <a:r>
              <a:rPr lang="en-US" dirty="0">
                <a:hlinkClick r:id="rId3" tooltip="https://www.researchgate.net/profile/Ruofan-Ma"/>
              </a:rPr>
              <a:t>ResearchGate</a:t>
            </a:r>
            <a:r>
              <a:rPr lang="en-US" dirty="0"/>
              <a:t> | </a:t>
            </a:r>
            <a:r>
              <a:rPr lang="en-US" dirty="0">
                <a:hlinkClick r:id="rId4" tooltip="https://twitter.com/ma_ruofan"/>
              </a:rPr>
              <a:t>Twitter</a:t>
            </a:r>
            <a:r>
              <a:rPr lang="en-US" dirty="0"/>
              <a:t> @</a:t>
            </a:r>
            <a:r>
              <a:rPr lang="en-US" dirty="0" err="1"/>
              <a:t>ma_ruofan</a:t>
            </a:r>
            <a:endParaRPr lang="en-US" altLang="zh-CN" dirty="0"/>
          </a:p>
          <a:p>
            <a:endParaRPr lang="en-US" dirty="0">
              <a:effectLst/>
            </a:endParaRPr>
          </a:p>
          <a:p>
            <a:endParaRPr lang="en-US" dirty="0"/>
          </a:p>
        </p:txBody>
      </p:sp>
      <p:pic>
        <p:nvPicPr>
          <p:cNvPr id="4" name="Picture 3">
            <a:extLst>
              <a:ext uri="{FF2B5EF4-FFF2-40B4-BE49-F238E27FC236}">
                <a16:creationId xmlns:a16="http://schemas.microsoft.com/office/drawing/2014/main" id="{49B8FB78-FEE4-AB43-8E3C-C4E0F2F34C06}"/>
              </a:ext>
            </a:extLst>
          </p:cNvPr>
          <p:cNvPicPr>
            <a:picLocks noChangeAspect="1"/>
          </p:cNvPicPr>
          <p:nvPr/>
        </p:nvPicPr>
        <p:blipFill>
          <a:blip r:embed="rId5"/>
          <a:stretch>
            <a:fillRect/>
          </a:stretch>
        </p:blipFill>
        <p:spPr>
          <a:xfrm>
            <a:off x="843986" y="754743"/>
            <a:ext cx="11031080" cy="3314018"/>
          </a:xfrm>
          <a:prstGeom prst="rect">
            <a:avLst/>
          </a:prstGeom>
        </p:spPr>
      </p:pic>
    </p:spTree>
    <p:extLst>
      <p:ext uri="{BB962C8B-B14F-4D97-AF65-F5344CB8AC3E}">
        <p14:creationId xmlns:p14="http://schemas.microsoft.com/office/powerpoint/2010/main" val="2454846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A832F1-2EB1-9A4E-BC94-3A0AD97018CE}"/>
              </a:ext>
            </a:extLst>
          </p:cNvPr>
          <p:cNvSpPr>
            <a:spLocks noGrp="1"/>
          </p:cNvSpPr>
          <p:nvPr>
            <p:ph idx="1"/>
          </p:nvPr>
        </p:nvSpPr>
        <p:spPr>
          <a:xfrm>
            <a:off x="609600" y="449943"/>
            <a:ext cx="4136571" cy="5727020"/>
          </a:xfrm>
        </p:spPr>
        <p:txBody>
          <a:bodyPr>
            <a:normAutofit fontScale="92500" lnSpcReduction="20000"/>
          </a:bodyPr>
          <a:lstStyle/>
          <a:p>
            <a:r>
              <a:rPr lang="en-US" dirty="0"/>
              <a:t>The chance of the rewarded </a:t>
            </a:r>
            <a:r>
              <a:rPr lang="en-US" dirty="0" err="1"/>
              <a:t>colour</a:t>
            </a:r>
            <a:r>
              <a:rPr lang="en-US" dirty="0"/>
              <a:t> being blue or green depended on the recent outcome history </a:t>
            </a:r>
            <a:endParaRPr lang="en-US" dirty="0">
              <a:effectLst/>
            </a:endParaRPr>
          </a:p>
          <a:p>
            <a:r>
              <a:rPr lang="en-US" dirty="0"/>
              <a:t>Subject’s goal: maximize the number of points gained</a:t>
            </a:r>
          </a:p>
          <a:p>
            <a:r>
              <a:rPr lang="en-US" dirty="0"/>
              <a:t>Confederate's goal: keep the subject’s score within a pre-defined range</a:t>
            </a:r>
          </a:p>
          <a:p>
            <a:endParaRPr lang="en-US" dirty="0"/>
          </a:p>
          <a:p>
            <a:r>
              <a:rPr lang="en-US" dirty="0"/>
              <a:t>Red bar: Proportional to current score</a:t>
            </a:r>
          </a:p>
          <a:p>
            <a:r>
              <a:rPr lang="en-US" dirty="0"/>
              <a:t>Grey/gold target (not known to subject): reaching reward</a:t>
            </a:r>
          </a:p>
        </p:txBody>
      </p:sp>
      <p:pic>
        <p:nvPicPr>
          <p:cNvPr id="5" name="Picture 4">
            <a:extLst>
              <a:ext uri="{FF2B5EF4-FFF2-40B4-BE49-F238E27FC236}">
                <a16:creationId xmlns:a16="http://schemas.microsoft.com/office/drawing/2014/main" id="{7FCECA6C-AE78-1544-A1F8-14CD1DBAF21D}"/>
              </a:ext>
            </a:extLst>
          </p:cNvPr>
          <p:cNvPicPr>
            <a:picLocks noChangeAspect="1"/>
          </p:cNvPicPr>
          <p:nvPr/>
        </p:nvPicPr>
        <p:blipFill>
          <a:blip r:embed="rId3"/>
          <a:stretch>
            <a:fillRect/>
          </a:stretch>
        </p:blipFill>
        <p:spPr>
          <a:xfrm>
            <a:off x="5056415" y="1204685"/>
            <a:ext cx="6845300" cy="3606800"/>
          </a:xfrm>
          <a:prstGeom prst="rect">
            <a:avLst/>
          </a:prstGeom>
        </p:spPr>
      </p:pic>
    </p:spTree>
    <p:extLst>
      <p:ext uri="{BB962C8B-B14F-4D97-AF65-F5344CB8AC3E}">
        <p14:creationId xmlns:p14="http://schemas.microsoft.com/office/powerpoint/2010/main" val="3496825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253BA-C662-2D41-ACE2-1A0C84B74586}"/>
              </a:ext>
            </a:extLst>
          </p:cNvPr>
          <p:cNvSpPr>
            <a:spLocks noGrp="1"/>
          </p:cNvSpPr>
          <p:nvPr>
            <p:ph type="title"/>
          </p:nvPr>
        </p:nvSpPr>
        <p:spPr/>
        <p:txBody>
          <a:bodyPr/>
          <a:lstStyle/>
          <a:p>
            <a:r>
              <a:rPr lang="en-US" dirty="0"/>
              <a:t>Use of RL model</a:t>
            </a:r>
          </a:p>
        </p:txBody>
      </p:sp>
      <p:sp>
        <p:nvSpPr>
          <p:cNvPr id="3" name="Content Placeholder 2">
            <a:extLst>
              <a:ext uri="{FF2B5EF4-FFF2-40B4-BE49-F238E27FC236}">
                <a16:creationId xmlns:a16="http://schemas.microsoft.com/office/drawing/2014/main" id="{89AD303E-BDF4-AF49-B9C7-8D94BECF2CFF}"/>
              </a:ext>
            </a:extLst>
          </p:cNvPr>
          <p:cNvSpPr>
            <a:spLocks noGrp="1"/>
          </p:cNvSpPr>
          <p:nvPr>
            <p:ph idx="1"/>
          </p:nvPr>
        </p:nvSpPr>
        <p:spPr/>
        <p:txBody>
          <a:bodyPr>
            <a:normAutofit lnSpcReduction="10000"/>
          </a:bodyPr>
          <a:lstStyle/>
          <a:p>
            <a:r>
              <a:rPr lang="en-US" dirty="0"/>
              <a:t>To estimate the probability of the reward (blue/green) and the probability of the confederate’s fidelity (correct/incorrect)</a:t>
            </a:r>
          </a:p>
          <a:p>
            <a:endParaRPr lang="en-US" dirty="0"/>
          </a:p>
          <a:p>
            <a:r>
              <a:rPr lang="en-US" dirty="0"/>
              <a:t>Reward prediction error: actual reward – expected value</a:t>
            </a:r>
          </a:p>
          <a:p>
            <a:pPr lvl="1"/>
            <a:r>
              <a:rPr lang="en-US" dirty="0"/>
              <a:t>Learning about the correct option (blue/green)</a:t>
            </a:r>
          </a:p>
          <a:p>
            <a:r>
              <a:rPr lang="en-US" dirty="0"/>
              <a:t>Confederate prediction error: actual – expected fidelity</a:t>
            </a:r>
          </a:p>
          <a:p>
            <a:pPr lvl="1"/>
            <a:r>
              <a:rPr lang="en-US" dirty="0"/>
              <a:t>Learning about the confederate’s fidelity </a:t>
            </a:r>
          </a:p>
          <a:p>
            <a:pPr lvl="1"/>
            <a:endParaRPr lang="en-US" dirty="0"/>
          </a:p>
          <a:p>
            <a:r>
              <a:rPr lang="en-US" dirty="0"/>
              <a:t>Learning rate: supposed to be faster in volatile environments and slower in stable environments</a:t>
            </a:r>
          </a:p>
        </p:txBody>
      </p:sp>
    </p:spTree>
    <p:extLst>
      <p:ext uri="{BB962C8B-B14F-4D97-AF65-F5344CB8AC3E}">
        <p14:creationId xmlns:p14="http://schemas.microsoft.com/office/powerpoint/2010/main" val="1382701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BA6F2-F8C1-DC4B-A135-FD554057FC0F}"/>
              </a:ext>
            </a:extLst>
          </p:cNvPr>
          <p:cNvSpPr>
            <a:spLocks noGrp="1"/>
          </p:cNvSpPr>
          <p:nvPr>
            <p:ph type="title"/>
          </p:nvPr>
        </p:nvSpPr>
        <p:spPr/>
        <p:txBody>
          <a:bodyPr/>
          <a:lstStyle/>
          <a:p>
            <a:r>
              <a:rPr lang="en-US" dirty="0"/>
              <a:t>Bayesian probability tracking</a:t>
            </a:r>
          </a:p>
        </p:txBody>
      </p:sp>
      <p:sp>
        <p:nvSpPr>
          <p:cNvPr id="3" name="Content Placeholder 2">
            <a:extLst>
              <a:ext uri="{FF2B5EF4-FFF2-40B4-BE49-F238E27FC236}">
                <a16:creationId xmlns:a16="http://schemas.microsoft.com/office/drawing/2014/main" id="{CA40B0B7-B8A5-C944-8C28-DA4F5007BDBA}"/>
              </a:ext>
            </a:extLst>
          </p:cNvPr>
          <p:cNvSpPr>
            <a:spLocks noGrp="1"/>
          </p:cNvSpPr>
          <p:nvPr>
            <p:ph idx="1"/>
          </p:nvPr>
        </p:nvSpPr>
        <p:spPr/>
        <p:txBody>
          <a:bodyPr/>
          <a:lstStyle/>
          <a:p>
            <a:r>
              <a:rPr lang="en-US" dirty="0"/>
              <a:t>r: underlying reward probability</a:t>
            </a:r>
          </a:p>
          <a:p>
            <a:pPr lvl="1"/>
            <a:r>
              <a:rPr lang="en-US" dirty="0"/>
              <a:t>Goal is to track the change of r over time</a:t>
            </a:r>
          </a:p>
          <a:p>
            <a:pPr lvl="1"/>
            <a:r>
              <a:rPr lang="en-US" dirty="0"/>
              <a:t>Question is how much the estimate of r should be updated when a new positive/negative outcome is observed</a:t>
            </a:r>
          </a:p>
          <a:p>
            <a:endParaRPr lang="en-US" dirty="0"/>
          </a:p>
          <a:p>
            <a:r>
              <a:rPr lang="en-US" dirty="0"/>
              <a:t>v: volatility; estimate of the expected rate of change of r</a:t>
            </a:r>
          </a:p>
          <a:p>
            <a:endParaRPr lang="en-US" dirty="0"/>
          </a:p>
        </p:txBody>
      </p:sp>
    </p:spTree>
    <p:extLst>
      <p:ext uri="{BB962C8B-B14F-4D97-AF65-F5344CB8AC3E}">
        <p14:creationId xmlns:p14="http://schemas.microsoft.com/office/powerpoint/2010/main" val="2885096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4134C2-5643-0E43-8891-11A7E50ABFBA}"/>
              </a:ext>
            </a:extLst>
          </p:cNvPr>
          <p:cNvPicPr>
            <a:picLocks noChangeAspect="1"/>
          </p:cNvPicPr>
          <p:nvPr/>
        </p:nvPicPr>
        <p:blipFill>
          <a:blip r:embed="rId3"/>
          <a:stretch>
            <a:fillRect/>
          </a:stretch>
        </p:blipFill>
        <p:spPr>
          <a:xfrm>
            <a:off x="2229678" y="536826"/>
            <a:ext cx="7732644" cy="6102400"/>
          </a:xfrm>
          <a:prstGeom prst="rect">
            <a:avLst/>
          </a:prstGeom>
        </p:spPr>
      </p:pic>
    </p:spTree>
    <p:extLst>
      <p:ext uri="{BB962C8B-B14F-4D97-AF65-F5344CB8AC3E}">
        <p14:creationId xmlns:p14="http://schemas.microsoft.com/office/powerpoint/2010/main" val="1826531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4980-E4E8-5E4C-8FCD-F02DE1FB1A32}"/>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2D08BE3B-E60C-594F-9F6C-FB372AFB348E}"/>
              </a:ext>
            </a:extLst>
          </p:cNvPr>
          <p:cNvSpPr>
            <a:spLocks noGrp="1"/>
          </p:cNvSpPr>
          <p:nvPr>
            <p:ph idx="1"/>
          </p:nvPr>
        </p:nvSpPr>
        <p:spPr/>
        <p:txBody>
          <a:bodyPr/>
          <a:lstStyle/>
          <a:p>
            <a:r>
              <a:rPr lang="en-US" dirty="0"/>
              <a:t>Did human </a:t>
            </a:r>
            <a:r>
              <a:rPr lang="en-US" dirty="0" err="1"/>
              <a:t>behaviour</a:t>
            </a:r>
            <a:r>
              <a:rPr lang="en-US" dirty="0"/>
              <a:t> match predictions from the RL model?</a:t>
            </a:r>
          </a:p>
          <a:p>
            <a:pPr lvl="1"/>
            <a:r>
              <a:rPr lang="en-US" dirty="0"/>
              <a:t>1 = blue; 0 = green</a:t>
            </a:r>
          </a:p>
          <a:p>
            <a:endParaRPr lang="en-US" dirty="0"/>
          </a:p>
        </p:txBody>
      </p:sp>
    </p:spTree>
    <p:extLst>
      <p:ext uri="{BB962C8B-B14F-4D97-AF65-F5344CB8AC3E}">
        <p14:creationId xmlns:p14="http://schemas.microsoft.com/office/powerpoint/2010/main" val="1977376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75D184-EA1F-844B-A267-1DD9D32B147C}"/>
              </a:ext>
            </a:extLst>
          </p:cNvPr>
          <p:cNvPicPr>
            <a:picLocks noChangeAspect="1"/>
          </p:cNvPicPr>
          <p:nvPr/>
        </p:nvPicPr>
        <p:blipFill>
          <a:blip r:embed="rId3"/>
          <a:stretch>
            <a:fillRect/>
          </a:stretch>
        </p:blipFill>
        <p:spPr>
          <a:xfrm>
            <a:off x="0" y="1842880"/>
            <a:ext cx="8064500" cy="4978400"/>
          </a:xfrm>
          <a:prstGeom prst="rect">
            <a:avLst/>
          </a:prstGeom>
        </p:spPr>
      </p:pic>
      <p:pic>
        <p:nvPicPr>
          <p:cNvPr id="5" name="Picture 4">
            <a:extLst>
              <a:ext uri="{FF2B5EF4-FFF2-40B4-BE49-F238E27FC236}">
                <a16:creationId xmlns:a16="http://schemas.microsoft.com/office/drawing/2014/main" id="{402319D1-4359-CF46-8249-9E33B5907754}"/>
              </a:ext>
            </a:extLst>
          </p:cNvPr>
          <p:cNvPicPr>
            <a:picLocks noChangeAspect="1"/>
          </p:cNvPicPr>
          <p:nvPr/>
        </p:nvPicPr>
        <p:blipFill>
          <a:blip r:embed="rId4"/>
          <a:stretch>
            <a:fillRect/>
          </a:stretch>
        </p:blipFill>
        <p:spPr>
          <a:xfrm>
            <a:off x="4927634" y="514490"/>
            <a:ext cx="7264366" cy="2418244"/>
          </a:xfrm>
          <a:prstGeom prst="rect">
            <a:avLst/>
          </a:prstGeom>
        </p:spPr>
      </p:pic>
    </p:spTree>
    <p:extLst>
      <p:ext uri="{BB962C8B-B14F-4D97-AF65-F5344CB8AC3E}">
        <p14:creationId xmlns:p14="http://schemas.microsoft.com/office/powerpoint/2010/main" val="983160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C7396-BB05-6943-8C97-ED23D4B35648}"/>
              </a:ext>
            </a:extLst>
          </p:cNvPr>
          <p:cNvSpPr>
            <a:spLocks noGrp="1"/>
          </p:cNvSpPr>
          <p:nvPr>
            <p:ph type="title"/>
          </p:nvPr>
        </p:nvSpPr>
        <p:spPr/>
        <p:txBody>
          <a:bodyPr/>
          <a:lstStyle/>
          <a:p>
            <a:r>
              <a:rPr lang="en-US" dirty="0"/>
              <a:t>fMRI results | social valuation</a:t>
            </a:r>
          </a:p>
        </p:txBody>
      </p:sp>
      <p:sp>
        <p:nvSpPr>
          <p:cNvPr id="3" name="Content Placeholder 2">
            <a:extLst>
              <a:ext uri="{FF2B5EF4-FFF2-40B4-BE49-F238E27FC236}">
                <a16:creationId xmlns:a16="http://schemas.microsoft.com/office/drawing/2014/main" id="{5835C95B-3B2B-904D-9C57-AE583BA8D876}"/>
              </a:ext>
            </a:extLst>
          </p:cNvPr>
          <p:cNvSpPr>
            <a:spLocks noGrp="1"/>
          </p:cNvSpPr>
          <p:nvPr>
            <p:ph idx="1"/>
          </p:nvPr>
        </p:nvSpPr>
        <p:spPr>
          <a:xfrm>
            <a:off x="519800" y="1882775"/>
            <a:ext cx="4985649" cy="4351338"/>
          </a:xfrm>
        </p:spPr>
        <p:txBody>
          <a:bodyPr/>
          <a:lstStyle/>
          <a:p>
            <a:r>
              <a:rPr lang="en-US" dirty="0"/>
              <a:t>BOLD activation in the </a:t>
            </a:r>
            <a:r>
              <a:rPr lang="en-US" dirty="0" err="1"/>
              <a:t>dmPFC</a:t>
            </a:r>
            <a:r>
              <a:rPr lang="en-US" dirty="0"/>
              <a:t> (dorsomedial prefrontal cortex), right MTG (middle temporal gyrus), and right STS/TPJ (superior temporal sulcus at the temporoparietal junction) </a:t>
            </a:r>
            <a:endParaRPr lang="en-US" dirty="0">
              <a:sym typeface="Wingdings" pitchFamily="2" charset="2"/>
            </a:endParaRPr>
          </a:p>
          <a:p>
            <a:pPr lvl="1"/>
            <a:r>
              <a:rPr lang="en-US" dirty="0">
                <a:sym typeface="Wingdings" pitchFamily="2" charset="2"/>
              </a:rPr>
              <a:t>Correlates with social prediction error (confederate)</a:t>
            </a:r>
            <a:endParaRPr lang="en-US" dirty="0"/>
          </a:p>
        </p:txBody>
      </p:sp>
      <p:pic>
        <p:nvPicPr>
          <p:cNvPr id="4" name="Picture 3">
            <a:extLst>
              <a:ext uri="{FF2B5EF4-FFF2-40B4-BE49-F238E27FC236}">
                <a16:creationId xmlns:a16="http://schemas.microsoft.com/office/drawing/2014/main" id="{374A63E6-1E0F-5147-93CA-9C37657BB19C}"/>
              </a:ext>
            </a:extLst>
          </p:cNvPr>
          <p:cNvPicPr>
            <a:picLocks noChangeAspect="1"/>
          </p:cNvPicPr>
          <p:nvPr/>
        </p:nvPicPr>
        <p:blipFill>
          <a:blip r:embed="rId2"/>
          <a:stretch>
            <a:fillRect/>
          </a:stretch>
        </p:blipFill>
        <p:spPr>
          <a:xfrm>
            <a:off x="5276849" y="1946275"/>
            <a:ext cx="6781800" cy="2514600"/>
          </a:xfrm>
          <a:prstGeom prst="rect">
            <a:avLst/>
          </a:prstGeom>
        </p:spPr>
      </p:pic>
      <p:sp>
        <p:nvSpPr>
          <p:cNvPr id="7" name="Right Arrow 6">
            <a:extLst>
              <a:ext uri="{FF2B5EF4-FFF2-40B4-BE49-F238E27FC236}">
                <a16:creationId xmlns:a16="http://schemas.microsoft.com/office/drawing/2014/main" id="{F9AB2E5F-F97D-DE43-8B50-CF188BE42042}"/>
              </a:ext>
            </a:extLst>
          </p:cNvPr>
          <p:cNvSpPr/>
          <p:nvPr/>
        </p:nvSpPr>
        <p:spPr>
          <a:xfrm rot="1090529">
            <a:off x="5233215" y="2424592"/>
            <a:ext cx="2352652" cy="9655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C0FCDDCB-246C-144C-BD1A-9449B4DFD55F}"/>
              </a:ext>
            </a:extLst>
          </p:cNvPr>
          <p:cNvSpPr/>
          <p:nvPr/>
        </p:nvSpPr>
        <p:spPr>
          <a:xfrm>
            <a:off x="4800590" y="3429000"/>
            <a:ext cx="4857759" cy="15092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5040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1407</TotalTime>
  <Words>1027</Words>
  <Application>Microsoft Macintosh PowerPoint</Application>
  <PresentationFormat>Widescreen</PresentationFormat>
  <Paragraphs>97</Paragraphs>
  <Slides>17</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Social decision-making journal club</vt:lpstr>
      <vt:lpstr>PowerPoint Presentation</vt:lpstr>
      <vt:lpstr>PowerPoint Presentation</vt:lpstr>
      <vt:lpstr>Use of RL model</vt:lpstr>
      <vt:lpstr>Bayesian probability tracking</vt:lpstr>
      <vt:lpstr>PowerPoint Presentation</vt:lpstr>
      <vt:lpstr>Logistic regression</vt:lpstr>
      <vt:lpstr>PowerPoint Presentation</vt:lpstr>
      <vt:lpstr>fMRI results | social valuation</vt:lpstr>
      <vt:lpstr>PowerPoint Presentation</vt:lpstr>
      <vt:lpstr>fMRI results | reward information</vt:lpstr>
      <vt:lpstr>PowerPoint Presentation</vt:lpstr>
      <vt:lpstr>fMRI results | volatility of information</vt:lpstr>
      <vt:lpstr>fMRI results | volatility of information</vt:lpstr>
      <vt:lpstr>fMRI results | vmPFC</vt:lpstr>
      <vt:lpstr>fMRI results | vmPFC</vt:lpstr>
      <vt:lpstr>Discussion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 Ruofan</dc:creator>
  <cp:lastModifiedBy>Ma, Ruofan</cp:lastModifiedBy>
  <cp:revision>9</cp:revision>
  <dcterms:created xsi:type="dcterms:W3CDTF">2022-01-07T22:50:24Z</dcterms:created>
  <dcterms:modified xsi:type="dcterms:W3CDTF">2022-01-24T16:26:34Z</dcterms:modified>
</cp:coreProperties>
</file>