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73" r:id="rId3"/>
    <p:sldId id="256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83703"/>
  </p:normalViewPr>
  <p:slideViewPr>
    <p:cSldViewPr snapToGrid="0" snapToObjects="1">
      <p:cViewPr>
        <p:scale>
          <a:sx n="90" d="100"/>
          <a:sy n="90" d="100"/>
        </p:scale>
        <p:origin x="12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D9EC2-A6C9-2B4B-BBEE-EFDF54D94149}" type="datetimeFigureOut">
              <a:rPr lang="en-US" smtClean="0"/>
              <a:t>1/12/22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521D3-9D24-114F-981D-4AA1AD8C2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58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521D3-9D24-114F-981D-4AA1AD8C26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9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Stirling number of the second kind is the number of ways to partition a set of n objects into k non-empty subsets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521D3-9D24-114F-981D-4AA1AD8C26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5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521D3-9D24-114F-981D-4AA1AD8C26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31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521D3-9D24-114F-981D-4AA1AD8C26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0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EFD4E-F6B3-374B-B4D7-2CEA1C66E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55804-165E-DA43-A3C3-9731F0AFA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B7F28-0E22-AE48-9C1A-90F7D036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4589-5D93-E143-88E6-5636EA453146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9575D-8628-E84E-B23C-485FF3BD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D199E-1E02-8940-BCC1-47438A490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FD5C-6B75-D744-AD11-B8CBB4B02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6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F970-3B81-0A41-AE45-E773DBDB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7297A-FC98-B748-991B-175DA473C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9608F-520D-9A4A-AD4A-1B6FA9C4B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4589-5D93-E143-88E6-5636EA453146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040DE-A43C-5B48-A4DB-EF751B5F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31828-11B9-D640-A5FE-5EBF2249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FD5C-6B75-D744-AD11-B8CBB4B02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6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75D8B-A9F6-5947-9F51-B0C930A89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1A384-5432-1F41-AF2F-C5D2CDDA8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A467B-FA07-FC47-9C45-F10B22CE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4589-5D93-E143-88E6-5636EA453146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4F232-C8C2-5246-9D99-D6A5F0E19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90745-A213-3642-BBA5-BEAED4E4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FD5C-6B75-D744-AD11-B8CBB4B02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3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C113-BD56-3641-B2E3-E3BAE99FA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E193-F670-1446-9769-779BC713E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0C6E2-7BEA-634A-AB64-D8F1B229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4589-5D93-E143-88E6-5636EA453146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13A28-1813-6745-9600-CD7DBEB7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E20A9-13CD-1A4E-8733-EF9A9546F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FD5C-6B75-D744-AD11-B8CBB4B02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4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EE62-40D5-E840-AFBD-2D213BC3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56984-3295-084D-88D1-1939DD3AC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4A68B-4F2C-CF4F-8361-61B9750E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4589-5D93-E143-88E6-5636EA453146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5AC3C-9C36-0D48-9956-163D3A78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228BD-0FA9-FB48-B574-441B9BAD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FD5C-6B75-D744-AD11-B8CBB4B02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0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E656-B139-9E43-A8D8-EAAA2644A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7DAEB-BA8B-C64B-9B99-46B9081D4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73C74-0170-E743-83D7-CE01F4863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59C7E-7BB3-B34B-B90A-23338938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4589-5D93-E143-88E6-5636EA453146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B5562-968F-2146-AC2E-79124120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121F2-C6DE-8744-A7F8-2F47C4FF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FD5C-6B75-D744-AD11-B8CBB4B02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2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58A2-9453-1A4F-B204-E4C66B792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7F056-7CC9-8243-8973-85BF5A849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D7D5E-DAD7-D944-9E8C-DCAA155B8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C4BFD6-3D30-944D-B908-BB495A78A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5A4D0A-F820-9946-A203-987B4F8F4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D72845-3435-5C4A-9B35-510344FA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4589-5D93-E143-88E6-5636EA453146}" type="datetimeFigureOut">
              <a:rPr lang="en-US" smtClean="0"/>
              <a:t>1/12/22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5B69C5-FB4A-914B-A513-8327BED81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B79585-3F1C-6A4B-904B-5A2B675E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FD5C-6B75-D744-AD11-B8CBB4B02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6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A21E9-BF21-3B41-8427-558D6590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ED9239-94EC-4444-8A6F-E114E714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4589-5D93-E143-88E6-5636EA453146}" type="datetimeFigureOut">
              <a:rPr lang="en-US" smtClean="0"/>
              <a:t>1/12/22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B3701-DEC5-6A42-908F-F7BD2D368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47591-095B-FC4C-AF09-A3952456D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FD5C-6B75-D744-AD11-B8CBB4B02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795BD7-B61D-4A4E-BEE2-7E2F7E98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4589-5D93-E143-88E6-5636EA453146}" type="datetimeFigureOut">
              <a:rPr lang="en-US" smtClean="0"/>
              <a:t>1/12/22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392258-CD06-FA42-99D1-69A62A23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E33E1-2812-B04B-A91F-139AA3C1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FD5C-6B75-D744-AD11-B8CBB4B02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9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B66CA-4DD6-EF49-B633-F1D853EFA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D8B69-BA41-9E4C-AD23-179E1842D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8D7D1-2B17-D24A-A5ED-95F3668BE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FE2D9-EC29-314A-AC7D-A07B82B3E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4589-5D93-E143-88E6-5636EA453146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C4229-7C68-3A4C-BB4F-5ECD6BE2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08331-5AD4-D441-92EF-0172FB9D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FD5C-6B75-D744-AD11-B8CBB4B02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6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ADF2-F6DB-3E47-BE60-B06EE162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BACF4-CB19-8648-B1C7-2CB36FB20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DBBEA-59F1-8F43-BD93-E56099134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60C20-4D45-1D41-969F-84225E1B2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4589-5D93-E143-88E6-5636EA453146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66025-431B-9C49-8498-FCA756CB5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D348B-33DB-4549-BEB7-2E659DCA8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FD5C-6B75-D744-AD11-B8CBB4B02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9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2BE079-9E23-ED4A-9218-A3CE22283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FF741-C7FD-A646-8E0C-63518DFC3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62DF6-9FB8-204F-A1C0-0F43A7997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D4589-5D93-E143-88E6-5636EA453146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1334E-129A-B642-AD35-C009AE7C4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5BA83-F4A3-8544-B1DA-0444D5F1E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AFD5C-6B75-D744-AD11-B8CBB4B02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7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pendlab.unc.edu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citations?user=DxoiQ3IAAAAJ&amp;hl=en&amp;oi=a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witter.com/ma_ruofan" TargetMode="External"/><Relationship Id="rId4" Type="http://schemas.openxmlformats.org/officeDocument/2006/relationships/hyperlink" Target="https://www.researchgate.net/profile/Ruofan-M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6D6F39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D74B8-E13F-2E4D-8E69-F562CE1C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 b="1">
                <a:solidFill>
                  <a:srgbClr val="FFFFFF"/>
                </a:solidFill>
              </a:rPr>
              <a:t>Social decision-making journal club</a:t>
            </a:r>
          </a:p>
        </p:txBody>
      </p:sp>
      <p:pic>
        <p:nvPicPr>
          <p:cNvPr id="5" name="Picture 4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76D65187-5BAB-8840-BB1E-7D50AC9A6E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18" r="16019" b="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D0DD4-8640-1F47-8EC8-0A6E796BB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Thank Dr. Michael </a:t>
            </a:r>
            <a:r>
              <a:rPr lang="en-US" sz="2000" dirty="0" err="1">
                <a:solidFill>
                  <a:srgbClr val="FFFFFF"/>
                </a:solidFill>
              </a:rPr>
              <a:t>Hallquist</a:t>
            </a:r>
            <a:r>
              <a:rPr lang="en-US" sz="2000" dirty="0">
                <a:solidFill>
                  <a:srgbClr val="FFFFFF"/>
                </a:solidFill>
              </a:rPr>
              <a:t>, director of the </a:t>
            </a:r>
            <a:r>
              <a:rPr lang="en-US" sz="2000" dirty="0" err="1">
                <a:solidFill>
                  <a:srgbClr val="FFFFFF"/>
                </a:solidFill>
              </a:rPr>
              <a:t>DEPENd</a:t>
            </a:r>
            <a:r>
              <a:rPr lang="en-US" sz="2000" dirty="0">
                <a:solidFill>
                  <a:srgbClr val="FFFFFF"/>
                </a:solidFill>
              </a:rPr>
              <a:t> lab, for sharing this reading list!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The </a:t>
            </a:r>
            <a:r>
              <a:rPr lang="en-US" sz="2000" dirty="0" err="1">
                <a:solidFill>
                  <a:srgbClr val="FFFFFF"/>
                </a:solidFill>
              </a:rPr>
              <a:t>DEPENd</a:t>
            </a:r>
            <a:r>
              <a:rPr lang="en-US" sz="2000" dirty="0">
                <a:solidFill>
                  <a:srgbClr val="FFFFFF"/>
                </a:solidFill>
                <a:hlinkClick r:id="rId4"/>
              </a:rPr>
              <a:t> </a:t>
            </a:r>
            <a:r>
              <a:rPr lang="en-US" sz="2000" dirty="0">
                <a:solidFill>
                  <a:srgbClr val="FFFFFF"/>
                </a:solidFill>
              </a:rPr>
              <a:t>lab studies personality functioning using decision neuroscience. 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You are welcome to visit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    our </a:t>
            </a:r>
            <a:r>
              <a:rPr lang="en-US" sz="2000" dirty="0">
                <a:solidFill>
                  <a:srgbClr val="FFFFFF"/>
                </a:solidFill>
                <a:hlinkClick r:id="rId4"/>
              </a:rPr>
              <a:t>lab website</a:t>
            </a:r>
            <a:r>
              <a:rPr lang="en-US" sz="2000" dirty="0">
                <a:solidFill>
                  <a:srgbClr val="FFFFFF"/>
                </a:solidFill>
              </a:rPr>
              <a:t> for more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    details!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403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448B-A03E-884F-859A-739AB3D2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Savage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DDAAF-36B1-1B4B-8C33-BE8F0A55B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Axiom 3: If an agent prefers d to c in general, then the agent prefers d in every event A (given that A is not null)/ every state of the world</a:t>
            </a:r>
          </a:p>
          <a:p>
            <a:pPr lvl="1"/>
            <a:r>
              <a:rPr lang="en-US" dirty="0"/>
              <a:t>Preferences are independent of belief/state of the world</a:t>
            </a:r>
          </a:p>
          <a:p>
            <a:pPr lvl="1"/>
            <a:r>
              <a:rPr lang="en-US" dirty="0"/>
              <a:t>Ensures that value can be separated from belief</a:t>
            </a:r>
          </a:p>
          <a:p>
            <a:endParaRPr lang="en-US" dirty="0"/>
          </a:p>
          <a:p>
            <a:r>
              <a:rPr lang="en-US" dirty="0"/>
              <a:t>Axiom 4: Value is independent of belief; the only explanation for f &lt; g is that the agent thinks B is more likely than A</a:t>
            </a:r>
          </a:p>
          <a:p>
            <a:pPr lvl="1"/>
            <a:r>
              <a:rPr lang="en-US" dirty="0"/>
              <a:t>Assumes that belief can be discovered from preference</a:t>
            </a:r>
          </a:p>
          <a:p>
            <a:endParaRPr lang="en-US" dirty="0"/>
          </a:p>
          <a:p>
            <a:r>
              <a:rPr lang="en-US" dirty="0"/>
              <a:t>Criticism: The agent has to construct the state space (S) and set of consequences (C) to be suitable for a decision task</a:t>
            </a:r>
          </a:p>
          <a:p>
            <a:pPr lvl="1"/>
            <a:r>
              <a:rPr lang="en-US" dirty="0"/>
              <a:t>Not obvious how this could be done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75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BD2D-FEFC-014B-A512-61ED618B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Savage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FEA3D-00C9-9744-813F-FDE09CD1A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axioms imply that “an agent’s preferences among acts [observable </a:t>
            </a:r>
            <a:r>
              <a:rPr lang="en-US" dirty="0" err="1"/>
              <a:t>behaviours</a:t>
            </a:r>
            <a:r>
              <a:rPr lang="en-US" dirty="0"/>
              <a:t>] can be represented by subjective expected utility.”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510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D800D-C473-B54D-AC15-3CF1F5CB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Selection of securities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88CC4-0915-E842-81F4-9E6404696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to choose 3 out of 10 securities</a:t>
            </a:r>
          </a:p>
          <a:p>
            <a:r>
              <a:rPr lang="en-US" dirty="0"/>
              <a:t>Each security has pay off = $1 or $0, with 50% probability</a:t>
            </a:r>
          </a:p>
          <a:p>
            <a:r>
              <a:rPr lang="en-US" dirty="0"/>
              <a:t>30 periods to learn the types of the securities: 2</a:t>
            </a:r>
            <a:r>
              <a:rPr lang="en-US" baseline="30000" dirty="0"/>
              <a:t>10 * 30 </a:t>
            </a:r>
            <a:r>
              <a:rPr lang="en-US" dirty="0"/>
              <a:t>different states</a:t>
            </a:r>
            <a:endParaRPr lang="en-US" baseline="30000" dirty="0"/>
          </a:p>
          <a:p>
            <a:r>
              <a:rPr lang="en-US" dirty="0"/>
              <a:t>Signal shows:</a:t>
            </a:r>
          </a:p>
          <a:p>
            <a:pPr lvl="1"/>
            <a:r>
              <a:rPr lang="en-US" dirty="0"/>
              <a:t>P(positive | $1) = 0.7, P(negative | $1) = 0.3</a:t>
            </a:r>
          </a:p>
          <a:p>
            <a:pPr lvl="1"/>
            <a:r>
              <a:rPr lang="en-US" dirty="0"/>
              <a:t>P(positive | $0) = 0.3, P(negative | $0) = 0.7</a:t>
            </a:r>
          </a:p>
          <a:p>
            <a:r>
              <a:rPr lang="en-US" dirty="0"/>
              <a:t>After signal, agent uses Bayes’ Law to update beliefs about the final pay-offs</a:t>
            </a:r>
          </a:p>
          <a:p>
            <a:pPr lvl="1"/>
            <a:r>
              <a:rPr lang="en-US" dirty="0"/>
              <a:t>Preferences/choices (observable) reveal beliefs (unobservable)</a:t>
            </a:r>
          </a:p>
          <a:p>
            <a:pPr lvl="1"/>
            <a:r>
              <a:rPr lang="en-US" dirty="0"/>
              <a:t>The agent needs to express preferences over all possible states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438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86761-477F-E242-ACC1-3BFEB095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r>
              <a:rPr lang="zh-CN" altLang="en-US" dirty="0"/>
              <a:t> </a:t>
            </a:r>
            <a:r>
              <a:rPr lang="en-US" altLang="zh-CN" dirty="0"/>
              <a:t>Backpacking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F08CA-6880-2748-9F0B-767B56F75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67418" cy="4351338"/>
          </a:xfrm>
        </p:spPr>
        <p:txBody>
          <a:bodyPr/>
          <a:lstStyle/>
          <a:p>
            <a:r>
              <a:rPr lang="en-US" dirty="0"/>
              <a:t>Choose a subset of items from 10 items that are (value, weight) pairs</a:t>
            </a:r>
          </a:p>
          <a:p>
            <a:pPr lvl="1"/>
            <a:r>
              <a:rPr lang="en-US" dirty="0"/>
              <a:t>Goal: maximize total value; weight &lt;= 265</a:t>
            </a:r>
          </a:p>
          <a:p>
            <a:r>
              <a:rPr lang="en-US" dirty="0"/>
              <a:t>Each item has a security pay-off= $1 if item is in the optimal solution</a:t>
            </a:r>
          </a:p>
          <a:p>
            <a:r>
              <a:rPr lang="en-US" dirty="0"/>
              <a:t>Can sample different combinations of items before deciding</a:t>
            </a:r>
          </a:p>
          <a:p>
            <a:r>
              <a:rPr lang="en-US" dirty="0"/>
              <a:t>State = a combination of pay-offs; Consequence = $ amount of a state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6E3E3-5723-2345-8BCA-9D3A6826E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063" y="1825625"/>
            <a:ext cx="3997481" cy="382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85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87C89-653F-B443-A8C7-D6B8FE13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6FD40-7C43-C842-BEE4-5E95D99BD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Complexity class</a:t>
            </a:r>
          </a:p>
          <a:p>
            <a:pPr lvl="1"/>
            <a:r>
              <a:rPr lang="en-US" dirty="0"/>
              <a:t>P</a:t>
            </a:r>
          </a:p>
          <a:p>
            <a:pPr lvl="2"/>
            <a:r>
              <a:rPr lang="en-US" dirty="0"/>
              <a:t>Takes resources (e.g., an amount of time) polynomial in n to solve</a:t>
            </a:r>
          </a:p>
          <a:p>
            <a:pPr lvl="2"/>
            <a:r>
              <a:rPr lang="en-US" dirty="0"/>
              <a:t>Tractable (solved efficiently)</a:t>
            </a:r>
          </a:p>
          <a:p>
            <a:pPr lvl="1"/>
            <a:r>
              <a:rPr lang="en-US" dirty="0"/>
              <a:t>NP</a:t>
            </a:r>
          </a:p>
          <a:p>
            <a:pPr lvl="2"/>
            <a:r>
              <a:rPr lang="en-US" dirty="0"/>
              <a:t>Can be efficiently verified but not necessarily solved efficiently</a:t>
            </a:r>
          </a:p>
          <a:p>
            <a:pPr lvl="1"/>
            <a:r>
              <a:rPr lang="en-US" dirty="0"/>
              <a:t>NP-hard</a:t>
            </a:r>
          </a:p>
          <a:p>
            <a:pPr lvl="2"/>
            <a:r>
              <a:rPr lang="en-US" dirty="0"/>
              <a:t>Problems that are at least as hard as the hardest problems in NP; Intractable</a:t>
            </a:r>
          </a:p>
          <a:p>
            <a:pPr lvl="3"/>
            <a:r>
              <a:rPr lang="en-US" dirty="0"/>
              <a:t>Can be tractable for certain values of input parameters</a:t>
            </a:r>
          </a:p>
          <a:p>
            <a:pPr lvl="2"/>
            <a:r>
              <a:rPr lang="en-US" dirty="0"/>
              <a:t>The general version of Example 2 on the previous slide</a:t>
            </a:r>
          </a:p>
          <a:p>
            <a:pPr lvl="1"/>
            <a:r>
              <a:rPr lang="en-US" dirty="0"/>
              <a:t>NP-complete</a:t>
            </a:r>
          </a:p>
          <a:p>
            <a:pPr lvl="2"/>
            <a:r>
              <a:rPr lang="en-US" dirty="0"/>
              <a:t>The class of the hardest problems in NP</a:t>
            </a:r>
          </a:p>
        </p:txBody>
      </p:sp>
    </p:spTree>
    <p:extLst>
      <p:ext uri="{BB962C8B-B14F-4D97-AF65-F5344CB8AC3E}">
        <p14:creationId xmlns:p14="http://schemas.microsoft.com/office/powerpoint/2010/main" val="895895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571C-E90D-C640-BA7B-2D4C0CD0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complexity and human decision-making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8E872-3ACC-154B-B9C8-DB68B5A5D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5512" cy="4351338"/>
          </a:xfrm>
        </p:spPr>
        <p:txBody>
          <a:bodyPr/>
          <a:lstStyle/>
          <a:p>
            <a:r>
              <a:rPr lang="en-US" dirty="0"/>
              <a:t>Evidence: </a:t>
            </a:r>
            <a:r>
              <a:rPr lang="en-US" dirty="0" err="1"/>
              <a:t>Murawski</a:t>
            </a:r>
            <a:r>
              <a:rPr lang="en-US" dirty="0"/>
              <a:t> &amp; </a:t>
            </a:r>
            <a:r>
              <a:rPr lang="en-US" dirty="0" err="1"/>
              <a:t>Bossaerts</a:t>
            </a:r>
            <a:r>
              <a:rPr lang="en-US" dirty="0"/>
              <a:t>, 2016, </a:t>
            </a:r>
            <a:r>
              <a:rPr lang="en-US" i="1" dirty="0"/>
              <a:t>Sci. Rep.</a:t>
            </a:r>
          </a:p>
          <a:p>
            <a:pPr lvl="1"/>
            <a:r>
              <a:rPr lang="en-US" dirty="0"/>
              <a:t>Paradigm similar to Example 2</a:t>
            </a:r>
          </a:p>
          <a:p>
            <a:pPr lvl="1"/>
            <a:r>
              <a:rPr lang="en-US" dirty="0" err="1"/>
              <a:t>Sahni</a:t>
            </a:r>
            <a:r>
              <a:rPr lang="en-US" dirty="0"/>
              <a:t>-k: k is the cardinality of the “pre”-computed subsets of the items</a:t>
            </a:r>
          </a:p>
          <a:p>
            <a:pPr lvl="1"/>
            <a:r>
              <a:rPr lang="en-US" dirty="0"/>
              <a:t>Higher k </a:t>
            </a:r>
            <a:r>
              <a:rPr lang="en-US" dirty="0">
                <a:sym typeface="Wingdings" pitchFamily="2" charset="2"/>
              </a:rPr>
              <a:t> higher computational complexity/required computational resources of the instance</a:t>
            </a:r>
            <a:endParaRPr lang="en-US" dirty="0"/>
          </a:p>
          <a:p>
            <a:pPr lvl="1"/>
            <a:r>
              <a:rPr lang="en-US" dirty="0"/>
              <a:t>Finding: </a:t>
            </a:r>
            <a:r>
              <a:rPr lang="en-US" b="1" dirty="0"/>
              <a:t>Participants’ ability to find the solution of an instance decreases as the value of </a:t>
            </a:r>
            <a:r>
              <a:rPr lang="en-US" b="1" dirty="0" err="1"/>
              <a:t>Sahni</a:t>
            </a:r>
            <a:r>
              <a:rPr lang="en-US" b="1" dirty="0"/>
              <a:t>-k increases (i.e., as computational complexity increases)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BF538-E287-2340-A0B6-19EEFF30E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463" y="1027906"/>
            <a:ext cx="3266918" cy="3122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B67A0C-4859-894C-96FA-A6987872A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581" y="4270054"/>
            <a:ext cx="27051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64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0C91B-DD6A-6E49-B29B-08C4F3B46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of the Savage framework | Tractability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E2AC3-D647-1C49-A160-6A4C77DD7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7724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Completeness axiom</a:t>
            </a:r>
          </a:p>
          <a:p>
            <a:pPr lvl="1"/>
            <a:r>
              <a:rPr lang="en-US" dirty="0"/>
              <a:t>Agents have to make binary comparisons of all available acts, and the number of comparisons can be very large</a:t>
            </a:r>
          </a:p>
          <a:p>
            <a:pPr lvl="1"/>
            <a:endParaRPr lang="en-US" dirty="0"/>
          </a:p>
          <a:p>
            <a:r>
              <a:rPr lang="en-US" dirty="0"/>
              <a:t>Many decision tasks are computationally intractable</a:t>
            </a:r>
          </a:p>
          <a:p>
            <a:pPr lvl="1"/>
            <a:r>
              <a:rPr lang="en-US" dirty="0"/>
              <a:t>Knapsack problem (similar to Example 2) is NP-hard</a:t>
            </a:r>
          </a:p>
          <a:p>
            <a:pPr lvl="1"/>
            <a:r>
              <a:rPr lang="en-US" dirty="0"/>
              <a:t>Can’t assume humans can overcome a problem’s computational complexity</a:t>
            </a:r>
          </a:p>
          <a:p>
            <a:pPr lvl="1"/>
            <a:endParaRPr lang="en-US" dirty="0"/>
          </a:p>
          <a:p>
            <a:r>
              <a:rPr lang="en-US" dirty="0"/>
              <a:t>Beliefs (and values) are only used to represent preferences</a:t>
            </a:r>
          </a:p>
          <a:p>
            <a:pPr lvl="1"/>
            <a:r>
              <a:rPr lang="en-US" dirty="0"/>
              <a:t>Completeness of preferences is intractable </a:t>
            </a:r>
            <a:r>
              <a:rPr lang="en-US" dirty="0">
                <a:sym typeface="Wingdings" pitchFamily="2" charset="2"/>
              </a:rPr>
              <a:t>=&gt; inference of beliefs impossible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/>
              <a:t>Belief/preference updating following Bayes’ Law can be computationally intractable</a:t>
            </a:r>
          </a:p>
          <a:p>
            <a:pPr lvl="1"/>
            <a:endParaRPr lang="en-US" dirty="0"/>
          </a:p>
          <a:p>
            <a:r>
              <a:rPr lang="en-US" dirty="0"/>
              <a:t>Conclusion: “</a:t>
            </a:r>
            <a:r>
              <a:rPr lang="en-US" sz="2900" u="sng" dirty="0"/>
              <a:t>Savage framework is computationally intractable</a:t>
            </a:r>
            <a:r>
              <a:rPr lang="en-US" sz="2900" dirty="0"/>
              <a:t> not only from the perspective of completeness, but also from the perspective of maintaining a set of beliefs consistent with Bayes’ Law.”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760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0C91B-DD6A-6E49-B29B-08C4F3B46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of the Savage framework | Effectiveness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E2AC3-D647-1C49-A160-6A4C77DD7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Example 1: Uncertainty due to randomness</a:t>
            </a:r>
          </a:p>
          <a:p>
            <a:pPr lvl="1"/>
            <a:r>
              <a:rPr lang="en-US" dirty="0"/>
              <a:t>Uncertainty is probabilistic; probabilities can be learned by sampling</a:t>
            </a:r>
          </a:p>
          <a:p>
            <a:pPr lvl="1"/>
            <a:r>
              <a:rPr lang="en-US" dirty="0"/>
              <a:t>Belief updating is tractable (in class P)</a:t>
            </a:r>
          </a:p>
          <a:p>
            <a:endParaRPr lang="en-US" dirty="0"/>
          </a:p>
          <a:p>
            <a:r>
              <a:rPr lang="en-US" dirty="0"/>
              <a:t>Example 2: Uncertainty due to computational complexity</a:t>
            </a:r>
          </a:p>
          <a:p>
            <a:pPr lvl="1"/>
            <a:r>
              <a:rPr lang="en-US" dirty="0"/>
              <a:t>Uncertainty is not probabilistic; it arises from the high degree of computational resources required to compute the optimal solution</a:t>
            </a:r>
          </a:p>
          <a:p>
            <a:pPr lvl="2"/>
            <a:r>
              <a:rPr lang="en-US" dirty="0"/>
              <a:t>Using the Savage framework, probabilities = the degree of belief that a certain subset of items is the optimal solution</a:t>
            </a:r>
          </a:p>
          <a:p>
            <a:pPr lvl="1"/>
            <a:r>
              <a:rPr lang="en-US" dirty="0"/>
              <a:t>Listing all the 82 possibilities is faster than using random sampling to reduce uncertainty</a:t>
            </a:r>
          </a:p>
          <a:p>
            <a:pPr lvl="1"/>
            <a:endParaRPr lang="en-US" dirty="0"/>
          </a:p>
          <a:p>
            <a:r>
              <a:rPr lang="en-US" dirty="0"/>
              <a:t>“The Savage framework is only effective in representing a particular type of uncertainty… uncertainty that can effectively be represented by probabilities.”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22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0C91B-DD6A-6E49-B29B-08C4F3B46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of the Savage framework | Implications for modeling of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E2AC3-D647-1C49-A160-6A4C77DD7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Suggested to be a generic framework that can capture any decision situation</a:t>
            </a:r>
          </a:p>
          <a:p>
            <a:pPr lvl="1"/>
            <a:r>
              <a:rPr lang="en-US" dirty="0"/>
              <a:t>Decision theories inspired by it all assume that the agent behaves optimally, maximizing a weighted average of utilities over states</a:t>
            </a:r>
          </a:p>
          <a:p>
            <a:pPr lvl="1"/>
            <a:endParaRPr lang="en-US" dirty="0"/>
          </a:p>
          <a:p>
            <a:r>
              <a:rPr lang="en-US" dirty="0"/>
              <a:t>Plausible decision-making models need to solve a task without exceeding the decision-maker’s computational capacities</a:t>
            </a:r>
          </a:p>
          <a:p>
            <a:endParaRPr lang="en-US" dirty="0"/>
          </a:p>
          <a:p>
            <a:r>
              <a:rPr lang="en-US" dirty="0"/>
              <a:t>Need frameworks that allow more general representations of knowledge than probability representations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0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9B657-EF45-6042-BE41-5495340E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近期安排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0FA72-9A22-D84C-9322-DC3F46B53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下周两次报告时间</a:t>
            </a:r>
            <a:endParaRPr lang="en-US" dirty="0"/>
          </a:p>
          <a:p>
            <a:pPr lvl="1"/>
            <a:r>
              <a:rPr lang="en-US" dirty="0" err="1"/>
              <a:t>周三</a:t>
            </a:r>
            <a:r>
              <a:rPr lang="zh-CN" altLang="en-US" dirty="0"/>
              <a:t>、周五（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19</a:t>
            </a:r>
            <a:r>
              <a:rPr lang="zh-CN" altLang="en-US" dirty="0"/>
              <a:t>日和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21</a:t>
            </a:r>
            <a:r>
              <a:rPr lang="zh-CN" altLang="en-US" dirty="0"/>
              <a:t>日）</a:t>
            </a:r>
            <a:r>
              <a:rPr lang="en-US" dirty="0"/>
              <a:t>北京时间晚上</a:t>
            </a:r>
            <a:r>
              <a:rPr lang="en-US" altLang="zh-CN" dirty="0"/>
              <a:t>9</a:t>
            </a:r>
            <a:r>
              <a:rPr lang="zh-CN" altLang="en-US" dirty="0"/>
              <a:t>点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下下周开始报告时间改为每周周二和周五报告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1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14AD8C-C20B-384E-A084-721017328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502" y="628650"/>
            <a:ext cx="9404996" cy="262106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CFAE5CBF-D772-034D-9E3F-907E1234D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9114"/>
            <a:ext cx="9144000" cy="1925409"/>
          </a:xfrm>
        </p:spPr>
        <p:txBody>
          <a:bodyPr>
            <a:normAutofit fontScale="92500" lnSpcReduction="20000"/>
          </a:bodyPr>
          <a:lstStyle/>
          <a:p>
            <a:endParaRPr lang="en-US" dirty="0">
              <a:effectLst/>
            </a:endParaRPr>
          </a:p>
          <a:p>
            <a:r>
              <a:rPr lang="en-US" dirty="0" err="1"/>
              <a:t>主讲人</a:t>
            </a:r>
            <a:r>
              <a:rPr lang="zh-CN" altLang="en-US" dirty="0"/>
              <a:t>：马若璠</a:t>
            </a:r>
            <a:r>
              <a:rPr lang="en-US" altLang="zh-CN" dirty="0"/>
              <a:t> | Presenter: Ma, </a:t>
            </a:r>
            <a:r>
              <a:rPr lang="en-US" altLang="zh-CN" dirty="0" err="1"/>
              <a:t>Ruofan</a:t>
            </a:r>
            <a:endParaRPr lang="en-US" altLang="zh-CN" dirty="0"/>
          </a:p>
          <a:p>
            <a:r>
              <a:rPr lang="en-US" altLang="zh-CN" dirty="0">
                <a:effectLst/>
              </a:rPr>
              <a:t>2022</a:t>
            </a:r>
            <a:r>
              <a:rPr lang="zh-CN" altLang="en-US" dirty="0">
                <a:effectLst/>
              </a:rPr>
              <a:t>年</a:t>
            </a: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月</a:t>
            </a:r>
            <a:r>
              <a:rPr lang="en-US" altLang="zh-CN" dirty="0">
                <a:effectLst/>
              </a:rPr>
              <a:t>14</a:t>
            </a:r>
            <a:r>
              <a:rPr lang="zh-CN" altLang="en-US" dirty="0">
                <a:effectLst/>
              </a:rPr>
              <a:t>日</a:t>
            </a:r>
            <a:r>
              <a:rPr lang="en-US" altLang="zh-CN" dirty="0">
                <a:effectLst/>
              </a:rPr>
              <a:t> | Jan 14</a:t>
            </a:r>
            <a:r>
              <a:rPr lang="en-US" altLang="zh-CN" baseline="30000" dirty="0">
                <a:effectLst/>
              </a:rPr>
              <a:t>th</a:t>
            </a:r>
            <a:r>
              <a:rPr lang="en-US" altLang="zh-CN" dirty="0">
                <a:effectLst/>
              </a:rPr>
              <a:t>, 2022</a:t>
            </a:r>
          </a:p>
          <a:p>
            <a:endParaRPr lang="en-US" altLang="zh-CN" dirty="0"/>
          </a:p>
          <a:p>
            <a:r>
              <a:rPr lang="en-US" altLang="zh-CN" dirty="0"/>
              <a:t>Find me on: </a:t>
            </a:r>
            <a:r>
              <a:rPr lang="en-US" dirty="0">
                <a:hlinkClick r:id="rId3" tooltip="https://scholar.google.com/citations?user=DxoiQ3IAAAAJ&amp;hl=en&amp;oi=ao"/>
              </a:rPr>
              <a:t>Google Scholar</a:t>
            </a:r>
            <a:r>
              <a:rPr lang="en-US" dirty="0"/>
              <a:t> | </a:t>
            </a:r>
            <a:r>
              <a:rPr lang="en-US" dirty="0">
                <a:hlinkClick r:id="rId4" tooltip="https://www.researchgate.net/profile/Ruofan-Ma"/>
              </a:rPr>
              <a:t>ResearchGate</a:t>
            </a:r>
            <a:r>
              <a:rPr lang="en-US" dirty="0"/>
              <a:t> | </a:t>
            </a:r>
            <a:r>
              <a:rPr lang="en-US" dirty="0">
                <a:hlinkClick r:id="rId5" tooltip="https://twitter.com/ma_ruofan"/>
              </a:rPr>
              <a:t>Twitter</a:t>
            </a:r>
            <a:r>
              <a:rPr lang="en-US" dirty="0"/>
              <a:t> @</a:t>
            </a:r>
            <a:r>
              <a:rPr lang="en-US" dirty="0" err="1"/>
              <a:t>ma_ruofan</a:t>
            </a:r>
            <a:endParaRPr lang="en-US" altLang="zh-CN" dirty="0"/>
          </a:p>
          <a:p>
            <a:endParaRPr lang="en-US" altLang="zh-CN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78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F9CA-EB38-E44A-854E-F6655C26F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Savage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CF644-EC94-4C4D-A2A2-D9B221D63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uncertainty in decision-making </a:t>
            </a:r>
          </a:p>
          <a:p>
            <a:pPr lvl="1"/>
            <a:r>
              <a:rPr lang="en-US" dirty="0"/>
              <a:t>Savage framework</a:t>
            </a:r>
          </a:p>
          <a:p>
            <a:pPr lvl="2"/>
            <a:r>
              <a:rPr lang="en-US" dirty="0"/>
              <a:t>States of the world represented by probabilities</a:t>
            </a:r>
          </a:p>
          <a:p>
            <a:pPr lvl="2"/>
            <a:endParaRPr lang="en-US" dirty="0"/>
          </a:p>
          <a:p>
            <a:r>
              <a:rPr lang="en-US" dirty="0"/>
              <a:t>Several axioms</a:t>
            </a:r>
          </a:p>
        </p:txBody>
      </p:sp>
    </p:spTree>
    <p:extLst>
      <p:ext uri="{BB962C8B-B14F-4D97-AF65-F5344CB8AC3E}">
        <p14:creationId xmlns:p14="http://schemas.microsoft.com/office/powerpoint/2010/main" val="364393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592E3-FEF5-AC4F-9224-79BB6914E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Savage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F05F3-D766-7E4B-8329-7840294A3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Axioms of rationality = basic properties obeyed by every rational decision-maker</a:t>
            </a:r>
          </a:p>
          <a:p>
            <a:pPr lvl="1"/>
            <a:r>
              <a:rPr lang="en-US" dirty="0"/>
              <a:t>Core of the framework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91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83304-2D5A-844C-A5AD-A3C51DE4A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Savage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92CBE-4893-1147-A03B-B47F5535E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Axiom 1 establishes </a:t>
            </a:r>
            <a:r>
              <a:rPr lang="en-US" i="1" dirty="0"/>
              <a:t>completeness </a:t>
            </a:r>
            <a:r>
              <a:rPr lang="en-US" dirty="0"/>
              <a:t>of preferences</a:t>
            </a:r>
          </a:p>
          <a:p>
            <a:pPr lvl="1"/>
            <a:endParaRPr lang="en-US" dirty="0"/>
          </a:p>
          <a:p>
            <a:r>
              <a:rPr lang="en-US" dirty="0"/>
              <a:t>F: S </a:t>
            </a:r>
            <a:r>
              <a:rPr lang="en-US" dirty="0">
                <a:sym typeface="Wingdings" pitchFamily="2" charset="2"/>
              </a:rPr>
              <a:t> C </a:t>
            </a:r>
          </a:p>
          <a:p>
            <a:pPr lvl="1"/>
            <a:r>
              <a:rPr lang="en-US" dirty="0">
                <a:sym typeface="Wingdings" pitchFamily="2" charset="2"/>
              </a:rPr>
              <a:t>If s is the agent’s state, then </a:t>
            </a:r>
            <a:r>
              <a:rPr lang="en-US" dirty="0"/>
              <a:t>∀ s  ∈ S and f  ∈ F</a:t>
            </a:r>
            <a:r>
              <a:rPr lang="en-US" baseline="-25000" dirty="0"/>
              <a:t>0</a:t>
            </a:r>
            <a:r>
              <a:rPr lang="en-US" dirty="0"/>
              <a:t>, ∃ </a:t>
            </a:r>
            <a:r>
              <a:rPr lang="en-US" dirty="0">
                <a:sym typeface="Wingdings" pitchFamily="2" charset="2"/>
              </a:rPr>
              <a:t>c = f(s)</a:t>
            </a:r>
          </a:p>
          <a:p>
            <a:pPr lvl="1"/>
            <a:r>
              <a:rPr lang="en-US" dirty="0">
                <a:sym typeface="Wingdings" pitchFamily="2" charset="2"/>
              </a:rPr>
              <a:t>S is the set of possible states of the world</a:t>
            </a:r>
          </a:p>
          <a:p>
            <a:pPr lvl="1"/>
            <a:r>
              <a:rPr lang="en-US" dirty="0">
                <a:sym typeface="Wingdings" pitchFamily="2" charset="2"/>
              </a:rPr>
              <a:t>C is the set of consequences of a given action</a:t>
            </a:r>
          </a:p>
          <a:p>
            <a:pPr lvl="1"/>
            <a:r>
              <a:rPr lang="en-US" dirty="0">
                <a:sym typeface="Wingdings" pitchFamily="2" charset="2"/>
              </a:rPr>
              <a:t>F</a:t>
            </a:r>
            <a:r>
              <a:rPr lang="en-US" baseline="-25000" dirty="0"/>
              <a:t>0</a:t>
            </a:r>
            <a:r>
              <a:rPr lang="en-US" dirty="0">
                <a:sym typeface="Wingdings" pitchFamily="2" charset="2"/>
              </a:rPr>
              <a:t> is a set of actions (</a:t>
            </a:r>
            <a:r>
              <a:rPr lang="en-US" i="1" dirty="0">
                <a:sym typeface="Wingdings" pitchFamily="2" charset="2"/>
              </a:rPr>
              <a:t>concrete acts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lvl="1"/>
            <a:r>
              <a:rPr lang="en-US" dirty="0">
                <a:sym typeface="Wingdings" pitchFamily="2" charset="2"/>
              </a:rPr>
              <a:t>F the set of all mappings (</a:t>
            </a:r>
            <a:r>
              <a:rPr lang="en-US" i="1" dirty="0">
                <a:sym typeface="Wingdings" pitchFamily="2" charset="2"/>
              </a:rPr>
              <a:t>acts</a:t>
            </a:r>
            <a:r>
              <a:rPr lang="en-US" dirty="0">
                <a:sym typeface="Wingdings" pitchFamily="2" charset="2"/>
              </a:rPr>
              <a:t>) from S to C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/>
              <a:t>Axiom 1: Preferences are binary relations over choice options (e.g., apple &gt;= banana), and the agent defines preferences for the entire choice set</a:t>
            </a:r>
          </a:p>
          <a:p>
            <a:pPr lvl="1"/>
            <a:r>
              <a:rPr lang="en-US" dirty="0"/>
              <a:t>Assumes that agents rank all acts (i.e., elements of F) available to them</a:t>
            </a:r>
          </a:p>
        </p:txBody>
      </p:sp>
    </p:spTree>
    <p:extLst>
      <p:ext uri="{BB962C8B-B14F-4D97-AF65-F5344CB8AC3E}">
        <p14:creationId xmlns:p14="http://schemas.microsoft.com/office/powerpoint/2010/main" val="38784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E505-63DA-DE41-A93F-FF3E193CA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Savage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C5DC45-76BB-6946-8319-88A96E6F54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Axiom 1 establishes </a:t>
                </a:r>
                <a:r>
                  <a:rPr lang="en-US" i="1" dirty="0"/>
                  <a:t>completeness </a:t>
                </a:r>
                <a:r>
                  <a:rPr lang="en-US" dirty="0"/>
                  <a:t>of preferences</a:t>
                </a:r>
              </a:p>
              <a:p>
                <a:endParaRPr lang="en-US" dirty="0"/>
              </a:p>
              <a:p>
                <a:r>
                  <a:rPr lang="en-US" dirty="0"/>
                  <a:t>The number of preference comparisons grows fast!</a:t>
                </a:r>
              </a:p>
              <a:p>
                <a:pPr lvl="1"/>
                <a:r>
                  <a:rPr lang="en-US" dirty="0"/>
                  <a:t>E.g., Choosing a subset of goods from a set of n available goods </a:t>
                </a:r>
                <a:r>
                  <a:rPr lang="en-US" dirty="0">
                    <a:sym typeface="Wingdings" pitchFamily="2" charset="2"/>
                  </a:rPr>
                  <a:t> </a:t>
                </a:r>
              </a:p>
              <a:p>
                <a:pPr lvl="2">
                  <a:buFont typeface="Wingdings" pitchFamily="2" charset="2"/>
                  <a:buChar char="à"/>
                </a:pPr>
                <a:r>
                  <a:rPr lang="en-US" sz="24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a:rPr lang="en-US" sz="2400">
                            <a:sym typeface="Wingdings" pitchFamily="2" charset="2"/>
                          </a:rPr>
                          <m:t>𝑘</m:t>
                        </m:r>
                        <m:r>
                          <a:rPr lang="en-US" sz="2400">
                            <a:sym typeface="Wingdings" pitchFamily="2" charset="2"/>
                          </a:rPr>
                          <m:t>=0</m:t>
                        </m:r>
                      </m:sub>
                      <m:sup>
                        <m:r>
                          <a:rPr lang="en-US" sz="2400">
                            <a:sym typeface="Wingdings" pitchFamily="2" charset="2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dirty="0"/>
                          <m:t>k</m:t>
                        </m:r>
                        <m:r>
                          <m:rPr>
                            <m:nor/>
                          </m:rPr>
                          <a:rPr lang="en-US" sz="2400" dirty="0"/>
                          <m:t>!</m:t>
                        </m:r>
                        <m:r>
                          <m:rPr>
                            <m:nor/>
                          </m:rPr>
                          <a:rPr lang="en-US" sz="2400" dirty="0"/>
                          <m:t>S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n-US" sz="2400" dirty="0"/>
                          <m:t>n</m:t>
                        </m:r>
                        <m:r>
                          <m:rPr>
                            <m:nor/>
                          </m:rPr>
                          <a:rPr lang="en-US" sz="2400" dirty="0"/>
                          <m:t>, </m:t>
                        </m:r>
                        <m:r>
                          <m:rPr>
                            <m:nor/>
                          </m:rPr>
                          <a:rPr lang="en-US" sz="2400" dirty="0"/>
                          <m:t>k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 binary comparisons to establish </a:t>
                </a:r>
              </a:p>
              <a:p>
                <a:pPr lvl="2"/>
                <a:r>
                  <a:rPr lang="en-US" sz="2200" dirty="0"/>
                  <a:t>n = 10 gives 102, 247, 563 number of comparisons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Problems: </a:t>
                </a:r>
              </a:p>
              <a:p>
                <a:pPr lvl="1"/>
                <a:r>
                  <a:rPr lang="en-US" dirty="0"/>
                  <a:t>If preferences are established “offline,” then where to store them? If established "online,” then why completeness?</a:t>
                </a:r>
              </a:p>
              <a:p>
                <a:pPr lvl="1"/>
                <a:r>
                  <a:rPr lang="en-US" dirty="0"/>
                  <a:t>What if new information arrives? The agent needs to reconstruct the preference set.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C5DC45-76BB-6946-8319-88A96E6F54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612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A1A40-86A3-484F-9A0D-585974DF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Savage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3D465-4CC7-7841-A4BD-6867F9828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091"/>
            <a:ext cx="10515600" cy="50397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Axioms 2, 3, 4 establish the </a:t>
            </a:r>
            <a:r>
              <a:rPr lang="en-US" i="1" dirty="0"/>
              <a:t>separability</a:t>
            </a:r>
            <a:r>
              <a:rPr lang="en-US" dirty="0"/>
              <a:t> of belief and value: the agents’ beliefs and values can always be disentangled</a:t>
            </a:r>
          </a:p>
          <a:p>
            <a:pPr lvl="1"/>
            <a:r>
              <a:rPr lang="en-US" dirty="0"/>
              <a:t>Assumes that agents can track beliefs and values separately</a:t>
            </a:r>
          </a:p>
          <a:p>
            <a:pPr lvl="2"/>
            <a:r>
              <a:rPr lang="en-US" dirty="0"/>
              <a:t>This ability is assumed to be central to rationality</a:t>
            </a:r>
          </a:p>
          <a:p>
            <a:pPr lvl="1"/>
            <a:endParaRPr lang="en-US" dirty="0"/>
          </a:p>
          <a:p>
            <a:r>
              <a:rPr lang="en-US" dirty="0"/>
              <a:t>Defining null A ⊆ S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f</a:t>
            </a:r>
            <a:r>
              <a:rPr lang="en-US" baseline="-25000" dirty="0" err="1"/>
              <a:t>A</a:t>
            </a:r>
            <a:r>
              <a:rPr lang="en-US" baseline="-25000" dirty="0"/>
              <a:t> </a:t>
            </a:r>
            <a:r>
              <a:rPr lang="en-US" dirty="0"/>
              <a:t>be the restriction of the mapping f to the set A, ∀ f ∈ F and ∀ A ⊆ S</a:t>
            </a:r>
          </a:p>
          <a:p>
            <a:pPr lvl="1"/>
            <a:r>
              <a:rPr lang="en-US" dirty="0"/>
              <a:t>Then A is </a:t>
            </a:r>
            <a:r>
              <a:rPr lang="en-US" i="1" dirty="0"/>
              <a:t>null</a:t>
            </a:r>
            <a:r>
              <a:rPr lang="en-US" dirty="0"/>
              <a:t> if </a:t>
            </a:r>
          </a:p>
          <a:p>
            <a:pPr lvl="2"/>
            <a:r>
              <a:rPr lang="en-US" dirty="0" err="1"/>
              <a:t>f</a:t>
            </a:r>
            <a:r>
              <a:rPr lang="en-US" baseline="-25000" dirty="0" err="1"/>
              <a:t>A^C</a:t>
            </a:r>
            <a:r>
              <a:rPr lang="en-US" baseline="-25000" dirty="0"/>
              <a:t> </a:t>
            </a:r>
            <a:r>
              <a:rPr lang="en-US" dirty="0"/>
              <a:t>~ </a:t>
            </a:r>
            <a:r>
              <a:rPr lang="en-US" dirty="0" err="1"/>
              <a:t>g</a:t>
            </a:r>
            <a:r>
              <a:rPr lang="en-US" baseline="-25000" dirty="0" err="1"/>
              <a:t>A^C</a:t>
            </a:r>
            <a:r>
              <a:rPr lang="en-US" baseline="-25000" dirty="0"/>
              <a:t> 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=&gt; f ~ g, where f, g </a:t>
            </a:r>
            <a:r>
              <a:rPr lang="en-US" dirty="0"/>
              <a:t>∈ F and A^C is the complement of A</a:t>
            </a:r>
            <a:endParaRPr lang="en-US" baseline="-25000" dirty="0"/>
          </a:p>
          <a:p>
            <a:pPr lvl="2"/>
            <a:endParaRPr lang="en-US" baseline="-25000" dirty="0"/>
          </a:p>
          <a:p>
            <a:r>
              <a:rPr lang="en-US" dirty="0"/>
              <a:t>The agent is indifferent towards states in A (i.e., preferences are not influenced by the consequences they have for states in A)</a:t>
            </a:r>
          </a:p>
          <a:p>
            <a:pPr lvl="1"/>
            <a:r>
              <a:rPr lang="en-US" dirty="0"/>
              <a:t>Implication is that the true state of the world is not in A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i="1" dirty="0"/>
              <a:t>constant act </a:t>
            </a:r>
            <a:r>
              <a:rPr lang="en-US" dirty="0"/>
              <a:t>[c] is a [c] ∈ F such that, ∀ s ∈ S, [c] maps s </a:t>
            </a:r>
            <a:r>
              <a:rPr lang="en-US" dirty="0">
                <a:sym typeface="Wingdings" pitchFamily="2" charset="2"/>
              </a:rPr>
              <a:t> c for a c </a:t>
            </a:r>
            <a:r>
              <a:rPr lang="en-US" dirty="0"/>
              <a:t>∈ 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071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75AE-5538-074B-922F-F87457245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Savage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B011D-478F-2242-9D74-15F21C1D3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958"/>
            <a:ext cx="10515600" cy="5196063"/>
          </a:xfrm>
        </p:spPr>
        <p:txBody>
          <a:bodyPr>
            <a:normAutofit/>
          </a:bodyPr>
          <a:lstStyle/>
          <a:p>
            <a:r>
              <a:rPr lang="en-US" dirty="0"/>
              <a:t>Axiom 2: the </a:t>
            </a:r>
            <a:r>
              <a:rPr lang="en-US" i="1" dirty="0"/>
              <a:t>sure-thing principle</a:t>
            </a:r>
          </a:p>
          <a:p>
            <a:pPr lvl="1"/>
            <a:r>
              <a:rPr lang="en-US" dirty="0"/>
              <a:t>If two acts agree on A^C, then the choice between the acts should only depend on how they differ on A but not on how they agree on A^C</a:t>
            </a:r>
          </a:p>
          <a:p>
            <a:pPr lvl="1"/>
            <a:r>
              <a:rPr lang="en-US" dirty="0"/>
              <a:t>The most controversial axiom</a:t>
            </a:r>
          </a:p>
          <a:p>
            <a:pPr lvl="2"/>
            <a:r>
              <a:rPr lang="en-US" dirty="0"/>
              <a:t>Ellsberg paradox: ambiguity/uncertainty aversion (people prefer choices that have known risks than uncertain risks)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2848</TotalTime>
  <Words>1446</Words>
  <Application>Microsoft Macintosh PowerPoint</Application>
  <PresentationFormat>Widescreen</PresentationFormat>
  <Paragraphs>159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Social decision-making journal club</vt:lpstr>
      <vt:lpstr>近期安排</vt:lpstr>
      <vt:lpstr>PowerPoint Presentation</vt:lpstr>
      <vt:lpstr>The Savage framework</vt:lpstr>
      <vt:lpstr>The Savage framework</vt:lpstr>
      <vt:lpstr>The Savage framework</vt:lpstr>
      <vt:lpstr>The Savage framework</vt:lpstr>
      <vt:lpstr>The Savage framework</vt:lpstr>
      <vt:lpstr>The Savage framework</vt:lpstr>
      <vt:lpstr>The Savage framework</vt:lpstr>
      <vt:lpstr>The Savage framework</vt:lpstr>
      <vt:lpstr>Example 1 Selection of securities</vt:lpstr>
      <vt:lpstr>Example 2 Backpacking</vt:lpstr>
      <vt:lpstr>Computational complexity</vt:lpstr>
      <vt:lpstr>Computational complexity and human decision-making</vt:lpstr>
      <vt:lpstr>Limits of the Savage framework | Tractability</vt:lpstr>
      <vt:lpstr>Limits of the Savage framework | Effectiveness</vt:lpstr>
      <vt:lpstr>Limits of the Savage framework | Implications for modeling of decisions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Ma, Ruofan</dc:creator>
  <cp:lastModifiedBy>Ma, Ruofan</cp:lastModifiedBy>
  <cp:revision>20</cp:revision>
  <dcterms:created xsi:type="dcterms:W3CDTF">2022-01-12T13:17:10Z</dcterms:created>
  <dcterms:modified xsi:type="dcterms:W3CDTF">2022-01-14T12:45:10Z</dcterms:modified>
</cp:coreProperties>
</file>