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782" r:id="rId2"/>
    <p:sldId id="825" r:id="rId3"/>
    <p:sldId id="876" r:id="rId4"/>
    <p:sldId id="878" r:id="rId5"/>
    <p:sldId id="877" r:id="rId6"/>
    <p:sldId id="872" r:id="rId7"/>
    <p:sldId id="880" r:id="rId8"/>
    <p:sldId id="879" r:id="rId9"/>
    <p:sldId id="881" r:id="rId10"/>
    <p:sldId id="882" r:id="rId11"/>
    <p:sldId id="88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Chunlei" initials="LC" lastIdx="1" clrIdx="0">
    <p:extLst>
      <p:ext uri="{19B8F6BF-5375-455C-9EA6-DF929625EA0E}">
        <p15:presenceInfo xmlns:p15="http://schemas.microsoft.com/office/powerpoint/2012/main" userId="5629ed32e33d14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D2A"/>
    <a:srgbClr val="939DAC"/>
    <a:srgbClr val="7683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04" autoAdjust="0"/>
  </p:normalViewPr>
  <p:slideViewPr>
    <p:cSldViewPr snapToGrid="0" showGuides="1">
      <p:cViewPr varScale="1">
        <p:scale>
          <a:sx n="66" d="100"/>
          <a:sy n="66" d="100"/>
        </p:scale>
        <p:origin x="935" y="76"/>
      </p:cViewPr>
      <p:guideLst>
        <p:guide orient="horz" pos="217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样本小  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不一定正确的测量指标，比如脑容量，新皮层比例可能更合适</a:t>
            </a:r>
            <a:endParaRPr lang="en-US" altLang="zh-CN"/>
          </a:p>
          <a:p>
            <a:r>
              <a:rPr lang="en-US" altLang="zh-CN"/>
              <a:t>3 </a:t>
            </a:r>
            <a:r>
              <a:rPr lang="zh-CN" altLang="en-US"/>
              <a:t>人和猴子的关系</a:t>
            </a:r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也许 他们设计的实验和对应的计算建模本身就是需要更多智力 而非心理理论</a:t>
            </a:r>
            <a:endParaRPr lang="en-US" altLang="zh-CN"/>
          </a:p>
          <a:p>
            <a:r>
              <a:rPr lang="en-US" altLang="zh-CN"/>
              <a:t>5 </a:t>
            </a:r>
            <a:r>
              <a:rPr lang="zh-CN" altLang="en-US"/>
              <a:t>地板效应</a:t>
            </a:r>
            <a:r>
              <a:rPr lang="en-US" altLang="zh-CN"/>
              <a:t>——</a:t>
            </a:r>
            <a:r>
              <a:rPr lang="zh-CN" altLang="en-US"/>
              <a:t>这个范式无法测试（猴子的）心理理论</a:t>
            </a:r>
            <a:endParaRPr lang="en-US" altLang="zh-CN"/>
          </a:p>
          <a:p>
            <a:r>
              <a:rPr lang="en-US" altLang="zh-CN"/>
              <a:t>6 7</a:t>
            </a:r>
            <a:r>
              <a:rPr lang="zh-CN" altLang="en-US"/>
              <a:t>个点做回归？  而且还不确定因变量</a:t>
            </a:r>
            <a:r>
              <a:rPr lang="en-US" altLang="zh-CN"/>
              <a:t>pToM</a:t>
            </a:r>
            <a:r>
              <a:rPr lang="zh-CN" altLang="en-US"/>
              <a:t>的可靠性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Q:  </a:t>
            </a:r>
            <a:r>
              <a:rPr lang="zh-CN" altLang="en-US"/>
              <a:t>为什么是 </a:t>
            </a:r>
            <a:r>
              <a:rPr lang="en-US" altLang="zh-CN"/>
              <a:t>F[2,58]  ?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2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样本小  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不一定正确的测量指标，比如脑容量，新皮层比例可能更合适</a:t>
            </a:r>
            <a:endParaRPr lang="en-US" altLang="zh-CN"/>
          </a:p>
          <a:p>
            <a:r>
              <a:rPr lang="en-US" altLang="zh-CN"/>
              <a:t>3 </a:t>
            </a:r>
            <a:r>
              <a:rPr lang="zh-CN" altLang="en-US"/>
              <a:t>人和猴子的关系</a:t>
            </a:r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也许 他们设计的实验和对应的计算建模本身就是需要更多智力 而非心理理论</a:t>
            </a:r>
            <a:endParaRPr lang="en-US" altLang="zh-CN"/>
          </a:p>
          <a:p>
            <a:r>
              <a:rPr lang="en-US" altLang="zh-CN"/>
              <a:t>5 </a:t>
            </a:r>
            <a:r>
              <a:rPr lang="zh-CN" altLang="en-US"/>
              <a:t>地板效应</a:t>
            </a:r>
            <a:r>
              <a:rPr lang="en-US" altLang="zh-CN"/>
              <a:t>——</a:t>
            </a:r>
            <a:r>
              <a:rPr lang="zh-CN" altLang="en-US"/>
              <a:t>这个范式无法测试（猴子的）心理理论</a:t>
            </a:r>
            <a:endParaRPr lang="en-US" altLang="zh-CN"/>
          </a:p>
          <a:p>
            <a:r>
              <a:rPr lang="en-US" altLang="zh-CN"/>
              <a:t>6 7</a:t>
            </a:r>
            <a:r>
              <a:rPr lang="zh-CN" altLang="en-US"/>
              <a:t>个点做回归？  而且还不确定因变量</a:t>
            </a:r>
            <a:r>
              <a:rPr lang="en-US" altLang="zh-CN"/>
              <a:t>pToM</a:t>
            </a:r>
            <a:r>
              <a:rPr lang="zh-CN" altLang="en-US"/>
              <a:t>的可靠性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Q:  </a:t>
            </a:r>
            <a:r>
              <a:rPr lang="zh-CN" altLang="en-US"/>
              <a:t>为什么是 </a:t>
            </a:r>
            <a:r>
              <a:rPr lang="en-US" altLang="zh-CN"/>
              <a:t>F[2,58]  ?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1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会和怎样的人合作？</a:t>
            </a:r>
          </a:p>
        </p:txBody>
      </p:sp>
    </p:spTree>
    <p:extLst>
      <p:ext uri="{BB962C8B-B14F-4D97-AF65-F5344CB8AC3E}">
        <p14:creationId xmlns:p14="http://schemas.microsoft.com/office/powerpoint/2010/main" val="212035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会和怎样的人合作？</a:t>
            </a:r>
          </a:p>
        </p:txBody>
      </p:sp>
    </p:spTree>
    <p:extLst>
      <p:ext uri="{BB962C8B-B14F-4D97-AF65-F5344CB8AC3E}">
        <p14:creationId xmlns:p14="http://schemas.microsoft.com/office/powerpoint/2010/main" val="339334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会和怎样的人合作？</a:t>
            </a:r>
          </a:p>
        </p:txBody>
      </p:sp>
    </p:spTree>
    <p:extLst>
      <p:ext uri="{BB962C8B-B14F-4D97-AF65-F5344CB8AC3E}">
        <p14:creationId xmlns:p14="http://schemas.microsoft.com/office/powerpoint/2010/main" val="17100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会和怎样的人合作？</a:t>
            </a:r>
          </a:p>
        </p:txBody>
      </p:sp>
    </p:spTree>
    <p:extLst>
      <p:ext uri="{BB962C8B-B14F-4D97-AF65-F5344CB8AC3E}">
        <p14:creationId xmlns:p14="http://schemas.microsoft.com/office/powerpoint/2010/main" val="338847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3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4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样本小  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不一定正确的测量指标，比如脑容量，新皮层比例可能更合适</a:t>
            </a:r>
            <a:endParaRPr lang="en-US" altLang="zh-CN"/>
          </a:p>
          <a:p>
            <a:r>
              <a:rPr lang="en-US" altLang="zh-CN"/>
              <a:t>3 </a:t>
            </a:r>
            <a:r>
              <a:rPr lang="zh-CN" altLang="en-US"/>
              <a:t>人和猴子的关系</a:t>
            </a:r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也许 他们设计的实验和对应的计算建模本身就是需要更多智力 而非心理理论</a:t>
            </a:r>
            <a:endParaRPr lang="en-US" altLang="zh-CN"/>
          </a:p>
          <a:p>
            <a:r>
              <a:rPr lang="en-US" altLang="zh-CN"/>
              <a:t>5 </a:t>
            </a:r>
            <a:r>
              <a:rPr lang="zh-CN" altLang="en-US"/>
              <a:t>地板效应</a:t>
            </a:r>
            <a:r>
              <a:rPr lang="en-US" altLang="zh-CN"/>
              <a:t>——</a:t>
            </a:r>
            <a:r>
              <a:rPr lang="zh-CN" altLang="en-US"/>
              <a:t>这个范式无法测试（猴子的）心理理论</a:t>
            </a:r>
            <a:endParaRPr lang="en-US" altLang="zh-CN"/>
          </a:p>
          <a:p>
            <a:r>
              <a:rPr lang="en-US" altLang="zh-CN"/>
              <a:t>6 7</a:t>
            </a:r>
            <a:r>
              <a:rPr lang="zh-CN" altLang="en-US"/>
              <a:t>个点做回归？  而且还不确定因变量</a:t>
            </a:r>
            <a:r>
              <a:rPr lang="en-US" altLang="zh-CN"/>
              <a:t>pToM</a:t>
            </a:r>
            <a:r>
              <a:rPr lang="zh-CN" altLang="en-US"/>
              <a:t>的可靠性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Q:  </a:t>
            </a:r>
            <a:r>
              <a:rPr lang="zh-CN" altLang="en-US"/>
              <a:t>为什么是 </a:t>
            </a:r>
            <a:r>
              <a:rPr lang="en-US" altLang="zh-CN"/>
              <a:t>F[2,58]  ?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1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69710"/>
            <a:ext cx="2057400" cy="288290"/>
          </a:xfrm>
        </p:spPr>
        <p:txBody>
          <a:bodyPr/>
          <a:lstStyle/>
          <a:p>
            <a:fld id="{A5D2C087-EC80-4E8F-9A77-B9A91063A1C0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34310" y="6569710"/>
            <a:ext cx="3729355" cy="288290"/>
          </a:xfrm>
        </p:spPr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06590" y="6569075"/>
            <a:ext cx="2057400" cy="288925"/>
          </a:xfrm>
        </p:spPr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EE1-5AA4-435E-A8E0-BDBAAFAC3077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E90D-364B-4C6C-BCB3-BD90911D33EA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F6B8-C80D-4D7A-9A72-477732676773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0A0-4D5B-42BB-AED7-EA51CFDB027A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6393-7E74-4B89-A9EA-F1013798C0B2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AB46-9486-48D8-BDE1-6DB37349FE3A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80F3-A195-4B54-A3CF-A6E903494AC0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0D7A-0D49-4444-A9CB-CF8F351B9B75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4850-54B4-4E64-8864-759C4C159309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C60-DF2C-49F4-98AA-661F1A4372A8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83045"/>
            <a:ext cx="2057400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C20C0F5-9870-4538-B1F2-EE0146E311E1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34310" y="6583045"/>
            <a:ext cx="3676015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6600" y="6583045"/>
            <a:ext cx="2057400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69050" cy="805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69685" y="135890"/>
            <a:ext cx="2774950" cy="677252"/>
          </a:xfrm>
          <a:prstGeom prst="roundRect">
            <a:avLst>
              <a:gd name="adj" fmla="val 35506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3500"/>
              </a:lnSpc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文献分享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-9832" y="815012"/>
            <a:ext cx="915383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8322" y="4761973"/>
            <a:ext cx="7157524" cy="2096027"/>
          </a:xfrm>
          <a:prstGeom prst="roundRect">
            <a:avLst>
              <a:gd name="adj" fmla="val 33061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4000"/>
              </a:lnSpc>
            </a:pPr>
            <a:endParaRPr lang="en-US" altLang="zh-CN" sz="2400" b="1" dirty="0">
              <a:solidFill>
                <a:schemeClr val="accent1"/>
              </a:solidFill>
              <a:latin typeface="Microsoft JhengHei" panose="020B0604030504040204" charset="-120"/>
              <a:ea typeface="Microsoft JhengHei" panose="020B0604030504040204" charset="-120"/>
              <a:cs typeface="Times New Roman" panose="02020603050405020304" charset="0"/>
            </a:endParaRPr>
          </a:p>
          <a:p>
            <a:pPr algn="ctr" fontAlgn="auto">
              <a:lnSpc>
                <a:spcPts val="2500"/>
              </a:lnSpc>
            </a:pPr>
            <a:r>
              <a:rPr lang="en-US" altLang="zh-CN" sz="2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Reporters</a:t>
            </a:r>
            <a:r>
              <a:rPr lang="zh-CN" altLang="en-US" sz="2000" b="1">
                <a:solidFill>
                  <a:schemeClr val="accent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200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Chunlei Lu (Introduction &amp; discussion)</a:t>
            </a:r>
          </a:p>
          <a:p>
            <a:pPr algn="ctr" fontAlgn="auto">
              <a:lnSpc>
                <a:spcPts val="2500"/>
              </a:lnSpc>
            </a:pPr>
            <a:r>
              <a:rPr lang="en-US" altLang="zh-CN" sz="20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                    </a:t>
            </a:r>
            <a:r>
              <a:rPr lang="en-US" altLang="zh-CN" sz="200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Mingqian Guo (Methods &amp; Results)</a:t>
            </a:r>
            <a:endParaRPr lang="en-US" altLang="zh-CN" sz="2000" dirty="0">
              <a:solidFill>
                <a:schemeClr val="accent1"/>
              </a:solidFill>
              <a:latin typeface="Cambria Math" panose="02040503050406030204" pitchFamily="18" charset="0"/>
              <a:ea typeface="Microsoft JhengHei" panose="020B0604030504040204" charset="-120"/>
              <a:cs typeface="Times New Roman" panose="02020603050405020304" charset="0"/>
            </a:endParaRPr>
          </a:p>
          <a:p>
            <a:pPr algn="ctr" fontAlgn="auto">
              <a:lnSpc>
                <a:spcPts val="4000"/>
              </a:lnSpc>
            </a:pPr>
            <a:r>
              <a:rPr lang="en-US" altLang="zh-CN" sz="2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2022.01.19</a:t>
            </a:r>
            <a:r>
              <a:rPr lang="en-US" altLang="zh-CN" sz="20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仿宋" panose="02010609060101010101" charset="-122"/>
              </a:rPr>
              <a:t>  </a:t>
            </a:r>
            <a:endParaRPr lang="en-US" altLang="zh-CN" sz="2000" b="1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  <a:cs typeface="仿宋" panose="02010609060101010101" charset="-122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CAE5EC8-9882-4DA1-B34A-06906D1BD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783529-6B6D-4AD2-9576-546DC0DAE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1031117"/>
            <a:ext cx="9153832" cy="4368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Arguement</a:t>
            </a:r>
            <a:endParaRPr lang="zh-CN" altLang="en-US" sz="36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F84-D978-460C-B225-E616AD2474A2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7230" y="1608404"/>
            <a:ext cx="7598126" cy="480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1 </a:t>
            </a:r>
            <a:r>
              <a:rPr lang="zh-CN" altLang="en-US" sz="2000"/>
              <a:t>样本小  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b="1"/>
              <a:t>2 </a:t>
            </a:r>
            <a:r>
              <a:rPr lang="zh-CN" altLang="en-US" sz="2000"/>
              <a:t>不一定正确的测量指标，比如脑容量，新皮层比例可能更合适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b="1"/>
              <a:t>3 </a:t>
            </a:r>
            <a:r>
              <a:rPr lang="zh-CN" altLang="en-US" sz="2000"/>
              <a:t>人和猴子的关系测量和影响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b="1"/>
              <a:t>4 </a:t>
            </a:r>
            <a:r>
              <a:rPr lang="zh-CN" altLang="en-US" sz="2000"/>
              <a:t>也许 他们设计的实验和对应的计算建模本身就是需要更多智力 </a:t>
            </a:r>
            <a:r>
              <a:rPr lang="en-US" altLang="zh-CN" sz="2000"/>
              <a:t>      </a:t>
            </a:r>
            <a:r>
              <a:rPr lang="zh-CN" altLang="en-US" sz="2000"/>
              <a:t>而非心理理论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b="1"/>
              <a:t>5 </a:t>
            </a:r>
            <a:r>
              <a:rPr lang="zh-CN" altLang="en-US" sz="2000"/>
              <a:t>地板效应</a:t>
            </a:r>
            <a:r>
              <a:rPr lang="en-US" altLang="zh-CN" sz="2000"/>
              <a:t>——</a:t>
            </a:r>
            <a:r>
              <a:rPr lang="zh-CN" altLang="en-US" sz="2000"/>
              <a:t>这个范式无法测试（猴子的）心理理论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b="1"/>
              <a:t>6</a:t>
            </a:r>
            <a:r>
              <a:rPr lang="en-US" altLang="zh-CN" sz="2000"/>
              <a:t> 7</a:t>
            </a:r>
            <a:r>
              <a:rPr lang="zh-CN" altLang="en-US" sz="2000"/>
              <a:t>个点做回归？  而且还不确定因变量</a:t>
            </a:r>
            <a:r>
              <a:rPr lang="en-US" altLang="zh-CN" sz="2000"/>
              <a:t>pToM</a:t>
            </a:r>
            <a:r>
              <a:rPr lang="zh-CN" altLang="en-US" sz="2000"/>
              <a:t>的可靠性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b="1"/>
              <a:t>Q</a:t>
            </a:r>
            <a:r>
              <a:rPr lang="en-US" altLang="zh-CN" sz="2000"/>
              <a:t>:  </a:t>
            </a:r>
            <a:r>
              <a:rPr lang="zh-CN" altLang="en-US" sz="2000"/>
              <a:t>为什么是 </a:t>
            </a:r>
            <a:r>
              <a:rPr lang="en-US" altLang="zh-CN" sz="2000"/>
              <a:t>F[2,58]  ?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029DF-3583-40D9-8CE7-F90ECA9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5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Arguement</a:t>
            </a:r>
            <a:endParaRPr lang="zh-CN" altLang="en-US" sz="36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F84-D978-460C-B225-E616AD2474A2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029DF-3583-40D9-8CE7-F90ECA9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B438B0-B0A4-4FDA-85B2-08979272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7" y="1195294"/>
            <a:ext cx="8730410" cy="1751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D2DEB9-DFB9-4709-916B-7508CFE83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19" y="2979448"/>
            <a:ext cx="4278181" cy="39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C446-F2EA-4A22-94F5-FB2BAA82A7C3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9995" y="1349159"/>
            <a:ext cx="7712035" cy="487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Theory of Mind (ToM)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the ability to understand others' mental states</a:t>
            </a:r>
          </a:p>
          <a:p>
            <a:pPr lvl="1">
              <a:lnSpc>
                <a:spcPct val="150000"/>
              </a:lnSpc>
            </a:pPr>
            <a:endParaRPr lang="en-US" altLang="zh-CN" sz="20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humans have evolved such unusually sophisticated ToM. </a:t>
            </a:r>
          </a:p>
          <a:p>
            <a:b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(i) proposing a</a:t>
            </a:r>
            <a:r>
              <a:rPr lang="en-US" altLang="zh-CN" sz="2000" b="1"/>
              <a:t> computational </a:t>
            </a:r>
            <a:r>
              <a:rPr lang="en-US" altLang="zh-CN" sz="2000"/>
              <a:t>definition of ToM</a:t>
            </a:r>
          </a:p>
          <a:p>
            <a:pPr algn="just">
              <a:lnSpc>
                <a:spcPct val="150000"/>
              </a:lnSpc>
            </a:pPr>
            <a:r>
              <a:rPr lang="en-US" altLang="zh-CN" sz="2000"/>
              <a:t>      (ii) performing a comparison of </a:t>
            </a:r>
            <a:r>
              <a:rPr lang="en-US" altLang="zh-CN" sz="2000" b="1"/>
              <a:t>seven primates species</a:t>
            </a:r>
          </a:p>
          <a:p>
            <a:pPr lvl="1">
              <a:lnSpc>
                <a:spcPct val="150000"/>
              </a:lnSpc>
            </a:pPr>
            <a:endParaRPr lang="en-US" altLang="zh-CN" sz="200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314" y="427120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5900-5A3B-46D6-A2F1-12C1ABD90327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2515" y="5883897"/>
            <a:ext cx="872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effectLst/>
              </a:rPr>
              <a:t>      "social brain hypothesis“   VS  "scaffolding hypothesis"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1EF624-30A1-4E3E-81CF-F926D02D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19" y="1175885"/>
            <a:ext cx="7168385" cy="45238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D562CC4-B276-4D92-94D8-04C4BAB574BA}"/>
              </a:ext>
            </a:extLst>
          </p:cNvPr>
          <p:cNvSpPr txBox="1"/>
          <p:nvPr/>
        </p:nvSpPr>
        <p:spPr>
          <a:xfrm>
            <a:off x="195075" y="2942869"/>
            <a:ext cx="1328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 </a:t>
            </a:r>
            <a:r>
              <a:rPr lang="en-US" altLang="zh-CN" b="1"/>
              <a:t>ECV</a:t>
            </a:r>
            <a:r>
              <a:rPr lang="en-US" altLang="zh-CN"/>
              <a:t>:</a:t>
            </a:r>
          </a:p>
          <a:p>
            <a:r>
              <a:rPr lang="zh-CN" altLang="en-US"/>
              <a:t>endocranial volume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9C6EF2-B9DA-410E-BA61-6C74368B3B18}"/>
              </a:ext>
            </a:extLst>
          </p:cNvPr>
          <p:cNvSpPr txBox="1"/>
          <p:nvPr/>
        </p:nvSpPr>
        <p:spPr>
          <a:xfrm>
            <a:off x="6620476" y="3161896"/>
            <a:ext cx="199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>
                <a:solidFill>
                  <a:srgbClr val="000000"/>
                </a:solidFill>
                <a:effectLst/>
                <a:latin typeface="MinionPro-Regular"/>
              </a:rPr>
              <a:t>r = 0.62, </a:t>
            </a:r>
            <a:r>
              <a:rPr lang="en-US" altLang="zh-CN" b="1" i="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 &lt;</a:t>
            </a:r>
            <a:r>
              <a:rPr lang="en-US" altLang="zh-CN" sz="1800" b="1" i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kern="100" baseline="300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-4</a:t>
            </a:r>
            <a:endParaRPr lang="zh-CN" altLang="zh-CN" sz="18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8ABCF0-5FBF-4E04-9810-DAD4E0CEBBAD}"/>
              </a:ext>
            </a:extLst>
          </p:cNvPr>
          <p:cNvSpPr txBox="1"/>
          <p:nvPr/>
        </p:nvSpPr>
        <p:spPr>
          <a:xfrm>
            <a:off x="6620476" y="4562194"/>
            <a:ext cx="1874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>
                <a:solidFill>
                  <a:srgbClr val="000000"/>
                </a:solidFill>
                <a:effectLst/>
                <a:latin typeface="MinionPro-Regular"/>
              </a:rPr>
              <a:t>r = -0.37, p = 0.41</a:t>
            </a:r>
            <a:r>
              <a:rPr lang="en-US" altLang="zh-CN" b="1"/>
              <a:t> </a:t>
            </a:r>
            <a:br>
              <a:rPr lang="en-US" altLang="zh-CN" b="1"/>
            </a:b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217A7C-AD5B-4A19-A3A1-71C69942A62E}"/>
              </a:ext>
            </a:extLst>
          </p:cNvPr>
          <p:cNvSpPr txBox="1"/>
          <p:nvPr/>
        </p:nvSpPr>
        <p:spPr>
          <a:xfrm>
            <a:off x="6620476" y="4012785"/>
            <a:ext cx="2379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>
                <a:solidFill>
                  <a:srgbClr val="000000"/>
                </a:solidFill>
                <a:effectLst/>
                <a:latin typeface="MinionPro-Regular"/>
              </a:rPr>
              <a:t>N = 39, </a:t>
            </a:r>
          </a:p>
          <a:p>
            <a:r>
              <a:rPr lang="en-US" altLang="zh-CN" b="1">
                <a:solidFill>
                  <a:srgbClr val="000000"/>
                </a:solidFill>
                <a:latin typeface="MinionPro-Regular"/>
              </a:rPr>
              <a:t>seven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MinionPro-Regular"/>
              </a:rPr>
              <a:t> 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MinionPro-Regular"/>
              </a:rPr>
              <a:t>primate species</a:t>
            </a:r>
            <a:r>
              <a:rPr lang="en-US" altLang="zh-CN"/>
              <a:t> </a:t>
            </a:r>
            <a:br>
              <a:rPr lang="en-US" altLang="zh-CN"/>
            </a:br>
            <a:br>
              <a:rPr lang="en-US" altLang="zh-CN" b="1"/>
            </a:b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3856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314" y="427120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D1A-91FA-41F8-A0CA-CC5F27C9F911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CFB4AF-E1B9-486C-B573-1DBE7D46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8" y="1356187"/>
            <a:ext cx="7957637" cy="5197981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174147-74B8-4B2D-BFB7-93DFCA48170C}"/>
              </a:ext>
            </a:extLst>
          </p:cNvPr>
          <p:cNvSpPr/>
          <p:nvPr/>
        </p:nvSpPr>
        <p:spPr>
          <a:xfrm>
            <a:off x="4438437" y="1212352"/>
            <a:ext cx="2280862" cy="4037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7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CED-1F76-4CCD-A922-412EE67922FF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A01AAB-4AD8-41AA-80B8-1B300ACAC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6" y="1226262"/>
            <a:ext cx="7620020" cy="48119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A150DBA-788D-4EBC-AC6B-367425C2B8CA}"/>
              </a:ext>
            </a:extLst>
          </p:cNvPr>
          <p:cNvSpPr txBox="1"/>
          <p:nvPr/>
        </p:nvSpPr>
        <p:spPr>
          <a:xfrm>
            <a:off x="351842" y="6038235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Segoe UI" panose="020B0502040204020203" pitchFamily="34" charset="0"/>
              </a:rPr>
              <a:t>Devaine, M., Hollard, G., &amp; Daunizeau, J. (2014). The social Bayesian brain: does mentalizing make a difference when we learn? </a:t>
            </a:r>
            <a:r>
              <a:rPr lang="en-US" altLang="zh-CN" sz="1400" i="1">
                <a:latin typeface="Segoe UI" panose="020B0502040204020203" pitchFamily="34" charset="0"/>
              </a:rPr>
              <a:t>PLOS Computational Biology, 10</a:t>
            </a:r>
            <a:r>
              <a:rPr lang="en-US" altLang="zh-CN" sz="1400" i="0">
                <a:latin typeface="Segoe UI" panose="020B0502040204020203" pitchFamily="34" charset="0"/>
              </a:rPr>
              <a:t>(12), e1003992. doi:10.1371/journal.pcbi.1003992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3556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Discussion</a:t>
            </a:r>
            <a:endParaRPr lang="zh-CN" altLang="en-US" sz="36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F84-D978-460C-B225-E616AD2474A2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7230" y="1608404"/>
            <a:ext cx="7598126" cy="23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Summary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We found that inter-species differences in ToM sophistication are predicted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differences in brain volume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by differences in social group size.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029DF-3583-40D9-8CE7-F90ECA9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9FB6AB-9DA5-40D9-B0FA-76F83C22612F}"/>
              </a:ext>
            </a:extLst>
          </p:cNvPr>
          <p:cNvSpPr txBox="1"/>
          <p:nvPr/>
        </p:nvSpPr>
        <p:spPr>
          <a:xfrm>
            <a:off x="238249" y="4774196"/>
            <a:ext cx="872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effectLst/>
              </a:rPr>
              <a:t>    "social brain hypothesis“       VS     "scaffolding hypothesis"</a:t>
            </a:r>
          </a:p>
        </p:txBody>
      </p:sp>
    </p:spTree>
    <p:extLst>
      <p:ext uri="{BB962C8B-B14F-4D97-AF65-F5344CB8AC3E}">
        <p14:creationId xmlns:p14="http://schemas.microsoft.com/office/powerpoint/2010/main" val="76233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Discussion</a:t>
            </a:r>
            <a:endParaRPr lang="zh-CN" altLang="en-US" sz="36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F84-D978-460C-B225-E616AD2474A2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9924" y="1479291"/>
            <a:ext cx="7598126" cy="4479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provide evidence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the common-sense notion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 selective pressure favoured sophisticated ToM in species that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lived in bigger herds.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 few striking aspects of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inter-species comparison. 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Revealing the sophistication of learning styles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patterns of primates’ response to the history of choices from artificial agents.</a:t>
            </a:r>
            <a:br>
              <a:rPr lang="en-US" altLang="zh-CN"/>
            </a:b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029DF-3583-40D9-8CE7-F90ECA9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9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Discussion</a:t>
            </a:r>
            <a:endParaRPr lang="zh-CN" altLang="en-US" sz="36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F84-D978-460C-B225-E616AD2474A2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5811" y="1501062"/>
            <a:ext cx="7598126" cy="4479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robustness and/or efficiency of our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approach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computational means for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discriminating learning styles.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robust to changes in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species’ sociobiological features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really are. 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may challenge our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definition of ToM</a:t>
            </a:r>
            <a:br>
              <a:rPr lang="en-US" altLang="zh-CN"/>
            </a:b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029DF-3583-40D9-8CE7-F90ECA9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5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328930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55" y="459105"/>
            <a:ext cx="734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Discussion</a:t>
            </a:r>
            <a:endParaRPr lang="zh-CN" altLang="en-US" sz="36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F84-D978-460C-B225-E616AD2474A2}" type="datetime1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7230" y="1608404"/>
            <a:ext cx="7598126" cy="20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This work provides an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unprecedented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insight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onto the evolutionary roots of social intelligence.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029DF-3583-40D9-8CE7-F90ECA9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ToM across primate species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C9FA85-3949-4F26-BADC-BCF2DE5BB10A}"/>
              </a:ext>
            </a:extLst>
          </p:cNvPr>
          <p:cNvSpPr txBox="1"/>
          <p:nvPr/>
        </p:nvSpPr>
        <p:spPr>
          <a:xfrm>
            <a:off x="172844" y="3906173"/>
            <a:ext cx="872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effectLst/>
              </a:rPr>
              <a:t>    "social brain hypothesis“       VS     "scaffolding hypothesis"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360EB7-DCCD-411F-9D8C-BF9E47325F05}"/>
              </a:ext>
            </a:extLst>
          </p:cNvPr>
          <p:cNvSpPr txBox="1"/>
          <p:nvPr/>
        </p:nvSpPr>
        <p:spPr>
          <a:xfrm>
            <a:off x="1531026" y="5102523"/>
            <a:ext cx="703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effectLst/>
              </a:rPr>
              <a:t>   </a:t>
            </a:r>
            <a:r>
              <a:rPr lang="en-US" altLang="zh-CN" sz="2400" b="1">
                <a:solidFill>
                  <a:srgbClr val="C00000"/>
                </a:solidFill>
                <a:effectLst/>
              </a:rPr>
              <a:t> Loss                                                  </a:t>
            </a:r>
            <a:r>
              <a:rPr lang="en-US" altLang="zh-CN" sz="2400" b="1">
                <a:effectLst/>
              </a:rPr>
              <a:t>Win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3B1E20-9156-4B10-A751-68F441742DF3}"/>
              </a:ext>
            </a:extLst>
          </p:cNvPr>
          <p:cNvSpPr txBox="1"/>
          <p:nvPr/>
        </p:nvSpPr>
        <p:spPr>
          <a:xfrm>
            <a:off x="3247055" y="4596869"/>
            <a:ext cx="303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effectLst/>
              </a:rPr>
              <a:t>    Current results</a:t>
            </a:r>
          </a:p>
        </p:txBody>
      </p:sp>
    </p:spTree>
    <p:extLst>
      <p:ext uri="{BB962C8B-B14F-4D97-AF65-F5344CB8AC3E}">
        <p14:creationId xmlns:p14="http://schemas.microsoft.com/office/powerpoint/2010/main" val="14332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7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14955"/>
      </a:accent1>
      <a:accent2>
        <a:srgbClr val="64708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10986</TotalTime>
  <Words>797</Words>
  <Application>Microsoft Office PowerPoint</Application>
  <PresentationFormat>全屏显示(4:3)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Microsoft JhengHei</vt:lpstr>
      <vt:lpstr>MinionPro-Regular</vt:lpstr>
      <vt:lpstr>等线</vt:lpstr>
      <vt:lpstr>等线 Light</vt:lpstr>
      <vt:lpstr>楷体</vt:lpstr>
      <vt:lpstr>幼圆</vt:lpstr>
      <vt:lpstr>Arial</vt:lpstr>
      <vt:lpstr>Calibri</vt:lpstr>
      <vt:lpstr>Cambria Math</vt:lpstr>
      <vt:lpstr>Segoe UI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Lu Chunlei</cp:lastModifiedBy>
  <cp:revision>134</cp:revision>
  <dcterms:created xsi:type="dcterms:W3CDTF">2019-03-21T01:58:00Z</dcterms:created>
  <dcterms:modified xsi:type="dcterms:W3CDTF">2022-01-19T14:40:31Z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D1962EEB127C4F3BA30E87431A949255</vt:lpwstr>
  </property>
</Properties>
</file>