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782" r:id="rId2"/>
    <p:sldId id="915" r:id="rId3"/>
    <p:sldId id="825" r:id="rId4"/>
    <p:sldId id="916" r:id="rId5"/>
    <p:sldId id="917" r:id="rId6"/>
    <p:sldId id="884" r:id="rId7"/>
    <p:sldId id="918" r:id="rId8"/>
    <p:sldId id="920" r:id="rId9"/>
    <p:sldId id="921" r:id="rId10"/>
    <p:sldId id="919" r:id="rId11"/>
    <p:sldId id="922" r:id="rId12"/>
    <p:sldId id="924" r:id="rId13"/>
    <p:sldId id="925" r:id="rId14"/>
    <p:sldId id="923" r:id="rId15"/>
    <p:sldId id="926" r:id="rId16"/>
    <p:sldId id="927" r:id="rId17"/>
    <p:sldId id="928" r:id="rId18"/>
    <p:sldId id="929" r:id="rId19"/>
    <p:sldId id="904" r:id="rId20"/>
    <p:sldId id="903" r:id="rId21"/>
    <p:sldId id="93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28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 Chunlei" initials="LC" lastIdx="1" clrIdx="0">
    <p:extLst>
      <p:ext uri="{19B8F6BF-5375-455C-9EA6-DF929625EA0E}">
        <p15:presenceInfo xmlns:p15="http://schemas.microsoft.com/office/powerpoint/2012/main" userId="5629ed32e33d14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C2D2A"/>
    <a:srgbClr val="939DAC"/>
    <a:srgbClr val="7683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713" autoAdjust="0"/>
  </p:normalViewPr>
  <p:slideViewPr>
    <p:cSldViewPr snapToGrid="0" showGuides="1">
      <p:cViewPr>
        <p:scale>
          <a:sx n="75" d="100"/>
          <a:sy n="75" d="100"/>
        </p:scale>
        <p:origin x="1587" y="49"/>
      </p:cViewPr>
      <p:guideLst>
        <p:guide orient="horz" pos="2178"/>
        <p:guide pos="287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2022/2/11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56175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2511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0297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b="0" i="0">
                <a:solidFill>
                  <a:srgbClr val="000000"/>
                </a:solidFill>
                <a:effectLst/>
                <a:latin typeface="AdvPSA183"/>
              </a:rPr>
              <a:t>(B) Observed choices (dots) and modeled choices</a:t>
            </a:r>
            <a:br>
              <a:rPr lang="en-US" altLang="zh-CN" sz="1800" b="0" i="0">
                <a:solidFill>
                  <a:srgbClr val="000000"/>
                </a:solidFill>
                <a:effectLst/>
                <a:latin typeface="AdvPSA183"/>
              </a:rPr>
            </a:br>
            <a:r>
              <a:rPr lang="en-US" altLang="zh-CN" sz="1800" b="0" i="0">
                <a:solidFill>
                  <a:srgbClr val="000000"/>
                </a:solidFill>
                <a:effectLst/>
                <a:latin typeface="AdvPSA183"/>
              </a:rPr>
              <a:t>(lines) in the spontaneous trials (merged across sham and tDCS groups for display purposes). </a:t>
            </a:r>
            <a:br>
              <a:rPr lang="en-US" altLang="zh-CN" sz="2800"/>
            </a:br>
            <a:br>
              <a:rPr lang="en-US" altLang="zh-CN" sz="2800"/>
            </a:br>
            <a:endParaRPr lang="zh-CN" altLang="en-US"/>
          </a:p>
        </p:txBody>
      </p:sp>
    </p:spTree>
    <p:extLst>
      <p:ext uri="{BB962C8B-B14F-4D97-AF65-F5344CB8AC3E}">
        <p14:creationId xmlns:p14="http://schemas.microsoft.com/office/powerpoint/2010/main" val="1395472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64958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7637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b="1" i="0">
                <a:solidFill>
                  <a:srgbClr val="000000"/>
                </a:solidFill>
                <a:effectLst/>
                <a:latin typeface="AdvPSA183"/>
              </a:rPr>
              <a:t>(D) Significant interaction</a:t>
            </a:r>
            <a:r>
              <a:rPr lang="en-US" altLang="zh-CN" sz="1800" b="0" i="0">
                <a:solidFill>
                  <a:srgbClr val="000000"/>
                </a:solidFill>
                <a:effectLst/>
                <a:latin typeface="AdvPSA183"/>
              </a:rPr>
              <a:t> between </a:t>
            </a:r>
            <a:r>
              <a:rPr lang="en-US" altLang="zh-CN" sz="1800" b="1" i="0">
                <a:solidFill>
                  <a:srgbClr val="000000"/>
                </a:solidFill>
                <a:effectLst/>
                <a:latin typeface="AdvPSA183"/>
              </a:rPr>
              <a:t>the averaged SDS</a:t>
            </a:r>
            <a:r>
              <a:rPr lang="en-US" altLang="zh-CN" sz="1800" b="0" i="0">
                <a:solidFill>
                  <a:srgbClr val="000000"/>
                </a:solidFill>
                <a:effectLst/>
                <a:latin typeface="AdvPSA183"/>
              </a:rPr>
              <a:t> and </a:t>
            </a:r>
            <a:r>
              <a:rPr lang="en-US" altLang="zh-CN" sz="1800" b="1" i="0">
                <a:solidFill>
                  <a:srgbClr val="000000"/>
                </a:solidFill>
                <a:effectLst/>
                <a:latin typeface="AdvPSA183"/>
              </a:rPr>
              <a:t>stimulation group</a:t>
            </a:r>
            <a:r>
              <a:rPr lang="en-US" altLang="zh-CN" sz="1800" b="0" i="0">
                <a:solidFill>
                  <a:srgbClr val="000000"/>
                </a:solidFill>
                <a:effectLst/>
                <a:latin typeface="AdvPSA183"/>
              </a:rPr>
              <a:t> (black, tDCS; gray,</a:t>
            </a:r>
            <a:br>
              <a:rPr lang="en-US" altLang="zh-CN" sz="1800" b="0" i="0">
                <a:solidFill>
                  <a:srgbClr val="000000"/>
                </a:solidFill>
                <a:effectLst/>
                <a:latin typeface="AdvPSA183"/>
              </a:rPr>
            </a:br>
            <a:r>
              <a:rPr lang="en-US" altLang="zh-CN" sz="1800" b="0" i="0">
                <a:solidFill>
                  <a:srgbClr val="000000"/>
                </a:solidFill>
                <a:effectLst/>
                <a:latin typeface="AdvPSA183"/>
              </a:rPr>
              <a:t>sham) in the proneness to select the weaker opponent. Subjects under rmPFC tDCS alternated between periods in which they challenged superior opponents despite increased frequency of defeats (low averaged SDS) and periods in which they</a:t>
            </a:r>
            <a:br>
              <a:rPr lang="en-US" altLang="zh-CN" sz="1800" b="0" i="0">
                <a:solidFill>
                  <a:srgbClr val="000000"/>
                </a:solidFill>
                <a:effectLst/>
                <a:latin typeface="AdvPSA183"/>
              </a:rPr>
            </a:br>
            <a:r>
              <a:rPr lang="en-US" altLang="zh-CN" sz="1800" b="0" i="0">
                <a:solidFill>
                  <a:srgbClr val="000000"/>
                </a:solidFill>
                <a:effectLst/>
                <a:latin typeface="AdvPSA183"/>
              </a:rPr>
              <a:t>consistently challenged inferior opponents despite having already established their dominance (high averaged SDS).</a:t>
            </a:r>
            <a:r>
              <a:rPr lang="en-US" altLang="zh-CN" sz="2800"/>
              <a:t> </a:t>
            </a:r>
          </a:p>
          <a:p>
            <a:r>
              <a:rPr lang="en-US" altLang="zh-CN" sz="2800"/>
              <a:t>——</a:t>
            </a:r>
            <a:r>
              <a:rPr lang="zh-CN" altLang="en-US" sz="2800"/>
              <a:t>只看</a:t>
            </a:r>
            <a:r>
              <a:rPr lang="en-US" altLang="zh-CN" sz="2800"/>
              <a:t>control trails</a:t>
            </a:r>
            <a:br>
              <a:rPr lang="en-US" altLang="zh-CN" sz="2800"/>
            </a:br>
            <a:endParaRPr lang="zh-CN" altLang="en-US"/>
          </a:p>
        </p:txBody>
      </p:sp>
    </p:spTree>
    <p:extLst>
      <p:ext uri="{BB962C8B-B14F-4D97-AF65-F5344CB8AC3E}">
        <p14:creationId xmlns:p14="http://schemas.microsoft.com/office/powerpoint/2010/main" val="3746097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b="0" i="0">
                <a:solidFill>
                  <a:srgbClr val="000000"/>
                </a:solidFill>
                <a:effectLst/>
                <a:latin typeface="AdvPSA183"/>
              </a:rPr>
              <a:t>Complementing this key finding, we observed that the degree</a:t>
            </a:r>
            <a:br>
              <a:rPr lang="en-US" altLang="zh-CN" sz="1800" b="0" i="0">
                <a:solidFill>
                  <a:srgbClr val="000000"/>
                </a:solidFill>
                <a:effectLst/>
                <a:latin typeface="AdvPSA183"/>
              </a:rPr>
            </a:br>
            <a:r>
              <a:rPr lang="en-US" altLang="zh-CN" sz="1800" b="0" i="0">
                <a:solidFill>
                  <a:srgbClr val="000000"/>
                </a:solidFill>
                <a:effectLst/>
                <a:latin typeface="AdvPSA183"/>
              </a:rPr>
              <a:t>of learning asymmetry (corrected for tDCS effects) was correlated with the internal locus of control (iLOC) scale across subjects, so that subjects with a higher sense of control weighted</a:t>
            </a:r>
            <a:br>
              <a:rPr lang="en-US" altLang="zh-CN" sz="1800" b="0" i="0">
                <a:solidFill>
                  <a:srgbClr val="000000"/>
                </a:solidFill>
                <a:effectLst/>
                <a:latin typeface="AdvPSA183"/>
              </a:rPr>
            </a:br>
            <a:r>
              <a:rPr lang="en-US" altLang="zh-CN" sz="1800" b="0" i="0">
                <a:solidFill>
                  <a:srgbClr val="000000"/>
                </a:solidFill>
                <a:effectLst/>
                <a:latin typeface="AdvPSA183"/>
              </a:rPr>
              <a:t>victories more and defeats less on average </a:t>
            </a:r>
          </a:p>
          <a:p>
            <a:endParaRPr lang="en-US" altLang="zh-CN" sz="1800" b="0" i="0">
              <a:solidFill>
                <a:srgbClr val="000000"/>
              </a:solidFill>
              <a:effectLst/>
              <a:latin typeface="AdvPSA183"/>
            </a:endParaRPr>
          </a:p>
          <a:p>
            <a:r>
              <a:rPr lang="zh-CN" altLang="en-US" sz="1800" b="0" i="0">
                <a:solidFill>
                  <a:srgbClr val="000000"/>
                </a:solidFill>
                <a:effectLst/>
                <a:latin typeface="AdvPSA183"/>
              </a:rPr>
              <a:t>有趣的发现</a:t>
            </a:r>
            <a:r>
              <a:rPr lang="en-US" altLang="zh-CN" sz="1800" b="0" i="0">
                <a:solidFill>
                  <a:srgbClr val="000000"/>
                </a:solidFill>
                <a:effectLst/>
                <a:latin typeface="AdvPSA183"/>
              </a:rPr>
              <a:t>——but  </a:t>
            </a:r>
            <a:r>
              <a:rPr lang="zh-CN" altLang="en-US" sz="1800" b="0" i="0">
                <a:solidFill>
                  <a:srgbClr val="000000"/>
                </a:solidFill>
                <a:effectLst/>
                <a:latin typeface="AdvPSA183"/>
              </a:rPr>
              <a:t>样本量 太小</a:t>
            </a:r>
            <a:r>
              <a:rPr lang="en-US" altLang="zh-CN" sz="1800" b="0" i="0">
                <a:solidFill>
                  <a:srgbClr val="000000"/>
                </a:solidFill>
                <a:effectLst/>
                <a:latin typeface="AdvPSA183"/>
              </a:rPr>
              <a:t>~  </a:t>
            </a:r>
            <a:r>
              <a:rPr lang="zh-CN" altLang="en-US" sz="1800" b="0" i="0">
                <a:solidFill>
                  <a:srgbClr val="000000"/>
                </a:solidFill>
                <a:effectLst/>
                <a:latin typeface="AdvPSA183"/>
              </a:rPr>
              <a:t>结论有待验证！</a:t>
            </a:r>
            <a:br>
              <a:rPr lang="en-US" altLang="zh-CN" sz="2800"/>
            </a:br>
            <a:br>
              <a:rPr lang="en-US" altLang="zh-CN" sz="2800"/>
            </a:br>
            <a:endParaRPr lang="zh-CN" altLang="en-US"/>
          </a:p>
        </p:txBody>
      </p:sp>
    </p:spTree>
    <p:extLst>
      <p:ext uri="{BB962C8B-B14F-4D97-AF65-F5344CB8AC3E}">
        <p14:creationId xmlns:p14="http://schemas.microsoft.com/office/powerpoint/2010/main" val="146128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b="0" i="0">
                <a:solidFill>
                  <a:srgbClr val="000000"/>
                </a:solidFill>
                <a:effectLst/>
                <a:latin typeface="AdvPSA183"/>
              </a:rPr>
              <a:t>Complementing this key finding, we observed that the degree</a:t>
            </a:r>
            <a:br>
              <a:rPr lang="en-US" altLang="zh-CN" sz="1800" b="0" i="0">
                <a:solidFill>
                  <a:srgbClr val="000000"/>
                </a:solidFill>
                <a:effectLst/>
                <a:latin typeface="AdvPSA183"/>
              </a:rPr>
            </a:br>
            <a:r>
              <a:rPr lang="en-US" altLang="zh-CN" sz="1800" b="0" i="0">
                <a:solidFill>
                  <a:srgbClr val="000000"/>
                </a:solidFill>
                <a:effectLst/>
                <a:latin typeface="AdvPSA183"/>
              </a:rPr>
              <a:t>of learning asymmetry (corrected for tDCS effects) was correlated with the internal locus of control (iLOC) scale across subjects, so that subjects with a higher sense of control weighted</a:t>
            </a:r>
            <a:br>
              <a:rPr lang="en-US" altLang="zh-CN" sz="1800" b="0" i="0">
                <a:solidFill>
                  <a:srgbClr val="000000"/>
                </a:solidFill>
                <a:effectLst/>
                <a:latin typeface="AdvPSA183"/>
              </a:rPr>
            </a:br>
            <a:r>
              <a:rPr lang="en-US" altLang="zh-CN" sz="1800" b="0" i="0">
                <a:solidFill>
                  <a:srgbClr val="000000"/>
                </a:solidFill>
                <a:effectLst/>
                <a:latin typeface="AdvPSA183"/>
              </a:rPr>
              <a:t>victories more and defeats less on average </a:t>
            </a:r>
          </a:p>
          <a:p>
            <a:endParaRPr lang="en-US" altLang="zh-CN" sz="1800" b="0" i="0">
              <a:solidFill>
                <a:srgbClr val="000000"/>
              </a:solidFill>
              <a:effectLst/>
              <a:latin typeface="AdvPSA183"/>
            </a:endParaRPr>
          </a:p>
          <a:p>
            <a:r>
              <a:rPr lang="zh-CN" altLang="en-US" sz="1800" b="0" i="0">
                <a:solidFill>
                  <a:srgbClr val="000000"/>
                </a:solidFill>
                <a:effectLst/>
                <a:latin typeface="AdvPSA183"/>
              </a:rPr>
              <a:t>有趣的发现</a:t>
            </a:r>
            <a:r>
              <a:rPr lang="en-US" altLang="zh-CN" sz="1800" b="0" i="0">
                <a:solidFill>
                  <a:srgbClr val="000000"/>
                </a:solidFill>
                <a:effectLst/>
                <a:latin typeface="AdvPSA183"/>
              </a:rPr>
              <a:t>——but  </a:t>
            </a:r>
            <a:r>
              <a:rPr lang="zh-CN" altLang="en-US" sz="1800" b="0" i="0">
                <a:solidFill>
                  <a:srgbClr val="000000"/>
                </a:solidFill>
                <a:effectLst/>
                <a:latin typeface="AdvPSA183"/>
              </a:rPr>
              <a:t>样本量 太小</a:t>
            </a:r>
            <a:r>
              <a:rPr lang="en-US" altLang="zh-CN" sz="1800" b="0" i="0">
                <a:solidFill>
                  <a:srgbClr val="000000"/>
                </a:solidFill>
                <a:effectLst/>
                <a:latin typeface="AdvPSA183"/>
              </a:rPr>
              <a:t>~  </a:t>
            </a:r>
            <a:r>
              <a:rPr lang="zh-CN" altLang="en-US" sz="1800" b="0" i="0">
                <a:solidFill>
                  <a:srgbClr val="000000"/>
                </a:solidFill>
                <a:effectLst/>
                <a:latin typeface="AdvPSA183"/>
              </a:rPr>
              <a:t>结论有待验证！</a:t>
            </a:r>
            <a:br>
              <a:rPr lang="en-US" altLang="zh-CN" sz="2800"/>
            </a:br>
            <a:br>
              <a:rPr lang="en-US" altLang="zh-CN" sz="2800"/>
            </a:br>
            <a:endParaRPr lang="zh-CN" altLang="en-US"/>
          </a:p>
        </p:txBody>
      </p:sp>
    </p:spTree>
    <p:extLst>
      <p:ext uri="{BB962C8B-B14F-4D97-AF65-F5344CB8AC3E}">
        <p14:creationId xmlns:p14="http://schemas.microsoft.com/office/powerpoint/2010/main" val="2680917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50000"/>
              </a:lnSpc>
              <a:spcBef>
                <a:spcPts val="1800"/>
              </a:spcBef>
              <a:buFont typeface="Wingdings" panose="05000000000000000000" pitchFamily="2" charset="2"/>
              <a:buNone/>
            </a:pPr>
            <a:endParaRPr lang="en-US" altLang="zh-CN"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61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br>
              <a:rPr lang="en-US" altLang="zh-CN"/>
            </a:br>
            <a:endParaRPr lang="zh-CN" altLang="en-US"/>
          </a:p>
        </p:txBody>
      </p:sp>
    </p:spTree>
    <p:extLst>
      <p:ext uri="{BB962C8B-B14F-4D97-AF65-F5344CB8AC3E}">
        <p14:creationId xmlns:p14="http://schemas.microsoft.com/office/powerpoint/2010/main" val="993726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28424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br>
              <a:rPr lang="en-US" altLang="zh-CN" sz="2800"/>
            </a:br>
            <a:endParaRPr lang="zh-CN" altLang="en-US"/>
          </a:p>
        </p:txBody>
      </p:sp>
    </p:spTree>
    <p:extLst>
      <p:ext uri="{BB962C8B-B14F-4D97-AF65-F5344CB8AC3E}">
        <p14:creationId xmlns:p14="http://schemas.microsoft.com/office/powerpoint/2010/main" val="274805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社会支配等级</a:t>
            </a:r>
            <a:r>
              <a:rPr lang="en-US" altLang="zh-CN"/>
              <a:t>——</a:t>
            </a:r>
            <a:r>
              <a:rPr lang="zh-CN" altLang="en-US"/>
              <a:t>普遍存在，有重要的演化意义</a:t>
            </a:r>
            <a:endParaRPr lang="en-US" altLang="zh-CN"/>
          </a:p>
          <a:p>
            <a:endParaRPr lang="en-US" altLang="zh-CN"/>
          </a:p>
          <a:p>
            <a:r>
              <a:rPr lang="zh-CN" altLang="en-US"/>
              <a:t>心理疾病</a:t>
            </a:r>
            <a:endParaRPr lang="en-US" altLang="zh-CN"/>
          </a:p>
          <a:p>
            <a:endParaRPr lang="en-US" altLang="zh-CN"/>
          </a:p>
          <a:p>
            <a:r>
              <a:rPr lang="zh-CN" altLang="en-US"/>
              <a:t>因此探讨大脑对支配关系的加工，可能有利于对这些疾病的治疗</a:t>
            </a:r>
          </a:p>
        </p:txBody>
      </p:sp>
    </p:spTree>
    <p:extLst>
      <p:ext uri="{BB962C8B-B14F-4D97-AF65-F5344CB8AC3E}">
        <p14:creationId xmlns:p14="http://schemas.microsoft.com/office/powerpoint/2010/main" val="212035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2084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800" b="0" i="0">
                <a:solidFill>
                  <a:srgbClr val="000000"/>
                </a:solidFill>
                <a:effectLst/>
                <a:latin typeface="MinionPro-Regular"/>
              </a:rPr>
              <a:t>因此当前也就也这么假设着</a:t>
            </a:r>
            <a:endParaRPr lang="zh-CN" altLang="en-US"/>
          </a:p>
        </p:txBody>
      </p:sp>
    </p:spTree>
    <p:extLst>
      <p:ext uri="{BB962C8B-B14F-4D97-AF65-F5344CB8AC3E}">
        <p14:creationId xmlns:p14="http://schemas.microsoft.com/office/powerpoint/2010/main" val="360894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2456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a:solidFill>
                  <a:srgbClr val="000000"/>
                </a:solidFill>
                <a:effectLst/>
                <a:latin typeface="AdvPSA183"/>
              </a:rPr>
              <a:t>‘‘If both responses are correct, the fastest player wins. If one player gives an incorrect response, the accurate  </a:t>
            </a:r>
            <a:r>
              <a:rPr lang="en-US" altLang="zh-CN" sz="2800"/>
              <a:t>/thumbsup </a:t>
            </a:r>
          </a:p>
          <a:p>
            <a:br>
              <a:rPr lang="en-US" altLang="zh-CN" sz="1800" b="0" i="0">
                <a:solidFill>
                  <a:srgbClr val="000000"/>
                </a:solidFill>
                <a:effectLst/>
                <a:latin typeface="AdvPSA183"/>
              </a:rPr>
            </a:br>
            <a:r>
              <a:rPr lang="en-US" altLang="zh-CN" sz="1800" b="0" i="0">
                <a:solidFill>
                  <a:srgbClr val="000000"/>
                </a:solidFill>
                <a:effectLst/>
                <a:latin typeface="AdvPSA183"/>
              </a:rPr>
              <a:t>player wins. </a:t>
            </a:r>
            <a:r>
              <a:rPr lang="en-US" altLang="zh-CN" sz="1800" b="1" i="0">
                <a:solidFill>
                  <a:srgbClr val="000000"/>
                </a:solidFill>
                <a:effectLst/>
                <a:latin typeface="AdvPSA183"/>
              </a:rPr>
              <a:t>If both responses are incorrect, the slowest player wins.</a:t>
            </a:r>
            <a:r>
              <a:rPr lang="en-US" altLang="zh-CN" sz="1800" b="0" i="0">
                <a:solidFill>
                  <a:srgbClr val="000000"/>
                </a:solidFill>
                <a:effectLst/>
                <a:latin typeface="AdvPSA183"/>
              </a:rPr>
              <a:t> </a:t>
            </a:r>
            <a:r>
              <a:rPr lang="en-US" altLang="zh-CN" sz="1800" b="1" i="0">
                <a:solidFill>
                  <a:srgbClr val="000000"/>
                </a:solidFill>
                <a:effectLst/>
                <a:latin typeface="AdvPSA183"/>
              </a:rPr>
              <a:t>If one</a:t>
            </a:r>
            <a:br>
              <a:rPr lang="en-US" altLang="zh-CN" sz="1800" b="1" i="0">
                <a:solidFill>
                  <a:srgbClr val="000000"/>
                </a:solidFill>
                <a:effectLst/>
                <a:latin typeface="AdvPSA183"/>
              </a:rPr>
            </a:br>
            <a:r>
              <a:rPr lang="en-US" altLang="zh-CN" sz="1800" b="1" i="0">
                <a:solidFill>
                  <a:srgbClr val="000000"/>
                </a:solidFill>
                <a:effectLst/>
                <a:latin typeface="AdvPSA183"/>
              </a:rPr>
              <a:t>player doesn’t respond, then he loses automatically</a:t>
            </a:r>
            <a:r>
              <a:rPr lang="en-US" altLang="zh-CN" sz="1800" b="0" i="0">
                <a:solidFill>
                  <a:srgbClr val="000000"/>
                </a:solidFill>
                <a:effectLst/>
                <a:latin typeface="AdvPSA183"/>
              </a:rPr>
              <a:t>.’’</a:t>
            </a:r>
            <a:r>
              <a:rPr lang="en-US" altLang="zh-CN"/>
              <a:t> </a:t>
            </a:r>
          </a:p>
          <a:p>
            <a:br>
              <a:rPr lang="en-US" altLang="zh-CN"/>
            </a:br>
            <a:r>
              <a:rPr lang="zh-CN" altLang="en-US"/>
              <a:t>那如果被试直接没反应呢？  而系统已经设置了他赢？</a:t>
            </a:r>
            <a:endParaRPr lang="en-US" altLang="zh-CN"/>
          </a:p>
          <a:p>
            <a:r>
              <a:rPr lang="zh-CN" altLang="en-US"/>
              <a:t>以及刺激实际呈现的内容是什么？</a:t>
            </a:r>
            <a:endParaRPr lang="en-US" altLang="zh-CN"/>
          </a:p>
          <a:p>
            <a:endParaRPr lang="en-US" altLang="zh-CN"/>
          </a:p>
          <a:p>
            <a:r>
              <a:rPr lang="en-US" altLang="zh-CN" sz="1800" b="0" i="0">
                <a:solidFill>
                  <a:srgbClr val="000000"/>
                </a:solidFill>
                <a:effectLst/>
                <a:latin typeface="AdvPSA183"/>
              </a:rPr>
              <a:t>They were told that the trial would result in a</a:t>
            </a:r>
            <a:br>
              <a:rPr lang="en-US" altLang="zh-CN" sz="1800" b="0" i="0">
                <a:solidFill>
                  <a:srgbClr val="000000"/>
                </a:solidFill>
                <a:effectLst/>
                <a:latin typeface="AdvPSA183"/>
              </a:rPr>
            </a:br>
            <a:r>
              <a:rPr lang="en-US" altLang="zh-CN" sz="1800" b="0" i="0">
                <a:solidFill>
                  <a:srgbClr val="000000"/>
                </a:solidFill>
                <a:effectLst/>
                <a:latin typeface="AdvPSA183"/>
              </a:rPr>
              <a:t>shared win or loss if both players responded in the same direction or opposite</a:t>
            </a:r>
            <a:br>
              <a:rPr lang="en-US" altLang="zh-CN" sz="1800" b="0" i="0">
                <a:solidFill>
                  <a:srgbClr val="000000"/>
                </a:solidFill>
                <a:effectLst/>
                <a:latin typeface="AdvPSA183"/>
              </a:rPr>
            </a:br>
            <a:r>
              <a:rPr lang="en-US" altLang="zh-CN" sz="1800" b="0" i="0">
                <a:solidFill>
                  <a:srgbClr val="000000"/>
                </a:solidFill>
                <a:effectLst/>
                <a:latin typeface="AdvPSA183"/>
              </a:rPr>
              <a:t>directions, respectively.</a:t>
            </a:r>
            <a:r>
              <a:rPr lang="en-US" altLang="zh-CN"/>
              <a:t> </a:t>
            </a:r>
          </a:p>
          <a:p>
            <a:endParaRPr lang="en-US" altLang="zh-CN"/>
          </a:p>
          <a:p>
            <a:r>
              <a:rPr lang="zh-CN" altLang="en-US"/>
              <a:t>还是不知道更细致的计算机反馈的序列是怎样的</a:t>
            </a:r>
            <a:r>
              <a:rPr lang="en-US" altLang="zh-CN"/>
              <a:t>~~~</a:t>
            </a:r>
            <a:br>
              <a:rPr lang="en-US" altLang="zh-CN"/>
            </a:br>
            <a:endParaRPr lang="en-US" altLang="zh-CN"/>
          </a:p>
          <a:p>
            <a:endParaRPr lang="en-US" altLang="zh-CN"/>
          </a:p>
          <a:p>
            <a:endParaRPr lang="zh-CN" altLang="en-US"/>
          </a:p>
        </p:txBody>
      </p:sp>
    </p:spTree>
    <p:extLst>
      <p:ext uri="{BB962C8B-B14F-4D97-AF65-F5344CB8AC3E}">
        <p14:creationId xmlns:p14="http://schemas.microsoft.com/office/powerpoint/2010/main" val="3307060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1327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br>
              <a:rPr lang="en-US" altLang="zh-CN" sz="2800"/>
            </a:br>
            <a:endParaRPr lang="zh-CN" altLang="en-US"/>
          </a:p>
        </p:txBody>
      </p:sp>
    </p:spTree>
    <p:extLst>
      <p:ext uri="{BB962C8B-B14F-4D97-AF65-F5344CB8AC3E}">
        <p14:creationId xmlns:p14="http://schemas.microsoft.com/office/powerpoint/2010/main" val="344957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0" y="6569710"/>
            <a:ext cx="2057400" cy="288290"/>
          </a:xfrm>
        </p:spPr>
        <p:txBody>
          <a:bodyPr/>
          <a:lstStyle/>
          <a:p>
            <a:fld id="{4F91EBBE-CE44-418A-923F-A335E18307CF}" type="datetime1">
              <a:rPr lang="zh-CN" altLang="en-US" smtClean="0"/>
              <a:t>2022/2/11</a:t>
            </a:fld>
            <a:endParaRPr lang="zh-CN" altLang="en-US"/>
          </a:p>
        </p:txBody>
      </p:sp>
      <p:sp>
        <p:nvSpPr>
          <p:cNvPr id="5" name="页脚占位符 4"/>
          <p:cNvSpPr>
            <a:spLocks noGrp="1"/>
          </p:cNvSpPr>
          <p:nvPr>
            <p:ph type="ftr" sz="quarter" idx="11"/>
          </p:nvPr>
        </p:nvSpPr>
        <p:spPr>
          <a:xfrm>
            <a:off x="2734310" y="6569710"/>
            <a:ext cx="3729355" cy="288290"/>
          </a:xfrm>
        </p:spPr>
        <p:txBody>
          <a:bodyPr/>
          <a:lstStyle/>
          <a:p>
            <a:r>
              <a:rPr lang="en-US" altLang="zh-CN"/>
              <a:t>Dynamical Representation of Dominance</a:t>
            </a:r>
            <a:endParaRPr lang="zh-CN" altLang="en-US"/>
          </a:p>
        </p:txBody>
      </p:sp>
      <p:sp>
        <p:nvSpPr>
          <p:cNvPr id="6" name="灯片编号占位符 5"/>
          <p:cNvSpPr>
            <a:spLocks noGrp="1"/>
          </p:cNvSpPr>
          <p:nvPr>
            <p:ph type="sldNum" sz="quarter" idx="12"/>
          </p:nvPr>
        </p:nvSpPr>
        <p:spPr>
          <a:xfrm>
            <a:off x="7006590" y="6569075"/>
            <a:ext cx="2057400" cy="288925"/>
          </a:xfrm>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BE8AF4-EE1A-424E-8207-8FCADC1C166B}" type="datetime1">
              <a:rPr lang="zh-CN" altLang="en-US" smtClean="0"/>
              <a:t>2022/2/11</a:t>
            </a:fld>
            <a:endParaRPr lang="zh-CN" altLang="en-US"/>
          </a:p>
        </p:txBody>
      </p:sp>
      <p:sp>
        <p:nvSpPr>
          <p:cNvPr id="5" name="页脚占位符 4"/>
          <p:cNvSpPr>
            <a:spLocks noGrp="1"/>
          </p:cNvSpPr>
          <p:nvPr>
            <p:ph type="ftr" sz="quarter" idx="11"/>
          </p:nvPr>
        </p:nvSpPr>
        <p:spPr/>
        <p:txBody>
          <a:bodyPr/>
          <a:lstStyle/>
          <a:p>
            <a:r>
              <a:rPr lang="en-US" altLang="zh-CN"/>
              <a:t>Dynamical Representation of Dominance</a:t>
            </a:r>
            <a:endParaRPr lang="zh-CN" altLang="en-US"/>
          </a:p>
        </p:txBody>
      </p:sp>
      <p:sp>
        <p:nvSpPr>
          <p:cNvPr id="6" name="灯片编号占位符 5"/>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350F006-8FE7-4ADB-B213-348E30F4470D}" type="datetime1">
              <a:rPr lang="zh-CN" altLang="en-US" smtClean="0"/>
              <a:t>2022/2/11</a:t>
            </a:fld>
            <a:endParaRPr lang="zh-CN" altLang="en-US"/>
          </a:p>
        </p:txBody>
      </p:sp>
      <p:sp>
        <p:nvSpPr>
          <p:cNvPr id="5" name="页脚占位符 4"/>
          <p:cNvSpPr>
            <a:spLocks noGrp="1"/>
          </p:cNvSpPr>
          <p:nvPr>
            <p:ph type="ftr" sz="quarter" idx="11"/>
          </p:nvPr>
        </p:nvSpPr>
        <p:spPr/>
        <p:txBody>
          <a:bodyPr/>
          <a:lstStyle/>
          <a:p>
            <a:r>
              <a:rPr lang="en-US" altLang="zh-CN"/>
              <a:t>Dynamical Representation of Dominance</a:t>
            </a:r>
            <a:endParaRPr lang="zh-CN" altLang="en-US"/>
          </a:p>
        </p:txBody>
      </p:sp>
      <p:sp>
        <p:nvSpPr>
          <p:cNvPr id="6" name="灯片编号占位符 5"/>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3D123AA-3A5D-493E-AD06-0D3C7666D23C}" type="datetime1">
              <a:rPr lang="zh-CN" altLang="en-US" smtClean="0"/>
              <a:t>2022/2/11</a:t>
            </a:fld>
            <a:endParaRPr lang="zh-CN" altLang="en-US"/>
          </a:p>
        </p:txBody>
      </p:sp>
      <p:sp>
        <p:nvSpPr>
          <p:cNvPr id="5" name="页脚占位符 4"/>
          <p:cNvSpPr>
            <a:spLocks noGrp="1"/>
          </p:cNvSpPr>
          <p:nvPr>
            <p:ph type="ftr" sz="quarter" idx="11"/>
          </p:nvPr>
        </p:nvSpPr>
        <p:spPr/>
        <p:txBody>
          <a:bodyPr/>
          <a:lstStyle/>
          <a:p>
            <a:r>
              <a:rPr lang="en-US" altLang="zh-CN"/>
              <a:t>Dynamical Representation of Dominance</a:t>
            </a:r>
            <a:endParaRPr lang="zh-CN" altLang="en-US"/>
          </a:p>
        </p:txBody>
      </p:sp>
      <p:sp>
        <p:nvSpPr>
          <p:cNvPr id="6" name="灯片编号占位符 5"/>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D4A4369-282E-4451-A70A-BF25D2A8A932}" type="datetime1">
              <a:rPr lang="zh-CN" altLang="en-US" smtClean="0"/>
              <a:t>2022/2/11</a:t>
            </a:fld>
            <a:endParaRPr lang="zh-CN" altLang="en-US"/>
          </a:p>
        </p:txBody>
      </p:sp>
      <p:sp>
        <p:nvSpPr>
          <p:cNvPr id="5" name="页脚占位符 4"/>
          <p:cNvSpPr>
            <a:spLocks noGrp="1"/>
          </p:cNvSpPr>
          <p:nvPr>
            <p:ph type="ftr" sz="quarter" idx="11"/>
          </p:nvPr>
        </p:nvSpPr>
        <p:spPr/>
        <p:txBody>
          <a:bodyPr/>
          <a:lstStyle/>
          <a:p>
            <a:r>
              <a:rPr lang="en-US" altLang="zh-CN"/>
              <a:t>Dynamical Representation of Dominance</a:t>
            </a:r>
            <a:endParaRPr lang="zh-CN" altLang="en-US"/>
          </a:p>
        </p:txBody>
      </p:sp>
      <p:sp>
        <p:nvSpPr>
          <p:cNvPr id="6" name="灯片编号占位符 5"/>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8FBA0DB-08A8-4DF8-87E7-AB9A75CAB15D}" type="datetime1">
              <a:rPr lang="zh-CN" altLang="en-US" smtClean="0"/>
              <a:t>2022/2/11</a:t>
            </a:fld>
            <a:endParaRPr lang="zh-CN" altLang="en-US"/>
          </a:p>
        </p:txBody>
      </p:sp>
      <p:sp>
        <p:nvSpPr>
          <p:cNvPr id="6" name="页脚占位符 5"/>
          <p:cNvSpPr>
            <a:spLocks noGrp="1"/>
          </p:cNvSpPr>
          <p:nvPr>
            <p:ph type="ftr" sz="quarter" idx="11"/>
          </p:nvPr>
        </p:nvSpPr>
        <p:spPr/>
        <p:txBody>
          <a:bodyPr/>
          <a:lstStyle/>
          <a:p>
            <a:r>
              <a:rPr lang="en-US" altLang="zh-CN"/>
              <a:t>Dynamical Representation of Dominance</a:t>
            </a:r>
            <a:endParaRPr lang="zh-CN" altLang="en-US"/>
          </a:p>
        </p:txBody>
      </p:sp>
      <p:sp>
        <p:nvSpPr>
          <p:cNvPr id="7" name="灯片编号占位符 6"/>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F71EE48-908C-400A-84FE-89761471E032}" type="datetime1">
              <a:rPr lang="zh-CN" altLang="en-US" smtClean="0"/>
              <a:t>2022/2/11</a:t>
            </a:fld>
            <a:endParaRPr lang="zh-CN" altLang="en-US"/>
          </a:p>
        </p:txBody>
      </p:sp>
      <p:sp>
        <p:nvSpPr>
          <p:cNvPr id="8" name="页脚占位符 7"/>
          <p:cNvSpPr>
            <a:spLocks noGrp="1"/>
          </p:cNvSpPr>
          <p:nvPr>
            <p:ph type="ftr" sz="quarter" idx="11"/>
          </p:nvPr>
        </p:nvSpPr>
        <p:spPr/>
        <p:txBody>
          <a:bodyPr/>
          <a:lstStyle/>
          <a:p>
            <a:r>
              <a:rPr lang="en-US" altLang="zh-CN"/>
              <a:t>Dynamical Representation of Dominance</a:t>
            </a:r>
            <a:endParaRPr lang="zh-CN" altLang="en-US"/>
          </a:p>
        </p:txBody>
      </p:sp>
      <p:sp>
        <p:nvSpPr>
          <p:cNvPr id="9" name="灯片编号占位符 8"/>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6754CC3-45AB-4288-8B4D-78D60774BCF7}" type="datetime1">
              <a:rPr lang="zh-CN" altLang="en-US" smtClean="0"/>
              <a:t>2022/2/11</a:t>
            </a:fld>
            <a:endParaRPr lang="zh-CN" altLang="en-US"/>
          </a:p>
        </p:txBody>
      </p:sp>
      <p:sp>
        <p:nvSpPr>
          <p:cNvPr id="4" name="页脚占位符 3"/>
          <p:cNvSpPr>
            <a:spLocks noGrp="1"/>
          </p:cNvSpPr>
          <p:nvPr>
            <p:ph type="ftr" sz="quarter" idx="11"/>
          </p:nvPr>
        </p:nvSpPr>
        <p:spPr/>
        <p:txBody>
          <a:bodyPr/>
          <a:lstStyle/>
          <a:p>
            <a:r>
              <a:rPr lang="en-US" altLang="zh-CN"/>
              <a:t>Dynamical Representation of Dominance</a:t>
            </a:r>
            <a:endParaRPr lang="zh-CN" altLang="en-US"/>
          </a:p>
        </p:txBody>
      </p:sp>
      <p:sp>
        <p:nvSpPr>
          <p:cNvPr id="5" name="灯片编号占位符 4"/>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F43A4B-7F52-49FF-B84E-699F223C88BD}" type="datetime1">
              <a:rPr lang="zh-CN" altLang="en-US" smtClean="0"/>
              <a:t>2022/2/11</a:t>
            </a:fld>
            <a:endParaRPr lang="zh-CN" altLang="en-US"/>
          </a:p>
        </p:txBody>
      </p:sp>
      <p:sp>
        <p:nvSpPr>
          <p:cNvPr id="3" name="页脚占位符 2"/>
          <p:cNvSpPr>
            <a:spLocks noGrp="1"/>
          </p:cNvSpPr>
          <p:nvPr>
            <p:ph type="ftr" sz="quarter" idx="11"/>
          </p:nvPr>
        </p:nvSpPr>
        <p:spPr/>
        <p:txBody>
          <a:bodyPr/>
          <a:lstStyle/>
          <a:p>
            <a:r>
              <a:rPr lang="en-US" altLang="zh-CN"/>
              <a:t>Dynamical Representation of Dominance</a:t>
            </a:r>
            <a:endParaRPr lang="zh-CN" altLang="en-US"/>
          </a:p>
        </p:txBody>
      </p:sp>
      <p:sp>
        <p:nvSpPr>
          <p:cNvPr id="4" name="灯片编号占位符 3"/>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325A388-BE97-4C23-8CDE-B10FB6EF4A71}" type="datetime1">
              <a:rPr lang="zh-CN" altLang="en-US" smtClean="0"/>
              <a:t>2022/2/11</a:t>
            </a:fld>
            <a:endParaRPr lang="zh-CN" altLang="en-US"/>
          </a:p>
        </p:txBody>
      </p:sp>
      <p:sp>
        <p:nvSpPr>
          <p:cNvPr id="6" name="页脚占位符 5"/>
          <p:cNvSpPr>
            <a:spLocks noGrp="1"/>
          </p:cNvSpPr>
          <p:nvPr>
            <p:ph type="ftr" sz="quarter" idx="11"/>
          </p:nvPr>
        </p:nvSpPr>
        <p:spPr/>
        <p:txBody>
          <a:bodyPr/>
          <a:lstStyle/>
          <a:p>
            <a:r>
              <a:rPr lang="en-US" altLang="zh-CN"/>
              <a:t>Dynamical Representation of Dominance</a:t>
            </a:r>
            <a:endParaRPr lang="zh-CN" altLang="en-US"/>
          </a:p>
        </p:txBody>
      </p:sp>
      <p:sp>
        <p:nvSpPr>
          <p:cNvPr id="7" name="灯片编号占位符 6"/>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22078B-C0A6-47E1-AB3A-EFFF8CF9E174}" type="datetime1">
              <a:rPr lang="zh-CN" altLang="en-US" smtClean="0"/>
              <a:t>2022/2/11</a:t>
            </a:fld>
            <a:endParaRPr lang="zh-CN" altLang="en-US"/>
          </a:p>
        </p:txBody>
      </p:sp>
      <p:sp>
        <p:nvSpPr>
          <p:cNvPr id="6" name="页脚占位符 5"/>
          <p:cNvSpPr>
            <a:spLocks noGrp="1"/>
          </p:cNvSpPr>
          <p:nvPr>
            <p:ph type="ftr" sz="quarter" idx="11"/>
          </p:nvPr>
        </p:nvSpPr>
        <p:spPr/>
        <p:txBody>
          <a:bodyPr/>
          <a:lstStyle/>
          <a:p>
            <a:r>
              <a:rPr lang="en-US" altLang="zh-CN"/>
              <a:t>Dynamical Representation of Dominance</a:t>
            </a:r>
            <a:endParaRPr lang="zh-CN" altLang="en-US"/>
          </a:p>
        </p:txBody>
      </p:sp>
      <p:sp>
        <p:nvSpPr>
          <p:cNvPr id="7" name="灯片编号占位符 6"/>
          <p:cNvSpPr>
            <a:spLocks noGrp="1"/>
          </p:cNvSpPr>
          <p:nvPr>
            <p:ph type="sldNum" sz="quarter" idx="12"/>
          </p:nvPr>
        </p:nvSpPr>
        <p:spPr/>
        <p:txBody>
          <a:bodyPr/>
          <a:lstStyle/>
          <a:p>
            <a:fld id="{2F70002B-DB28-4520-A569-03C3D79DDA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0" y="6583045"/>
            <a:ext cx="2057400" cy="274955"/>
          </a:xfrm>
          <a:prstGeom prst="rect">
            <a:avLst/>
          </a:prstGeom>
        </p:spPr>
        <p:txBody>
          <a:bodyPr vert="horz" lIns="91440" tIns="45720" rIns="91440" bIns="45720" rtlCol="0" anchor="ctr"/>
          <a:lstStyle>
            <a:lvl1pPr algn="l">
              <a:defRPr sz="1200">
                <a:solidFill>
                  <a:schemeClr val="bg1"/>
                </a:solidFill>
              </a:defRPr>
            </a:lvl1pPr>
          </a:lstStyle>
          <a:p>
            <a:fld id="{E0FDEFD8-A5BC-4E0B-8278-7BFFABDFE1F7}" type="datetime1">
              <a:rPr lang="zh-CN" altLang="en-US" smtClean="0"/>
              <a:t>2022/2/11</a:t>
            </a:fld>
            <a:endParaRPr lang="zh-CN" altLang="en-US"/>
          </a:p>
        </p:txBody>
      </p:sp>
      <p:sp>
        <p:nvSpPr>
          <p:cNvPr id="5" name="页脚占位符 4"/>
          <p:cNvSpPr>
            <a:spLocks noGrp="1"/>
          </p:cNvSpPr>
          <p:nvPr>
            <p:ph type="ftr" sz="quarter" idx="3"/>
          </p:nvPr>
        </p:nvSpPr>
        <p:spPr>
          <a:xfrm>
            <a:off x="2734310" y="6583045"/>
            <a:ext cx="3676015" cy="274955"/>
          </a:xfrm>
          <a:prstGeom prst="rect">
            <a:avLst/>
          </a:prstGeom>
        </p:spPr>
        <p:txBody>
          <a:bodyPr vert="horz" lIns="91440" tIns="45720" rIns="91440" bIns="45720" rtlCol="0" anchor="ctr"/>
          <a:lstStyle>
            <a:lvl1pPr algn="ctr">
              <a:defRPr sz="1200">
                <a:solidFill>
                  <a:schemeClr val="bg1"/>
                </a:solidFill>
              </a:defRPr>
            </a:lvl1pPr>
          </a:lstStyle>
          <a:p>
            <a:r>
              <a:rPr lang="en-US" altLang="zh-CN"/>
              <a:t>Dynamical Representation of Dominance</a:t>
            </a:r>
            <a:endParaRPr lang="zh-CN" altLang="en-US"/>
          </a:p>
        </p:txBody>
      </p:sp>
      <p:sp>
        <p:nvSpPr>
          <p:cNvPr id="6" name="灯片编号占位符 5"/>
          <p:cNvSpPr>
            <a:spLocks noGrp="1"/>
          </p:cNvSpPr>
          <p:nvPr>
            <p:ph type="sldNum" sz="quarter" idx="4"/>
          </p:nvPr>
        </p:nvSpPr>
        <p:spPr>
          <a:xfrm>
            <a:off x="7086600" y="6583045"/>
            <a:ext cx="2057400" cy="274955"/>
          </a:xfrm>
          <a:prstGeom prst="rect">
            <a:avLst/>
          </a:prstGeom>
        </p:spPr>
        <p:txBody>
          <a:bodyPr vert="horz" lIns="91440" tIns="45720" rIns="91440" bIns="45720" rtlCol="0" anchor="ctr"/>
          <a:lstStyle>
            <a:lvl1pPr algn="r">
              <a:defRPr sz="1200">
                <a:solidFill>
                  <a:schemeClr val="bg1"/>
                </a:solidFill>
              </a:defRPr>
            </a:lvl1pPr>
          </a:lstStyle>
          <a:p>
            <a:fld id="{2F70002B-DB28-4520-A569-03C3D79DDAF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0CBCCD4-849D-49FC-84DE-FC795A760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25204"/>
            <a:ext cx="9144000" cy="2282106"/>
          </a:xfrm>
          <a:prstGeom prst="rect">
            <a:avLst/>
          </a:prstGeom>
        </p:spPr>
      </p:pic>
      <p:pic>
        <p:nvPicPr>
          <p:cNvPr id="17" name="图片 16"/>
          <p:cNvPicPr>
            <a:picLocks noChangeAspect="1"/>
          </p:cNvPicPr>
          <p:nvPr/>
        </p:nvPicPr>
        <p:blipFill>
          <a:blip r:embed="rId4"/>
          <a:stretch>
            <a:fillRect/>
          </a:stretch>
        </p:blipFill>
        <p:spPr>
          <a:xfrm>
            <a:off x="0" y="0"/>
            <a:ext cx="6369050" cy="805180"/>
          </a:xfrm>
          <a:prstGeom prst="rect">
            <a:avLst/>
          </a:prstGeom>
        </p:spPr>
      </p:pic>
      <p:sp>
        <p:nvSpPr>
          <p:cNvPr id="9" name="文本框 8"/>
          <p:cNvSpPr txBox="1"/>
          <p:nvPr/>
        </p:nvSpPr>
        <p:spPr>
          <a:xfrm>
            <a:off x="6369685" y="135890"/>
            <a:ext cx="2774950" cy="677252"/>
          </a:xfrm>
          <a:prstGeom prst="roundRect">
            <a:avLst>
              <a:gd name="adj" fmla="val 35506"/>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ts val="3500"/>
              </a:lnSpc>
            </a:pPr>
            <a:r>
              <a:rPr lang="zh-CN" altLang="en-US" sz="3600" b="1">
                <a:solidFill>
                  <a:schemeClr val="tx1">
                    <a:lumMod val="75000"/>
                    <a:lumOff val="25000"/>
                  </a:schemeClr>
                </a:solidFill>
                <a:latin typeface="楷体" panose="02010609060101010101" charset="-122"/>
                <a:ea typeface="楷体" panose="02010609060101010101" charset="-122"/>
                <a:cs typeface="仿宋" panose="02010609060101010101" charset="-122"/>
              </a:rPr>
              <a:t>文献分享</a:t>
            </a:r>
            <a:endParaRPr lang="zh-CN" altLang="en-US" sz="3600" b="1" dirty="0">
              <a:solidFill>
                <a:schemeClr val="tx1">
                  <a:lumMod val="75000"/>
                  <a:lumOff val="25000"/>
                </a:schemeClr>
              </a:solidFill>
              <a:latin typeface="楷体" panose="02010609060101010101" charset="-122"/>
              <a:ea typeface="楷体" panose="02010609060101010101" charset="-122"/>
              <a:cs typeface="仿宋" panose="02010609060101010101" charset="-122"/>
            </a:endParaRPr>
          </a:p>
        </p:txBody>
      </p:sp>
      <p:cxnSp>
        <p:nvCxnSpPr>
          <p:cNvPr id="5" name="直接连接符 4"/>
          <p:cNvCxnSpPr>
            <a:cxnSpLocks/>
          </p:cNvCxnSpPr>
          <p:nvPr/>
        </p:nvCxnSpPr>
        <p:spPr>
          <a:xfrm>
            <a:off x="-9832" y="815012"/>
            <a:ext cx="9153832" cy="1"/>
          </a:xfrm>
          <a:prstGeom prst="line">
            <a:avLst/>
          </a:prstGeom>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245812" y="4625080"/>
            <a:ext cx="6503035" cy="1938890"/>
          </a:xfrm>
          <a:prstGeom prst="roundRect">
            <a:avLst>
              <a:gd name="adj" fmla="val 33061"/>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ts val="4000"/>
              </a:lnSpc>
            </a:pPr>
            <a:endParaRPr lang="en-US" altLang="zh-CN" sz="2400" b="1" dirty="0">
              <a:solidFill>
                <a:schemeClr val="accent1"/>
              </a:solidFill>
              <a:latin typeface="Microsoft JhengHei" panose="020B0604030504040204" charset="-120"/>
              <a:ea typeface="Microsoft JhengHei" panose="020B0604030504040204" charset="-120"/>
              <a:cs typeface="Times New Roman" panose="02020603050405020304" charset="0"/>
            </a:endParaRPr>
          </a:p>
          <a:p>
            <a:pPr algn="ctr" fontAlgn="auto">
              <a:lnSpc>
                <a:spcPts val="4000"/>
              </a:lnSpc>
            </a:pPr>
            <a:r>
              <a:rPr lang="en-US" altLang="zh-CN" sz="2400" b="1">
                <a:solidFill>
                  <a:schemeClr val="accent1"/>
                </a:solidFill>
                <a:latin typeface="Cambria Math" panose="02040503050406030204" pitchFamily="18" charset="0"/>
                <a:ea typeface="Cambria Math" panose="02040503050406030204" pitchFamily="18" charset="0"/>
                <a:cs typeface="Times New Roman" panose="02020603050405020304" charset="0"/>
              </a:rPr>
              <a:t>Reporter</a:t>
            </a:r>
            <a:r>
              <a:rPr lang="zh-CN" altLang="en-US" sz="2400" b="1">
                <a:solidFill>
                  <a:schemeClr val="accent1"/>
                </a:solidFill>
                <a:latin typeface="Cambria Math" panose="02040503050406030204" pitchFamily="18" charset="0"/>
                <a:ea typeface="宋体" panose="02010600030101010101" pitchFamily="2" charset="-122"/>
                <a:cs typeface="Times New Roman" panose="02020603050405020304" charset="0"/>
              </a:rPr>
              <a:t>：</a:t>
            </a:r>
            <a:r>
              <a:rPr lang="en-US" altLang="zh-CN" sz="2400" b="1">
                <a:solidFill>
                  <a:schemeClr val="accent1"/>
                </a:solidFill>
                <a:latin typeface="Cambria Math" panose="02040503050406030204" pitchFamily="18" charset="0"/>
                <a:ea typeface="Cambria Math" panose="02040503050406030204" pitchFamily="18" charset="0"/>
                <a:cs typeface="Times New Roman" panose="02020603050405020304" charset="0"/>
              </a:rPr>
              <a:t>Chunlei Lu</a:t>
            </a:r>
            <a:endParaRPr lang="zh-CN" altLang="en-US" sz="2400" b="1" dirty="0">
              <a:solidFill>
                <a:schemeClr val="accent1"/>
              </a:solidFill>
              <a:latin typeface="Cambria Math" panose="02040503050406030204" pitchFamily="18" charset="0"/>
              <a:ea typeface="Microsoft JhengHei" panose="020B0604030504040204" charset="-120"/>
              <a:cs typeface="Times New Roman" panose="02020603050405020304" charset="0"/>
            </a:endParaRPr>
          </a:p>
          <a:p>
            <a:pPr algn="ctr" fontAlgn="auto">
              <a:lnSpc>
                <a:spcPts val="4000"/>
              </a:lnSpc>
            </a:pPr>
            <a:r>
              <a:rPr lang="en-US" altLang="zh-CN" sz="2400" b="1">
                <a:solidFill>
                  <a:schemeClr val="accent1"/>
                </a:solidFill>
                <a:latin typeface="Cambria Math" panose="02040503050406030204" pitchFamily="18" charset="0"/>
                <a:ea typeface="Cambria Math" panose="02040503050406030204" pitchFamily="18" charset="0"/>
                <a:cs typeface="Times New Roman" panose="02020603050405020304" charset="0"/>
              </a:rPr>
              <a:t>2022.02.11</a:t>
            </a:r>
            <a:r>
              <a:rPr lang="en-US" altLang="zh-CN" sz="2000" b="1">
                <a:solidFill>
                  <a:schemeClr val="accent1"/>
                </a:solidFill>
                <a:latin typeface="Cambria Math" panose="02040503050406030204" pitchFamily="18" charset="0"/>
                <a:ea typeface="Cambria Math" panose="02040503050406030204" pitchFamily="18" charset="0"/>
                <a:cs typeface="仿宋" panose="02010609060101010101" charset="-122"/>
              </a:rPr>
              <a:t>  </a:t>
            </a:r>
            <a:endParaRPr lang="en-US" altLang="zh-CN" sz="2000" b="1" dirty="0">
              <a:solidFill>
                <a:schemeClr val="accent1"/>
              </a:solidFill>
              <a:latin typeface="Cambria Math" panose="02040503050406030204" pitchFamily="18" charset="0"/>
              <a:ea typeface="Cambria Math" panose="02040503050406030204" pitchFamily="18" charset="0"/>
              <a:cs typeface="仿宋" panose="02010609060101010101" charset="-122"/>
            </a:endParaRPr>
          </a:p>
        </p:txBody>
      </p:sp>
      <p:sp>
        <p:nvSpPr>
          <p:cNvPr id="3" name="AutoShape 2">
            <a:extLst>
              <a:ext uri="{FF2B5EF4-FFF2-40B4-BE49-F238E27FC236}">
                <a16:creationId xmlns:a16="http://schemas.microsoft.com/office/drawing/2014/main" id="{3CAE5EC8-9882-4DA1-B34A-06906D1BDAD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1359A42F-BEBD-448C-8F87-5A885013CD82}"/>
              </a:ext>
            </a:extLst>
          </p:cNvPr>
          <p:cNvSpPr txBox="1"/>
          <p:nvPr/>
        </p:nvSpPr>
        <p:spPr>
          <a:xfrm>
            <a:off x="7364896" y="3862746"/>
            <a:ext cx="1778662" cy="830997"/>
          </a:xfrm>
          <a:prstGeom prst="rect">
            <a:avLst/>
          </a:prstGeom>
          <a:noFill/>
        </p:spPr>
        <p:txBody>
          <a:bodyPr wrap="square">
            <a:spAutoFit/>
          </a:bodyPr>
          <a:lstStyle/>
          <a:p>
            <a:r>
              <a:rPr lang="en-US" altLang="zh-CN" b="1" i="0">
                <a:solidFill>
                  <a:srgbClr val="C00000"/>
                </a:solidFill>
                <a:effectLst/>
                <a:latin typeface="Whitney-Book"/>
              </a:rPr>
              <a:t>December  2016</a:t>
            </a:r>
            <a:r>
              <a:rPr lang="en-US" altLang="zh-CN" sz="4800" b="1">
                <a:solidFill>
                  <a:srgbClr val="C00000"/>
                </a:solidFill>
              </a:rPr>
              <a:t> </a:t>
            </a:r>
            <a:endParaRPr lang="zh-CN" altLang="en-US" sz="4800" b="1">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Results</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8C53F9B9-8191-4406-B568-0EFCB32BFB0F}"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10</a:t>
            </a:fld>
            <a:endParaRPr lang="zh-CN" altLang="en-US"/>
          </a:p>
        </p:txBody>
      </p:sp>
      <p:sp>
        <p:nvSpPr>
          <p:cNvPr id="10" name="文本框 9"/>
          <p:cNvSpPr txBox="1"/>
          <p:nvPr/>
        </p:nvSpPr>
        <p:spPr>
          <a:xfrm>
            <a:off x="796167" y="1125374"/>
            <a:ext cx="7682151" cy="587853"/>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400" b="1">
                <a:latin typeface="Times New Roman" panose="02020603050405020304" pitchFamily="18" charset="0"/>
                <a:cs typeface="Times New Roman" panose="02020603050405020304" pitchFamily="18" charset="0"/>
              </a:rPr>
              <a:t> Behavioral Evidence for Social Dominance Learning</a:t>
            </a:r>
            <a:r>
              <a:rPr lang="en-US" altLang="zh-CN" sz="2400" b="1">
                <a:cs typeface="Times New Roman" panose="02020603050405020304" pitchFamily="18" charset="0"/>
              </a:rPr>
              <a:t> </a:t>
            </a:r>
          </a:p>
        </p:txBody>
      </p:sp>
      <p:pic>
        <p:nvPicPr>
          <p:cNvPr id="8" name="图片 7">
            <a:extLst>
              <a:ext uri="{FF2B5EF4-FFF2-40B4-BE49-F238E27FC236}">
                <a16:creationId xmlns:a16="http://schemas.microsoft.com/office/drawing/2014/main" id="{E4EC2DBE-3FE4-429C-88A1-228AE82A7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58" y="2264780"/>
            <a:ext cx="4402496" cy="2774523"/>
          </a:xfrm>
          <a:prstGeom prst="rect">
            <a:avLst/>
          </a:prstGeom>
        </p:spPr>
      </p:pic>
      <p:pic>
        <p:nvPicPr>
          <p:cNvPr id="13" name="图片 12">
            <a:extLst>
              <a:ext uri="{FF2B5EF4-FFF2-40B4-BE49-F238E27FC236}">
                <a16:creationId xmlns:a16="http://schemas.microsoft.com/office/drawing/2014/main" id="{D39273C9-E307-4679-A890-2AEBC8A69A19}"/>
              </a:ext>
            </a:extLst>
          </p:cNvPr>
          <p:cNvPicPr>
            <a:picLocks noChangeAspect="1"/>
          </p:cNvPicPr>
          <p:nvPr/>
        </p:nvPicPr>
        <p:blipFill>
          <a:blip r:embed="rId4"/>
          <a:stretch>
            <a:fillRect/>
          </a:stretch>
        </p:blipFill>
        <p:spPr>
          <a:xfrm>
            <a:off x="4933117" y="1819183"/>
            <a:ext cx="3546024" cy="4752750"/>
          </a:xfrm>
          <a:prstGeom prst="rect">
            <a:avLst/>
          </a:prstGeom>
        </p:spPr>
      </p:pic>
      <p:pic>
        <p:nvPicPr>
          <p:cNvPr id="15" name="图片 14">
            <a:extLst>
              <a:ext uri="{FF2B5EF4-FFF2-40B4-BE49-F238E27FC236}">
                <a16:creationId xmlns:a16="http://schemas.microsoft.com/office/drawing/2014/main" id="{7F40B19B-0094-466E-89D7-BA829545A4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659" y="5231423"/>
            <a:ext cx="4402496" cy="611458"/>
          </a:xfrm>
          <a:prstGeom prst="rect">
            <a:avLst/>
          </a:prstGeom>
        </p:spPr>
      </p:pic>
    </p:spTree>
    <p:extLst>
      <p:ext uri="{BB962C8B-B14F-4D97-AF65-F5344CB8AC3E}">
        <p14:creationId xmlns:p14="http://schemas.microsoft.com/office/powerpoint/2010/main" val="24043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441591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fMRI Analyses</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7561C171-6848-4025-A15A-9EB200C5CDF6}"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11</a:t>
            </a:fld>
            <a:endParaRPr lang="zh-CN" altLang="en-US"/>
          </a:p>
        </p:txBody>
      </p:sp>
      <p:sp>
        <p:nvSpPr>
          <p:cNvPr id="10" name="文本框 9"/>
          <p:cNvSpPr txBox="1"/>
          <p:nvPr/>
        </p:nvSpPr>
        <p:spPr>
          <a:xfrm>
            <a:off x="1256391" y="1132359"/>
            <a:ext cx="6994958" cy="491961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400" b="1">
                <a:latin typeface="Times New Roman" panose="02020603050405020304" pitchFamily="18" charset="0"/>
                <a:cs typeface="Times New Roman" panose="02020603050405020304" pitchFamily="18" charset="0"/>
              </a:rPr>
              <a:t>GLM1  </a:t>
            </a:r>
            <a:r>
              <a:rPr lang="en-US" altLang="zh-CN" sz="2000" b="1">
                <a:latin typeface="Times New Roman" panose="02020603050405020304" pitchFamily="18"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altLang="zh-CN" sz="2000" b="1">
                <a:cs typeface="Times New Roman" panose="02020603050405020304" pitchFamily="18" charset="0"/>
              </a:rPr>
              <a:t>trial-by-trial variables (cPEs &amp; SDSi) derived RL</a:t>
            </a:r>
          </a:p>
          <a:p>
            <a:pPr marL="1257300" lvl="2" indent="-342900">
              <a:lnSpc>
                <a:spcPct val="150000"/>
              </a:lnSpc>
              <a:buFontTx/>
              <a:buChar char="-"/>
            </a:pPr>
            <a:r>
              <a:rPr lang="en-US" altLang="zh-CN" sz="2000">
                <a:solidFill>
                  <a:srgbClr val="C00000"/>
                </a:solidFill>
                <a:cs typeface="Times New Roman" panose="02020603050405020304" pitchFamily="18" charset="0"/>
              </a:rPr>
              <a:t>SDSi: social dominance status</a:t>
            </a:r>
          </a:p>
          <a:p>
            <a:pPr marL="1257300" lvl="2" indent="-342900">
              <a:lnSpc>
                <a:spcPct val="150000"/>
              </a:lnSpc>
              <a:buFontTx/>
              <a:buChar char="-"/>
            </a:pPr>
            <a:r>
              <a:rPr lang="en-US" altLang="zh-CN" sz="2000">
                <a:solidFill>
                  <a:srgbClr val="C00000"/>
                </a:solidFill>
                <a:cs typeface="Times New Roman" panose="02020603050405020304" pitchFamily="18" charset="0"/>
              </a:rPr>
              <a:t>cPE: competitive prediction error</a:t>
            </a:r>
          </a:p>
          <a:p>
            <a:pPr marL="1257300" lvl="2" indent="-342900">
              <a:lnSpc>
                <a:spcPct val="150000"/>
              </a:lnSpc>
              <a:buFontTx/>
              <a:buChar char="-"/>
            </a:pPr>
            <a:endParaRPr lang="en-US" altLang="zh-CN" sz="2000" b="1">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400" b="1">
                <a:latin typeface="Times New Roman" panose="02020603050405020304" pitchFamily="18" charset="0"/>
                <a:cs typeface="Times New Roman" panose="02020603050405020304" pitchFamily="18" charset="0"/>
              </a:rPr>
              <a:t>GLM2    </a:t>
            </a:r>
            <a:r>
              <a:rPr lang="en-US" altLang="zh-CN" sz="2000" b="1">
                <a:latin typeface="Times New Roman" panose="02020603050405020304" pitchFamily="18"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altLang="zh-CN" sz="2000" b="1">
                <a:cs typeface="Times New Roman" panose="02020603050405020304" pitchFamily="18" charset="0"/>
              </a:rPr>
              <a:t>victories and defeats against superior</a:t>
            </a:r>
          </a:p>
          <a:p>
            <a:pPr marL="800100" lvl="1" indent="-342900">
              <a:lnSpc>
                <a:spcPct val="150000"/>
              </a:lnSpc>
              <a:buFont typeface="Arial" panose="020B0604020202020204" pitchFamily="34" charset="0"/>
              <a:buChar char="•"/>
            </a:pPr>
            <a:r>
              <a:rPr lang="en-US" altLang="zh-CN" sz="2000" b="1">
                <a:cs typeface="Times New Roman" panose="02020603050405020304" pitchFamily="18" charset="0"/>
              </a:rPr>
              <a:t>intermediate, and inferior opponents</a:t>
            </a:r>
          </a:p>
          <a:p>
            <a:pPr marL="800100" lvl="1" indent="-342900">
              <a:lnSpc>
                <a:spcPct val="150000"/>
              </a:lnSpc>
              <a:buFont typeface="Arial" panose="020B0604020202020204" pitchFamily="34" charset="0"/>
              <a:buChar char="•"/>
            </a:pPr>
            <a:endParaRPr lang="en-US" altLang="zh-CN" sz="2000" b="1">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400" b="1">
                <a:latin typeface="Times New Roman" panose="02020603050405020304" pitchFamily="18" charset="0"/>
                <a:cs typeface="Times New Roman" panose="02020603050405020304" pitchFamily="18" charset="0"/>
              </a:rPr>
              <a:t>GLM3</a:t>
            </a:r>
          </a:p>
        </p:txBody>
      </p:sp>
    </p:spTree>
    <p:extLst>
      <p:ext uri="{BB962C8B-B14F-4D97-AF65-F5344CB8AC3E}">
        <p14:creationId xmlns:p14="http://schemas.microsoft.com/office/powerpoint/2010/main" val="323682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722007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Reinforcement-Learning Modeling</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7561C171-6848-4025-A15A-9EB200C5CDF6}"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12</a:t>
            </a:fld>
            <a:endParaRPr lang="zh-CN" altLang="en-US"/>
          </a:p>
        </p:txBody>
      </p:sp>
      <p:pic>
        <p:nvPicPr>
          <p:cNvPr id="8" name="图片 7">
            <a:extLst>
              <a:ext uri="{FF2B5EF4-FFF2-40B4-BE49-F238E27FC236}">
                <a16:creationId xmlns:a16="http://schemas.microsoft.com/office/drawing/2014/main" id="{4B148E38-2ADD-4AC4-B69B-52210D824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272" y="1489344"/>
            <a:ext cx="6036048" cy="1246469"/>
          </a:xfrm>
          <a:prstGeom prst="rect">
            <a:avLst/>
          </a:prstGeom>
        </p:spPr>
      </p:pic>
      <p:sp>
        <p:nvSpPr>
          <p:cNvPr id="14" name="文本框 13">
            <a:extLst>
              <a:ext uri="{FF2B5EF4-FFF2-40B4-BE49-F238E27FC236}">
                <a16:creationId xmlns:a16="http://schemas.microsoft.com/office/drawing/2014/main" id="{C49ADFC9-0E1B-411E-AEA9-6A71B94227F0}"/>
              </a:ext>
            </a:extLst>
          </p:cNvPr>
          <p:cNvSpPr txBox="1"/>
          <p:nvPr/>
        </p:nvSpPr>
        <p:spPr>
          <a:xfrm>
            <a:off x="970280" y="3902951"/>
            <a:ext cx="7508239" cy="876458"/>
          </a:xfrm>
          <a:prstGeom prst="rect">
            <a:avLst/>
          </a:prstGeom>
          <a:noFill/>
        </p:spPr>
        <p:txBody>
          <a:bodyPr wrap="square">
            <a:spAutoFit/>
          </a:bodyPr>
          <a:lstStyle/>
          <a:p>
            <a:r>
              <a:rPr lang="en-US" altLang="zh-CN" sz="2400" b="1"/>
              <a:t>SDSi (</a:t>
            </a:r>
            <a:r>
              <a:rPr lang="en-US" altLang="zh-CN" sz="2400">
                <a:solidFill>
                  <a:srgbClr val="C00000"/>
                </a:solidFill>
                <a:cs typeface="Times New Roman" panose="02020603050405020304" pitchFamily="18" charset="0"/>
              </a:rPr>
              <a:t>social dominance status</a:t>
            </a:r>
            <a:r>
              <a:rPr lang="en-US" altLang="zh-CN" sz="2400" b="1"/>
              <a:t>)</a:t>
            </a:r>
            <a:endParaRPr lang="en-US" altLang="zh-CN" sz="2400"/>
          </a:p>
          <a:p>
            <a:pPr>
              <a:lnSpc>
                <a:spcPct val="150000"/>
              </a:lnSpc>
            </a:pPr>
            <a:r>
              <a:rPr lang="en-US" altLang="zh-CN" sz="2000"/>
              <a:t>        anticipated probability of winning against each opponent-i </a:t>
            </a:r>
            <a:endParaRPr lang="zh-CN" altLang="en-US" sz="2000"/>
          </a:p>
        </p:txBody>
      </p:sp>
      <p:pic>
        <p:nvPicPr>
          <p:cNvPr id="17" name="图片 16">
            <a:extLst>
              <a:ext uri="{FF2B5EF4-FFF2-40B4-BE49-F238E27FC236}">
                <a16:creationId xmlns:a16="http://schemas.microsoft.com/office/drawing/2014/main" id="{C826911F-3DD0-4B56-ABC9-E59F7F859EC1}"/>
              </a:ext>
            </a:extLst>
          </p:cNvPr>
          <p:cNvPicPr>
            <a:picLocks noChangeAspect="1"/>
          </p:cNvPicPr>
          <p:nvPr/>
        </p:nvPicPr>
        <p:blipFill>
          <a:blip r:embed="rId4"/>
          <a:stretch>
            <a:fillRect/>
          </a:stretch>
        </p:blipFill>
        <p:spPr>
          <a:xfrm>
            <a:off x="4724400" y="3239181"/>
            <a:ext cx="2600325" cy="361950"/>
          </a:xfrm>
          <a:prstGeom prst="rect">
            <a:avLst/>
          </a:prstGeom>
        </p:spPr>
      </p:pic>
      <p:cxnSp>
        <p:nvCxnSpPr>
          <p:cNvPr id="19" name="直接箭头连接符 18">
            <a:extLst>
              <a:ext uri="{FF2B5EF4-FFF2-40B4-BE49-F238E27FC236}">
                <a16:creationId xmlns:a16="http://schemas.microsoft.com/office/drawing/2014/main" id="{1F68E991-77C9-4FF8-8FEA-9B3EA2698B8A}"/>
              </a:ext>
            </a:extLst>
          </p:cNvPr>
          <p:cNvCxnSpPr>
            <a:cxnSpLocks/>
          </p:cNvCxnSpPr>
          <p:nvPr/>
        </p:nvCxnSpPr>
        <p:spPr>
          <a:xfrm>
            <a:off x="4572000" y="1930400"/>
            <a:ext cx="1280160" cy="114967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5A117C26-641E-41E4-881B-FE5A8434A37B}"/>
              </a:ext>
            </a:extLst>
          </p:cNvPr>
          <p:cNvPicPr>
            <a:picLocks noChangeAspect="1"/>
          </p:cNvPicPr>
          <p:nvPr/>
        </p:nvPicPr>
        <p:blipFill>
          <a:blip r:embed="rId5"/>
          <a:stretch>
            <a:fillRect/>
          </a:stretch>
        </p:blipFill>
        <p:spPr>
          <a:xfrm>
            <a:off x="1190625" y="5300465"/>
            <a:ext cx="6762750" cy="1047750"/>
          </a:xfrm>
          <a:prstGeom prst="rect">
            <a:avLst/>
          </a:prstGeom>
        </p:spPr>
      </p:pic>
    </p:spTree>
    <p:extLst>
      <p:ext uri="{BB962C8B-B14F-4D97-AF65-F5344CB8AC3E}">
        <p14:creationId xmlns:p14="http://schemas.microsoft.com/office/powerpoint/2010/main" val="221607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722007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Reinforcement-Learning Modeling</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7561C171-6848-4025-A15A-9EB200C5CDF6}"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13</a:t>
            </a:fld>
            <a:endParaRPr lang="zh-CN" altLang="en-US"/>
          </a:p>
        </p:txBody>
      </p:sp>
      <p:pic>
        <p:nvPicPr>
          <p:cNvPr id="9" name="图片 8">
            <a:extLst>
              <a:ext uri="{FF2B5EF4-FFF2-40B4-BE49-F238E27FC236}">
                <a16:creationId xmlns:a16="http://schemas.microsoft.com/office/drawing/2014/main" id="{081197AA-15FD-44C4-8173-6B250AEDB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325" y="3849250"/>
            <a:ext cx="6195060" cy="2702680"/>
          </a:xfrm>
          <a:prstGeom prst="rect">
            <a:avLst/>
          </a:prstGeom>
        </p:spPr>
      </p:pic>
      <p:sp>
        <p:nvSpPr>
          <p:cNvPr id="18" name="文本框 17">
            <a:extLst>
              <a:ext uri="{FF2B5EF4-FFF2-40B4-BE49-F238E27FC236}">
                <a16:creationId xmlns:a16="http://schemas.microsoft.com/office/drawing/2014/main" id="{017B592F-3A98-4FA5-B684-81F38C4680A5}"/>
              </a:ext>
            </a:extLst>
          </p:cNvPr>
          <p:cNvSpPr txBox="1"/>
          <p:nvPr/>
        </p:nvSpPr>
        <p:spPr>
          <a:xfrm>
            <a:off x="293904" y="3848891"/>
            <a:ext cx="1195273" cy="400110"/>
          </a:xfrm>
          <a:prstGeom prst="rect">
            <a:avLst/>
          </a:prstGeom>
          <a:noFill/>
        </p:spPr>
        <p:txBody>
          <a:bodyPr wrap="square">
            <a:spAutoFit/>
          </a:bodyPr>
          <a:lstStyle/>
          <a:p>
            <a:r>
              <a:rPr lang="en-US" altLang="zh-CN" sz="2000" b="1" i="0">
                <a:solidFill>
                  <a:srgbClr val="973F30"/>
                </a:solidFill>
                <a:effectLst/>
                <a:latin typeface="AdvPSA189"/>
              </a:rPr>
              <a:t>Figure 5</a:t>
            </a:r>
            <a:r>
              <a:rPr lang="en-US" altLang="zh-CN" sz="2000" b="1"/>
              <a:t> </a:t>
            </a:r>
            <a:endParaRPr lang="zh-CN" altLang="en-US" sz="2000" b="1"/>
          </a:p>
        </p:txBody>
      </p:sp>
      <p:pic>
        <p:nvPicPr>
          <p:cNvPr id="15" name="图片 14">
            <a:extLst>
              <a:ext uri="{FF2B5EF4-FFF2-40B4-BE49-F238E27FC236}">
                <a16:creationId xmlns:a16="http://schemas.microsoft.com/office/drawing/2014/main" id="{B7D3DB54-C86E-4C07-A7E7-610F6EE5DA33}"/>
              </a:ext>
            </a:extLst>
          </p:cNvPr>
          <p:cNvPicPr>
            <a:picLocks noChangeAspect="1"/>
          </p:cNvPicPr>
          <p:nvPr/>
        </p:nvPicPr>
        <p:blipFill>
          <a:blip r:embed="rId4"/>
          <a:stretch>
            <a:fillRect/>
          </a:stretch>
        </p:blipFill>
        <p:spPr>
          <a:xfrm>
            <a:off x="1815771" y="1110134"/>
            <a:ext cx="5180864" cy="2534189"/>
          </a:xfrm>
          <a:prstGeom prst="rect">
            <a:avLst/>
          </a:prstGeom>
        </p:spPr>
      </p:pic>
    </p:spTree>
    <p:extLst>
      <p:ext uri="{BB962C8B-B14F-4D97-AF65-F5344CB8AC3E}">
        <p14:creationId xmlns:p14="http://schemas.microsoft.com/office/powerpoint/2010/main" val="203059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Results</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D242E589-1B6D-4D1A-88AB-35F3FBF36D67}"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14</a:t>
            </a:fld>
            <a:endParaRPr lang="zh-CN" altLang="en-US"/>
          </a:p>
        </p:txBody>
      </p:sp>
      <p:sp>
        <p:nvSpPr>
          <p:cNvPr id="10" name="文本框 9"/>
          <p:cNvSpPr txBox="1"/>
          <p:nvPr/>
        </p:nvSpPr>
        <p:spPr>
          <a:xfrm>
            <a:off x="665682" y="965171"/>
            <a:ext cx="7682151" cy="498663"/>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Neural Correlates of Social Dominance Learning: Experiment 1</a:t>
            </a:r>
          </a:p>
        </p:txBody>
      </p:sp>
      <p:pic>
        <p:nvPicPr>
          <p:cNvPr id="8" name="图片 7">
            <a:extLst>
              <a:ext uri="{FF2B5EF4-FFF2-40B4-BE49-F238E27FC236}">
                <a16:creationId xmlns:a16="http://schemas.microsoft.com/office/drawing/2014/main" id="{F9A2B9E9-8070-45D4-AD0D-C58287FCC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646" y="1497170"/>
            <a:ext cx="4836934" cy="2349822"/>
          </a:xfrm>
          <a:prstGeom prst="rect">
            <a:avLst/>
          </a:prstGeom>
        </p:spPr>
      </p:pic>
      <p:pic>
        <p:nvPicPr>
          <p:cNvPr id="13" name="图片 12">
            <a:extLst>
              <a:ext uri="{FF2B5EF4-FFF2-40B4-BE49-F238E27FC236}">
                <a16:creationId xmlns:a16="http://schemas.microsoft.com/office/drawing/2014/main" id="{11190312-1599-4327-A8FA-7D6E55980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1245" y="3981031"/>
            <a:ext cx="5719167" cy="2240561"/>
          </a:xfrm>
          <a:prstGeom prst="rect">
            <a:avLst/>
          </a:prstGeom>
        </p:spPr>
      </p:pic>
      <p:sp>
        <p:nvSpPr>
          <p:cNvPr id="16" name="文本框 15">
            <a:extLst>
              <a:ext uri="{FF2B5EF4-FFF2-40B4-BE49-F238E27FC236}">
                <a16:creationId xmlns:a16="http://schemas.microsoft.com/office/drawing/2014/main" id="{5D614A1C-C6E0-43DE-AE30-A2CE5B3F278D}"/>
              </a:ext>
            </a:extLst>
          </p:cNvPr>
          <p:cNvSpPr txBox="1"/>
          <p:nvPr/>
        </p:nvSpPr>
        <p:spPr>
          <a:xfrm>
            <a:off x="-14924" y="6213260"/>
            <a:ext cx="9143999" cy="369332"/>
          </a:xfrm>
          <a:prstGeom prst="rect">
            <a:avLst/>
          </a:prstGeom>
          <a:noFill/>
        </p:spPr>
        <p:txBody>
          <a:bodyPr wrap="square">
            <a:spAutoFit/>
          </a:bodyPr>
          <a:lstStyle/>
          <a:p>
            <a:pPr algn="ctr"/>
            <a:r>
              <a:rPr lang="en-US" altLang="zh-CN" sz="1800" b="0" i="0">
                <a:solidFill>
                  <a:srgbClr val="973F30"/>
                </a:solidFill>
                <a:effectLst/>
                <a:latin typeface="AdvPSA189"/>
              </a:rPr>
              <a:t>Figure 3. Encoding of Competitive Prediction Errors in the rmPFC</a:t>
            </a:r>
            <a:r>
              <a:rPr lang="en-US" altLang="zh-CN"/>
              <a:t> </a:t>
            </a:r>
            <a:endParaRPr lang="zh-CN" altLang="en-US"/>
          </a:p>
        </p:txBody>
      </p:sp>
    </p:spTree>
    <p:extLst>
      <p:ext uri="{BB962C8B-B14F-4D97-AF65-F5344CB8AC3E}">
        <p14:creationId xmlns:p14="http://schemas.microsoft.com/office/powerpoint/2010/main" val="46993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Results</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D242E589-1B6D-4D1A-88AB-35F3FBF36D67}"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15</a:t>
            </a:fld>
            <a:endParaRPr lang="zh-CN" altLang="en-US"/>
          </a:p>
        </p:txBody>
      </p:sp>
      <p:sp>
        <p:nvSpPr>
          <p:cNvPr id="10" name="文本框 9"/>
          <p:cNvSpPr txBox="1"/>
          <p:nvPr/>
        </p:nvSpPr>
        <p:spPr>
          <a:xfrm>
            <a:off x="665682" y="1065530"/>
            <a:ext cx="7682151" cy="498663"/>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Neural Correlates of Social Dominance Learning: Experiment 1</a:t>
            </a:r>
          </a:p>
        </p:txBody>
      </p:sp>
      <p:pic>
        <p:nvPicPr>
          <p:cNvPr id="9" name="图片 8">
            <a:extLst>
              <a:ext uri="{FF2B5EF4-FFF2-40B4-BE49-F238E27FC236}">
                <a16:creationId xmlns:a16="http://schemas.microsoft.com/office/drawing/2014/main" id="{73C53A75-6137-434D-B332-9C4505A6B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1" y="1825542"/>
            <a:ext cx="4573087" cy="1960834"/>
          </a:xfrm>
          <a:prstGeom prst="rect">
            <a:avLst/>
          </a:prstGeom>
        </p:spPr>
      </p:pic>
      <p:pic>
        <p:nvPicPr>
          <p:cNvPr id="15" name="图片 14">
            <a:extLst>
              <a:ext uri="{FF2B5EF4-FFF2-40B4-BE49-F238E27FC236}">
                <a16:creationId xmlns:a16="http://schemas.microsoft.com/office/drawing/2014/main" id="{8517ACEF-1784-4896-9341-8A07B5D9E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071" y="1825542"/>
            <a:ext cx="4381929" cy="1960835"/>
          </a:xfrm>
          <a:prstGeom prst="rect">
            <a:avLst/>
          </a:prstGeom>
        </p:spPr>
      </p:pic>
      <p:pic>
        <p:nvPicPr>
          <p:cNvPr id="17" name="图片 16">
            <a:extLst>
              <a:ext uri="{FF2B5EF4-FFF2-40B4-BE49-F238E27FC236}">
                <a16:creationId xmlns:a16="http://schemas.microsoft.com/office/drawing/2014/main" id="{E13FB40F-DE91-4147-A6A4-0BCE55F845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49" y="3993443"/>
            <a:ext cx="4548607" cy="1978221"/>
          </a:xfrm>
          <a:prstGeom prst="rect">
            <a:avLst/>
          </a:prstGeom>
        </p:spPr>
      </p:pic>
      <p:pic>
        <p:nvPicPr>
          <p:cNvPr id="19" name="图片 18">
            <a:extLst>
              <a:ext uri="{FF2B5EF4-FFF2-40B4-BE49-F238E27FC236}">
                <a16:creationId xmlns:a16="http://schemas.microsoft.com/office/drawing/2014/main" id="{74559C57-EB3B-4C16-BEB9-F4BF04425F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5141" y="3969669"/>
            <a:ext cx="4415787" cy="865841"/>
          </a:xfrm>
          <a:prstGeom prst="rect">
            <a:avLst/>
          </a:prstGeom>
        </p:spPr>
      </p:pic>
      <p:sp>
        <p:nvSpPr>
          <p:cNvPr id="22" name="文本框 21">
            <a:extLst>
              <a:ext uri="{FF2B5EF4-FFF2-40B4-BE49-F238E27FC236}">
                <a16:creationId xmlns:a16="http://schemas.microsoft.com/office/drawing/2014/main" id="{04FD3856-CFDE-4EAF-A724-D6187EB8C4AA}"/>
              </a:ext>
            </a:extLst>
          </p:cNvPr>
          <p:cNvSpPr txBox="1"/>
          <p:nvPr/>
        </p:nvSpPr>
        <p:spPr>
          <a:xfrm>
            <a:off x="4976384" y="5201858"/>
            <a:ext cx="4002788" cy="707886"/>
          </a:xfrm>
          <a:prstGeom prst="rect">
            <a:avLst/>
          </a:prstGeom>
          <a:noFill/>
        </p:spPr>
        <p:txBody>
          <a:bodyPr wrap="square">
            <a:spAutoFit/>
          </a:bodyPr>
          <a:lstStyle/>
          <a:p>
            <a:r>
              <a:rPr lang="en-US" altLang="zh-CN" sz="2000" b="1" i="0">
                <a:solidFill>
                  <a:srgbClr val="000000"/>
                </a:solidFill>
                <a:effectLst/>
                <a:latin typeface="AdvPSA183"/>
              </a:rPr>
              <a:t>non-parametric approach (GLM2)</a:t>
            </a:r>
            <a:r>
              <a:rPr lang="en-US" altLang="zh-CN" sz="2000" b="1"/>
              <a:t> </a:t>
            </a:r>
            <a:br>
              <a:rPr lang="en-US" altLang="zh-CN" sz="2000" b="1"/>
            </a:br>
            <a:endParaRPr lang="zh-CN" altLang="en-US" sz="2000" b="1"/>
          </a:p>
        </p:txBody>
      </p:sp>
      <p:sp>
        <p:nvSpPr>
          <p:cNvPr id="24" name="文本框 23">
            <a:extLst>
              <a:ext uri="{FF2B5EF4-FFF2-40B4-BE49-F238E27FC236}">
                <a16:creationId xmlns:a16="http://schemas.microsoft.com/office/drawing/2014/main" id="{F68C0637-6F4B-4E1A-B16C-8F85B2B5F26F}"/>
              </a:ext>
            </a:extLst>
          </p:cNvPr>
          <p:cNvSpPr txBox="1"/>
          <p:nvPr/>
        </p:nvSpPr>
        <p:spPr>
          <a:xfrm>
            <a:off x="14149" y="5925601"/>
            <a:ext cx="6643129" cy="646331"/>
          </a:xfrm>
          <a:prstGeom prst="rect">
            <a:avLst/>
          </a:prstGeom>
          <a:noFill/>
        </p:spPr>
        <p:txBody>
          <a:bodyPr wrap="square">
            <a:spAutoFit/>
          </a:bodyPr>
          <a:lstStyle/>
          <a:p>
            <a:r>
              <a:rPr lang="en-US" altLang="zh-CN" sz="1800" b="1" i="0">
                <a:solidFill>
                  <a:srgbClr val="973F30"/>
                </a:solidFill>
                <a:effectLst/>
                <a:latin typeface="AdvPSA189"/>
              </a:rPr>
              <a:t>Figure 4</a:t>
            </a:r>
            <a:r>
              <a:rPr lang="en-US" altLang="zh-CN" sz="1800" b="0" i="0">
                <a:solidFill>
                  <a:srgbClr val="973F30"/>
                </a:solidFill>
                <a:effectLst/>
                <a:latin typeface="AdvPSA189"/>
              </a:rPr>
              <a:t>. Interaction between Positive versus Negative Outcomes and Collaborative versus Competitive Games</a:t>
            </a:r>
            <a:r>
              <a:rPr lang="en-US" altLang="zh-CN"/>
              <a:t> </a:t>
            </a:r>
            <a:endParaRPr lang="zh-CN" altLang="en-US"/>
          </a:p>
        </p:txBody>
      </p:sp>
    </p:spTree>
    <p:extLst>
      <p:ext uri="{BB962C8B-B14F-4D97-AF65-F5344CB8AC3E}">
        <p14:creationId xmlns:p14="http://schemas.microsoft.com/office/powerpoint/2010/main" val="3774824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Results</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D242E589-1B6D-4D1A-88AB-35F3FBF36D67}"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16</a:t>
            </a:fld>
            <a:endParaRPr lang="zh-CN" altLang="en-US"/>
          </a:p>
        </p:txBody>
      </p:sp>
      <p:sp>
        <p:nvSpPr>
          <p:cNvPr id="10" name="文本框 9"/>
          <p:cNvSpPr txBox="1"/>
          <p:nvPr/>
        </p:nvSpPr>
        <p:spPr>
          <a:xfrm>
            <a:off x="665682" y="1043228"/>
            <a:ext cx="7909606" cy="707886"/>
          </a:xfrm>
          <a:prstGeom prst="rect">
            <a:avLst/>
          </a:prstGeom>
          <a:noFill/>
        </p:spPr>
        <p:txBody>
          <a:bodyPr wrap="square" rtlCol="0">
            <a:spAutoFit/>
          </a:bodyPr>
          <a:lstStyle/>
          <a:p>
            <a:pPr marL="342900" indent="-342900">
              <a:spcBef>
                <a:spcPts val="1800"/>
              </a:spcBef>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The Impact of rmPFC Electrical Stimulation on Social Dominance Learning: Experiment 2</a:t>
            </a:r>
          </a:p>
        </p:txBody>
      </p:sp>
      <p:sp>
        <p:nvSpPr>
          <p:cNvPr id="18" name="文本框 17">
            <a:extLst>
              <a:ext uri="{FF2B5EF4-FFF2-40B4-BE49-F238E27FC236}">
                <a16:creationId xmlns:a16="http://schemas.microsoft.com/office/drawing/2014/main" id="{50EB848D-272B-41AA-BDDD-4F97256C8769}"/>
              </a:ext>
            </a:extLst>
          </p:cNvPr>
          <p:cNvSpPr txBox="1"/>
          <p:nvPr/>
        </p:nvSpPr>
        <p:spPr>
          <a:xfrm>
            <a:off x="1667171" y="5802669"/>
            <a:ext cx="6135895" cy="400110"/>
          </a:xfrm>
          <a:prstGeom prst="rect">
            <a:avLst/>
          </a:prstGeom>
          <a:noFill/>
        </p:spPr>
        <p:txBody>
          <a:bodyPr wrap="square">
            <a:spAutoFit/>
          </a:bodyPr>
          <a:lstStyle/>
          <a:p>
            <a:r>
              <a:rPr lang="en-US" altLang="zh-CN" sz="2000" b="1" i="0">
                <a:solidFill>
                  <a:srgbClr val="973F30"/>
                </a:solidFill>
                <a:effectLst/>
                <a:latin typeface="AdvPSA189"/>
              </a:rPr>
              <a:t>Figure 5. Effects of tDCS on Social Dominance Learning</a:t>
            </a:r>
            <a:r>
              <a:rPr lang="en-US" altLang="zh-CN" sz="2000" b="1"/>
              <a:t> </a:t>
            </a:r>
            <a:endParaRPr lang="zh-CN" altLang="en-US" sz="2000" b="1"/>
          </a:p>
        </p:txBody>
      </p:sp>
      <p:pic>
        <p:nvPicPr>
          <p:cNvPr id="13" name="图片 12">
            <a:extLst>
              <a:ext uri="{FF2B5EF4-FFF2-40B4-BE49-F238E27FC236}">
                <a16:creationId xmlns:a16="http://schemas.microsoft.com/office/drawing/2014/main" id="{327E4EEA-A061-45FE-95B6-AF3D86DE7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4" y="1958433"/>
            <a:ext cx="9143999" cy="3789057"/>
          </a:xfrm>
          <a:prstGeom prst="rect">
            <a:avLst/>
          </a:prstGeom>
        </p:spPr>
      </p:pic>
    </p:spTree>
    <p:extLst>
      <p:ext uri="{BB962C8B-B14F-4D97-AF65-F5344CB8AC3E}">
        <p14:creationId xmlns:p14="http://schemas.microsoft.com/office/powerpoint/2010/main" val="371407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Results</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D242E589-1B6D-4D1A-88AB-35F3FBF36D67}"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17</a:t>
            </a:fld>
            <a:endParaRPr lang="zh-CN" altLang="en-US"/>
          </a:p>
        </p:txBody>
      </p:sp>
      <p:sp>
        <p:nvSpPr>
          <p:cNvPr id="10" name="文本框 9"/>
          <p:cNvSpPr txBox="1"/>
          <p:nvPr/>
        </p:nvSpPr>
        <p:spPr>
          <a:xfrm>
            <a:off x="665682" y="1043228"/>
            <a:ext cx="7909606" cy="707886"/>
          </a:xfrm>
          <a:prstGeom prst="rect">
            <a:avLst/>
          </a:prstGeom>
          <a:noFill/>
        </p:spPr>
        <p:txBody>
          <a:bodyPr wrap="square" rtlCol="0">
            <a:spAutoFit/>
          </a:bodyPr>
          <a:lstStyle/>
          <a:p>
            <a:pPr marL="342900" indent="-342900">
              <a:spcBef>
                <a:spcPts val="1800"/>
              </a:spcBef>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The Impact of rmPFC Electrical Stimulation on Social Dominance Learning: Experiment 2</a:t>
            </a:r>
          </a:p>
        </p:txBody>
      </p:sp>
      <p:sp>
        <p:nvSpPr>
          <p:cNvPr id="18" name="文本框 17">
            <a:extLst>
              <a:ext uri="{FF2B5EF4-FFF2-40B4-BE49-F238E27FC236}">
                <a16:creationId xmlns:a16="http://schemas.microsoft.com/office/drawing/2014/main" id="{50EB848D-272B-41AA-BDDD-4F97256C8769}"/>
              </a:ext>
            </a:extLst>
          </p:cNvPr>
          <p:cNvSpPr txBox="1"/>
          <p:nvPr/>
        </p:nvSpPr>
        <p:spPr>
          <a:xfrm>
            <a:off x="3940368" y="5975260"/>
            <a:ext cx="1360234" cy="400110"/>
          </a:xfrm>
          <a:prstGeom prst="rect">
            <a:avLst/>
          </a:prstGeom>
          <a:noFill/>
        </p:spPr>
        <p:txBody>
          <a:bodyPr wrap="square">
            <a:spAutoFit/>
          </a:bodyPr>
          <a:lstStyle/>
          <a:p>
            <a:r>
              <a:rPr lang="en-US" altLang="zh-CN" sz="2000" b="1" i="0">
                <a:solidFill>
                  <a:srgbClr val="973F30"/>
                </a:solidFill>
                <a:effectLst/>
                <a:latin typeface="AdvPSA189"/>
              </a:rPr>
              <a:t>Figure S3</a:t>
            </a:r>
            <a:endParaRPr lang="zh-CN" altLang="en-US" sz="2000" b="1"/>
          </a:p>
        </p:txBody>
      </p:sp>
      <p:pic>
        <p:nvPicPr>
          <p:cNvPr id="8" name="图片 7">
            <a:extLst>
              <a:ext uri="{FF2B5EF4-FFF2-40B4-BE49-F238E27FC236}">
                <a16:creationId xmlns:a16="http://schemas.microsoft.com/office/drawing/2014/main" id="{7F4C83BC-8CFD-4015-8112-0F83E74BBBFF}"/>
              </a:ext>
            </a:extLst>
          </p:cNvPr>
          <p:cNvPicPr>
            <a:picLocks noChangeAspect="1"/>
          </p:cNvPicPr>
          <p:nvPr/>
        </p:nvPicPr>
        <p:blipFill>
          <a:blip r:embed="rId3"/>
          <a:stretch>
            <a:fillRect/>
          </a:stretch>
        </p:blipFill>
        <p:spPr>
          <a:xfrm>
            <a:off x="691175" y="2151189"/>
            <a:ext cx="3641931" cy="3774969"/>
          </a:xfrm>
          <a:prstGeom prst="rect">
            <a:avLst/>
          </a:prstGeom>
        </p:spPr>
      </p:pic>
      <p:pic>
        <p:nvPicPr>
          <p:cNvPr id="14" name="图片 13">
            <a:extLst>
              <a:ext uri="{FF2B5EF4-FFF2-40B4-BE49-F238E27FC236}">
                <a16:creationId xmlns:a16="http://schemas.microsoft.com/office/drawing/2014/main" id="{7533E74A-FE65-43D2-B8FA-61BB8C83CB20}"/>
              </a:ext>
            </a:extLst>
          </p:cNvPr>
          <p:cNvPicPr>
            <a:picLocks noChangeAspect="1"/>
          </p:cNvPicPr>
          <p:nvPr/>
        </p:nvPicPr>
        <p:blipFill>
          <a:blip r:embed="rId4"/>
          <a:stretch>
            <a:fillRect/>
          </a:stretch>
        </p:blipFill>
        <p:spPr>
          <a:xfrm>
            <a:off x="4620485" y="2151189"/>
            <a:ext cx="3859800" cy="3774969"/>
          </a:xfrm>
          <a:prstGeom prst="rect">
            <a:avLst/>
          </a:prstGeom>
        </p:spPr>
      </p:pic>
    </p:spTree>
    <p:extLst>
      <p:ext uri="{BB962C8B-B14F-4D97-AF65-F5344CB8AC3E}">
        <p14:creationId xmlns:p14="http://schemas.microsoft.com/office/powerpoint/2010/main" val="341381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Results</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D242E589-1B6D-4D1A-88AB-35F3FBF36D67}"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18</a:t>
            </a:fld>
            <a:endParaRPr lang="zh-CN" altLang="en-US"/>
          </a:p>
        </p:txBody>
      </p:sp>
      <p:sp>
        <p:nvSpPr>
          <p:cNvPr id="10" name="文本框 9"/>
          <p:cNvSpPr txBox="1"/>
          <p:nvPr/>
        </p:nvSpPr>
        <p:spPr>
          <a:xfrm>
            <a:off x="665682" y="1043228"/>
            <a:ext cx="7909606" cy="707886"/>
          </a:xfrm>
          <a:prstGeom prst="rect">
            <a:avLst/>
          </a:prstGeom>
          <a:noFill/>
        </p:spPr>
        <p:txBody>
          <a:bodyPr wrap="square" rtlCol="0">
            <a:spAutoFit/>
          </a:bodyPr>
          <a:lstStyle/>
          <a:p>
            <a:pPr marL="342900" indent="-342900">
              <a:spcBef>
                <a:spcPts val="1800"/>
              </a:spcBef>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The Impact of rmPFC Electrical Stimulation on Social Dominance Learning: Experiment 2</a:t>
            </a:r>
          </a:p>
        </p:txBody>
      </p:sp>
      <p:sp>
        <p:nvSpPr>
          <p:cNvPr id="18" name="文本框 17">
            <a:extLst>
              <a:ext uri="{FF2B5EF4-FFF2-40B4-BE49-F238E27FC236}">
                <a16:creationId xmlns:a16="http://schemas.microsoft.com/office/drawing/2014/main" id="{50EB848D-272B-41AA-BDDD-4F97256C8769}"/>
              </a:ext>
            </a:extLst>
          </p:cNvPr>
          <p:cNvSpPr txBox="1"/>
          <p:nvPr/>
        </p:nvSpPr>
        <p:spPr>
          <a:xfrm>
            <a:off x="6063088" y="5910950"/>
            <a:ext cx="1360234" cy="400110"/>
          </a:xfrm>
          <a:prstGeom prst="rect">
            <a:avLst/>
          </a:prstGeom>
          <a:noFill/>
        </p:spPr>
        <p:txBody>
          <a:bodyPr wrap="square">
            <a:spAutoFit/>
          </a:bodyPr>
          <a:lstStyle/>
          <a:p>
            <a:r>
              <a:rPr lang="en-US" altLang="zh-CN" sz="2000" b="1" i="0">
                <a:solidFill>
                  <a:srgbClr val="973F30"/>
                </a:solidFill>
                <a:effectLst/>
                <a:latin typeface="AdvPSA189"/>
              </a:rPr>
              <a:t>Figure S3</a:t>
            </a:r>
            <a:endParaRPr lang="zh-CN" altLang="en-US" sz="2000" b="1"/>
          </a:p>
        </p:txBody>
      </p:sp>
      <p:pic>
        <p:nvPicPr>
          <p:cNvPr id="9" name="图片 8">
            <a:extLst>
              <a:ext uri="{FF2B5EF4-FFF2-40B4-BE49-F238E27FC236}">
                <a16:creationId xmlns:a16="http://schemas.microsoft.com/office/drawing/2014/main" id="{61E207A6-D2DC-4713-9746-793A18D5528E}"/>
              </a:ext>
            </a:extLst>
          </p:cNvPr>
          <p:cNvPicPr>
            <a:picLocks noChangeAspect="1"/>
          </p:cNvPicPr>
          <p:nvPr/>
        </p:nvPicPr>
        <p:blipFill>
          <a:blip r:embed="rId3"/>
          <a:stretch>
            <a:fillRect/>
          </a:stretch>
        </p:blipFill>
        <p:spPr>
          <a:xfrm>
            <a:off x="5143500" y="2043800"/>
            <a:ext cx="2971800" cy="3867150"/>
          </a:xfrm>
          <a:prstGeom prst="rect">
            <a:avLst/>
          </a:prstGeom>
        </p:spPr>
      </p:pic>
      <p:pic>
        <p:nvPicPr>
          <p:cNvPr id="15" name="图片 14">
            <a:extLst>
              <a:ext uri="{FF2B5EF4-FFF2-40B4-BE49-F238E27FC236}">
                <a16:creationId xmlns:a16="http://schemas.microsoft.com/office/drawing/2014/main" id="{2BDBABD7-E7CF-443F-B725-F39847170B9C}"/>
              </a:ext>
            </a:extLst>
          </p:cNvPr>
          <p:cNvPicPr>
            <a:picLocks noChangeAspect="1"/>
          </p:cNvPicPr>
          <p:nvPr/>
        </p:nvPicPr>
        <p:blipFill>
          <a:blip r:embed="rId4"/>
          <a:stretch>
            <a:fillRect/>
          </a:stretch>
        </p:blipFill>
        <p:spPr>
          <a:xfrm>
            <a:off x="796167" y="2043800"/>
            <a:ext cx="3437467" cy="3867150"/>
          </a:xfrm>
          <a:prstGeom prst="rect">
            <a:avLst/>
          </a:prstGeom>
        </p:spPr>
      </p:pic>
    </p:spTree>
    <p:extLst>
      <p:ext uri="{BB962C8B-B14F-4D97-AF65-F5344CB8AC3E}">
        <p14:creationId xmlns:p14="http://schemas.microsoft.com/office/powerpoint/2010/main" val="1080159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4875168"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Summary</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DE609F02-E7F8-45D3-A22E-B2C9B9F71996}"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19</a:t>
            </a:fld>
            <a:endParaRPr lang="zh-CN" altLang="en-US"/>
          </a:p>
        </p:txBody>
      </p:sp>
      <p:pic>
        <p:nvPicPr>
          <p:cNvPr id="17" name="图片 16">
            <a:extLst>
              <a:ext uri="{FF2B5EF4-FFF2-40B4-BE49-F238E27FC236}">
                <a16:creationId xmlns:a16="http://schemas.microsoft.com/office/drawing/2014/main" id="{A857D054-22E9-4659-982A-EC17857A9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439" y="1110134"/>
            <a:ext cx="5643567" cy="5449733"/>
          </a:xfrm>
          <a:prstGeom prst="rect">
            <a:avLst/>
          </a:prstGeom>
        </p:spPr>
      </p:pic>
    </p:spTree>
    <p:extLst>
      <p:ext uri="{BB962C8B-B14F-4D97-AF65-F5344CB8AC3E}">
        <p14:creationId xmlns:p14="http://schemas.microsoft.com/office/powerpoint/2010/main" val="241843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4779685"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Overview</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5867220A-4398-4AEA-96F8-03DB8494DAB0}"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2</a:t>
            </a:fld>
            <a:endParaRPr lang="zh-CN" altLang="en-US"/>
          </a:p>
        </p:txBody>
      </p:sp>
      <p:pic>
        <p:nvPicPr>
          <p:cNvPr id="9" name="图片 8">
            <a:extLst>
              <a:ext uri="{FF2B5EF4-FFF2-40B4-BE49-F238E27FC236}">
                <a16:creationId xmlns:a16="http://schemas.microsoft.com/office/drawing/2014/main" id="{B8073E9C-7F5C-4023-AA54-F81880A52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439" y="1110134"/>
            <a:ext cx="5643567" cy="5449733"/>
          </a:xfrm>
          <a:prstGeom prst="rect">
            <a:avLst/>
          </a:prstGeom>
        </p:spPr>
      </p:pic>
    </p:spTree>
    <p:extLst>
      <p:ext uri="{BB962C8B-B14F-4D97-AF65-F5344CB8AC3E}">
        <p14:creationId xmlns:p14="http://schemas.microsoft.com/office/powerpoint/2010/main" val="1611778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Discussion</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C5858DE3-14A1-41A6-8CF0-29BFB907CB9E}"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20</a:t>
            </a:fld>
            <a:endParaRPr lang="zh-CN" altLang="en-US"/>
          </a:p>
        </p:txBody>
      </p:sp>
      <p:sp>
        <p:nvSpPr>
          <p:cNvPr id="10" name="文本框 9"/>
          <p:cNvSpPr txBox="1"/>
          <p:nvPr/>
        </p:nvSpPr>
        <p:spPr>
          <a:xfrm>
            <a:off x="1113894" y="1309830"/>
            <a:ext cx="6916211" cy="5039969"/>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rmPFC ~ others ~ competitive contexts</a:t>
            </a:r>
          </a:p>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peak coordinates of cPE</a:t>
            </a:r>
          </a:p>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effect of tDCS  ~ Sense of control </a:t>
            </a:r>
          </a:p>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other brain regions</a:t>
            </a:r>
          </a:p>
          <a:p>
            <a:pPr marL="800100" lvl="1" indent="-342900">
              <a:buFont typeface="Arial" panose="020B0604020202020204" pitchFamily="34" charset="0"/>
              <a:buChar char="•"/>
            </a:pPr>
            <a:r>
              <a:rPr lang="en-US" altLang="zh-CN" sz="2400" i="0">
                <a:solidFill>
                  <a:srgbClr val="000000"/>
                </a:solidFill>
                <a:effectLst/>
                <a:latin typeface="AdvPSA183"/>
              </a:rPr>
              <a:t>ventral striatum</a:t>
            </a:r>
            <a:r>
              <a:rPr lang="en-US" altLang="zh-CN" sz="3600"/>
              <a:t> </a:t>
            </a:r>
          </a:p>
          <a:p>
            <a:pPr marL="800100" lvl="1" indent="-342900">
              <a:lnSpc>
                <a:spcPct val="150000"/>
              </a:lnSpc>
              <a:buFont typeface="Arial" panose="020B0604020202020204" pitchFamily="34" charset="0"/>
              <a:buChar char="•"/>
            </a:pPr>
            <a:r>
              <a:rPr lang="en-US" altLang="zh-CN" sz="2400" i="0">
                <a:solidFill>
                  <a:srgbClr val="000000"/>
                </a:solidFill>
                <a:effectLst/>
                <a:latin typeface="AdvPSA183"/>
              </a:rPr>
              <a:t>amygdala </a:t>
            </a:r>
            <a:endParaRPr lang="en-US" altLang="zh-CN" sz="2800">
              <a:latin typeface="Times New Roman" panose="02020603050405020304" pitchFamily="18" charset="0"/>
              <a:cs typeface="Times New Roman" panose="02020603050405020304" pitchFamily="18" charset="0"/>
            </a:endParaRPr>
          </a:p>
          <a:p>
            <a:pPr marL="1371600" lvl="2" indent="-457200">
              <a:lnSpc>
                <a:spcPct val="150000"/>
              </a:lnSpc>
              <a:spcBef>
                <a:spcPts val="500"/>
              </a:spcBef>
              <a:buFont typeface="Arial" panose="020B0604020202020204" pitchFamily="34" charset="0"/>
              <a:buChar char="•"/>
            </a:pPr>
            <a:endParaRPr lang="en-US" altLang="zh-CN" sz="2400" b="1">
              <a:cs typeface="Times New Roman" panose="02020603050405020304" pitchFamily="18" charset="0"/>
            </a:endParaRPr>
          </a:p>
        </p:txBody>
      </p:sp>
    </p:spTree>
    <p:extLst>
      <p:ext uri="{BB962C8B-B14F-4D97-AF65-F5344CB8AC3E}">
        <p14:creationId xmlns:p14="http://schemas.microsoft.com/office/powerpoint/2010/main" val="308346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animEffect transition="in" filter="fade">
                                      <p:cBhvr>
                                        <p:cTn id="23"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481596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Model comparison </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C5858DE3-14A1-41A6-8CF0-29BFB907CB9E}"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21</a:t>
            </a:fld>
            <a:endParaRPr lang="zh-CN" altLang="en-US"/>
          </a:p>
        </p:txBody>
      </p:sp>
      <p:pic>
        <p:nvPicPr>
          <p:cNvPr id="8" name="图片 7">
            <a:extLst>
              <a:ext uri="{FF2B5EF4-FFF2-40B4-BE49-F238E27FC236}">
                <a16:creationId xmlns:a16="http://schemas.microsoft.com/office/drawing/2014/main" id="{FA346940-FECA-4860-BA94-19EFB1AC5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17" y="4301793"/>
            <a:ext cx="8523364" cy="2570812"/>
          </a:xfrm>
          <a:prstGeom prst="rect">
            <a:avLst/>
          </a:prstGeom>
        </p:spPr>
      </p:pic>
      <p:pic>
        <p:nvPicPr>
          <p:cNvPr id="13" name="图片 12">
            <a:extLst>
              <a:ext uri="{FF2B5EF4-FFF2-40B4-BE49-F238E27FC236}">
                <a16:creationId xmlns:a16="http://schemas.microsoft.com/office/drawing/2014/main" id="{3589748C-D443-438A-B47A-19EA46AD24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79" y="1110134"/>
            <a:ext cx="7684641" cy="2889614"/>
          </a:xfrm>
          <a:prstGeom prst="rect">
            <a:avLst/>
          </a:prstGeom>
        </p:spPr>
      </p:pic>
    </p:spTree>
    <p:extLst>
      <p:ext uri="{BB962C8B-B14F-4D97-AF65-F5344CB8AC3E}">
        <p14:creationId xmlns:p14="http://schemas.microsoft.com/office/powerpoint/2010/main" val="262100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zh-CN" altLang="en-US"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Introduction</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5B33C780-5B8C-41F7-B7CD-B8BB65830A6F}"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3</a:t>
            </a:fld>
            <a:endParaRPr lang="zh-CN" altLang="en-US"/>
          </a:p>
        </p:txBody>
      </p:sp>
      <p:sp>
        <p:nvSpPr>
          <p:cNvPr id="10" name="文本框 9"/>
          <p:cNvSpPr txBox="1"/>
          <p:nvPr/>
        </p:nvSpPr>
        <p:spPr>
          <a:xfrm>
            <a:off x="1200150" y="1309830"/>
            <a:ext cx="6743700" cy="4816190"/>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Social dominance hierarchy</a:t>
            </a:r>
          </a:p>
          <a:p>
            <a:pPr marL="342900" indent="-342900">
              <a:lnSpc>
                <a:spcPct val="150000"/>
              </a:lnSpc>
              <a:spcBef>
                <a:spcPts val="1800"/>
              </a:spcBef>
              <a:buFont typeface="Wingdings" panose="05000000000000000000" pitchFamily="2" charset="2"/>
              <a:buChar char="Ø"/>
            </a:pPr>
            <a:endParaRPr lang="en-US" altLang="zh-CN" sz="2800" b="1">
              <a:latin typeface="Times New Roman" panose="02020603050405020304" pitchFamily="18" charset="0"/>
              <a:cs typeface="Times New Roman" panose="02020603050405020304" pitchFamily="18" charset="0"/>
            </a:endParaRPr>
          </a:p>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Mental disorders</a:t>
            </a:r>
          </a:p>
          <a:p>
            <a:pPr>
              <a:lnSpc>
                <a:spcPct val="150000"/>
              </a:lnSpc>
              <a:spcBef>
                <a:spcPts val="1800"/>
              </a:spcBef>
            </a:pPr>
            <a:endParaRPr lang="en-US" altLang="zh-CN" sz="2800" b="1">
              <a:latin typeface="Times New Roman" panose="02020603050405020304" pitchFamily="18" charset="0"/>
              <a:cs typeface="Times New Roman" panose="02020603050405020304" pitchFamily="18" charset="0"/>
            </a:endParaRPr>
          </a:p>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Brain processes of tracking dominance  relationships</a:t>
            </a:r>
            <a:r>
              <a:rPr lang="en-US" altLang="zh-CN" sz="2000"/>
              <a:t> </a:t>
            </a:r>
            <a:endParaRPr lang="en-US" altLang="zh-C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5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zh-CN" altLang="en-US"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Introduction</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E1047908-C862-4116-9AB7-C16CA78D1F9F}"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4</a:t>
            </a:fld>
            <a:endParaRPr lang="zh-CN" altLang="en-US"/>
          </a:p>
        </p:txBody>
      </p:sp>
      <p:sp>
        <p:nvSpPr>
          <p:cNvPr id="10" name="文本框 9"/>
          <p:cNvSpPr txBox="1"/>
          <p:nvPr/>
        </p:nvSpPr>
        <p:spPr>
          <a:xfrm>
            <a:off x="1200150" y="1132359"/>
            <a:ext cx="6743700" cy="661207"/>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Using pre-established ranks</a:t>
            </a:r>
          </a:p>
        </p:txBody>
      </p:sp>
      <p:pic>
        <p:nvPicPr>
          <p:cNvPr id="8" name="图片 7">
            <a:extLst>
              <a:ext uri="{FF2B5EF4-FFF2-40B4-BE49-F238E27FC236}">
                <a16:creationId xmlns:a16="http://schemas.microsoft.com/office/drawing/2014/main" id="{C93507BB-0105-413B-B447-A66D4AF81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14" y="1899288"/>
            <a:ext cx="7998217" cy="3711084"/>
          </a:xfrm>
          <a:prstGeom prst="rect">
            <a:avLst/>
          </a:prstGeom>
        </p:spPr>
      </p:pic>
      <p:sp>
        <p:nvSpPr>
          <p:cNvPr id="13" name="文本框 12">
            <a:extLst>
              <a:ext uri="{FF2B5EF4-FFF2-40B4-BE49-F238E27FC236}">
                <a16:creationId xmlns:a16="http://schemas.microsoft.com/office/drawing/2014/main" id="{5BFB6573-08BD-4D94-84C9-F6A42BE7EDD2}"/>
              </a:ext>
            </a:extLst>
          </p:cNvPr>
          <p:cNvSpPr txBox="1"/>
          <p:nvPr/>
        </p:nvSpPr>
        <p:spPr>
          <a:xfrm>
            <a:off x="851338" y="6000135"/>
            <a:ext cx="8292662" cy="523220"/>
          </a:xfrm>
          <a:prstGeom prst="rect">
            <a:avLst/>
          </a:prstGeom>
          <a:noFill/>
        </p:spPr>
        <p:txBody>
          <a:bodyPr wrap="square">
            <a:spAutoFit/>
          </a:bodyPr>
          <a:lstStyle/>
          <a:p>
            <a:pPr algn="r"/>
            <a:r>
              <a:rPr lang="en-US" altLang="zh-CN" sz="1400"/>
              <a:t>Santamaría-García,</a:t>
            </a:r>
            <a:r>
              <a:rPr lang="zh-CN" altLang="en-US" sz="1400"/>
              <a:t> </a:t>
            </a:r>
            <a:r>
              <a:rPr lang="en-US" altLang="zh-CN" sz="1400"/>
              <a:t>H.,  Burgaleta, M., &amp; N Sebastián-Gallés, N. (2015). Neuroanatomical markers of social hierarchy recognition in humans: a combined ERP/MRI study. The Journal of Neuroscience</a:t>
            </a:r>
            <a:endParaRPr lang="zh-CN" altLang="en-US" sz="1400"/>
          </a:p>
        </p:txBody>
      </p:sp>
    </p:spTree>
    <p:extLst>
      <p:ext uri="{BB962C8B-B14F-4D97-AF65-F5344CB8AC3E}">
        <p14:creationId xmlns:p14="http://schemas.microsoft.com/office/powerpoint/2010/main" val="142807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zh-CN" altLang="en-US"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Introduction</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CBDC4339-1980-4DAE-82B0-FE2EA64A1FC7}"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5</a:t>
            </a:fld>
            <a:endParaRPr lang="zh-CN" altLang="en-US"/>
          </a:p>
        </p:txBody>
      </p:sp>
      <p:sp>
        <p:nvSpPr>
          <p:cNvPr id="10" name="文本框 9"/>
          <p:cNvSpPr txBox="1"/>
          <p:nvPr/>
        </p:nvSpPr>
        <p:spPr>
          <a:xfrm>
            <a:off x="1028700" y="1636381"/>
            <a:ext cx="7376291" cy="3292696"/>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rostromedial prefrontal cortex (rmPFC)</a:t>
            </a:r>
          </a:p>
          <a:p>
            <a:pPr marL="342900" indent="-342900">
              <a:lnSpc>
                <a:spcPct val="150000"/>
              </a:lnSpc>
              <a:spcBef>
                <a:spcPts val="1800"/>
              </a:spcBef>
              <a:buFont typeface="Wingdings" panose="05000000000000000000" pitchFamily="2" charset="2"/>
              <a:buChar char="Ø"/>
            </a:pPr>
            <a:endParaRPr lang="en-US" altLang="zh-CN" sz="2800" b="1">
              <a:latin typeface="Times New Roman" panose="02020603050405020304" pitchFamily="18" charset="0"/>
              <a:cs typeface="Times New Roman" panose="02020603050405020304" pitchFamily="18" charset="0"/>
            </a:endParaRPr>
          </a:p>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learning dominance relationships </a:t>
            </a:r>
            <a:r>
              <a:rPr lang="en-US" altLang="zh-CN" sz="2800" b="1">
                <a:solidFill>
                  <a:schemeClr val="bg2">
                    <a:lumMod val="50000"/>
                  </a:schemeClr>
                </a:solidFill>
                <a:latin typeface="Times New Roman" panose="02020603050405020304" pitchFamily="18" charset="0"/>
                <a:cs typeface="Times New Roman" panose="02020603050405020304" pitchFamily="18" charset="0"/>
              </a:rPr>
              <a:t>(ref. 16-20)</a:t>
            </a:r>
          </a:p>
          <a:p>
            <a:pPr>
              <a:lnSpc>
                <a:spcPct val="150000"/>
              </a:lnSpc>
              <a:spcBef>
                <a:spcPts val="1800"/>
              </a:spcBef>
            </a:pPr>
            <a:endParaRPr lang="en-US" altLang="zh-C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2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Current study</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DF6AB553-EA54-4E1B-9DC7-D6D69DCF2C2C}"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6</a:t>
            </a:fld>
            <a:endParaRPr lang="zh-CN" altLang="en-US"/>
          </a:p>
        </p:txBody>
      </p:sp>
      <p:sp>
        <p:nvSpPr>
          <p:cNvPr id="10" name="文本框 9"/>
          <p:cNvSpPr txBox="1"/>
          <p:nvPr/>
        </p:nvSpPr>
        <p:spPr>
          <a:xfrm>
            <a:off x="1149615" y="1309830"/>
            <a:ext cx="7318524" cy="4409925"/>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Reinforcement learning (RL)</a:t>
            </a:r>
            <a:r>
              <a:rPr lang="en-US" altLang="zh-CN" sz="2800" b="1">
                <a:cs typeface="Times New Roman" panose="02020603050405020304" pitchFamily="18" charset="0"/>
              </a:rPr>
              <a:t>  </a:t>
            </a:r>
          </a:p>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Neuroimaging (fMRI,</a:t>
            </a: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Exp.</a:t>
            </a: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1, N = 22)</a:t>
            </a:r>
            <a:endParaRPr lang="en-US" altLang="zh-CN" sz="2800" b="1">
              <a:cs typeface="Times New Roman" panose="02020603050405020304" pitchFamily="18" charset="0"/>
            </a:endParaRPr>
          </a:p>
          <a:p>
            <a:pPr marL="342900" indent="-342900">
              <a:lnSpc>
                <a:spcPct val="150000"/>
              </a:lnSpc>
              <a:spcBef>
                <a:spcPts val="24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brain stimulation (tDCS, Exp.</a:t>
            </a: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2, N = 34)</a:t>
            </a:r>
          </a:p>
          <a:p>
            <a:pPr marL="342900" indent="-342900">
              <a:lnSpc>
                <a:spcPct val="150000"/>
              </a:lnSpc>
              <a:spcBef>
                <a:spcPts val="2400"/>
              </a:spcBef>
              <a:buFont typeface="Wingdings" panose="05000000000000000000" pitchFamily="2" charset="2"/>
              <a:buChar char="Ø"/>
            </a:pPr>
            <a:endParaRPr lang="en-US" altLang="zh-CN" sz="2800" b="1">
              <a:latin typeface="Times New Roman" panose="02020603050405020304" pitchFamily="18" charset="0"/>
              <a:cs typeface="Times New Roman" panose="02020603050405020304" pitchFamily="18" charset="0"/>
            </a:endParaRPr>
          </a:p>
          <a:p>
            <a:pPr marL="342900" indent="-342900">
              <a:lnSpc>
                <a:spcPct val="150000"/>
              </a:lnSpc>
              <a:spcBef>
                <a:spcPts val="24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a:t>
            </a:r>
            <a:r>
              <a:rPr lang="en-US" altLang="zh-CN" sz="2800" b="1"/>
              <a:t>rmPFC - social dominance relationships</a:t>
            </a:r>
            <a:endParaRPr lang="en-US" altLang="zh-C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3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Design</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D98CDDE7-BE60-4812-A303-C5B592950211}"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7</a:t>
            </a:fld>
            <a:endParaRPr lang="zh-CN" altLang="en-US"/>
          </a:p>
        </p:txBody>
      </p:sp>
      <p:sp>
        <p:nvSpPr>
          <p:cNvPr id="10" name="文本框 9"/>
          <p:cNvSpPr txBox="1"/>
          <p:nvPr/>
        </p:nvSpPr>
        <p:spPr>
          <a:xfrm>
            <a:off x="828405" y="1132359"/>
            <a:ext cx="8079129" cy="670440"/>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Fig. 1  Experimental Procedures</a:t>
            </a:r>
            <a:endParaRPr lang="en-US" altLang="zh-CN" sz="2800" b="1">
              <a:cs typeface="Times New Roman" panose="02020603050405020304" pitchFamily="18" charset="0"/>
            </a:endParaRPr>
          </a:p>
        </p:txBody>
      </p:sp>
      <p:pic>
        <p:nvPicPr>
          <p:cNvPr id="8" name="图片 7">
            <a:extLst>
              <a:ext uri="{FF2B5EF4-FFF2-40B4-BE49-F238E27FC236}">
                <a16:creationId xmlns:a16="http://schemas.microsoft.com/office/drawing/2014/main" id="{B53114E5-2621-45CC-80D2-38A46AE90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86910"/>
            <a:ext cx="9144000" cy="3826530"/>
          </a:xfrm>
          <a:prstGeom prst="rect">
            <a:avLst/>
          </a:prstGeom>
        </p:spPr>
      </p:pic>
      <p:sp>
        <p:nvSpPr>
          <p:cNvPr id="13" name="矩形 12">
            <a:extLst>
              <a:ext uri="{FF2B5EF4-FFF2-40B4-BE49-F238E27FC236}">
                <a16:creationId xmlns:a16="http://schemas.microsoft.com/office/drawing/2014/main" id="{63A74624-A233-486E-8B5B-6C6D91F548A7}"/>
              </a:ext>
            </a:extLst>
          </p:cNvPr>
          <p:cNvSpPr/>
          <p:nvPr/>
        </p:nvSpPr>
        <p:spPr>
          <a:xfrm>
            <a:off x="2524339" y="5174165"/>
            <a:ext cx="1055202" cy="7032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AE6E755-9882-425D-9A80-F624B65261B4}"/>
              </a:ext>
            </a:extLst>
          </p:cNvPr>
          <p:cNvSpPr/>
          <p:nvPr/>
        </p:nvSpPr>
        <p:spPr>
          <a:xfrm>
            <a:off x="7937396" y="5196467"/>
            <a:ext cx="970138" cy="7032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92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11" name="日期占位符 10"/>
          <p:cNvSpPr>
            <a:spLocks noGrp="1"/>
          </p:cNvSpPr>
          <p:nvPr>
            <p:ph type="dt" sz="half" idx="10"/>
          </p:nvPr>
        </p:nvSpPr>
        <p:spPr/>
        <p:txBody>
          <a:bodyPr/>
          <a:lstStyle/>
          <a:p>
            <a:fld id="{2EE54DB3-3535-4B33-BC3D-2EC6064E8347}"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8</a:t>
            </a:fld>
            <a:endParaRPr lang="zh-CN" altLang="en-US"/>
          </a:p>
        </p:txBody>
      </p:sp>
      <p:sp>
        <p:nvSpPr>
          <p:cNvPr id="10" name="文本框 9"/>
          <p:cNvSpPr txBox="1"/>
          <p:nvPr/>
        </p:nvSpPr>
        <p:spPr>
          <a:xfrm>
            <a:off x="828405" y="1132359"/>
            <a:ext cx="8079129" cy="670440"/>
          </a:xfrm>
          <a:prstGeom prst="rect">
            <a:avLst/>
          </a:prstGeom>
          <a:noFill/>
        </p:spPr>
        <p:txBody>
          <a:bodyPr wrap="square" rtlCol="0">
            <a:spAutoFit/>
          </a:bodyPr>
          <a:lstStyle/>
          <a:p>
            <a:pPr marL="342900" indent="-342900">
              <a:lnSpc>
                <a:spcPct val="150000"/>
              </a:lnSpc>
              <a:spcBef>
                <a:spcPts val="1800"/>
              </a:spcBef>
              <a:buFont typeface="Wingdings" panose="05000000000000000000" pitchFamily="2" charset="2"/>
              <a:buChar char="Ø"/>
            </a:pPr>
            <a:r>
              <a:rPr lang="en-US" altLang="zh-CN" sz="2800" b="1">
                <a:latin typeface="Times New Roman" panose="02020603050405020304" pitchFamily="18" charset="0"/>
                <a:cs typeface="Times New Roman" panose="02020603050405020304" pitchFamily="18" charset="0"/>
              </a:rPr>
              <a:t> Fig. S1  Complementary behavioral tasks</a:t>
            </a:r>
            <a:endParaRPr lang="en-US" altLang="zh-CN" sz="2800" b="1">
              <a:cs typeface="Times New Roman" panose="02020603050405020304" pitchFamily="18" charset="0"/>
            </a:endParaRPr>
          </a:p>
        </p:txBody>
      </p:sp>
      <p:pic>
        <p:nvPicPr>
          <p:cNvPr id="9" name="图片 8">
            <a:extLst>
              <a:ext uri="{FF2B5EF4-FFF2-40B4-BE49-F238E27FC236}">
                <a16:creationId xmlns:a16="http://schemas.microsoft.com/office/drawing/2014/main" id="{A4E4B7DA-8115-4553-A058-FD9D475D3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7388"/>
            <a:ext cx="9144000" cy="3592285"/>
          </a:xfrm>
          <a:prstGeom prst="rect">
            <a:avLst/>
          </a:prstGeom>
        </p:spPr>
      </p:pic>
      <p:sp>
        <p:nvSpPr>
          <p:cNvPr id="17" name="标题 1">
            <a:extLst>
              <a:ext uri="{FF2B5EF4-FFF2-40B4-BE49-F238E27FC236}">
                <a16:creationId xmlns:a16="http://schemas.microsoft.com/office/drawing/2014/main" id="{1B517971-215D-4CFC-9435-46489F237D84}"/>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Design</a:t>
            </a:r>
            <a:endParaRPr lang="zh-CN" alt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43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p:cNvSpPr/>
          <p:nvPr/>
        </p:nvSpPr>
        <p:spPr>
          <a:xfrm rot="2700000" flipH="1">
            <a:off x="-437515" y="289601"/>
            <a:ext cx="845185" cy="845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ndParaRPr>
          </a:p>
        </p:txBody>
      </p:sp>
      <p:sp>
        <p:nvSpPr>
          <p:cNvPr id="4" name="文本框 3"/>
          <p:cNvSpPr txBox="1"/>
          <p:nvPr/>
        </p:nvSpPr>
        <p:spPr>
          <a:xfrm>
            <a:off x="8208169" y="6529705"/>
            <a:ext cx="714375" cy="321945"/>
          </a:xfrm>
          <a:prstGeom prst="rect">
            <a:avLst/>
          </a:prstGeom>
          <a:noFill/>
        </p:spPr>
        <p:txBody>
          <a:bodyPr wrap="square" rtlCol="0">
            <a:spAutoFit/>
          </a:bodyPr>
          <a:lstStyle/>
          <a:p>
            <a:r>
              <a:rPr lang="en-US" altLang="zh-CN" sz="1350"/>
              <a:t> </a:t>
            </a:r>
            <a:r>
              <a:rPr lang="en-US" altLang="zh-CN" sz="1500">
                <a:solidFill>
                  <a:schemeClr val="bg1"/>
                </a:solidFill>
              </a:rPr>
              <a:t> - 1 -</a:t>
            </a:r>
          </a:p>
        </p:txBody>
      </p:sp>
      <p:sp>
        <p:nvSpPr>
          <p:cNvPr id="3" name="矩形 2"/>
          <p:cNvSpPr/>
          <p:nvPr/>
        </p:nvSpPr>
        <p:spPr>
          <a:xfrm>
            <a:off x="0" y="6567805"/>
            <a:ext cx="9144000" cy="304800"/>
          </a:xfrm>
          <a:prstGeom prst="rect">
            <a:avLst/>
          </a:prstGeom>
          <a:solidFill>
            <a:srgbClr val="414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5" name="文本框 4"/>
          <p:cNvSpPr txBox="1"/>
          <p:nvPr/>
        </p:nvSpPr>
        <p:spPr>
          <a:xfrm>
            <a:off x="0" y="6551930"/>
            <a:ext cx="9144635" cy="306705"/>
          </a:xfrm>
          <a:prstGeom prst="rect">
            <a:avLst/>
          </a:prstGeom>
          <a:noFill/>
        </p:spPr>
        <p:txBody>
          <a:bodyPr wrap="square" rtlCol="0">
            <a:spAutoFit/>
          </a:bodyPr>
          <a:lstStyle/>
          <a:p>
            <a:pPr algn="ctr"/>
            <a:r>
              <a:rPr lang="en-US" altLang="zh-CN" sz="1400" dirty="0">
                <a:solidFill>
                  <a:schemeClr val="bg1"/>
                </a:solidFill>
                <a:latin typeface="幼圆" panose="02010509060101010101" pitchFamily="49" charset="-122"/>
                <a:ea typeface="幼圆" panose="02010509060101010101" pitchFamily="49" charset="-122"/>
                <a:sym typeface="+mn-ea"/>
              </a:rPr>
              <a:t>           </a:t>
            </a:r>
            <a:endParaRPr lang="en-US" altLang="zh-CN" sz="1600">
              <a:solidFill>
                <a:schemeClr val="bg1"/>
              </a:solidFill>
            </a:endParaRPr>
          </a:p>
        </p:txBody>
      </p:sp>
      <p:sp>
        <p:nvSpPr>
          <p:cNvPr id="2" name="标题 1">
            <a:extLst>
              <a:ext uri="{FF2B5EF4-FFF2-40B4-BE49-F238E27FC236}">
                <a16:creationId xmlns:a16="http://schemas.microsoft.com/office/drawing/2014/main" id="{37BE3470-A1E3-4C5E-B458-6FF66B6C21AD}"/>
              </a:ext>
            </a:extLst>
          </p:cNvPr>
          <p:cNvSpPr>
            <a:spLocks noGrp="1"/>
          </p:cNvSpPr>
          <p:nvPr>
            <p:ph type="title"/>
          </p:nvPr>
        </p:nvSpPr>
        <p:spPr>
          <a:xfrm>
            <a:off x="796167" y="314252"/>
            <a:ext cx="3254723" cy="795882"/>
          </a:xfrm>
        </p:spPr>
        <p:txBody>
          <a:bodyPr>
            <a:normAutofit/>
          </a:bodyPr>
          <a:lstStyle/>
          <a:p>
            <a:r>
              <a:rPr lang="en-US" altLang="zh-CN" sz="3600" b="1">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Results</a:t>
            </a:r>
            <a:endParaRPr lang="zh-CN" altLang="en-US" sz="3600">
              <a:latin typeface="Times New Roman" panose="02020603050405020304" pitchFamily="18" charset="0"/>
              <a:cs typeface="Times New Roman" panose="02020603050405020304" pitchFamily="18" charset="0"/>
            </a:endParaRPr>
          </a:p>
        </p:txBody>
      </p:sp>
      <p:sp>
        <p:nvSpPr>
          <p:cNvPr id="11" name="日期占位符 10"/>
          <p:cNvSpPr>
            <a:spLocks noGrp="1"/>
          </p:cNvSpPr>
          <p:nvPr>
            <p:ph type="dt" sz="half" idx="10"/>
          </p:nvPr>
        </p:nvSpPr>
        <p:spPr/>
        <p:txBody>
          <a:bodyPr/>
          <a:lstStyle/>
          <a:p>
            <a:fld id="{86EFE9F9-E4A4-4B7A-887D-E81E8AC70713}" type="datetime1">
              <a:rPr lang="zh-CN" altLang="en-US" smtClean="0"/>
              <a:t>2022/2/11</a:t>
            </a:fld>
            <a:endParaRPr lang="zh-CN" altLang="en-US"/>
          </a:p>
        </p:txBody>
      </p:sp>
      <p:sp>
        <p:nvSpPr>
          <p:cNvPr id="6" name="页脚占位符 5">
            <a:extLst>
              <a:ext uri="{FF2B5EF4-FFF2-40B4-BE49-F238E27FC236}">
                <a16:creationId xmlns:a16="http://schemas.microsoft.com/office/drawing/2014/main" id="{4D00AFA6-D9A0-4288-943B-53449AD02C0C}"/>
              </a:ext>
            </a:extLst>
          </p:cNvPr>
          <p:cNvSpPr>
            <a:spLocks noGrp="1"/>
          </p:cNvSpPr>
          <p:nvPr>
            <p:ph type="ftr" sz="quarter" idx="11"/>
          </p:nvPr>
        </p:nvSpPr>
        <p:spPr/>
        <p:txBody>
          <a:bodyPr/>
          <a:lstStyle/>
          <a:p>
            <a:r>
              <a:rPr lang="en-US" altLang="zh-CN"/>
              <a:t>Dynamical Representation of Dominance</a:t>
            </a:r>
            <a:endParaRPr lang="zh-CN" altLang="en-US"/>
          </a:p>
        </p:txBody>
      </p:sp>
      <p:sp>
        <p:nvSpPr>
          <p:cNvPr id="12" name="灯片编号占位符 11"/>
          <p:cNvSpPr>
            <a:spLocks noGrp="1"/>
          </p:cNvSpPr>
          <p:nvPr>
            <p:ph type="sldNum" sz="quarter" idx="12"/>
          </p:nvPr>
        </p:nvSpPr>
        <p:spPr/>
        <p:txBody>
          <a:bodyPr/>
          <a:lstStyle/>
          <a:p>
            <a:fld id="{2F70002B-DB28-4520-A569-03C3D79DDAFE}" type="slidenum">
              <a:rPr lang="zh-CN" altLang="en-US" smtClean="0"/>
              <a:t>9</a:t>
            </a:fld>
            <a:endParaRPr lang="zh-CN" altLang="en-US"/>
          </a:p>
        </p:txBody>
      </p:sp>
      <p:sp>
        <p:nvSpPr>
          <p:cNvPr id="10" name="文本框 9"/>
          <p:cNvSpPr txBox="1"/>
          <p:nvPr/>
        </p:nvSpPr>
        <p:spPr>
          <a:xfrm>
            <a:off x="1028700" y="1477023"/>
            <a:ext cx="7682151" cy="39039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400" b="1">
                <a:solidFill>
                  <a:srgbClr val="C00000"/>
                </a:solidFill>
                <a:latin typeface="Times New Roman" panose="02020603050405020304" pitchFamily="18" charset="0"/>
                <a:cs typeface="Times New Roman" panose="02020603050405020304" pitchFamily="18" charset="0"/>
              </a:rPr>
              <a:t>Behavioral Evidence</a:t>
            </a:r>
            <a:r>
              <a:rPr lang="en-US" altLang="zh-CN" sz="2400" b="1">
                <a:latin typeface="Times New Roman" panose="02020603050405020304" pitchFamily="18" charset="0"/>
                <a:cs typeface="Times New Roman" panose="02020603050405020304" pitchFamily="18" charset="0"/>
              </a:rPr>
              <a:t> for Social Dominance Learning</a:t>
            </a:r>
          </a:p>
          <a:p>
            <a:pPr marL="342900" indent="-342900">
              <a:lnSpc>
                <a:spcPct val="150000"/>
              </a:lnSpc>
              <a:buFont typeface="Wingdings" panose="05000000000000000000" pitchFamily="2" charset="2"/>
              <a:buChar char="Ø"/>
            </a:pPr>
            <a:endParaRPr lang="en-US" altLang="zh-CN" sz="2400" b="1">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400" b="1">
                <a:latin typeface="Times New Roman" panose="02020603050405020304" pitchFamily="18" charset="0"/>
                <a:cs typeface="Times New Roman" panose="02020603050405020304" pitchFamily="18" charset="0"/>
              </a:rPr>
              <a:t>Neural Correlates of Social Dominance Learning: </a:t>
            </a:r>
            <a:r>
              <a:rPr lang="en-US" altLang="zh-CN" sz="2400" b="1">
                <a:solidFill>
                  <a:srgbClr val="C00000"/>
                </a:solidFill>
                <a:latin typeface="Times New Roman" panose="02020603050405020304" pitchFamily="18" charset="0"/>
                <a:cs typeface="Times New Roman" panose="02020603050405020304" pitchFamily="18" charset="0"/>
              </a:rPr>
              <a:t>Experiment 1</a:t>
            </a:r>
          </a:p>
          <a:p>
            <a:pPr marL="342900" indent="-342900">
              <a:lnSpc>
                <a:spcPct val="150000"/>
              </a:lnSpc>
              <a:buFont typeface="Wingdings" panose="05000000000000000000" pitchFamily="2" charset="2"/>
              <a:buChar char="Ø"/>
            </a:pPr>
            <a:endParaRPr lang="en-US" altLang="zh-CN" sz="2400" b="1">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400" b="1">
                <a:latin typeface="Times New Roman" panose="02020603050405020304" pitchFamily="18" charset="0"/>
                <a:cs typeface="Times New Roman" panose="02020603050405020304" pitchFamily="18" charset="0"/>
              </a:rPr>
              <a:t>The Impact of rmPFC Electrical Stimulation on Social Dominance Learning: </a:t>
            </a:r>
            <a:r>
              <a:rPr lang="en-US" altLang="zh-CN" sz="2400" b="1">
                <a:solidFill>
                  <a:srgbClr val="C00000"/>
                </a:solidFill>
                <a:latin typeface="Times New Roman" panose="02020603050405020304" pitchFamily="18" charset="0"/>
                <a:cs typeface="Times New Roman" panose="02020603050405020304" pitchFamily="18" charset="0"/>
              </a:rPr>
              <a:t>Experiment 2</a:t>
            </a:r>
          </a:p>
        </p:txBody>
      </p:sp>
    </p:spTree>
    <p:extLst>
      <p:ext uri="{BB962C8B-B14F-4D97-AF65-F5344CB8AC3E}">
        <p14:creationId xmlns:p14="http://schemas.microsoft.com/office/powerpoint/2010/main" val="3046853084"/>
      </p:ext>
    </p:extLst>
  </p:cSld>
  <p:clrMapOvr>
    <a:masterClrMapping/>
  </p:clrMapOvr>
</p:sld>
</file>

<file path=ppt/theme/theme1.xml><?xml version="1.0" encoding="utf-8"?>
<a:theme xmlns:a="http://schemas.openxmlformats.org/drawingml/2006/main" name="Office 主题​​">
  <a:themeElements>
    <a:clrScheme name="自定义 705">
      <a:dk1>
        <a:sysClr val="windowText" lastClr="000000"/>
      </a:dk1>
      <a:lt1>
        <a:sysClr val="window" lastClr="FFFFFF"/>
      </a:lt1>
      <a:dk2>
        <a:srgbClr val="44546A"/>
      </a:dk2>
      <a:lt2>
        <a:srgbClr val="E7E6E6"/>
      </a:lt2>
      <a:accent1>
        <a:srgbClr val="414955"/>
      </a:accent1>
      <a:accent2>
        <a:srgbClr val="647082"/>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8205</TotalTime>
  <Words>1000</Words>
  <Application>Microsoft Office PowerPoint</Application>
  <PresentationFormat>全屏显示(4:3)</PresentationFormat>
  <Paragraphs>204</Paragraphs>
  <Slides>21</Slides>
  <Notes>21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AdvPSA183</vt:lpstr>
      <vt:lpstr>AdvPSA189</vt:lpstr>
      <vt:lpstr>Microsoft JhengHei</vt:lpstr>
      <vt:lpstr>MinionPro-Regular</vt:lpstr>
      <vt:lpstr>Whitney-Book</vt:lpstr>
      <vt:lpstr>等线</vt:lpstr>
      <vt:lpstr>等线 Light</vt:lpstr>
      <vt:lpstr>楷体</vt:lpstr>
      <vt:lpstr>幼圆</vt:lpstr>
      <vt:lpstr>Arial</vt:lpstr>
      <vt:lpstr>Calibri</vt:lpstr>
      <vt:lpstr>Cambria Math</vt:lpstr>
      <vt:lpstr>Times New Roman</vt:lpstr>
      <vt:lpstr>Wingdings</vt:lpstr>
      <vt:lpstr>Office 主题​​</vt:lpstr>
      <vt:lpstr>PowerPoint 演示文稿</vt:lpstr>
      <vt:lpstr>Overview</vt:lpstr>
      <vt:lpstr>Introduction</vt:lpstr>
      <vt:lpstr>Introduction</vt:lpstr>
      <vt:lpstr>Introduction</vt:lpstr>
      <vt:lpstr>Current study</vt:lpstr>
      <vt:lpstr>Design</vt:lpstr>
      <vt:lpstr>Design</vt:lpstr>
      <vt:lpstr>Results</vt:lpstr>
      <vt:lpstr>Results</vt:lpstr>
      <vt:lpstr>fMRI Analyses</vt:lpstr>
      <vt:lpstr>Reinforcement-Learning Modeling</vt:lpstr>
      <vt:lpstr>Reinforcement-Learning Modeling</vt:lpstr>
      <vt:lpstr>Results</vt:lpstr>
      <vt:lpstr>Results</vt:lpstr>
      <vt:lpstr>Results</vt:lpstr>
      <vt:lpstr>Results</vt:lpstr>
      <vt:lpstr>Results</vt:lpstr>
      <vt:lpstr>Summary</vt:lpstr>
      <vt:lpstr>Discussion</vt:lpstr>
      <vt:lpstr>Model 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Lu Chunlei</cp:lastModifiedBy>
  <cp:revision>139</cp:revision>
  <dcterms:created xsi:type="dcterms:W3CDTF">2019-03-21T01:58:00Z</dcterms:created>
  <dcterms:modified xsi:type="dcterms:W3CDTF">2022-02-11T14:29:33Z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D1962EEB127C4F3BA30E87431A949255</vt:lpwstr>
  </property>
</Properties>
</file>