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63" r:id="rId7"/>
    <p:sldId id="264" r:id="rId8"/>
    <p:sldId id="265" r:id="rId9"/>
    <p:sldId id="261" r:id="rId10"/>
    <p:sldId id="267" r:id="rId11"/>
    <p:sldId id="268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3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43BE4-5DE6-4D93-AA30-682A53D61B81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06157-7BAC-4743-8BF6-3315918FF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06157-7BAC-4743-8BF6-3315918FFF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06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06157-7BAC-4743-8BF6-3315918FFFC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2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06157-7BAC-4743-8BF6-3315918FFFC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72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06157-7BAC-4743-8BF6-3315918FFFC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C46A9-5105-48B5-B944-9B4032A86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2C6A0C-42FC-4FB7-AD74-7C458B8F7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2C3AD-C8EF-447E-B813-07FD4204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23E-9F9A-47E4-AA64-6DBE987540C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04722-FBDB-4AA2-A907-F4DE3FFA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4C7A2-6AA2-47FE-9DD6-37A662B2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E66-21BF-45C2-BAEF-27DA6B44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34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15566-167E-489A-83AC-E2655118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15CC4E-B9CE-4C8C-8C71-76591619F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C11B5-E64A-45CD-A2DA-D8B5B941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23E-9F9A-47E4-AA64-6DBE987540C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DA03C-51D8-427E-9950-CC9CA7F0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A1D8D-7268-44CF-B251-4ACFA2C0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E66-21BF-45C2-BAEF-27DA6B44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2F6F75-AEB1-4A0E-B5AC-1299E7E57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03490E-F45C-475C-A53B-5E345F13B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CE43F-CBB0-49B2-A062-27F70545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23E-9F9A-47E4-AA64-6DBE987540C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9E032-8666-4548-B642-3A14FDF6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979DE-F65B-407C-B6C1-98663865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E66-21BF-45C2-BAEF-27DA6B44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9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37D6-DBA9-4CD0-80A0-24637D67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DF9EB-3CE1-4667-B4A7-8C0A2B8F6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0EBEE-BEA9-4C56-99D6-40CA93B7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23E-9F9A-47E4-AA64-6DBE987540C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594D9-62CB-4649-B5A4-E7FE9420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1C529-1E61-4E40-AA01-70B963DC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E66-21BF-45C2-BAEF-27DA6B44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08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16682-8916-4769-AD5A-2A017273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37432B-4072-4BD7-B4AC-A9DC5B9AB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AD7D1-A7C3-4A0C-8521-93789CAF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23E-9F9A-47E4-AA64-6DBE987540C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61C6F-AE91-49D2-B15F-20F9F0BD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5DFD1-72E7-4FEF-B0FA-5CCEB6C4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E66-21BF-45C2-BAEF-27DA6B44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6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99647-5BDF-462D-9B45-E2AC9231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F828A-3379-4B7A-B0E5-F130DD6D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434BDD-43A8-4042-9AD5-B4E65D7BF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220A22-5DCD-416A-A3FF-8E9A408C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23E-9F9A-47E4-AA64-6DBE987540C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9B350-75D9-4DC3-9DC0-C3EBD905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C061BF-1FE0-4869-9000-0E0826BF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E66-21BF-45C2-BAEF-27DA6B44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9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61860-804C-4E5A-862F-801676F2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6AEA9E-8C2B-4C08-8F96-991ABFF0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CB1FE4-09F6-4C71-BD2C-65B19CDAB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67DEFA-9946-4199-853D-62933AE68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9BE71B-6491-4CBE-9D01-8D91E0B34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12177A-C9AF-4B85-85B3-56FC8C10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23E-9F9A-47E4-AA64-6DBE987540C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F34D72-B056-4A8F-84AA-8EFC990D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C0B589-14C9-4460-B690-FD0241BA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E66-21BF-45C2-BAEF-27DA6B44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0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65773-DB82-4CE7-9F75-3007A3E2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9FA0EA-121E-4A5C-8F19-C6C0DFB1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23E-9F9A-47E4-AA64-6DBE987540C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C0A819-4148-4A7D-AAB4-51F43046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090260-201E-4C02-B7B1-425BB831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E66-21BF-45C2-BAEF-27DA6B44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1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85BE1A-255D-4B4E-8FE9-3607B10A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23E-9F9A-47E4-AA64-6DBE987540C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EC0CAE-0103-4151-8F07-3B44D64F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C662FA-5264-4492-A6A0-C52465CF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E66-21BF-45C2-BAEF-27DA6B44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354B7-75F9-4105-B241-45D20CCF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1A9F8-84E3-406F-9224-7E257D241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8557C9-393D-4DB9-AC5A-20A4789E0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E1FB71-7ACE-4A95-AA04-7AB769AE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23E-9F9A-47E4-AA64-6DBE987540C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3D13DF-CF39-4AFD-B957-DD621F52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0D4C71-B9A2-4D02-8129-278AE61F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E66-21BF-45C2-BAEF-27DA6B44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6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5D0EC-BDFF-4FDA-89B7-5CE0A8FF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F28C47-C4CB-4566-A7EA-6E486D003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5FF701-3F82-48C3-B5FC-5B06F9054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1A5143-7BCE-4E43-A46A-523BEB31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23E-9F9A-47E4-AA64-6DBE987540C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9F09F6-E1FD-4E0C-85A6-DEAA54E9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A13D8E-600C-47E3-BB35-BE2288D4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E66-21BF-45C2-BAEF-27DA6B44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7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C5D6B8-8642-4A6C-94A1-3E27261C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D5FACB-8FF0-4130-AF05-1C6257CD3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BF407-78C9-42D8-AFAC-78D2EFFD4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6423E-9F9A-47E4-AA64-6DBE987540C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D2EFD-22B2-4C9A-9964-E649BD1AA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9F949-AE36-4D32-8987-1D8F7A07E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31E66-21BF-45C2-BAEF-27DA6B44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69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BB48F3-5BC1-4AF9-BA69-A42D95B2E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" y="2134950"/>
            <a:ext cx="11887200" cy="12940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046E35-D4F0-49F9-AC62-3830DEC89320}"/>
              </a:ext>
            </a:extLst>
          </p:cNvPr>
          <p:cNvSpPr txBox="1"/>
          <p:nvPr/>
        </p:nvSpPr>
        <p:spPr>
          <a:xfrm>
            <a:off x="842707" y="3789154"/>
            <a:ext cx="630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QUARTERLY JOURNA LO FEXPERIMENTAL PSYCHOLOGY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DAD222-F01F-473E-B537-90AE51B4A3DC}"/>
              </a:ext>
            </a:extLst>
          </p:cNvPr>
          <p:cNvSpPr txBox="1"/>
          <p:nvPr/>
        </p:nvSpPr>
        <p:spPr>
          <a:xfrm>
            <a:off x="9040352" y="6168561"/>
            <a:ext cx="2555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报告人：深圳大学 王鑫</a:t>
            </a:r>
            <a:endParaRPr lang="en-US" altLang="zh-CN" dirty="0"/>
          </a:p>
          <a:p>
            <a:r>
              <a:rPr lang="en-US" altLang="zh-CN" dirty="0"/>
              <a:t>               2022.3.4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16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78F5F-492B-42EC-82BC-E7663F02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将被试分成，高焦虑</a:t>
            </a:r>
            <a:r>
              <a:rPr lang="en-US" altLang="zh-CN" sz="2800" b="1" dirty="0"/>
              <a:t>&amp;</a:t>
            </a:r>
            <a:r>
              <a:rPr lang="zh-CN" altLang="en-US" sz="2800" b="1" dirty="0"/>
              <a:t>压力组（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人），低焦虑</a:t>
            </a:r>
            <a:r>
              <a:rPr lang="en-US" altLang="zh-CN" sz="2800" b="1" dirty="0"/>
              <a:t>&amp;</a:t>
            </a:r>
            <a:r>
              <a:rPr lang="zh-CN" altLang="en-US" sz="2800" b="1" dirty="0"/>
              <a:t>压力组（</a:t>
            </a:r>
            <a:r>
              <a:rPr lang="en-US" altLang="zh-CN" sz="2800" b="1" dirty="0"/>
              <a:t>9</a:t>
            </a:r>
            <a:r>
              <a:rPr lang="zh-CN" altLang="en-US" sz="2800" b="1" dirty="0"/>
              <a:t>人）</a:t>
            </a:r>
            <a:br>
              <a:rPr lang="zh-CN" altLang="en-US" sz="4400" b="1" dirty="0"/>
            </a:br>
            <a:endParaRPr lang="zh-CN" altLang="en-US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35CE4F-B2AE-4189-9748-CF39525D0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Specific Pavlovian-instrumental transfer</a:t>
            </a: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87ED8A-D414-4491-926C-0109DF6E7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sz="2000" dirty="0"/>
              <a:t>General Pavlovian-instrumental transfer</a:t>
            </a:r>
            <a:endParaRPr lang="zh-CN" altLang="en-US" sz="2000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B2C339-D643-4990-A34C-0F09A088F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68913"/>
            <a:ext cx="4915807" cy="24504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385F4B-D4B6-4AC8-B45A-45E513247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5" y="2505075"/>
            <a:ext cx="4902025" cy="30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8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3358B-048A-4A57-AFFD-5337C4CB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讨论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53AF2912-3AE7-4413-9210-EAC6B7A5C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374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Reward-paired cues-----action selection     response </a:t>
            </a:r>
            <a:r>
              <a:rPr lang="en-US" altLang="zh-CN" dirty="0" err="1"/>
              <a:t>vigour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相比</a:t>
            </a:r>
            <a:r>
              <a:rPr lang="en-US" altLang="zh-CN" dirty="0"/>
              <a:t>S4</a:t>
            </a:r>
            <a:r>
              <a:rPr lang="zh-CN" altLang="en-US" dirty="0"/>
              <a:t>（没奖赏），</a:t>
            </a:r>
            <a:r>
              <a:rPr lang="en-US" altLang="zh-CN" dirty="0"/>
              <a:t>S3</a:t>
            </a:r>
            <a:r>
              <a:rPr lang="zh-CN" altLang="en-US" dirty="0"/>
              <a:t>（有奖赏）会提升 </a:t>
            </a:r>
            <a:r>
              <a:rPr lang="en-US" altLang="zh-CN" dirty="0"/>
              <a:t>instrumental performance rate(</a:t>
            </a:r>
            <a:r>
              <a:rPr lang="zh-CN" altLang="en-US" dirty="0"/>
              <a:t>以往人类研究较难发现或区分的过程）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高焦虑应激组，会出现</a:t>
            </a:r>
            <a:r>
              <a:rPr lang="en-US" altLang="zh-CN" dirty="0"/>
              <a:t> </a:t>
            </a:r>
            <a:r>
              <a:rPr lang="zh-CN" altLang="en-US" b="1" dirty="0"/>
              <a:t>反应活力</a:t>
            </a:r>
            <a:r>
              <a:rPr lang="zh-CN" altLang="en-US" b="1" dirty="0">
                <a:solidFill>
                  <a:srgbClr val="FF0000"/>
                </a:solidFill>
              </a:rPr>
              <a:t>不正常</a:t>
            </a:r>
            <a:r>
              <a:rPr lang="zh-CN" altLang="en-US" b="1" dirty="0"/>
              <a:t>的提高</a:t>
            </a:r>
            <a:r>
              <a:rPr lang="en-US" altLang="zh-CN" dirty="0"/>
              <a:t>,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研究的新贡献在于，线索驱动行为的差异可以在单一状态维度</a:t>
            </a:r>
            <a:r>
              <a:rPr lang="en-US" altLang="zh-CN" dirty="0"/>
              <a:t>(</a:t>
            </a:r>
            <a:r>
              <a:rPr lang="zh-CN" altLang="en-US" dirty="0"/>
              <a:t>如应激</a:t>
            </a:r>
            <a:r>
              <a:rPr lang="en-US" altLang="zh-CN" dirty="0"/>
              <a:t>)</a:t>
            </a:r>
            <a:r>
              <a:rPr lang="zh-CN" altLang="en-US" dirty="0"/>
              <a:t>的非临床组中确定。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对于高焦虑应激组，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在无奖励线索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(S4)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存在的情况下，反应抑制受损，表明这些参与者无法使用与无奖励线索相关的线索来抑制反应。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54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53AF2912-3AE7-4413-9210-EAC6B7A5C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082" y="2448231"/>
            <a:ext cx="8303342" cy="2467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8800" b="1" i="1" dirty="0"/>
              <a:t>谢谢大家</a:t>
            </a:r>
            <a:endParaRPr lang="en-US" altLang="zh-CN" sz="8800" b="1" i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82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3358B-048A-4A57-AFFD-5337C4CB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D7F5E-C8B3-4A70-8F23-947EBE4E1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4755" cy="4351338"/>
          </a:xfrm>
        </p:spPr>
        <p:txBody>
          <a:bodyPr/>
          <a:lstStyle/>
          <a:p>
            <a:r>
              <a:rPr lang="en-US" altLang="zh-CN" dirty="0"/>
              <a:t>Pavlovian and instrumental conditioning</a:t>
            </a:r>
          </a:p>
          <a:p>
            <a:pPr lvl="1"/>
            <a:r>
              <a:rPr lang="en-US" altLang="zh-CN" dirty="0"/>
              <a:t>Pavlovian cues and instrumental actions</a:t>
            </a:r>
          </a:p>
          <a:p>
            <a:pPr lvl="2"/>
            <a:r>
              <a:rPr lang="en-US" altLang="zh-CN" dirty="0"/>
              <a:t>Pavlovian-to-instrumental transfer(PIT)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Pavlovian cues influence actions in two ways:</a:t>
            </a:r>
          </a:p>
          <a:p>
            <a:pPr lvl="1"/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actions, actions &amp;outcome=</a:t>
            </a:r>
            <a:r>
              <a:rPr lang="en-US" altLang="zh-CN" dirty="0" err="1"/>
              <a:t>cue&amp;outcome</a:t>
            </a:r>
            <a:r>
              <a:rPr lang="zh-CN" altLang="en-US" dirty="0"/>
              <a:t>（</a:t>
            </a:r>
            <a:r>
              <a:rPr lang="en-US" altLang="zh-CN" dirty="0"/>
              <a:t>specific transfer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actions,</a:t>
            </a:r>
            <a:r>
              <a:rPr lang="zh-CN" altLang="en-US" dirty="0"/>
              <a:t> </a:t>
            </a:r>
            <a:r>
              <a:rPr lang="en-US" altLang="zh-CN" dirty="0"/>
              <a:t>instrumental-responding </a:t>
            </a:r>
            <a:r>
              <a:rPr lang="en-US" altLang="zh-CN" sz="2400" dirty="0" err="1"/>
              <a:t>vigour</a:t>
            </a:r>
            <a:r>
              <a:rPr lang="en-US" altLang="zh-CN" sz="2400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general transfer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286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3358B-048A-4A57-AFFD-5337C4CB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D7F5E-C8B3-4A70-8F23-947EBE4E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以往研究 没有设置 </a:t>
            </a:r>
            <a:r>
              <a:rPr lang="en-US" altLang="zh-CN" dirty="0"/>
              <a:t>active baseline</a:t>
            </a:r>
            <a:r>
              <a:rPr lang="zh-CN" altLang="en-US" dirty="0"/>
              <a:t>：被试在没有任何</a:t>
            </a:r>
            <a:r>
              <a:rPr lang="en-US" altLang="zh-CN" dirty="0"/>
              <a:t>cues</a:t>
            </a:r>
            <a:r>
              <a:rPr lang="zh-CN" altLang="en-US" dirty="0"/>
              <a:t>下做出反应的情况</a:t>
            </a:r>
            <a:endParaRPr lang="en-US" altLang="zh-CN" dirty="0"/>
          </a:p>
          <a:p>
            <a:r>
              <a:rPr lang="zh-CN" altLang="en-US" dirty="0"/>
              <a:t>目的：</a:t>
            </a:r>
            <a:endParaRPr lang="en-US" altLang="zh-CN" dirty="0"/>
          </a:p>
          <a:p>
            <a:pPr lvl="1"/>
            <a:r>
              <a:rPr lang="en-US" altLang="zh-CN" dirty="0"/>
              <a:t>1,</a:t>
            </a:r>
            <a:r>
              <a:rPr lang="zh-CN" altLang="en-US" dirty="0"/>
              <a:t>在测量</a:t>
            </a:r>
            <a:r>
              <a:rPr lang="en-US" altLang="zh-CN" dirty="0"/>
              <a:t>active baseline</a:t>
            </a:r>
            <a:r>
              <a:rPr lang="zh-CN" altLang="en-US" dirty="0"/>
              <a:t>基础上，探讨上述两个过程的特点</a:t>
            </a:r>
            <a:endParaRPr lang="en-US" altLang="zh-CN" dirty="0"/>
          </a:p>
          <a:p>
            <a:pPr lvl="1"/>
            <a:r>
              <a:rPr lang="en-US" altLang="zh-CN" dirty="0"/>
              <a:t>2,</a:t>
            </a:r>
            <a:r>
              <a:rPr lang="zh-CN" altLang="en-US" dirty="0"/>
              <a:t>利用</a:t>
            </a:r>
            <a:r>
              <a:rPr lang="en-US" altLang="zh-CN" dirty="0"/>
              <a:t>The Depression Anxiety and Stress Scale(DASS)</a:t>
            </a:r>
            <a:r>
              <a:rPr lang="zh-CN" altLang="en-US" dirty="0"/>
              <a:t>来研究应激和线索驱动奖励寻求过程的关系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89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3358B-048A-4A57-AFFD-5337C4CB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方法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53AF2912-3AE7-4413-9210-EAC6B7A5C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Instrumental training</a:t>
            </a:r>
          </a:p>
          <a:p>
            <a:r>
              <a:rPr lang="en-US" altLang="zh-CN" dirty="0"/>
              <a:t>Pavlovian training</a:t>
            </a:r>
          </a:p>
          <a:p>
            <a:r>
              <a:rPr lang="en-US" altLang="zh-CN" dirty="0"/>
              <a:t>Transfer test</a:t>
            </a:r>
          </a:p>
          <a:p>
            <a:r>
              <a:rPr lang="en-US" altLang="zh-CN" dirty="0"/>
              <a:t>Post-test assessments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34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3358B-048A-4A57-AFFD-5337C4CB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方法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53AF2912-3AE7-4413-9210-EAC6B7A5C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Instrumental training</a:t>
            </a:r>
          </a:p>
          <a:p>
            <a:pPr lvl="1"/>
            <a:r>
              <a:rPr lang="en-US" altLang="zh-CN" dirty="0"/>
              <a:t>Actions(R1,R2</a:t>
            </a:r>
            <a:r>
              <a:rPr lang="zh-CN" altLang="en-US" dirty="0"/>
              <a:t>）</a:t>
            </a:r>
            <a:r>
              <a:rPr lang="en-US" altLang="zh-CN" dirty="0"/>
              <a:t>---Outcome(O1,O2)</a:t>
            </a:r>
          </a:p>
          <a:p>
            <a:pPr lvl="1"/>
            <a:r>
              <a:rPr lang="en-US" altLang="zh-CN" dirty="0"/>
              <a:t>Until earn 64 rewards</a:t>
            </a:r>
          </a:p>
          <a:p>
            <a:r>
              <a:rPr lang="en-US" altLang="zh-CN" dirty="0"/>
              <a:t>Pavlovian training</a:t>
            </a:r>
          </a:p>
          <a:p>
            <a:pPr lvl="1"/>
            <a:r>
              <a:rPr lang="en-US" altLang="zh-CN" dirty="0"/>
              <a:t>Cues(S1,S2,S3,S4)----Outcome(O1,O2,O3,O4)</a:t>
            </a:r>
          </a:p>
          <a:p>
            <a:pPr lvl="1"/>
            <a:r>
              <a:rPr lang="en-US" altLang="zh-CN" dirty="0"/>
              <a:t>S3</a:t>
            </a:r>
            <a:r>
              <a:rPr lang="zh-CN" altLang="en-US" dirty="0"/>
              <a:t>：对应的奖赏</a:t>
            </a:r>
            <a:r>
              <a:rPr lang="en-US" altLang="zh-CN" dirty="0"/>
              <a:t>O3</a:t>
            </a:r>
            <a:r>
              <a:rPr lang="zh-CN" altLang="en-US" dirty="0"/>
              <a:t>之前没经历过</a:t>
            </a:r>
            <a:endParaRPr lang="en-US" altLang="zh-CN" dirty="0"/>
          </a:p>
          <a:p>
            <a:pPr lvl="1"/>
            <a:r>
              <a:rPr lang="en-US" altLang="zh-CN" dirty="0"/>
              <a:t>S4</a:t>
            </a:r>
            <a:r>
              <a:rPr lang="zh-CN" altLang="en-US" dirty="0"/>
              <a:t>：无奖赏</a:t>
            </a:r>
            <a:endParaRPr lang="en-US" altLang="zh-CN" dirty="0"/>
          </a:p>
          <a:p>
            <a:pPr lvl="1"/>
            <a:r>
              <a:rPr lang="en-US" altLang="zh-CN" dirty="0"/>
              <a:t>S-O </a:t>
            </a:r>
            <a:r>
              <a:rPr lang="zh-CN" altLang="en-US" dirty="0"/>
              <a:t>各出现</a:t>
            </a:r>
            <a:r>
              <a:rPr lang="en-US" altLang="zh-CN" dirty="0"/>
              <a:t>12</a:t>
            </a:r>
            <a:r>
              <a:rPr lang="zh-CN" altLang="en-US" dirty="0"/>
              <a:t>次</a:t>
            </a:r>
            <a:r>
              <a:rPr lang="en-US" altLang="zh-CN" dirty="0"/>
              <a:t>,48</a:t>
            </a:r>
            <a:r>
              <a:rPr lang="zh-CN" altLang="en-US" dirty="0"/>
              <a:t>试次</a:t>
            </a:r>
            <a:endParaRPr lang="en-US" altLang="zh-CN" dirty="0"/>
          </a:p>
          <a:p>
            <a:pPr lvl="1"/>
            <a:r>
              <a:rPr lang="en-US" altLang="zh-CN" dirty="0"/>
              <a:t>4trials</a:t>
            </a:r>
            <a:r>
              <a:rPr lang="zh-CN" altLang="en-US" dirty="0"/>
              <a:t>为 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block</a:t>
            </a:r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block</a:t>
            </a:r>
            <a:r>
              <a:rPr lang="zh-CN" altLang="en-US" dirty="0"/>
              <a:t>结束后，问被试</a:t>
            </a:r>
            <a:r>
              <a:rPr lang="en-US" altLang="zh-CN" dirty="0"/>
              <a:t>S-O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altLang="zh-CN" dirty="0"/>
              <a:t>Transfer test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cues</a:t>
            </a:r>
            <a:r>
              <a:rPr lang="zh-CN" altLang="en-US" dirty="0"/>
              <a:t>出现前出现后，记录被试的</a:t>
            </a:r>
            <a:r>
              <a:rPr lang="en-US" altLang="zh-CN" dirty="0"/>
              <a:t>response</a:t>
            </a:r>
            <a:r>
              <a:rPr lang="zh-CN" altLang="en-US" dirty="0"/>
              <a:t>（</a:t>
            </a:r>
            <a:r>
              <a:rPr lang="en-US" altLang="zh-CN" dirty="0"/>
              <a:t>R1</a:t>
            </a:r>
            <a:r>
              <a:rPr lang="zh-CN" altLang="en-US" dirty="0"/>
              <a:t>，</a:t>
            </a:r>
            <a:r>
              <a:rPr lang="en-US" altLang="zh-CN" dirty="0"/>
              <a:t>R2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20617E-5C14-4E0E-B0F6-147CE9FF18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04"/>
          <a:stretch/>
        </p:blipFill>
        <p:spPr>
          <a:xfrm>
            <a:off x="8001994" y="23634"/>
            <a:ext cx="3481596" cy="24845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1C7601-29B1-431E-BDE7-A9D54779B9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1780" r="33234" b="579"/>
          <a:stretch/>
        </p:blipFill>
        <p:spPr>
          <a:xfrm>
            <a:off x="8131785" y="2261335"/>
            <a:ext cx="3222015" cy="24259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0E0240-94BF-4067-BA24-7F92C7383B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1" t="-1180" r="810" b="3876"/>
          <a:stretch/>
        </p:blipFill>
        <p:spPr>
          <a:xfrm>
            <a:off x="8224196" y="4416760"/>
            <a:ext cx="3259394" cy="24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5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3358B-048A-4A57-AFFD-5337C4CB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方法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53AF2912-3AE7-4413-9210-EAC6B7A5C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事后检测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两道关于 </a:t>
            </a:r>
            <a:r>
              <a:rPr lang="en-US" altLang="zh-CN" dirty="0"/>
              <a:t>instrumental training </a:t>
            </a:r>
            <a:r>
              <a:rPr lang="zh-CN" altLang="en-US" dirty="0"/>
              <a:t>中</a:t>
            </a:r>
            <a:r>
              <a:rPr lang="en-US" altLang="zh-CN" dirty="0"/>
              <a:t>R-O</a:t>
            </a:r>
            <a:r>
              <a:rPr lang="zh-CN" altLang="en-US" dirty="0"/>
              <a:t>之间的关系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/>
              <a:t>按左键（右键）可以获得哪种食物？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四道关于</a:t>
            </a:r>
            <a:r>
              <a:rPr lang="en-US" altLang="zh-CN" dirty="0"/>
              <a:t>Pavlovian training</a:t>
            </a:r>
            <a:r>
              <a:rPr lang="zh-CN" altLang="en-US" dirty="0"/>
              <a:t>中</a:t>
            </a:r>
            <a:r>
              <a:rPr lang="en-US" altLang="zh-CN" dirty="0"/>
              <a:t>S-O</a:t>
            </a:r>
            <a:r>
              <a:rPr lang="zh-CN" altLang="en-US" dirty="0"/>
              <a:t>之间的关系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/>
              <a:t>哪种食物与蓝色（另外</a:t>
            </a:r>
            <a:r>
              <a:rPr lang="en-US" altLang="zh-CN" dirty="0"/>
              <a:t>3</a:t>
            </a:r>
            <a:r>
              <a:rPr lang="zh-CN" altLang="en-US" dirty="0"/>
              <a:t>种颜色）相关联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22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3358B-048A-4A57-AFFD-5337C4CB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数据分析</a:t>
            </a:r>
            <a:r>
              <a:rPr lang="en-US" altLang="zh-CN" dirty="0"/>
              <a:t> </a:t>
            </a:r>
            <a:r>
              <a:rPr lang="zh-CN" altLang="en-US" b="1" dirty="0"/>
              <a:t>和 结果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53AF2912-3AE7-4413-9210-EAC6B7A5C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3491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Specific transfer</a:t>
            </a:r>
            <a:r>
              <a:rPr lang="zh-CN" altLang="en-US" dirty="0"/>
              <a:t>：</a:t>
            </a:r>
            <a:r>
              <a:rPr lang="zh-CN" altLang="en-US" sz="2000" dirty="0"/>
              <a:t>检验</a:t>
            </a:r>
            <a:r>
              <a:rPr lang="en-US" altLang="zh-CN" sz="2000" dirty="0"/>
              <a:t>cue </a:t>
            </a:r>
            <a:r>
              <a:rPr lang="zh-CN" altLang="en-US" sz="2000" dirty="0"/>
              <a:t>对</a:t>
            </a:r>
            <a:r>
              <a:rPr lang="en-US" altLang="zh-CN" sz="2000" dirty="0"/>
              <a:t>action</a:t>
            </a:r>
            <a:r>
              <a:rPr lang="zh-CN" altLang="en-US" sz="2000" dirty="0"/>
              <a:t>的影响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平均在</a:t>
            </a:r>
            <a:r>
              <a:rPr lang="en-US" altLang="zh-CN" dirty="0"/>
              <a:t>CS</a:t>
            </a:r>
            <a:r>
              <a:rPr lang="zh-CN" altLang="en-US" dirty="0"/>
              <a:t>出现之前，</a:t>
            </a:r>
            <a:r>
              <a:rPr lang="en-US" altLang="zh-CN" dirty="0"/>
              <a:t>R1</a:t>
            </a:r>
            <a:r>
              <a:rPr lang="zh-CN" altLang="en-US" dirty="0"/>
              <a:t>和</a:t>
            </a:r>
            <a:r>
              <a:rPr lang="en-US" altLang="zh-CN" dirty="0"/>
              <a:t>R2</a:t>
            </a:r>
            <a:r>
              <a:rPr lang="zh-CN" altLang="en-US" dirty="0"/>
              <a:t>的反应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dirty="0"/>
              <a:t>A baseline rate of responding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平均</a:t>
            </a:r>
            <a:r>
              <a:rPr lang="en-US" altLang="zh-CN" dirty="0"/>
              <a:t>CS</a:t>
            </a:r>
            <a:r>
              <a:rPr lang="zh-CN" altLang="en-US" dirty="0"/>
              <a:t>出现后，</a:t>
            </a:r>
            <a:r>
              <a:rPr lang="en-US" altLang="zh-CN" dirty="0"/>
              <a:t>R1</a:t>
            </a:r>
            <a:r>
              <a:rPr lang="zh-CN" altLang="en-US" dirty="0"/>
              <a:t>和</a:t>
            </a:r>
            <a:r>
              <a:rPr lang="en-US" altLang="zh-CN" dirty="0"/>
              <a:t>R2</a:t>
            </a:r>
            <a:r>
              <a:rPr lang="zh-CN" altLang="en-US" dirty="0"/>
              <a:t>的反应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/>
              <a:t>为了确定每个</a:t>
            </a:r>
            <a:r>
              <a:rPr lang="en-US" altLang="zh-CN" dirty="0"/>
              <a:t>cue</a:t>
            </a:r>
            <a:r>
              <a:rPr lang="zh-CN" altLang="en-US" dirty="0"/>
              <a:t>对动作的影响，</a:t>
            </a:r>
            <a:r>
              <a:rPr lang="en-US" altLang="zh-CN" dirty="0"/>
              <a:t>R1 </a:t>
            </a:r>
            <a:r>
              <a:rPr lang="zh-CN" altLang="en-US" dirty="0"/>
              <a:t>与 </a:t>
            </a:r>
            <a:r>
              <a:rPr lang="en-US" altLang="zh-CN" dirty="0"/>
              <a:t>R2 </a:t>
            </a:r>
            <a:r>
              <a:rPr lang="zh-CN" altLang="en-US" dirty="0"/>
              <a:t>反应（</a:t>
            </a:r>
            <a:r>
              <a:rPr lang="en-US" altLang="zh-CN" dirty="0"/>
              <a:t>transfer</a:t>
            </a:r>
            <a:r>
              <a:rPr lang="zh-CN" altLang="en-US" dirty="0"/>
              <a:t>阶段）被分类为相同或不同的</a:t>
            </a:r>
            <a:r>
              <a:rPr lang="en-US" altLang="zh-CN" dirty="0"/>
              <a:t>actions</a:t>
            </a:r>
            <a:r>
              <a:rPr lang="zh-CN" altLang="en-US" dirty="0"/>
              <a:t>，基于</a:t>
            </a:r>
            <a:r>
              <a:rPr lang="en-US" altLang="zh-CN" dirty="0"/>
              <a:t>R1</a:t>
            </a:r>
            <a:r>
              <a:rPr lang="zh-CN" altLang="en-US" dirty="0"/>
              <a:t>与</a:t>
            </a:r>
            <a:r>
              <a:rPr lang="en-US" altLang="zh-CN" dirty="0"/>
              <a:t>R2</a:t>
            </a:r>
            <a:r>
              <a:rPr lang="zh-CN" altLang="en-US" dirty="0"/>
              <a:t>所对应的</a:t>
            </a:r>
            <a:r>
              <a:rPr lang="en-US" altLang="zh-CN" dirty="0" err="1"/>
              <a:t>outcom</a:t>
            </a:r>
            <a:r>
              <a:rPr lang="zh-CN" altLang="en-US" dirty="0"/>
              <a:t>（</a:t>
            </a:r>
            <a:r>
              <a:rPr lang="en-US" altLang="zh-CN" dirty="0"/>
              <a:t>instrumental training)</a:t>
            </a:r>
            <a:r>
              <a:rPr lang="zh-CN" altLang="en-US" dirty="0"/>
              <a:t>与当前呈现</a:t>
            </a:r>
            <a:r>
              <a:rPr lang="en-US" altLang="zh-CN" dirty="0"/>
              <a:t>cue</a:t>
            </a:r>
            <a:r>
              <a:rPr lang="zh-CN" altLang="en-US" dirty="0"/>
              <a:t>对应奖赏的关系。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71D35F7-8684-4835-8D8B-89864447D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88"/>
          <a:stretch/>
        </p:blipFill>
        <p:spPr>
          <a:xfrm>
            <a:off x="6955971" y="2271841"/>
            <a:ext cx="5286926" cy="37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1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3358B-048A-4A57-AFFD-5337C4CB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数据分析 和 结果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53AF2912-3AE7-4413-9210-EAC6B7A5C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3491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General transfer</a:t>
            </a:r>
            <a:r>
              <a:rPr lang="zh-CN" altLang="en-US" dirty="0"/>
              <a:t>：</a:t>
            </a:r>
            <a:r>
              <a:rPr lang="zh-CN" altLang="en-US" sz="2000" dirty="0"/>
              <a:t>检验</a:t>
            </a:r>
            <a:r>
              <a:rPr lang="en-US" altLang="zh-CN" sz="2000" dirty="0"/>
              <a:t>reward-paired cue </a:t>
            </a:r>
            <a:r>
              <a:rPr lang="zh-CN" altLang="en-US" sz="2000" dirty="0"/>
              <a:t>对</a:t>
            </a:r>
            <a:r>
              <a:rPr lang="en-US" altLang="zh-CN" sz="2000" dirty="0" err="1"/>
              <a:t>vigour</a:t>
            </a:r>
            <a:r>
              <a:rPr lang="en-US" altLang="zh-CN" sz="2000" dirty="0"/>
              <a:t> of responding</a:t>
            </a:r>
            <a:r>
              <a:rPr lang="zh-CN" altLang="en-US" sz="2000" dirty="0"/>
              <a:t>的影响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平均在</a:t>
            </a:r>
            <a:r>
              <a:rPr lang="en-US" altLang="zh-CN" dirty="0"/>
              <a:t>CS</a:t>
            </a:r>
            <a:r>
              <a:rPr lang="zh-CN" altLang="en-US" dirty="0"/>
              <a:t>出现之前，对</a:t>
            </a:r>
            <a:r>
              <a:rPr lang="en-US" altLang="zh-CN" dirty="0"/>
              <a:t>S3</a:t>
            </a:r>
            <a:r>
              <a:rPr lang="zh-CN" altLang="en-US" dirty="0"/>
              <a:t>和</a:t>
            </a:r>
            <a:r>
              <a:rPr lang="en-US" altLang="zh-CN" dirty="0"/>
              <a:t>S4</a:t>
            </a:r>
            <a:r>
              <a:rPr lang="zh-CN" altLang="en-US" dirty="0"/>
              <a:t>的反应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dirty="0"/>
              <a:t>A baseline rate of responding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平均</a:t>
            </a:r>
            <a:r>
              <a:rPr lang="en-US" altLang="zh-CN" dirty="0"/>
              <a:t>CS</a:t>
            </a:r>
            <a:r>
              <a:rPr lang="zh-CN" altLang="en-US" dirty="0"/>
              <a:t>出现后，对</a:t>
            </a:r>
            <a:r>
              <a:rPr lang="en-US" altLang="zh-CN" dirty="0"/>
              <a:t>S3</a:t>
            </a:r>
            <a:r>
              <a:rPr lang="zh-CN" altLang="en-US" dirty="0"/>
              <a:t>和</a:t>
            </a:r>
            <a:r>
              <a:rPr lang="en-US" altLang="zh-CN" dirty="0"/>
              <a:t>S4</a:t>
            </a:r>
            <a:r>
              <a:rPr lang="zh-CN" altLang="en-US" dirty="0"/>
              <a:t>的反应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71D35F7-8684-4835-8D8B-89864447D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0" t="-176" r="-2132" b="176"/>
          <a:stretch/>
        </p:blipFill>
        <p:spPr>
          <a:xfrm>
            <a:off x="7001691" y="2069367"/>
            <a:ext cx="5286926" cy="37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7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3358B-048A-4A57-AFFD-5337C4CB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结果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B324AD0-0440-4E31-963F-BB75E5EFA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73" y="2030722"/>
            <a:ext cx="6807200" cy="4034886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75510AB-D6B4-4C9A-B806-E917293C2CA0}"/>
              </a:ext>
            </a:extLst>
          </p:cNvPr>
          <p:cNvSpPr txBox="1"/>
          <p:nvPr/>
        </p:nvSpPr>
        <p:spPr>
          <a:xfrm>
            <a:off x="1147156" y="139830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焦虑，压力分数越大，</a:t>
            </a:r>
            <a:r>
              <a:rPr lang="en-US" altLang="zh-CN" sz="2800" dirty="0"/>
              <a:t>general transfer</a:t>
            </a:r>
            <a:r>
              <a:rPr lang="zh-CN" altLang="en-US" sz="2800" dirty="0"/>
              <a:t>越小</a:t>
            </a:r>
          </a:p>
        </p:txBody>
      </p:sp>
    </p:spTree>
    <p:extLst>
      <p:ext uri="{BB962C8B-B14F-4D97-AF65-F5344CB8AC3E}">
        <p14:creationId xmlns:p14="http://schemas.microsoft.com/office/powerpoint/2010/main" val="273940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567</Words>
  <Application>Microsoft Office PowerPoint</Application>
  <PresentationFormat>宽屏</PresentationFormat>
  <Paragraphs>80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Wingdings</vt:lpstr>
      <vt:lpstr>Office 主题​​</vt:lpstr>
      <vt:lpstr>PowerPoint 演示文稿</vt:lpstr>
      <vt:lpstr>前言</vt:lpstr>
      <vt:lpstr>前言</vt:lpstr>
      <vt:lpstr>方法</vt:lpstr>
      <vt:lpstr>方法</vt:lpstr>
      <vt:lpstr>方法</vt:lpstr>
      <vt:lpstr>数据分析 和 结果</vt:lpstr>
      <vt:lpstr>数据分析 和 结果</vt:lpstr>
      <vt:lpstr>结果</vt:lpstr>
      <vt:lpstr>将被试分成，高焦虑&amp;压力组（8人），低焦虑&amp;压力组（9人） </vt:lpstr>
      <vt:lpstr>讨论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xin</dc:creator>
  <cp:lastModifiedBy>wang xin</cp:lastModifiedBy>
  <cp:revision>46</cp:revision>
  <dcterms:created xsi:type="dcterms:W3CDTF">2022-03-02T01:26:03Z</dcterms:created>
  <dcterms:modified xsi:type="dcterms:W3CDTF">2022-03-04T14:31:51Z</dcterms:modified>
</cp:coreProperties>
</file>