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782" r:id="rId2"/>
    <p:sldId id="912" r:id="rId3"/>
    <p:sldId id="926" r:id="rId4"/>
    <p:sldId id="825" r:id="rId5"/>
    <p:sldId id="913" r:id="rId6"/>
    <p:sldId id="914" r:id="rId7"/>
    <p:sldId id="925" r:id="rId8"/>
    <p:sldId id="923" r:id="rId9"/>
    <p:sldId id="915" r:id="rId10"/>
    <p:sldId id="916" r:id="rId11"/>
    <p:sldId id="917" r:id="rId12"/>
    <p:sldId id="918" r:id="rId13"/>
    <p:sldId id="919" r:id="rId14"/>
    <p:sldId id="920" r:id="rId15"/>
    <p:sldId id="921" r:id="rId16"/>
    <p:sldId id="904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 Chunlei" initials="LC" lastIdx="1" clrIdx="0">
    <p:extLst>
      <p:ext uri="{19B8F6BF-5375-455C-9EA6-DF929625EA0E}">
        <p15:presenceInfo xmlns:p15="http://schemas.microsoft.com/office/powerpoint/2012/main" userId="5629ed32e33d14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2D2A"/>
    <a:srgbClr val="939DAC"/>
    <a:srgbClr val="76839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9" autoAdjust="0"/>
    <p:restoredTop sz="83632" autoAdjust="0"/>
  </p:normalViewPr>
  <p:slideViewPr>
    <p:cSldViewPr snapToGrid="0" showGuides="1">
      <p:cViewPr varScale="1">
        <p:scale>
          <a:sx n="79" d="100"/>
          <a:sy n="79" d="100"/>
        </p:scale>
        <p:origin x="1190" y="87"/>
      </p:cViewPr>
      <p:guideLst>
        <p:guide orient="horz" pos="2178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故事很简单，分析和图 很</a:t>
            </a:r>
            <a:r>
              <a:rPr lang="en-US" altLang="zh-CN">
                <a:sym typeface="+mn-ea"/>
              </a:rPr>
              <a:t>nice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26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942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352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623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538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167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endParaRPr lang="en-US" altLang="zh-C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618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798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911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358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359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sz="1800" b="0" i="0">
              <a:solidFill>
                <a:srgbClr val="000000"/>
              </a:solidFill>
              <a:effectLst/>
              <a:latin typeface="MinionPro-Regular"/>
            </a:endParaRPr>
          </a:p>
          <a:p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622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sz="1800" b="0" i="0">
                <a:solidFill>
                  <a:srgbClr val="000000"/>
                </a:solidFill>
                <a:effectLst/>
                <a:latin typeface="MinionPro-Regular"/>
              </a:rPr>
              <a:t>que among areas of medicine, psychiatry has no labora tory diagnostic tests. This is largely due to a lack of under standing regarding how mental health symptoms arise from- - dysfunction in underlying brain mechanisms. </a:t>
            </a:r>
          </a:p>
          <a:p>
            <a:endParaRPr lang="en-US" altLang="zh-CN" sz="1800" b="0" i="0">
              <a:solidFill>
                <a:srgbClr val="000000"/>
              </a:solidFill>
              <a:effectLst/>
              <a:latin typeface="MinionPro-Regular"/>
            </a:endParaRPr>
          </a:p>
          <a:p>
            <a:r>
              <a:rPr lang="zh-CN" altLang="en-US" sz="1800" b="0" i="0">
                <a:solidFill>
                  <a:srgbClr val="000000"/>
                </a:solidFill>
                <a:effectLst/>
                <a:latin typeface="MinionPro-Regular"/>
              </a:rPr>
              <a:t>计算精神病学被提出</a:t>
            </a:r>
            <a:endParaRPr lang="en-US" altLang="zh-CN" sz="1800" b="0" i="0">
              <a:solidFill>
                <a:srgbClr val="000000"/>
              </a:solidFill>
              <a:effectLst/>
              <a:latin typeface="MinionPro-Regular"/>
            </a:endParaRPr>
          </a:p>
          <a:p>
            <a:endParaRPr lang="en-US" altLang="zh-CN" sz="1800" b="0" i="0">
              <a:solidFill>
                <a:srgbClr val="000000"/>
              </a:solidFill>
              <a:effectLst/>
              <a:latin typeface="MinionPro-Regular"/>
            </a:endParaRPr>
          </a:p>
          <a:p>
            <a:r>
              <a:rPr lang="zh-CN" altLang="en-US" sz="1800" b="0" i="0">
                <a:solidFill>
                  <a:srgbClr val="000000"/>
                </a:solidFill>
                <a:effectLst/>
                <a:latin typeface="MinionPro-Regular"/>
              </a:rPr>
              <a:t>强化学习模型较多被研究和运用</a:t>
            </a:r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646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876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61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569710"/>
            <a:ext cx="2057400" cy="288290"/>
          </a:xfrm>
        </p:spPr>
        <p:txBody>
          <a:bodyPr/>
          <a:lstStyle/>
          <a:p>
            <a:fld id="{972E1D90-C902-44F8-B72D-FAEB7A25B811}" type="datetime1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734310" y="6569710"/>
            <a:ext cx="3729355" cy="288290"/>
          </a:xfrm>
        </p:spPr>
        <p:txBody>
          <a:bodyPr/>
          <a:lstStyle/>
          <a:p>
            <a:r>
              <a:rPr lang="en-US" altLang="zh-CN"/>
              <a:t>Age differences in learning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06590" y="6569075"/>
            <a:ext cx="2057400" cy="288925"/>
          </a:xfrm>
        </p:spPr>
        <p:txBody>
          <a:bodyPr/>
          <a:lstStyle/>
          <a:p>
            <a:fld id="{2F70002B-DB28-4520-A569-03C3D79DD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5DA1-213E-4A4A-84C2-673AF11D5A13}" type="datetime1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Age differences in learning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02B-DB28-4520-A569-03C3D79DD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5CE1-8DB8-47F9-B5A7-D1075ACB2C05}" type="datetime1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Age differences in learning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02B-DB28-4520-A569-03C3D79DD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52B8-C4C3-4CDC-99F5-5987A1700DB3}" type="datetime1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Age differences in learning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02B-DB28-4520-A569-03C3D79DD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29DD-F828-4D17-BC86-D97D952889BE}" type="datetime1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Age differences in learning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02B-DB28-4520-A569-03C3D79DD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9810-F89E-4CF2-B057-6DABA3714674}" type="datetime1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Age differences in learning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02B-DB28-4520-A569-03C3D79DD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1AA0-3A5D-4907-A4D0-D073BA8AB2DF}" type="datetime1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Age differences in learning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02B-DB28-4520-A569-03C3D79DD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C8D3-8B81-4FEB-8EFE-862E9E18A020}" type="datetime1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Age differences in learning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02B-DB28-4520-A569-03C3D79DD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C460-9E0A-4122-B6E2-A3012D2CD230}" type="datetime1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Age differences in learning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02B-DB28-4520-A569-03C3D79DD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3B3C-9918-4C9A-8927-AF944DA90FF2}" type="datetime1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Age differences in learning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02B-DB28-4520-A569-03C3D79DD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8018-F4CC-419A-AD02-14950C11BEA7}" type="datetime1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Age differences in learning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02B-DB28-4520-A569-03C3D79DD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0" y="6583045"/>
            <a:ext cx="2057400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3858560-0232-4BE1-A315-04F3215947D7}" type="datetime1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734310" y="6583045"/>
            <a:ext cx="3676015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Age differences in learning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86600" y="6583045"/>
            <a:ext cx="2057400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F70002B-DB28-4520-A569-03C3D79DD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69050" cy="8051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369685" y="135890"/>
            <a:ext cx="2774950" cy="677252"/>
          </a:xfrm>
          <a:prstGeom prst="roundRect">
            <a:avLst>
              <a:gd name="adj" fmla="val 35506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ts val="3500"/>
              </a:lnSpc>
            </a:pPr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仿宋" panose="02010609060101010101" charset="-122"/>
              </a:rPr>
              <a:t>文献分享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charset="-122"/>
              <a:ea typeface="楷体" panose="02010609060101010101" charset="-122"/>
              <a:cs typeface="仿宋" panose="02010609060101010101" charset="-122"/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-9832" y="815012"/>
            <a:ext cx="915383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245812" y="4625080"/>
            <a:ext cx="6503035" cy="1938890"/>
          </a:xfrm>
          <a:prstGeom prst="roundRect">
            <a:avLst>
              <a:gd name="adj" fmla="val 33061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ts val="4000"/>
              </a:lnSpc>
            </a:pPr>
            <a:endParaRPr lang="en-US" altLang="zh-CN" sz="2400" b="1" dirty="0">
              <a:solidFill>
                <a:schemeClr val="accent1"/>
              </a:solidFill>
              <a:latin typeface="Microsoft JhengHei" panose="020B0604030504040204" charset="-120"/>
              <a:ea typeface="Microsoft JhengHei" panose="020B0604030504040204" charset="-120"/>
              <a:cs typeface="Times New Roman" panose="02020603050405020304" charset="0"/>
            </a:endParaRPr>
          </a:p>
          <a:p>
            <a:pPr algn="ctr" fontAlgn="auto">
              <a:lnSpc>
                <a:spcPts val="4000"/>
              </a:lnSpc>
            </a:pPr>
            <a:r>
              <a:rPr lang="en-US" altLang="zh-CN" sz="2400" b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charset="0"/>
              </a:rPr>
              <a:t>Reporter</a:t>
            </a:r>
            <a:r>
              <a:rPr lang="zh-CN" altLang="en-US" sz="2400" b="1">
                <a:solidFill>
                  <a:schemeClr val="accent1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r>
              <a:rPr lang="en-US" altLang="zh-CN" sz="2400" b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charset="0"/>
              </a:rPr>
              <a:t>Chunlei Lu</a:t>
            </a:r>
            <a:endParaRPr lang="zh-CN" altLang="en-US" sz="2400" b="1" dirty="0">
              <a:solidFill>
                <a:schemeClr val="accent1"/>
              </a:solidFill>
              <a:latin typeface="Cambria Math" panose="02040503050406030204" pitchFamily="18" charset="0"/>
              <a:ea typeface="Microsoft JhengHei" panose="020B0604030504040204" charset="-120"/>
              <a:cs typeface="Times New Roman" panose="02020603050405020304" charset="0"/>
            </a:endParaRPr>
          </a:p>
          <a:p>
            <a:pPr algn="ctr" fontAlgn="auto">
              <a:lnSpc>
                <a:spcPts val="4000"/>
              </a:lnSpc>
            </a:pPr>
            <a:r>
              <a:rPr lang="en-US" altLang="zh-CN" sz="2400" b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charset="0"/>
              </a:rPr>
              <a:t>2022.02.22</a:t>
            </a:r>
            <a:r>
              <a:rPr lang="en-US" altLang="zh-CN" sz="2000" b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仿宋" panose="02010609060101010101" charset="-122"/>
              </a:rPr>
              <a:t>  </a:t>
            </a:r>
            <a:endParaRPr lang="en-US" altLang="zh-CN" sz="2000" b="1" dirty="0">
              <a:solidFill>
                <a:schemeClr val="accent1"/>
              </a:solidFill>
              <a:latin typeface="Cambria Math" panose="02040503050406030204" pitchFamily="18" charset="0"/>
              <a:ea typeface="Cambria Math" panose="02040503050406030204" pitchFamily="18" charset="0"/>
              <a:cs typeface="仿宋" panose="02010609060101010101" charset="-122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3CAE5EC8-9882-4DA1-B34A-06906D1BDA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551C4F-6207-4DB5-B6B7-D56B651297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6471"/>
            <a:ext cx="9144000" cy="44547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E8D6216-25D0-4A03-A750-96CA59DFC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7140"/>
            <a:ext cx="4049788" cy="367086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D5DD22A-F9AD-422C-A1CE-4143E82A6D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55" y="1003230"/>
            <a:ext cx="4220569" cy="38886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A89DF03-F65A-4E6E-B34E-7193FA1F96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55" y="1904618"/>
            <a:ext cx="4132279" cy="43997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CBAA1CB-889C-4063-A912-595D7CD782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86" y="324420"/>
            <a:ext cx="5454878" cy="2551559"/>
          </a:xfrm>
          <a:prstGeom prst="rect">
            <a:avLst/>
          </a:prstGeom>
        </p:spPr>
      </p:pic>
      <p:sp>
        <p:nvSpPr>
          <p:cNvPr id="20" name="标题 1">
            <a:extLst>
              <a:ext uri="{FF2B5EF4-FFF2-40B4-BE49-F238E27FC236}">
                <a16:creationId xmlns:a16="http://schemas.microsoft.com/office/drawing/2014/main" id="{01DBE112-A605-40EE-9146-098A2FF2E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11" y="193378"/>
            <a:ext cx="2050276" cy="795882"/>
          </a:xfrm>
        </p:spPr>
        <p:txBody>
          <a:bodyPr>
            <a:normAutofit/>
          </a:bodyPr>
          <a:lstStyle/>
          <a:p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Part 2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B2A11E9-A30D-41FD-B2B5-CF2A9C7CE5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319" y="3187140"/>
            <a:ext cx="4790682" cy="367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3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08169" y="6529705"/>
            <a:ext cx="71437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 </a:t>
            </a:r>
            <a:r>
              <a:rPr lang="en-US" altLang="zh-CN" sz="1500">
                <a:solidFill>
                  <a:schemeClr val="bg1"/>
                </a:solidFill>
              </a:rPr>
              <a:t> - 1 -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6567805"/>
            <a:ext cx="9144000" cy="304800"/>
          </a:xfrm>
          <a:prstGeom prst="rect">
            <a:avLst/>
          </a:prstGeom>
          <a:solidFill>
            <a:srgbClr val="41495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6551930"/>
            <a:ext cx="9144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9178-4FDF-4BDB-835D-82614D321969}" type="datetime1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00AFA6-D9A0-4288-943B-53449AD0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Age differences in learning</a:t>
            </a:r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02B-DB28-4520-A569-03C3D79DDAFE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E34C122-1C4F-4842-A6D6-DA721483C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8" y="2130012"/>
            <a:ext cx="2847838" cy="26011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96E9F3B-4DA1-4E79-B1B0-3282BCA8A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266" y="2130012"/>
            <a:ext cx="2972048" cy="261768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0CABC3C-BCDC-4617-81BD-CC3949BC96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315" y="2130014"/>
            <a:ext cx="2847838" cy="261098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F99978D-6505-4018-AA3E-6807ED7E4485}"/>
              </a:ext>
            </a:extLst>
          </p:cNvPr>
          <p:cNvSpPr txBox="1"/>
          <p:nvPr/>
        </p:nvSpPr>
        <p:spPr>
          <a:xfrm>
            <a:off x="792700" y="4911448"/>
            <a:ext cx="81298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000000"/>
                </a:solidFill>
                <a:effectLst/>
                <a:latin typeface="AdvOTcb88df00"/>
              </a:rPr>
              <a:t>Figure 3 | </a:t>
            </a:r>
            <a:r>
              <a:rPr lang="en-US" altLang="zh-CN" sz="2000" b="1" i="0">
                <a:solidFill>
                  <a:srgbClr val="000000"/>
                </a:solidFill>
                <a:effectLst/>
                <a:latin typeface="AdvOTcb88df00"/>
              </a:rPr>
              <a:t>Younger participants adjusted expectations more after making relatively small errors</a:t>
            </a:r>
            <a:r>
              <a:rPr lang="en-US" altLang="zh-CN" sz="2000" b="1"/>
              <a:t> </a:t>
            </a:r>
            <a:endParaRPr lang="zh-CN" altLang="en-US" b="1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F7E068DA-345D-4FE4-8DFD-3A99940E5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568" y="309269"/>
            <a:ext cx="5691718" cy="795882"/>
          </a:xfrm>
        </p:spPr>
        <p:txBody>
          <a:bodyPr>
            <a:normAutofit/>
          </a:bodyPr>
          <a:lstStyle/>
          <a:p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Part 2:</a:t>
            </a:r>
            <a:r>
              <a:rPr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Behavioural data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261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08169" y="6529705"/>
            <a:ext cx="71437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 </a:t>
            </a:r>
            <a:r>
              <a:rPr lang="en-US" altLang="zh-CN" sz="1500">
                <a:solidFill>
                  <a:schemeClr val="bg1"/>
                </a:solidFill>
              </a:rPr>
              <a:t> - 1 -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6567805"/>
            <a:ext cx="9144000" cy="304800"/>
          </a:xfrm>
          <a:prstGeom prst="rect">
            <a:avLst/>
          </a:prstGeom>
          <a:solidFill>
            <a:srgbClr val="41495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6551930"/>
            <a:ext cx="9144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9178-4FDF-4BDB-835D-82614D321969}" type="datetime1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00AFA6-D9A0-4288-943B-53449AD0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Age differences in learning</a:t>
            </a:r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02B-DB28-4520-A569-03C3D79DDAFE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6701A38-DF7B-4214-BE3E-728206895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5955"/>
            <a:ext cx="9144000" cy="278578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883F412-6E48-4ABC-8564-B8A279CE3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8700"/>
            <a:ext cx="9144000" cy="25704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DCCC7ADB-E40C-4CB2-A856-A2EE1CB6A12F}"/>
              </a:ext>
            </a:extLst>
          </p:cNvPr>
          <p:cNvSpPr txBox="1"/>
          <p:nvPr/>
        </p:nvSpPr>
        <p:spPr>
          <a:xfrm>
            <a:off x="839096" y="6030902"/>
            <a:ext cx="80036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effectLst/>
              </a:rPr>
              <a:t>Figure 4</a:t>
            </a:r>
            <a:r>
              <a:rPr lang="en-US" altLang="zh-CN" sz="2000" b="1"/>
              <a:t> | Age differences in uncertainty and surprise-driven learning. </a:t>
            </a:r>
            <a:endParaRPr lang="zh-CN" altLang="en-US" sz="2000" b="1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F7E068DA-345D-4FE4-8DFD-3A99940E521E}"/>
              </a:ext>
            </a:extLst>
          </p:cNvPr>
          <p:cNvSpPr>
            <a:spLocks noGrp="1"/>
          </p:cNvSpPr>
          <p:nvPr/>
        </p:nvSpPr>
        <p:spPr>
          <a:xfrm>
            <a:off x="43544" y="0"/>
            <a:ext cx="5691718" cy="795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Part 2:</a:t>
            </a:r>
            <a:r>
              <a:rPr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Behavioural data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07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08169" y="6529705"/>
            <a:ext cx="71437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 </a:t>
            </a:r>
            <a:r>
              <a:rPr lang="en-US" altLang="zh-CN" sz="1500">
                <a:solidFill>
                  <a:schemeClr val="bg1"/>
                </a:solidFill>
              </a:rPr>
              <a:t> - 1 -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6567805"/>
            <a:ext cx="9144000" cy="304800"/>
          </a:xfrm>
          <a:prstGeom prst="rect">
            <a:avLst/>
          </a:prstGeom>
          <a:solidFill>
            <a:srgbClr val="41495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6551930"/>
            <a:ext cx="9144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9178-4FDF-4BDB-835D-82614D321969}" type="datetime1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00AFA6-D9A0-4288-943B-53449AD0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Age differences in learning</a:t>
            </a:r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02B-DB28-4520-A569-03C3D79DDAFE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E9F16A-D720-4384-AD20-751CA5EC0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38" y="1127376"/>
            <a:ext cx="8470723" cy="5036397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2AA767B2-D7C5-47C5-84AF-34108B4C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38" y="137416"/>
            <a:ext cx="5691718" cy="795882"/>
          </a:xfrm>
        </p:spPr>
        <p:txBody>
          <a:bodyPr>
            <a:normAutofit/>
          </a:bodyPr>
          <a:lstStyle/>
          <a:p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Part 2:</a:t>
            </a:r>
            <a:r>
              <a:rPr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Behavioural data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82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08169" y="6529705"/>
            <a:ext cx="71437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 </a:t>
            </a:r>
            <a:r>
              <a:rPr lang="en-US" altLang="zh-CN" sz="1500">
                <a:solidFill>
                  <a:schemeClr val="bg1"/>
                </a:solidFill>
              </a:rPr>
              <a:t> - 1 -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6567805"/>
            <a:ext cx="9144000" cy="304800"/>
          </a:xfrm>
          <a:prstGeom prst="rect">
            <a:avLst/>
          </a:prstGeom>
          <a:solidFill>
            <a:srgbClr val="41495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6551930"/>
            <a:ext cx="9144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9178-4FDF-4BDB-835D-82614D321969}" type="datetime1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00AFA6-D9A0-4288-943B-53449AD0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Age differences in learning</a:t>
            </a:r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02B-DB28-4520-A569-03C3D79DDAFE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B9BCB43-39FD-4F20-B031-907C2FD5A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528" y="257680"/>
            <a:ext cx="6992471" cy="26826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EB83825-E55B-4FD3-8BFB-AB4713343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295" y="2940368"/>
            <a:ext cx="7000672" cy="277194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9F5B0BD-8B0F-48D7-899B-DC34FABD8F9D}"/>
              </a:ext>
            </a:extLst>
          </p:cNvPr>
          <p:cNvSpPr txBox="1"/>
          <p:nvPr/>
        </p:nvSpPr>
        <p:spPr>
          <a:xfrm>
            <a:off x="1812662" y="5797842"/>
            <a:ext cx="60942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/>
              <a:t>Figure 5 | Uncertainty underestimation mimics altered behaviour in older participants. </a:t>
            </a:r>
            <a:endParaRPr lang="zh-CN" altLang="en-US" b="1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01DBE112-A605-40EE-9146-098A2FF2EEBA}"/>
              </a:ext>
            </a:extLst>
          </p:cNvPr>
          <p:cNvSpPr>
            <a:spLocks noGrp="1"/>
          </p:cNvSpPr>
          <p:nvPr/>
        </p:nvSpPr>
        <p:spPr>
          <a:xfrm>
            <a:off x="201446" y="243710"/>
            <a:ext cx="2050276" cy="1204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Part 3</a:t>
            </a:r>
          </a:p>
          <a:p>
            <a:pPr>
              <a:lnSpc>
                <a:spcPct val="100000"/>
              </a:lnSpc>
            </a:pP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05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08169" y="6529705"/>
            <a:ext cx="71437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 </a:t>
            </a:r>
            <a:r>
              <a:rPr lang="en-US" altLang="zh-CN" sz="1500">
                <a:solidFill>
                  <a:schemeClr val="bg1"/>
                </a:solidFill>
              </a:rPr>
              <a:t> - 1 -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6567805"/>
            <a:ext cx="9144000" cy="304800"/>
          </a:xfrm>
          <a:prstGeom prst="rect">
            <a:avLst/>
          </a:prstGeom>
          <a:solidFill>
            <a:srgbClr val="41495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6551930"/>
            <a:ext cx="9144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9178-4FDF-4BDB-835D-82614D321969}" type="datetime1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00AFA6-D9A0-4288-943B-53449AD0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Age differences in learning</a:t>
            </a:r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02B-DB28-4520-A569-03C3D79DDAFE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1F7C7CA-8B2E-404E-ABF1-6E2A5028F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1507"/>
            <a:ext cx="8678648" cy="355427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F9D707D-CABF-4F73-8E51-BB65EF530B88}"/>
              </a:ext>
            </a:extLst>
          </p:cNvPr>
          <p:cNvSpPr txBox="1"/>
          <p:nvPr/>
        </p:nvSpPr>
        <p:spPr>
          <a:xfrm>
            <a:off x="975416" y="5316493"/>
            <a:ext cx="79471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effectLst/>
              </a:rPr>
              <a:t>Figure 6 | Age-related differences in uncertainty underestimation.</a:t>
            </a:r>
            <a:endParaRPr lang="en-US" altLang="zh-CN" sz="2000" b="1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C4017AD2-B8C7-42BA-BFE5-FCC4592EBF02}"/>
              </a:ext>
            </a:extLst>
          </p:cNvPr>
          <p:cNvSpPr>
            <a:spLocks noGrp="1"/>
          </p:cNvSpPr>
          <p:nvPr/>
        </p:nvSpPr>
        <p:spPr>
          <a:xfrm>
            <a:off x="190560" y="149923"/>
            <a:ext cx="2050276" cy="795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Part 3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570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: 圆角 42"/>
          <p:cNvSpPr/>
          <p:nvPr/>
        </p:nvSpPr>
        <p:spPr>
          <a:xfrm rot="2700000" flipH="1">
            <a:off x="-437515" y="289601"/>
            <a:ext cx="845185" cy="84518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08169" y="6529705"/>
            <a:ext cx="71437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 </a:t>
            </a:r>
            <a:r>
              <a:rPr lang="en-US" altLang="zh-CN" sz="1500">
                <a:solidFill>
                  <a:schemeClr val="bg1"/>
                </a:solidFill>
              </a:rPr>
              <a:t> - 1 -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6567805"/>
            <a:ext cx="9144000" cy="304800"/>
          </a:xfrm>
          <a:prstGeom prst="rect">
            <a:avLst/>
          </a:prstGeom>
          <a:solidFill>
            <a:srgbClr val="41495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6551930"/>
            <a:ext cx="9144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BE3470-A1E3-4C5E-B458-6FF66B6C2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67" y="314252"/>
            <a:ext cx="4875168" cy="795882"/>
          </a:xfrm>
        </p:spPr>
        <p:txBody>
          <a:bodyPr>
            <a:normAutofit/>
          </a:bodyPr>
          <a:lstStyle/>
          <a:p>
            <a:r>
              <a:rPr lang="en-US" altLang="zh-CN" sz="3600" b="1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Summary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364A-7B5E-4C45-A6AB-C836D1308CAA}" type="datetime1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00AFA6-D9A0-4288-943B-53449AD0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Age differences in learning</a:t>
            </a:r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02B-DB28-4520-A569-03C3D79DDAFE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92183" y="1386031"/>
            <a:ext cx="7068046" cy="4283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A normative model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- uncertainty, surprise and hazard rate</a:t>
            </a:r>
          </a:p>
          <a:p>
            <a:pPr>
              <a:lnSpc>
                <a:spcPct val="150000"/>
              </a:lnSpc>
            </a:pP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older adults &amp; older adults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- underestimation of uncertainty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800"/>
              </a:spcBef>
            </a:pPr>
            <a:endParaRPr lang="en-US" altLang="zh-CN" sz="2400" b="1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43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: 圆角 42"/>
          <p:cNvSpPr/>
          <p:nvPr/>
        </p:nvSpPr>
        <p:spPr>
          <a:xfrm rot="2700000" flipH="1">
            <a:off x="-437515" y="289601"/>
            <a:ext cx="845185" cy="84518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08169" y="6529705"/>
            <a:ext cx="71437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 </a:t>
            </a:r>
            <a:r>
              <a:rPr lang="en-US" altLang="zh-CN" sz="1500">
                <a:solidFill>
                  <a:schemeClr val="bg1"/>
                </a:solidFill>
              </a:rPr>
              <a:t> - 1 -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6567805"/>
            <a:ext cx="9144000" cy="304800"/>
          </a:xfrm>
          <a:prstGeom prst="rect">
            <a:avLst/>
          </a:prstGeom>
          <a:solidFill>
            <a:srgbClr val="41495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6551930"/>
            <a:ext cx="9144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BE3470-A1E3-4C5E-B458-6FF66B6C2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67" y="314252"/>
            <a:ext cx="3254723" cy="795882"/>
          </a:xfrm>
        </p:spPr>
        <p:txBody>
          <a:bodyPr>
            <a:normAutofit/>
          </a:bodyPr>
          <a:lstStyle/>
          <a:p>
            <a:r>
              <a:rPr lang="zh-CN" altLang="en-US" sz="3600" b="1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Introduction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9178-4FDF-4BDB-835D-82614D321969}" type="datetime1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00AFA6-D9A0-4288-943B-53449AD0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Age differences in learning</a:t>
            </a:r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02B-DB28-4520-A569-03C3D79DDAFE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F3C8E5-7102-4236-A52D-2DF9E3EDA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2055"/>
            <a:ext cx="9144000" cy="228417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7C3B59F-1463-41BC-A6EB-84D1E2505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3753134"/>
            <a:ext cx="5129797" cy="311947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396BA8B-717B-4D76-A2E9-AF8B6E182588}"/>
              </a:ext>
            </a:extLst>
          </p:cNvPr>
          <p:cNvSpPr txBox="1"/>
          <p:nvPr/>
        </p:nvSpPr>
        <p:spPr>
          <a:xfrm>
            <a:off x="8362950" y="3206115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</a:rPr>
              <a:t>2014</a:t>
            </a:r>
            <a:endParaRPr lang="zh-CN" altLang="en-US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14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: 圆角 42"/>
          <p:cNvSpPr/>
          <p:nvPr/>
        </p:nvSpPr>
        <p:spPr>
          <a:xfrm rot="2700000" flipH="1">
            <a:off x="-437515" y="289601"/>
            <a:ext cx="845185" cy="84518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BE3470-A1E3-4C5E-B458-6FF66B6C2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67" y="314252"/>
            <a:ext cx="3254723" cy="795882"/>
          </a:xfrm>
        </p:spPr>
        <p:txBody>
          <a:bodyPr>
            <a:normAutofit/>
          </a:bodyPr>
          <a:lstStyle/>
          <a:p>
            <a:r>
              <a:rPr lang="zh-CN" altLang="en-US" sz="3600" b="1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Introduction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A1EC75-B02A-465A-8243-5FDA65EBF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383" y="1155628"/>
            <a:ext cx="6547807" cy="570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7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: 圆角 42"/>
          <p:cNvSpPr/>
          <p:nvPr/>
        </p:nvSpPr>
        <p:spPr>
          <a:xfrm rot="2700000" flipH="1">
            <a:off x="-437515" y="289601"/>
            <a:ext cx="845185" cy="84518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08169" y="6529705"/>
            <a:ext cx="71437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 </a:t>
            </a:r>
            <a:r>
              <a:rPr lang="en-US" altLang="zh-CN" sz="1500">
                <a:solidFill>
                  <a:schemeClr val="bg1"/>
                </a:solidFill>
              </a:rPr>
              <a:t> - 1 -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6567805"/>
            <a:ext cx="9144000" cy="304800"/>
          </a:xfrm>
          <a:prstGeom prst="rect">
            <a:avLst/>
          </a:prstGeom>
          <a:solidFill>
            <a:srgbClr val="41495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6551930"/>
            <a:ext cx="9144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BE3470-A1E3-4C5E-B458-6FF66B6C2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67" y="314252"/>
            <a:ext cx="3254723" cy="795882"/>
          </a:xfrm>
        </p:spPr>
        <p:txBody>
          <a:bodyPr>
            <a:normAutofit/>
          </a:bodyPr>
          <a:lstStyle/>
          <a:p>
            <a:r>
              <a:rPr lang="zh-CN" altLang="en-US" sz="3600" b="1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Introduction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9178-4FDF-4BDB-835D-82614D321969}" type="datetime1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00AFA6-D9A0-4288-943B-53449AD0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Age differences in learning</a:t>
            </a:r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02B-DB28-4520-A569-03C3D79DDAF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240812" y="1196640"/>
            <a:ext cx="296735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Uncertainty</a:t>
            </a: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Surprise </a:t>
            </a: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Hazard rate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626872B-8724-40CA-9001-845441EE6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" y="3571875"/>
            <a:ext cx="9157807" cy="278035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B764FE6-D5E4-41FA-A85C-039E0CA3EE29}"/>
              </a:ext>
            </a:extLst>
          </p:cNvPr>
          <p:cNvSpPr txBox="1"/>
          <p:nvPr/>
        </p:nvSpPr>
        <p:spPr>
          <a:xfrm>
            <a:off x="1066496" y="1858359"/>
            <a:ext cx="3526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Learning rate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78522E25-C7FC-467B-8A0B-FBB516F580E3}"/>
              </a:ext>
            </a:extLst>
          </p:cNvPr>
          <p:cNvSpPr/>
          <p:nvPr/>
        </p:nvSpPr>
        <p:spPr>
          <a:xfrm>
            <a:off x="4186557" y="1918214"/>
            <a:ext cx="632178" cy="461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5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08169" y="6529705"/>
            <a:ext cx="71437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 </a:t>
            </a:r>
            <a:r>
              <a:rPr lang="en-US" altLang="zh-CN" sz="1500">
                <a:solidFill>
                  <a:schemeClr val="bg1"/>
                </a:solidFill>
              </a:rPr>
              <a:t> - 1 -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6567805"/>
            <a:ext cx="9144000" cy="304800"/>
          </a:xfrm>
          <a:prstGeom prst="rect">
            <a:avLst/>
          </a:prstGeom>
          <a:solidFill>
            <a:srgbClr val="41495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6551930"/>
            <a:ext cx="9144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BE3470-A1E3-4C5E-B458-6FF66B6C2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67" y="314252"/>
            <a:ext cx="3254723" cy="795882"/>
          </a:xfrm>
        </p:spPr>
        <p:txBody>
          <a:bodyPr>
            <a:normAutofit/>
          </a:bodyPr>
          <a:lstStyle/>
          <a:p>
            <a:r>
              <a:rPr lang="zh-CN" altLang="en-US" sz="3600" b="1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Introduction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9178-4FDF-4BDB-835D-82614D321969}" type="datetime1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00AFA6-D9A0-4288-943B-53449AD0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Age differences in learning</a:t>
            </a:r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02B-DB28-4520-A569-03C3D79DDAFE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BAA1CB-889C-4063-A912-595D7CD78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93" y="13972"/>
            <a:ext cx="7094808" cy="331864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FA34091-FEB1-4B3D-A804-128A107E0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90" y="3477310"/>
            <a:ext cx="7094808" cy="339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2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ABFE20A-0F66-4B42-A7B4-C2E857630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19" y="2662411"/>
            <a:ext cx="7435784" cy="188947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B2B73A7-65FA-4467-AE32-55247663CE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19" y="4620087"/>
            <a:ext cx="7435784" cy="225754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B0A2B97-A83A-442E-8348-405FB65C31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19" y="4551890"/>
            <a:ext cx="7435784" cy="189637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D5DD22A-F9AD-422C-A1CE-4143E82A6D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96" y="665745"/>
            <a:ext cx="4220569" cy="38886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A89DF03-F65A-4E6E-B34E-7193FA1F96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96" y="1585996"/>
            <a:ext cx="4132279" cy="4399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BAA1CB-889C-4063-A912-595D7CD782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27" y="5798"/>
            <a:ext cx="5454878" cy="255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0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08169" y="6529705"/>
            <a:ext cx="71437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 </a:t>
            </a:r>
            <a:r>
              <a:rPr lang="en-US" altLang="zh-CN" sz="1500">
                <a:solidFill>
                  <a:schemeClr val="bg1"/>
                </a:solidFill>
              </a:rPr>
              <a:t> - 1 -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6567805"/>
            <a:ext cx="9144000" cy="304800"/>
          </a:xfrm>
          <a:prstGeom prst="rect">
            <a:avLst/>
          </a:prstGeom>
          <a:solidFill>
            <a:srgbClr val="41495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6551930"/>
            <a:ext cx="9144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9178-4FDF-4BDB-835D-82614D321969}" type="datetime1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00AFA6-D9A0-4288-943B-53449AD0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Age differences in learning</a:t>
            </a:r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02B-DB28-4520-A569-03C3D79DDAFE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A81018-9BE7-4B4C-8D5F-7DE4A4A86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86" y="1147390"/>
            <a:ext cx="7842370" cy="456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52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: 圆角 42"/>
          <p:cNvSpPr/>
          <p:nvPr/>
        </p:nvSpPr>
        <p:spPr>
          <a:xfrm rot="2700000" flipH="1">
            <a:off x="-437515" y="289601"/>
            <a:ext cx="845185" cy="84518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08169" y="6529705"/>
            <a:ext cx="71437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 </a:t>
            </a:r>
            <a:r>
              <a:rPr lang="en-US" altLang="zh-CN" sz="1500">
                <a:solidFill>
                  <a:schemeClr val="bg1"/>
                </a:solidFill>
              </a:rPr>
              <a:t> - 1 -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6567805"/>
            <a:ext cx="9144000" cy="304800"/>
          </a:xfrm>
          <a:prstGeom prst="rect">
            <a:avLst/>
          </a:prstGeom>
          <a:solidFill>
            <a:srgbClr val="41495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6551930"/>
            <a:ext cx="9144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BE3470-A1E3-4C5E-B458-6FF66B6C2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67" y="314252"/>
            <a:ext cx="3254723" cy="795882"/>
          </a:xfrm>
        </p:spPr>
        <p:txBody>
          <a:bodyPr>
            <a:normAutofit/>
          </a:bodyPr>
          <a:lstStyle/>
          <a:p>
            <a:r>
              <a:rPr lang="en-US" altLang="zh-CN" sz="3600" b="1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Results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D4C8-FBD0-4340-84E3-67BA010D0459}" type="datetime1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00AFA6-D9A0-4288-943B-53449AD0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Age differences in learning</a:t>
            </a:r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02B-DB28-4520-A569-03C3D79DDAF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59780" y="1309830"/>
            <a:ext cx="7705576" cy="4919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Part 1: Deficits in processing uncertainty, surprise or hazard rate can lead to unique and diagnosable learning deficits </a:t>
            </a: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Part 2: Behavioural data: older adults have a deficit in representing and using uncertainty in the service of learning</a:t>
            </a: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Part 3: Confirming the finding through quantitative model</a:t>
            </a:r>
          </a:p>
        </p:txBody>
      </p:sp>
    </p:spTree>
    <p:extLst>
      <p:ext uri="{BB962C8B-B14F-4D97-AF65-F5344CB8AC3E}">
        <p14:creationId xmlns:p14="http://schemas.microsoft.com/office/powerpoint/2010/main" val="301577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08169" y="6529705"/>
            <a:ext cx="71437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 </a:t>
            </a:r>
            <a:r>
              <a:rPr lang="en-US" altLang="zh-CN" sz="1500">
                <a:solidFill>
                  <a:schemeClr val="bg1"/>
                </a:solidFill>
              </a:rPr>
              <a:t> - 1 -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6567805"/>
            <a:ext cx="9144000" cy="304800"/>
          </a:xfrm>
          <a:prstGeom prst="rect">
            <a:avLst/>
          </a:prstGeom>
          <a:solidFill>
            <a:srgbClr val="41495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6551930"/>
            <a:ext cx="9144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BE3470-A1E3-4C5E-B458-6FF66B6C2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67" y="314252"/>
            <a:ext cx="3254723" cy="795882"/>
          </a:xfrm>
        </p:spPr>
        <p:txBody>
          <a:bodyPr>
            <a:normAutofit/>
          </a:bodyPr>
          <a:lstStyle/>
          <a:p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Part 1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9178-4FDF-4BDB-835D-82614D321969}" type="datetime1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00AFA6-D9A0-4288-943B-53449AD0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Age differences in learning</a:t>
            </a:r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02B-DB28-4520-A569-03C3D79DDAFE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689035A-B766-4D4D-ABD0-628573EA7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94" y="1235424"/>
            <a:ext cx="7033275" cy="442979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D366B32-B261-4D69-9A5E-87F970159A13}"/>
              </a:ext>
            </a:extLst>
          </p:cNvPr>
          <p:cNvSpPr txBox="1"/>
          <p:nvPr/>
        </p:nvSpPr>
        <p:spPr>
          <a:xfrm>
            <a:off x="1095935" y="5790512"/>
            <a:ext cx="76070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/>
              <a:t>Fig. 2 </a:t>
            </a:r>
            <a:r>
              <a:rPr lang="en-US" altLang="zh-CN" sz="2000" b="1"/>
              <a:t>Learning deficits stemming from hypothetical deviations from normative behaviour. 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335154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7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14955"/>
      </a:accent1>
      <a:accent2>
        <a:srgbClr val="64708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7748</TotalTime>
  <Words>382</Words>
  <Application>Microsoft Office PowerPoint</Application>
  <PresentationFormat>全屏显示(4:3)</PresentationFormat>
  <Paragraphs>114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AdvOTcb88df00</vt:lpstr>
      <vt:lpstr>Microsoft JhengHei</vt:lpstr>
      <vt:lpstr>MinionPro-Regular</vt:lpstr>
      <vt:lpstr>等线</vt:lpstr>
      <vt:lpstr>等线 Light</vt:lpstr>
      <vt:lpstr>楷体</vt:lpstr>
      <vt:lpstr>幼圆</vt:lpstr>
      <vt:lpstr>Arial</vt:lpstr>
      <vt:lpstr>Calibri</vt:lpstr>
      <vt:lpstr>Cambria Math</vt:lpstr>
      <vt:lpstr>Times New Roman</vt:lpstr>
      <vt:lpstr>Wingdings</vt:lpstr>
      <vt:lpstr>Office 主题​​</vt:lpstr>
      <vt:lpstr>PowerPoint 演示文稿</vt:lpstr>
      <vt:lpstr>Introduction</vt:lpstr>
      <vt:lpstr>Introduction</vt:lpstr>
      <vt:lpstr>Introduction</vt:lpstr>
      <vt:lpstr>Introduction</vt:lpstr>
      <vt:lpstr>PowerPoint 演示文稿</vt:lpstr>
      <vt:lpstr>PowerPoint 演示文稿</vt:lpstr>
      <vt:lpstr>Results</vt:lpstr>
      <vt:lpstr>Part 1</vt:lpstr>
      <vt:lpstr>Part 2</vt:lpstr>
      <vt:lpstr>Part 2: Behavioural data</vt:lpstr>
      <vt:lpstr>PowerPoint 演示文稿</vt:lpstr>
      <vt:lpstr>Part 2: Behavioural data</vt:lpstr>
      <vt:lpstr>PowerPoint 演示文稿</vt:lpstr>
      <vt:lpstr>PowerPoint 演示文稿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稻壳儿演示武汉组</dc:creator>
  <cp:lastModifiedBy>Lu Chunlei</cp:lastModifiedBy>
  <cp:revision>137</cp:revision>
  <dcterms:created xsi:type="dcterms:W3CDTF">2019-03-21T01:58:00Z</dcterms:created>
  <dcterms:modified xsi:type="dcterms:W3CDTF">2022-02-22T14:08:04Z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D1962EEB127C4F3BA30E87431A949255</vt:lpwstr>
  </property>
</Properties>
</file>