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4C8E-56DB-4443-B5DC-9360A6AC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62632-A5A2-439A-B710-454EE024F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F114-D0FA-4A28-B215-C0CE31BD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7B3B-1673-4542-808D-9348D921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171B-891D-42EC-9AEE-B298F9B4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8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D235-BD5D-4286-9307-643876EB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110B5-F3A0-47DE-BCC6-796C9F11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5AC0-1881-46AF-9D75-4C4C04D5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302D-A370-4270-A0F3-97DFE4FD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8901-F93E-411F-9CFA-49014845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7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5EB23-9B24-40DC-9E35-E0013BB6E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C81D3-D2C7-4928-8253-F1089EE0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2225-1AFC-4A99-850E-A82F9D95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1E0A-542A-4A6A-B9BD-5E31E98C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8F42-6489-4043-9E3E-4961013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825E-5104-4FF6-9CEE-D150EA7B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1423-F6F0-4255-A685-D9B135D0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2B66-2532-4844-B616-3DCA9CE4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4B1FA-EE8E-41EB-9451-051E883B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C6D6-F008-446A-80D7-5CBF3F4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3EB3-4F08-44CA-B7F4-22AA2CB4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BE63-C68D-4847-A9A3-001896A6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939D-B8CD-43AD-8456-7167B5B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5753-B22E-44CE-AEDF-02B7A3A8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9328-670D-4F3E-9C48-5DDC85F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7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30F9-D8D6-4F41-8E65-A38517E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AC78-E41E-410F-BE88-B1E1B689A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B9BFB-0B86-4C52-A95F-8904E539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730E-9324-44DA-A7F5-E4B591C7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A132-E58E-4DC0-B5DF-F7A26677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5150-3B64-4E4A-B706-E404B0DE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2B65-9916-4B99-8660-6A61FAE8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1275-9BDA-4948-AC92-62F0C62B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A085-D979-4DEA-8640-60FD18E3F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18CA0-C7BC-48C2-BC72-C83A2B07A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E228A-5289-451E-AE49-E42FF9C1C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06109-A3CA-4930-AF69-FC6FB2F8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73BED-2E24-4525-A4CE-8E0793A4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CF2A9-40AB-46C3-A3C1-17341F12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5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44A0-9FBF-4D03-A923-43C315E7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E57C7-36F3-4C8A-8DCA-E957974F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EAAFE-0FEF-4453-9227-FC564665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007D9-D319-4D1D-B96A-02A3019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6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28430-8646-4A56-99DB-145A8059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8324-C4F4-43BC-8577-B7E99AE9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E38F0-B5C2-408C-A60C-3DA675C5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5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96A9-42BE-40C4-A7E2-9D3452A2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7EE9-E7EB-43F5-AADE-0279A483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F8045-B2E6-41E3-905C-8F5160E85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90BB-B6E5-45F4-8079-3AC34DAE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8339-7698-43CD-88BA-82F9B023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3307-DD4A-4C50-A680-2405E7AC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1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7B35-35E4-46BF-84B8-B0DEBB9D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082D5-8BF0-4247-AE8E-22809B40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F2F0B-2727-4ECB-8ADF-637DF224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6783-5BEA-4B3F-BCB0-DDB02F9E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696B3-C4C3-45E3-8E8F-B53CDF80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FE02-272C-4BAC-9747-23213749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650F-A08A-45F6-8F04-803AF058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8887-F320-482E-B940-035F12C6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F1A2-3FE1-4F44-959D-FA01EB8A4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0FF6-FDA6-4711-9307-FAC17D939A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994A-1AF2-4913-A8A5-431FAB351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F6F4-8031-4A70-9664-DAE3FFDE7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975C-7B9E-4805-A580-54DF242C2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6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6BDB-5422-4E9D-B110-D4635B116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Risk, Unexpected Uncertainty, and Estimation Uncertainty: Bayesian Learning in Unstable Settings</a:t>
            </a:r>
            <a:endParaRPr lang="zh-CN" alt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D7718-FC55-4D42-839B-01AA08950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Yang TT</a:t>
            </a:r>
          </a:p>
          <a:p>
            <a:r>
              <a:rPr lang="en-US" altLang="zh-CN" dirty="0"/>
              <a:t>2022-02-25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73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2E1604-C56B-4667-8CA5-0AA4FB9E3572}"/>
              </a:ext>
            </a:extLst>
          </p:cNvPr>
          <p:cNvSpPr/>
          <p:nvPr/>
        </p:nvSpPr>
        <p:spPr>
          <a:xfrm>
            <a:off x="1138335" y="391887"/>
            <a:ext cx="9423918" cy="1853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估计的不确定：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，鼓励探索，不确定性大，需要更多的学习；反之不需要那么多学习；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，厌恶选择，对模棱两可情况很反感，影响过程中的选择，进而影响结果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169F13-7840-4BCF-ACED-147D80908702}"/>
              </a:ext>
            </a:extLst>
          </p:cNvPr>
          <p:cNvSpPr/>
          <p:nvPr/>
        </p:nvSpPr>
        <p:spPr>
          <a:xfrm>
            <a:off x="1138335" y="2377654"/>
            <a:ext cx="9423918" cy="18530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风险</a:t>
            </a:r>
            <a:r>
              <a:rPr lang="en-US" altLang="zh-CN" sz="2000" dirty="0"/>
              <a:t>------</a:t>
            </a:r>
            <a:r>
              <a:rPr lang="zh-CN" altLang="en-US" sz="2000" dirty="0"/>
              <a:t>不会影响学习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意外的不确定（</a:t>
            </a:r>
            <a:r>
              <a:rPr lang="en-US" altLang="zh-CN" sz="2000" dirty="0"/>
              <a:t>jump</a:t>
            </a:r>
            <a:r>
              <a:rPr lang="zh-CN" altLang="en-US" sz="2000" dirty="0"/>
              <a:t>）</a:t>
            </a:r>
            <a:r>
              <a:rPr lang="en-US" altLang="zh-CN" sz="2000" dirty="0"/>
              <a:t>----restart learning</a:t>
            </a:r>
            <a:endParaRPr lang="zh-CN" alt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C50B9-FC2D-4237-83B6-06F9EA1CFAC0}"/>
              </a:ext>
            </a:extLst>
          </p:cNvPr>
          <p:cNvSpPr/>
          <p:nvPr/>
        </p:nvSpPr>
        <p:spPr>
          <a:xfrm>
            <a:off x="1138335" y="4613112"/>
            <a:ext cx="9423918" cy="1853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贝叶斯学习模型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强化学习模型</a:t>
            </a:r>
          </a:p>
        </p:txBody>
      </p:sp>
    </p:spTree>
    <p:extLst>
      <p:ext uri="{BB962C8B-B14F-4D97-AF65-F5344CB8AC3E}">
        <p14:creationId xmlns:p14="http://schemas.microsoft.com/office/powerpoint/2010/main" val="5252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3FC56-7B1F-48E4-A138-30714D57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57800" cy="68789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E2BCFA-36CA-43F5-8ACF-27B93F7CC0A6}"/>
              </a:ext>
            </a:extLst>
          </p:cNvPr>
          <p:cNvSpPr/>
          <p:nvPr/>
        </p:nvSpPr>
        <p:spPr>
          <a:xfrm>
            <a:off x="6415088" y="600075"/>
            <a:ext cx="4629150" cy="2214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，不知道任何结构信息 （</a:t>
            </a:r>
            <a:r>
              <a:rPr lang="en-US" altLang="zh-CN" dirty="0"/>
              <a:t>single trial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- </a:t>
            </a:r>
            <a:r>
              <a:rPr lang="zh-CN" altLang="en-US" dirty="0"/>
              <a:t>在多大程度上反映贝叶斯学习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 知道所有信息，但是会有意外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 知道结构，不知道参数</a:t>
            </a:r>
            <a:endParaRPr lang="en-US" altLang="zh-CN" dirty="0"/>
          </a:p>
          <a:p>
            <a:r>
              <a:rPr lang="en-US" altLang="zh-CN" dirty="0"/>
              <a:t>         - </a:t>
            </a:r>
            <a:r>
              <a:rPr lang="zh-CN" altLang="en-US" dirty="0"/>
              <a:t>鼓励</a:t>
            </a:r>
            <a:r>
              <a:rPr lang="en-US" altLang="zh-CN" dirty="0"/>
              <a:t>/</a:t>
            </a:r>
            <a:r>
              <a:rPr lang="zh-CN" altLang="en-US" dirty="0"/>
              <a:t>劝退 </a:t>
            </a:r>
            <a:endParaRPr lang="en-US" altLang="zh-C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15F8D1-0BC0-4B71-8181-73FCD3BB1766}"/>
              </a:ext>
            </a:extLst>
          </p:cNvPr>
          <p:cNvSpPr/>
          <p:nvPr/>
        </p:nvSpPr>
        <p:spPr>
          <a:xfrm>
            <a:off x="5257800" y="3429000"/>
            <a:ext cx="2850502" cy="103569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风险</a:t>
            </a:r>
            <a:r>
              <a:rPr lang="en-US" altLang="zh-CN" dirty="0"/>
              <a:t>=</a:t>
            </a:r>
            <a:r>
              <a:rPr lang="zh-CN" altLang="en-US" dirty="0"/>
              <a:t>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1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D66D66-8991-4B20-BED6-49A3EE7C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046"/>
            <a:ext cx="6508044" cy="3482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AE3484-7107-4C77-B031-D0D059429503}"/>
              </a:ext>
            </a:extLst>
          </p:cNvPr>
          <p:cNvSpPr/>
          <p:nvPr/>
        </p:nvSpPr>
        <p:spPr>
          <a:xfrm>
            <a:off x="1498632" y="4272058"/>
            <a:ext cx="4068147" cy="1665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2000" dirty="0"/>
          </a:p>
          <a:p>
            <a:r>
              <a:rPr lang="zh-CN" altLang="en-US" sz="2000" dirty="0"/>
              <a:t>平均后验结果概率的熵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Treatment 3, </a:t>
            </a:r>
            <a:r>
              <a:rPr lang="zh-CN" altLang="en-US" sz="2000" dirty="0"/>
              <a:t>单个被试一次任务</a:t>
            </a:r>
            <a:endParaRPr lang="en-US" altLang="zh-CN" sz="2000" dirty="0"/>
          </a:p>
          <a:p>
            <a:r>
              <a:rPr lang="zh-CN" altLang="en-US" sz="2000" dirty="0"/>
              <a:t>换位置会使估计不确定增大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F1044-7D10-4956-A7BC-4692833E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44" y="1191266"/>
            <a:ext cx="5949950" cy="3211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4E5594-292B-48D7-922E-2AA01BB51C78}"/>
              </a:ext>
            </a:extLst>
          </p:cNvPr>
          <p:cNvSpPr/>
          <p:nvPr/>
        </p:nvSpPr>
        <p:spPr>
          <a:xfrm>
            <a:off x="7333862" y="4272059"/>
            <a:ext cx="4534192" cy="9759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意外 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λ</a:t>
            </a:r>
            <a:r>
              <a:rPr lang="zh-CN" altLang="en-US" sz="2000" dirty="0"/>
              <a:t>（</a:t>
            </a:r>
            <a:r>
              <a:rPr lang="en-US" altLang="zh-CN" sz="2000" dirty="0"/>
              <a:t>T</a:t>
            </a:r>
            <a:r>
              <a:rPr lang="zh-CN" altLang="en-US" sz="2000" dirty="0"/>
              <a:t>）小，则认为是</a:t>
            </a:r>
            <a:r>
              <a:rPr lang="en-US" altLang="zh-CN" sz="2000" dirty="0"/>
              <a:t>jump</a:t>
            </a:r>
            <a:r>
              <a:rPr lang="zh-CN" altLang="en-US" sz="2000" dirty="0"/>
              <a:t>发生）</a:t>
            </a:r>
            <a:endParaRPr lang="en-US" altLang="zh-CN" sz="2000" dirty="0"/>
          </a:p>
          <a:p>
            <a:r>
              <a:rPr lang="en-US" altLang="zh-CN" sz="2000" dirty="0"/>
              <a:t>Treatment 3, </a:t>
            </a:r>
            <a:r>
              <a:rPr lang="zh-CN" altLang="en-US" sz="2000" dirty="0"/>
              <a:t>单个被试另一次任务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430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F6186-88CD-40C2-A1F6-3716256F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53" y="995503"/>
            <a:ext cx="5921253" cy="34674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15846635-B2FB-497A-AC1C-EF672D53F8C9}"/>
              </a:ext>
            </a:extLst>
          </p:cNvPr>
          <p:cNvSpPr/>
          <p:nvPr/>
        </p:nvSpPr>
        <p:spPr>
          <a:xfrm>
            <a:off x="5607698" y="2080727"/>
            <a:ext cx="167951" cy="8117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ABA34E2-4E8B-4FD8-A693-07648B67B9B7}"/>
              </a:ext>
            </a:extLst>
          </p:cNvPr>
          <p:cNvSpPr/>
          <p:nvPr/>
        </p:nvSpPr>
        <p:spPr>
          <a:xfrm>
            <a:off x="7486262" y="1841243"/>
            <a:ext cx="52874" cy="47275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58B32-BE5A-44DA-B620-124214115B05}"/>
              </a:ext>
            </a:extLst>
          </p:cNvPr>
          <p:cNvSpPr/>
          <p:nvPr/>
        </p:nvSpPr>
        <p:spPr>
          <a:xfrm>
            <a:off x="8948056" y="2080727"/>
            <a:ext cx="1794301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蓝色：</a:t>
            </a:r>
            <a:r>
              <a:rPr lang="en-US" altLang="zh-CN" dirty="0"/>
              <a:t>jump</a:t>
            </a:r>
            <a:r>
              <a:rPr lang="zh-CN" altLang="en-US" dirty="0"/>
              <a:t>少</a:t>
            </a:r>
            <a:endParaRPr lang="en-US" altLang="zh-CN" dirty="0"/>
          </a:p>
          <a:p>
            <a:pPr algn="ctr"/>
            <a:r>
              <a:rPr lang="zh-CN" altLang="en-US" dirty="0"/>
              <a:t>红色：</a:t>
            </a:r>
            <a:r>
              <a:rPr lang="en-US" altLang="zh-CN" dirty="0"/>
              <a:t>jump</a:t>
            </a:r>
            <a:r>
              <a:rPr lang="zh-CN" altLang="en-US" dirty="0"/>
              <a:t>多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92471-69D4-44A6-BFAC-E1F109256829}"/>
              </a:ext>
            </a:extLst>
          </p:cNvPr>
          <p:cNvSpPr/>
          <p:nvPr/>
        </p:nvSpPr>
        <p:spPr>
          <a:xfrm>
            <a:off x="7380513" y="4590661"/>
            <a:ext cx="3797559" cy="1511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？</a:t>
            </a:r>
            <a:endParaRPr lang="en-US" altLang="zh-CN" dirty="0"/>
          </a:p>
          <a:p>
            <a:pPr algn="ctr"/>
            <a:r>
              <a:rPr lang="zh-CN" altLang="en-US" dirty="0"/>
              <a:t>所以结构未知，被试能不能感知（区分）意外和风险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E8755-C24C-4F0F-BC96-02C0037EA5E9}"/>
              </a:ext>
            </a:extLst>
          </p:cNvPr>
          <p:cNvSpPr txBox="1"/>
          <p:nvPr/>
        </p:nvSpPr>
        <p:spPr>
          <a:xfrm>
            <a:off x="3412672" y="4694111"/>
            <a:ext cx="139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Treatment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0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61300-DD84-4F31-9E04-520FCE13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3" y="1054360"/>
            <a:ext cx="5672345" cy="3436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8855C-E2D8-4266-A529-CC8D19D12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57" y="1035699"/>
            <a:ext cx="5832469" cy="3337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342773-D17F-4027-A712-D2BC087A30ED}"/>
              </a:ext>
            </a:extLst>
          </p:cNvPr>
          <p:cNvSpPr txBox="1"/>
          <p:nvPr/>
        </p:nvSpPr>
        <p:spPr>
          <a:xfrm>
            <a:off x="856084" y="48305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jump</a:t>
            </a:r>
            <a:r>
              <a:rPr lang="zh-CN" altLang="en-US" dirty="0"/>
              <a:t>少 风险少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EDC2E-B78E-43AC-9A96-F13DDDEDA6EC}"/>
              </a:ext>
            </a:extLst>
          </p:cNvPr>
          <p:cNvSpPr txBox="1"/>
          <p:nvPr/>
        </p:nvSpPr>
        <p:spPr>
          <a:xfrm>
            <a:off x="7079602" y="48305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jump</a:t>
            </a:r>
            <a:r>
              <a:rPr lang="zh-CN" altLang="en-US" dirty="0"/>
              <a:t>多 风险少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5D879A-BD55-447A-970A-BFBF92AD8376}"/>
              </a:ext>
            </a:extLst>
          </p:cNvPr>
          <p:cNvSpPr/>
          <p:nvPr/>
        </p:nvSpPr>
        <p:spPr>
          <a:xfrm>
            <a:off x="2295330" y="5728996"/>
            <a:ext cx="6419461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风险和估计的不确定都通过意外来影响学习率，不鼓励学习</a:t>
            </a:r>
          </a:p>
        </p:txBody>
      </p:sp>
    </p:spTree>
    <p:extLst>
      <p:ext uri="{BB962C8B-B14F-4D97-AF65-F5344CB8AC3E}">
        <p14:creationId xmlns:p14="http://schemas.microsoft.com/office/powerpoint/2010/main" val="9270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37DC22-054A-411F-B5E4-F7BAA787562C}"/>
              </a:ext>
            </a:extLst>
          </p:cNvPr>
          <p:cNvSpPr/>
          <p:nvPr/>
        </p:nvSpPr>
        <p:spPr>
          <a:xfrm>
            <a:off x="2407335" y="4646645"/>
            <a:ext cx="5495730" cy="877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带有惩罚项的模型比一般模型更好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7BFFC-F8B7-4400-A418-EABB55C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41" y="899558"/>
            <a:ext cx="4435224" cy="33607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FCBB7-BB15-4368-B886-BAC525EA39D9}"/>
              </a:ext>
            </a:extLst>
          </p:cNvPr>
          <p:cNvSpPr/>
          <p:nvPr/>
        </p:nvSpPr>
        <p:spPr>
          <a:xfrm>
            <a:off x="8434872" y="4795935"/>
            <a:ext cx="15955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厌恶选择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2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3CF848-4945-4D88-B204-E647B5133F38}"/>
              </a:ext>
            </a:extLst>
          </p:cNvPr>
          <p:cNvSpPr/>
          <p:nvPr/>
        </p:nvSpPr>
        <p:spPr>
          <a:xfrm>
            <a:off x="294207" y="4991877"/>
            <a:ext cx="4629150" cy="1070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，不知道任何结构信息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 知道一些结构信息，但是不知道意外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 知道结构，不知道参数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4B608-5101-4808-9DAE-4BE4586A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67"/>
            <a:ext cx="4488569" cy="2972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63C0AC-E002-4569-BB2C-340E6497974C}"/>
              </a:ext>
            </a:extLst>
          </p:cNvPr>
          <p:cNvSpPr/>
          <p:nvPr/>
        </p:nvSpPr>
        <p:spPr>
          <a:xfrm>
            <a:off x="391884" y="3486476"/>
            <a:ext cx="33963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 3, vote </a:t>
            </a:r>
            <a:r>
              <a:rPr lang="en-US" altLang="zh-CN" dirty="0" err="1"/>
              <a:t>Bayse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28218-AA28-4314-AE15-08107D920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52" y="170865"/>
            <a:ext cx="3507866" cy="29720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30A779-C46F-48DA-8722-C6A87F80E389}"/>
              </a:ext>
            </a:extLst>
          </p:cNvPr>
          <p:cNvSpPr/>
          <p:nvPr/>
        </p:nvSpPr>
        <p:spPr>
          <a:xfrm>
            <a:off x="4690193" y="3428742"/>
            <a:ext cx="3175514" cy="368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 1 (Bayes, </a:t>
            </a:r>
            <a:r>
              <a:rPr lang="zh-CN" altLang="en-US" dirty="0"/>
              <a:t>带惩罚项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7B436A-F04D-4A61-9AAB-CB9E440BF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02" y="170866"/>
            <a:ext cx="3927198" cy="29720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778B64-99D2-4E9E-96D0-0816B6D2BDCD}"/>
              </a:ext>
            </a:extLst>
          </p:cNvPr>
          <p:cNvSpPr/>
          <p:nvPr/>
        </p:nvSpPr>
        <p:spPr>
          <a:xfrm>
            <a:off x="8767673" y="3428741"/>
            <a:ext cx="3175514" cy="368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 2 (Bayes, </a:t>
            </a:r>
            <a:r>
              <a:rPr lang="zh-CN" altLang="en-US" dirty="0"/>
              <a:t>带惩罚项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0C1633-F319-4DE5-92DB-680CE24B1B51}"/>
              </a:ext>
            </a:extLst>
          </p:cNvPr>
          <p:cNvSpPr/>
          <p:nvPr/>
        </p:nvSpPr>
        <p:spPr>
          <a:xfrm>
            <a:off x="5363838" y="4960712"/>
            <a:ext cx="4937157" cy="107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完全不知道结构信息时，不能反映</a:t>
            </a:r>
            <a:r>
              <a:rPr lang="en-US" altLang="zh-CN" dirty="0"/>
              <a:t>Bayes</a:t>
            </a:r>
          </a:p>
          <a:p>
            <a:r>
              <a:rPr lang="zh-CN" altLang="en-US" dirty="0"/>
              <a:t>问卷结果：</a:t>
            </a:r>
            <a:endParaRPr lang="en-US" altLang="zh-CN" dirty="0"/>
          </a:p>
          <a:p>
            <a:r>
              <a:rPr lang="en-US" altLang="zh-CN" dirty="0"/>
              <a:t>Treatment 1 &amp;2</a:t>
            </a:r>
            <a:r>
              <a:rPr lang="zh-CN" altLang="en-US" dirty="0"/>
              <a:t>，被试很难探测到意外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34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448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Risk, Unexpected Uncertainty, and Estimation Uncertainty: Bayesian Learning in Unstable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Risk, Unexpected Uncertainty, and Estimation Uncertainty: Bayesian Learning in Unstable Settings</dc:title>
  <dc:creator>Tiantian Yang</dc:creator>
  <cp:lastModifiedBy>Tiantian Yang</cp:lastModifiedBy>
  <cp:revision>6</cp:revision>
  <dcterms:created xsi:type="dcterms:W3CDTF">2022-02-24T13:21:19Z</dcterms:created>
  <dcterms:modified xsi:type="dcterms:W3CDTF">2022-02-25T14:12:43Z</dcterms:modified>
</cp:coreProperties>
</file>