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8" r:id="rId3"/>
    <p:sldId id="276" r:id="rId4"/>
    <p:sldId id="277" r:id="rId5"/>
    <p:sldId id="279" r:id="rId6"/>
    <p:sldId id="280" r:id="rId7"/>
    <p:sldId id="283" r:id="rId8"/>
    <p:sldId id="281" r:id="rId9"/>
    <p:sldId id="282" r:id="rId10"/>
    <p:sldId id="285" r:id="rId11"/>
    <p:sldId id="284" r:id="rId12"/>
    <p:sldId id="289" r:id="rId13"/>
    <p:sldId id="290" r:id="rId14"/>
    <p:sldId id="291" r:id="rId15"/>
    <p:sldId id="287" r:id="rId16"/>
    <p:sldId id="286" r:id="rId17"/>
    <p:sldId id="28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4D7"/>
    <a:srgbClr val="E0E4E5"/>
    <a:srgbClr val="B19181"/>
    <a:srgbClr val="BB9E90"/>
    <a:srgbClr val="B9B5B4"/>
    <a:srgbClr val="91B7CC"/>
    <a:srgbClr val="91B6C8"/>
    <a:srgbClr val="709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2F24F0-42AC-4499-B51E-476E637D3594}" type="datetimeFigureOut">
              <a:rPr lang="zh-CN" altLang="en-US" smtClean="0"/>
              <a:pPr>
                <a:defRPr/>
              </a:pPr>
              <a:t>2019/5/10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F8C6-017C-4901-89C7-DB2B08E9E1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82154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468C0B-F71F-44CD-A5A3-59EBE1FD75FE}" type="datetimeFigureOut">
              <a:rPr lang="zh-CN" altLang="en-US" smtClean="0"/>
              <a:pPr>
                <a:defRPr/>
              </a:pPr>
              <a:t>2019/5/10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39EC-12C3-4736-869B-5C58BD5AD1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58847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FED783-92C1-4E36-8D68-A3B4296ED22D}" type="datetimeFigureOut">
              <a:rPr lang="zh-CN" altLang="en-US" smtClean="0"/>
              <a:pPr>
                <a:defRPr/>
              </a:pPr>
              <a:t>2019/5/10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1168-B78C-4804-A0F8-078957B1AE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86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DDBE0D-C292-44FB-9417-F701BAD4836B}" type="datetimeFigureOut">
              <a:rPr lang="zh-CN" altLang="en-US" smtClean="0"/>
              <a:pPr>
                <a:defRPr/>
              </a:pPr>
              <a:t>2019/5/10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815A-B533-4237-A5C0-51E298EF12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43260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83CE41-3C14-45D6-A811-D81DBC501EE0}" type="datetimeFigureOut">
              <a:rPr lang="zh-CN" altLang="en-US" smtClean="0"/>
              <a:pPr>
                <a:defRPr/>
              </a:pPr>
              <a:t>2019/5/10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523F-679A-4ADF-AEC8-1DC71A0E8F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42718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421AFF-C18B-4F88-860E-562A76A6F485}" type="datetimeFigureOut">
              <a:rPr lang="zh-CN" altLang="en-US" smtClean="0"/>
              <a:pPr>
                <a:defRPr/>
              </a:pPr>
              <a:t>2019/5/10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F94C-6CC2-4652-90C3-63FEEB1DE8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00678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3DEBAF-DF32-42B6-A623-61851266CC47}" type="datetimeFigureOut">
              <a:rPr lang="zh-CN" altLang="en-US" smtClean="0"/>
              <a:pPr>
                <a:defRPr/>
              </a:pPr>
              <a:t>2019/5/10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391-E84E-45BF-85C6-28DE95247A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48368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D7793E-483A-43D1-B630-BF9755438E50}" type="datetimeFigureOut">
              <a:rPr lang="zh-CN" altLang="en-US" smtClean="0"/>
              <a:pPr>
                <a:defRPr/>
              </a:pPr>
              <a:t>2019/5/10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789D-4E66-46D5-9713-2C3D2F463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5712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FD2397-82B5-4D92-B496-D859F7F5F8F2}" type="datetimeFigureOut">
              <a:rPr lang="zh-CN" altLang="en-US" smtClean="0"/>
              <a:pPr>
                <a:defRPr/>
              </a:pPr>
              <a:t>2019/5/10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7C12-5692-4B68-B857-9337496B50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15459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428A6-2B08-4FC4-85FB-CD9389DCA9DA}" type="datetimeFigureOut">
              <a:rPr lang="zh-CN" altLang="en-US" smtClean="0"/>
              <a:pPr>
                <a:defRPr/>
              </a:pPr>
              <a:t>2019/5/10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3267-9F8D-4F5F-8218-C503FEDD7A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47430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F57C34-4291-4307-9FE0-2C4FBE546A4B}" type="datetimeFigureOut">
              <a:rPr lang="zh-CN" altLang="en-US" smtClean="0"/>
              <a:pPr>
                <a:defRPr/>
              </a:pPr>
              <a:t>2019/5/10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232B-F3DC-4060-841F-0A10D9EAC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69449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FFED783-92C1-4E36-8D68-A3B4296ED22D}" type="datetimeFigureOut">
              <a:rPr lang="zh-CN" altLang="en-US" smtClean="0"/>
              <a:pPr>
                <a:defRPr/>
              </a:pPr>
              <a:t>2019/5/10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71168-B78C-4804-A0F8-078957B1AE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50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组合 4"/>
          <p:cNvGrpSpPr>
            <a:grpSpLocks/>
          </p:cNvGrpSpPr>
          <p:nvPr/>
        </p:nvGrpSpPr>
        <p:grpSpPr bwMode="auto">
          <a:xfrm>
            <a:off x="212251" y="4139137"/>
            <a:ext cx="939800" cy="901700"/>
            <a:chOff x="0" y="0"/>
            <a:chExt cx="4262236" cy="4090401"/>
          </a:xfrm>
        </p:grpSpPr>
        <p:sp>
          <p:nvSpPr>
            <p:cNvPr id="2065" name="等腰三角形 5"/>
            <p:cNvSpPr>
              <a:spLocks noChangeArrowheads="1"/>
            </p:cNvSpPr>
            <p:nvPr/>
          </p:nvSpPr>
          <p:spPr bwMode="auto">
            <a:xfrm>
              <a:off x="0" y="0"/>
              <a:ext cx="3320425" cy="3450557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6" name="等腰三角形 6"/>
            <p:cNvSpPr>
              <a:spLocks noChangeArrowheads="1"/>
            </p:cNvSpPr>
            <p:nvPr/>
          </p:nvSpPr>
          <p:spPr bwMode="auto">
            <a:xfrm rot="5400000">
              <a:off x="2111240" y="1939404"/>
              <a:ext cx="2418364" cy="1883627"/>
            </a:xfrm>
            <a:prstGeom prst="triangle">
              <a:avLst>
                <a:gd name="adj" fmla="val 100000"/>
              </a:avLst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7" name="椭圆 7"/>
            <p:cNvSpPr>
              <a:spLocks noChangeArrowheads="1"/>
            </p:cNvSpPr>
            <p:nvPr/>
          </p:nvSpPr>
          <p:spPr bwMode="auto">
            <a:xfrm>
              <a:off x="3641610" y="1672038"/>
              <a:ext cx="58872" cy="532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053" name="组合 8"/>
          <p:cNvGrpSpPr>
            <a:grpSpLocks/>
          </p:cNvGrpSpPr>
          <p:nvPr/>
        </p:nvGrpSpPr>
        <p:grpSpPr bwMode="auto">
          <a:xfrm>
            <a:off x="8256589" y="4123959"/>
            <a:ext cx="839788" cy="877888"/>
            <a:chOff x="0" y="0"/>
            <a:chExt cx="3449737" cy="3606178"/>
          </a:xfrm>
        </p:grpSpPr>
        <p:sp>
          <p:nvSpPr>
            <p:cNvPr id="2062" name="等腰三角形 9"/>
            <p:cNvSpPr>
              <a:spLocks noChangeArrowheads="1"/>
            </p:cNvSpPr>
            <p:nvPr/>
          </p:nvSpPr>
          <p:spPr bwMode="auto">
            <a:xfrm rot="716823">
              <a:off x="0" y="0"/>
              <a:ext cx="3320428" cy="3450556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3" name="等腰三角形 10"/>
            <p:cNvSpPr>
              <a:spLocks noChangeArrowheads="1"/>
            </p:cNvSpPr>
            <p:nvPr/>
          </p:nvSpPr>
          <p:spPr bwMode="auto">
            <a:xfrm rot="-2580544">
              <a:off x="868895" y="1325164"/>
              <a:ext cx="2014750" cy="2281014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4" name="椭圆 11"/>
            <p:cNvSpPr>
              <a:spLocks noChangeArrowheads="1"/>
            </p:cNvSpPr>
            <p:nvPr/>
          </p:nvSpPr>
          <p:spPr bwMode="auto">
            <a:xfrm>
              <a:off x="3390865" y="1639209"/>
              <a:ext cx="58872" cy="532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054" name="文本框 12"/>
          <p:cNvSpPr txBox="1">
            <a:spLocks noChangeArrowheads="1"/>
          </p:cNvSpPr>
          <p:nvPr/>
        </p:nvSpPr>
        <p:spPr bwMode="auto">
          <a:xfrm>
            <a:off x="347614" y="1643293"/>
            <a:ext cx="844877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在线商品用户评论分析系统设计与实现</a:t>
            </a:r>
          </a:p>
        </p:txBody>
      </p:sp>
      <p:sp>
        <p:nvSpPr>
          <p:cNvPr id="2055" name="文本框 13"/>
          <p:cNvSpPr txBox="1">
            <a:spLocks noChangeArrowheads="1"/>
          </p:cNvSpPr>
          <p:nvPr/>
        </p:nvSpPr>
        <p:spPr bwMode="auto">
          <a:xfrm>
            <a:off x="1201167" y="4395169"/>
            <a:ext cx="2390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答辩人：陈怡</a:t>
            </a:r>
          </a:p>
        </p:txBody>
      </p:sp>
      <p:sp>
        <p:nvSpPr>
          <p:cNvPr id="2056" name="文本框 15"/>
          <p:cNvSpPr txBox="1">
            <a:spLocks noChangeArrowheads="1"/>
          </p:cNvSpPr>
          <p:nvPr/>
        </p:nvSpPr>
        <p:spPr bwMode="auto">
          <a:xfrm>
            <a:off x="6105896" y="4438035"/>
            <a:ext cx="28146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班级：计算机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153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57" name="直接连接符 16"/>
          <p:cNvCxnSpPr>
            <a:cxnSpLocks noChangeShapeType="1"/>
          </p:cNvCxnSpPr>
          <p:nvPr/>
        </p:nvCxnSpPr>
        <p:spPr bwMode="auto">
          <a:xfrm flipH="1">
            <a:off x="1152057" y="4874335"/>
            <a:ext cx="1982787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058" name="直接连接符 17"/>
          <p:cNvCxnSpPr>
            <a:cxnSpLocks noChangeShapeType="1"/>
          </p:cNvCxnSpPr>
          <p:nvPr/>
        </p:nvCxnSpPr>
        <p:spPr bwMode="auto">
          <a:xfrm flipH="1">
            <a:off x="6036230" y="4953739"/>
            <a:ext cx="2033587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sp>
        <p:nvSpPr>
          <p:cNvPr id="17" name="文本框 13">
            <a:extLst>
              <a:ext uri="{FF2B5EF4-FFF2-40B4-BE49-F238E27FC236}">
                <a16:creationId xmlns:a16="http://schemas.microsoft.com/office/drawing/2014/main" id="{EFE38690-1D82-43DF-B78E-894356A6E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455" y="5405406"/>
            <a:ext cx="2390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指导教师：黄雷君</a:t>
            </a:r>
          </a:p>
        </p:txBody>
      </p:sp>
      <p:cxnSp>
        <p:nvCxnSpPr>
          <p:cNvPr id="18" name="直接连接符 16">
            <a:extLst>
              <a:ext uri="{FF2B5EF4-FFF2-40B4-BE49-F238E27FC236}">
                <a16:creationId xmlns:a16="http://schemas.microsoft.com/office/drawing/2014/main" id="{C30B2C70-3969-406A-9E7D-7D51CF57555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125346" y="5884571"/>
            <a:ext cx="1982787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sp>
        <p:nvSpPr>
          <p:cNvPr id="19" name="文本框 15">
            <a:extLst>
              <a:ext uri="{FF2B5EF4-FFF2-40B4-BE49-F238E27FC236}">
                <a16:creationId xmlns:a16="http://schemas.microsoft.com/office/drawing/2014/main" id="{B857A449-91DD-45EE-8997-AF69EF26B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5171" y="5335151"/>
            <a:ext cx="28146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学院：信息工程学院</a:t>
            </a:r>
          </a:p>
        </p:txBody>
      </p:sp>
      <p:cxnSp>
        <p:nvCxnSpPr>
          <p:cNvPr id="20" name="直接连接符 17">
            <a:extLst>
              <a:ext uri="{FF2B5EF4-FFF2-40B4-BE49-F238E27FC236}">
                <a16:creationId xmlns:a16="http://schemas.microsoft.com/office/drawing/2014/main" id="{374D26FF-D02C-43D9-93BC-D8D540E8BB0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075506" y="5850856"/>
            <a:ext cx="2033587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1688D14-F099-4E60-ACCC-5E9B721D71AF}"/>
              </a:ext>
            </a:extLst>
          </p:cNvPr>
          <p:cNvSpPr txBox="1"/>
          <p:nvPr/>
        </p:nvSpPr>
        <p:spPr>
          <a:xfrm>
            <a:off x="1390634" y="481582"/>
            <a:ext cx="2698751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spc="3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浙江农林大学</a:t>
            </a:r>
            <a:endParaRPr lang="zh-HK" altLang="en-US" sz="2800" b="1" spc="3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10">
            <a:extLst>
              <a:ext uri="{FF2B5EF4-FFF2-40B4-BE49-F238E27FC236}">
                <a16:creationId xmlns:a16="http://schemas.microsoft.com/office/drawing/2014/main" id="{A9A28341-F7C2-456C-9929-EF83D5068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68" y="191074"/>
            <a:ext cx="1200151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2" name="组合 20"/>
          <p:cNvGrpSpPr>
            <a:grpSpLocks/>
          </p:cNvGrpSpPr>
          <p:nvPr/>
        </p:nvGrpSpPr>
        <p:grpSpPr bwMode="auto">
          <a:xfrm>
            <a:off x="197801" y="381003"/>
            <a:ext cx="695325" cy="506413"/>
            <a:chOff x="0" y="0"/>
            <a:chExt cx="694944" cy="624651"/>
          </a:xfrm>
        </p:grpSpPr>
        <p:sp>
          <p:nvSpPr>
            <p:cNvPr id="616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66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63" name="矩形 23"/>
          <p:cNvSpPr>
            <a:spLocks noChangeArrowheads="1"/>
          </p:cNvSpPr>
          <p:nvPr/>
        </p:nvSpPr>
        <p:spPr bwMode="auto">
          <a:xfrm>
            <a:off x="1056640" y="425451"/>
            <a:ext cx="3000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模块设计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爬虫模块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A87265-2B79-4203-9806-21C7CAD650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269" y="1767525"/>
            <a:ext cx="8539756" cy="47094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328E778-73CE-4135-95BD-9D678AE9BEB7}"/>
              </a:ext>
            </a:extLst>
          </p:cNvPr>
          <p:cNvSpPr txBox="1"/>
          <p:nvPr/>
        </p:nvSpPr>
        <p:spPr>
          <a:xfrm>
            <a:off x="4308050" y="1096488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查找分析并简化淘宝</a:t>
            </a:r>
            <a:r>
              <a:rPr lang="en-US" altLang="zh-CN" dirty="0"/>
              <a:t>JSONP</a:t>
            </a:r>
            <a:r>
              <a:rPr lang="zh-CN" altLang="en-US" dirty="0"/>
              <a:t>的请求参数</a:t>
            </a:r>
          </a:p>
        </p:txBody>
      </p:sp>
    </p:spTree>
    <p:extLst>
      <p:ext uri="{BB962C8B-B14F-4D97-AF65-F5344CB8AC3E}">
        <p14:creationId xmlns:p14="http://schemas.microsoft.com/office/powerpoint/2010/main" val="331084412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2" name="组合 20"/>
          <p:cNvGrpSpPr>
            <a:grpSpLocks/>
          </p:cNvGrpSpPr>
          <p:nvPr/>
        </p:nvGrpSpPr>
        <p:grpSpPr bwMode="auto">
          <a:xfrm>
            <a:off x="197801" y="381003"/>
            <a:ext cx="695325" cy="506413"/>
            <a:chOff x="0" y="0"/>
            <a:chExt cx="694944" cy="624651"/>
          </a:xfrm>
        </p:grpSpPr>
        <p:sp>
          <p:nvSpPr>
            <p:cNvPr id="616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66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63" name="矩形 23"/>
          <p:cNvSpPr>
            <a:spLocks noChangeArrowheads="1"/>
          </p:cNvSpPr>
          <p:nvPr/>
        </p:nvSpPr>
        <p:spPr bwMode="auto">
          <a:xfrm>
            <a:off x="1056640" y="425451"/>
            <a:ext cx="50425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模块设计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分析模块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百度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B3EE39-190F-4F7E-8962-93265FC6B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160"/>
            <a:ext cx="9144000" cy="558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9119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2" name="组合 20"/>
          <p:cNvGrpSpPr>
            <a:grpSpLocks/>
          </p:cNvGrpSpPr>
          <p:nvPr/>
        </p:nvGrpSpPr>
        <p:grpSpPr bwMode="auto">
          <a:xfrm>
            <a:off x="197801" y="381003"/>
            <a:ext cx="695325" cy="506413"/>
            <a:chOff x="0" y="0"/>
            <a:chExt cx="694944" cy="624651"/>
          </a:xfrm>
        </p:grpSpPr>
        <p:sp>
          <p:nvSpPr>
            <p:cNvPr id="616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66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63" name="矩形 23"/>
          <p:cNvSpPr>
            <a:spLocks noChangeArrowheads="1"/>
          </p:cNvSpPr>
          <p:nvPr/>
        </p:nvSpPr>
        <p:spPr bwMode="auto">
          <a:xfrm>
            <a:off x="1056640" y="425451"/>
            <a:ext cx="50425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模块设计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分析模块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情感字典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31F3F6-B303-4A8E-A809-DF1B8C9AC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2" y="1008102"/>
            <a:ext cx="8398965" cy="57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4041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2" name="组合 20"/>
          <p:cNvGrpSpPr>
            <a:grpSpLocks/>
          </p:cNvGrpSpPr>
          <p:nvPr/>
        </p:nvGrpSpPr>
        <p:grpSpPr bwMode="auto">
          <a:xfrm>
            <a:off x="197801" y="381003"/>
            <a:ext cx="695325" cy="506413"/>
            <a:chOff x="0" y="0"/>
            <a:chExt cx="694944" cy="624651"/>
          </a:xfrm>
        </p:grpSpPr>
        <p:sp>
          <p:nvSpPr>
            <p:cNvPr id="616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66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63" name="矩形 23"/>
          <p:cNvSpPr>
            <a:spLocks noChangeArrowheads="1"/>
          </p:cNvSpPr>
          <p:nvPr/>
        </p:nvSpPr>
        <p:spPr bwMode="auto">
          <a:xfrm>
            <a:off x="1056640" y="425451"/>
            <a:ext cx="50425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模块设计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分析模块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机器学习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887B14-7AB8-46AE-8D85-CFFBE5288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53" y="1091153"/>
            <a:ext cx="8860093" cy="566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9963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2" name="组合 20"/>
          <p:cNvGrpSpPr>
            <a:grpSpLocks/>
          </p:cNvGrpSpPr>
          <p:nvPr/>
        </p:nvGrpSpPr>
        <p:grpSpPr bwMode="auto">
          <a:xfrm>
            <a:off x="197801" y="381003"/>
            <a:ext cx="695325" cy="506413"/>
            <a:chOff x="0" y="0"/>
            <a:chExt cx="694944" cy="624651"/>
          </a:xfrm>
        </p:grpSpPr>
        <p:sp>
          <p:nvSpPr>
            <p:cNvPr id="616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66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63" name="矩形 23"/>
          <p:cNvSpPr>
            <a:spLocks noChangeArrowheads="1"/>
          </p:cNvSpPr>
          <p:nvPr/>
        </p:nvSpPr>
        <p:spPr bwMode="auto">
          <a:xfrm>
            <a:off x="1056640" y="425451"/>
            <a:ext cx="50425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模块设计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分析模块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机器学习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492DB3-1430-46EE-B7B3-C603F98FBEDA}"/>
              </a:ext>
            </a:extLst>
          </p:cNvPr>
          <p:cNvSpPr/>
          <p:nvPr/>
        </p:nvSpPr>
        <p:spPr>
          <a:xfrm>
            <a:off x="472272" y="971327"/>
            <a:ext cx="7323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根据贝叶斯定理，对一个分类问题，给定样本特征</a:t>
            </a:r>
            <a:r>
              <a:rPr lang="en-US" altLang="zh-CN" sz="2800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sz="2800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，样本属于类别</a:t>
            </a:r>
            <a:r>
              <a:rPr lang="en-US" altLang="zh-CN" sz="2800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zh-CN" altLang="en-US" sz="2800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的概率是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998118-3021-4A32-A92E-E3373517F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840" y="1940617"/>
            <a:ext cx="3495302" cy="129278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9A6DEB3-D671-43F6-AC5B-7675FECAFA88}"/>
              </a:ext>
            </a:extLst>
          </p:cNvPr>
          <p:cNvSpPr/>
          <p:nvPr/>
        </p:nvSpPr>
        <p:spPr>
          <a:xfrm>
            <a:off x="472271" y="3326032"/>
            <a:ext cx="83701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-apple-system"/>
              </a:rPr>
              <a:t>在这里，</a:t>
            </a:r>
            <a:r>
              <a:rPr lang="en-US" altLang="zh-CN" sz="2800" dirty="0">
                <a:latin typeface="-apple-system"/>
              </a:rPr>
              <a:t>x</a:t>
            </a:r>
            <a:r>
              <a:rPr lang="zh-CN" altLang="en-US" sz="2800" dirty="0">
                <a:latin typeface="-apple-system"/>
              </a:rPr>
              <a:t>是一个特征向量，将设</a:t>
            </a:r>
            <a:r>
              <a:rPr lang="en-US" altLang="zh-CN" sz="2800" dirty="0">
                <a:latin typeface="-apple-system"/>
              </a:rPr>
              <a:t>x</a:t>
            </a:r>
            <a:r>
              <a:rPr lang="zh-CN" altLang="en-US" sz="2800" dirty="0">
                <a:latin typeface="-apple-system"/>
              </a:rPr>
              <a:t>维度为</a:t>
            </a:r>
            <a:r>
              <a:rPr lang="en-US" altLang="zh-CN" sz="2800" dirty="0">
                <a:latin typeface="-apple-system"/>
              </a:rPr>
              <a:t>M</a:t>
            </a:r>
            <a:r>
              <a:rPr lang="zh-CN" altLang="en-US" sz="2800" dirty="0">
                <a:latin typeface="-apple-system"/>
              </a:rPr>
              <a:t>。因为朴素的假设，即特征条件独立，根据全概率公式展开，公式可以表达为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E4F402-937C-4E48-8016-28C99E069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874" y="4941953"/>
            <a:ext cx="5206919" cy="122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1557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2" name="组合 20"/>
          <p:cNvGrpSpPr>
            <a:grpSpLocks/>
          </p:cNvGrpSpPr>
          <p:nvPr/>
        </p:nvGrpSpPr>
        <p:grpSpPr bwMode="auto">
          <a:xfrm>
            <a:off x="197801" y="381003"/>
            <a:ext cx="695325" cy="506413"/>
            <a:chOff x="0" y="0"/>
            <a:chExt cx="694944" cy="624651"/>
          </a:xfrm>
        </p:grpSpPr>
        <p:sp>
          <p:nvSpPr>
            <p:cNvPr id="616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66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63" name="矩形 23"/>
          <p:cNvSpPr>
            <a:spLocks noChangeArrowheads="1"/>
          </p:cNvSpPr>
          <p:nvPr/>
        </p:nvSpPr>
        <p:spPr bwMode="auto">
          <a:xfrm>
            <a:off x="1056640" y="425451"/>
            <a:ext cx="3000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模块设计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交互模块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0534C2-6D4F-4FD5-AF56-0843DD8A1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40" y="1216058"/>
            <a:ext cx="7534594" cy="543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680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2" name="组合 20"/>
          <p:cNvGrpSpPr>
            <a:grpSpLocks/>
          </p:cNvGrpSpPr>
          <p:nvPr/>
        </p:nvGrpSpPr>
        <p:grpSpPr bwMode="auto">
          <a:xfrm>
            <a:off x="197801" y="381003"/>
            <a:ext cx="695325" cy="506413"/>
            <a:chOff x="0" y="0"/>
            <a:chExt cx="694944" cy="624651"/>
          </a:xfrm>
        </p:grpSpPr>
        <p:sp>
          <p:nvSpPr>
            <p:cNvPr id="616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66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63" name="矩形 23"/>
          <p:cNvSpPr>
            <a:spLocks noChangeArrowheads="1"/>
          </p:cNvSpPr>
          <p:nvPr/>
        </p:nvSpPr>
        <p:spPr bwMode="auto">
          <a:xfrm>
            <a:off x="1056640" y="425451"/>
            <a:ext cx="3000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模块设计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邮件发送模块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0D05F3-F6D9-4AB6-B3EE-13A4B8B48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371" y="794783"/>
            <a:ext cx="4892961" cy="586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9434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503EB5-EDC4-46F7-8EDA-DC50C2B8FAD3}"/>
              </a:ext>
            </a:extLst>
          </p:cNvPr>
          <p:cNvSpPr txBox="1"/>
          <p:nvPr/>
        </p:nvSpPr>
        <p:spPr>
          <a:xfrm>
            <a:off x="3280528" y="264893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78488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2" name="组合 20"/>
          <p:cNvGrpSpPr>
            <a:grpSpLocks/>
          </p:cNvGrpSpPr>
          <p:nvPr/>
        </p:nvGrpSpPr>
        <p:grpSpPr bwMode="auto">
          <a:xfrm>
            <a:off x="197801" y="381003"/>
            <a:ext cx="695325" cy="506413"/>
            <a:chOff x="0" y="0"/>
            <a:chExt cx="694944" cy="624651"/>
          </a:xfrm>
        </p:grpSpPr>
        <p:sp>
          <p:nvSpPr>
            <p:cNvPr id="616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66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63" name="矩形 23"/>
          <p:cNvSpPr>
            <a:spLocks noChangeArrowheads="1"/>
          </p:cNvSpPr>
          <p:nvPr/>
        </p:nvSpPr>
        <p:spPr bwMode="auto">
          <a:xfrm>
            <a:off x="1056640" y="425451"/>
            <a:ext cx="3000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开发背景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s://timgsa.baidu.com/timg?image&amp;quality=80&amp;size=b9999_10000&amp;sec=1557388702666&amp;di=1bbd521bd031261a2e471c0b884992df&amp;imgtype=0&amp;src=http%3A%2F%2Ffile.01caijing.com%2Farticle%2F201811%2F6E4A4D424118499.png">
            <a:extLst>
              <a:ext uri="{FF2B5EF4-FFF2-40B4-BE49-F238E27FC236}">
                <a16:creationId xmlns:a16="http://schemas.microsoft.com/office/drawing/2014/main" id="{5EC3D0F8-5012-460A-8830-91C429386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39" y="1742149"/>
            <a:ext cx="7955535" cy="480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841C9EB-7BC9-4C07-953A-D47098DCB696}"/>
              </a:ext>
            </a:extLst>
          </p:cNvPr>
          <p:cNvSpPr txBox="1"/>
          <p:nvPr/>
        </p:nvSpPr>
        <p:spPr>
          <a:xfrm>
            <a:off x="1650576" y="989406"/>
            <a:ext cx="651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+mn-ea"/>
              </a:rPr>
              <a:t>2009-2018</a:t>
            </a:r>
            <a:r>
              <a:rPr lang="zh-CN" altLang="en-US" sz="3600" dirty="0">
                <a:latin typeface="+mn-ea"/>
              </a:rPr>
              <a:t>年双十一淘宝成交量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2" name="组合 20"/>
          <p:cNvGrpSpPr>
            <a:grpSpLocks/>
          </p:cNvGrpSpPr>
          <p:nvPr/>
        </p:nvGrpSpPr>
        <p:grpSpPr bwMode="auto">
          <a:xfrm>
            <a:off x="197801" y="381003"/>
            <a:ext cx="695325" cy="506413"/>
            <a:chOff x="0" y="0"/>
            <a:chExt cx="694944" cy="624651"/>
          </a:xfrm>
        </p:grpSpPr>
        <p:sp>
          <p:nvSpPr>
            <p:cNvPr id="616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66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63" name="矩形 23"/>
          <p:cNvSpPr>
            <a:spLocks noChangeArrowheads="1"/>
          </p:cNvSpPr>
          <p:nvPr/>
        </p:nvSpPr>
        <p:spPr bwMode="auto">
          <a:xfrm>
            <a:off x="1056640" y="425451"/>
            <a:ext cx="3000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开发背景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5FCBED-477D-497C-90DE-738AF1ADF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214" y="794781"/>
            <a:ext cx="6626586" cy="606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4520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2" name="组合 20"/>
          <p:cNvGrpSpPr>
            <a:grpSpLocks/>
          </p:cNvGrpSpPr>
          <p:nvPr/>
        </p:nvGrpSpPr>
        <p:grpSpPr bwMode="auto">
          <a:xfrm>
            <a:off x="197801" y="381003"/>
            <a:ext cx="695325" cy="506413"/>
            <a:chOff x="0" y="0"/>
            <a:chExt cx="694944" cy="624651"/>
          </a:xfrm>
        </p:grpSpPr>
        <p:sp>
          <p:nvSpPr>
            <p:cNvPr id="616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66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63" name="矩形 23"/>
          <p:cNvSpPr>
            <a:spLocks noChangeArrowheads="1"/>
          </p:cNvSpPr>
          <p:nvPr/>
        </p:nvSpPr>
        <p:spPr bwMode="auto">
          <a:xfrm>
            <a:off x="1056640" y="425451"/>
            <a:ext cx="3000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总体设计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5FC971-0973-492D-B983-550A11EC965B}"/>
              </a:ext>
            </a:extLst>
          </p:cNvPr>
          <p:cNvSpPr txBox="1"/>
          <p:nvPr/>
        </p:nvSpPr>
        <p:spPr>
          <a:xfrm>
            <a:off x="197801" y="101867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程序流程图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40B8A0D-F28A-4E17-BB5C-DD2588E0DF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7" y="201557"/>
            <a:ext cx="6144264" cy="6454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529270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2" name="组合 20"/>
          <p:cNvGrpSpPr>
            <a:grpSpLocks/>
          </p:cNvGrpSpPr>
          <p:nvPr/>
        </p:nvGrpSpPr>
        <p:grpSpPr bwMode="auto">
          <a:xfrm>
            <a:off x="197801" y="381003"/>
            <a:ext cx="695325" cy="506413"/>
            <a:chOff x="0" y="0"/>
            <a:chExt cx="694944" cy="624651"/>
          </a:xfrm>
        </p:grpSpPr>
        <p:sp>
          <p:nvSpPr>
            <p:cNvPr id="616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66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63" name="矩形 23"/>
          <p:cNvSpPr>
            <a:spLocks noChangeArrowheads="1"/>
          </p:cNvSpPr>
          <p:nvPr/>
        </p:nvSpPr>
        <p:spPr bwMode="auto">
          <a:xfrm>
            <a:off x="1056640" y="425451"/>
            <a:ext cx="3000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总体设计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5FC971-0973-492D-B983-550A11EC965B}"/>
              </a:ext>
            </a:extLst>
          </p:cNvPr>
          <p:cNvSpPr txBox="1"/>
          <p:nvPr/>
        </p:nvSpPr>
        <p:spPr>
          <a:xfrm>
            <a:off x="246161" y="101096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数据流图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5E5326-0F77-4CF8-8F1C-36977B100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0" y="1534180"/>
            <a:ext cx="8762846" cy="497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102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2" name="组合 20"/>
          <p:cNvGrpSpPr>
            <a:grpSpLocks/>
          </p:cNvGrpSpPr>
          <p:nvPr/>
        </p:nvGrpSpPr>
        <p:grpSpPr bwMode="auto">
          <a:xfrm>
            <a:off x="197801" y="381003"/>
            <a:ext cx="695325" cy="506413"/>
            <a:chOff x="0" y="0"/>
            <a:chExt cx="694944" cy="624651"/>
          </a:xfrm>
        </p:grpSpPr>
        <p:sp>
          <p:nvSpPr>
            <p:cNvPr id="616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66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63" name="矩形 23"/>
          <p:cNvSpPr>
            <a:spLocks noChangeArrowheads="1"/>
          </p:cNvSpPr>
          <p:nvPr/>
        </p:nvSpPr>
        <p:spPr bwMode="auto">
          <a:xfrm>
            <a:off x="1056640" y="425451"/>
            <a:ext cx="3000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总体设计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A44766-E60B-41CF-B679-0F3468673A86}"/>
              </a:ext>
            </a:extLst>
          </p:cNvPr>
          <p:cNvSpPr txBox="1"/>
          <p:nvPr/>
        </p:nvSpPr>
        <p:spPr>
          <a:xfrm>
            <a:off x="246161" y="1010960"/>
            <a:ext cx="201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系统模块图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8192EFE-89DB-48BF-8858-B8DAA8131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5049"/>
            <a:ext cx="9219414" cy="39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6686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2" name="组合 20"/>
          <p:cNvGrpSpPr>
            <a:grpSpLocks/>
          </p:cNvGrpSpPr>
          <p:nvPr/>
        </p:nvGrpSpPr>
        <p:grpSpPr bwMode="auto">
          <a:xfrm>
            <a:off x="197801" y="381003"/>
            <a:ext cx="695325" cy="506413"/>
            <a:chOff x="0" y="0"/>
            <a:chExt cx="694944" cy="624651"/>
          </a:xfrm>
        </p:grpSpPr>
        <p:sp>
          <p:nvSpPr>
            <p:cNvPr id="616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66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63" name="矩形 23"/>
          <p:cNvSpPr>
            <a:spLocks noChangeArrowheads="1"/>
          </p:cNvSpPr>
          <p:nvPr/>
        </p:nvSpPr>
        <p:spPr bwMode="auto">
          <a:xfrm>
            <a:off x="1056640" y="425451"/>
            <a:ext cx="3000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模块设计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管理模块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94225E-ED06-4855-B83E-C1847EA37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79" y="1311249"/>
            <a:ext cx="7910245" cy="287298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EB14F1E-3A05-4BB8-99FB-446E394E2740}"/>
              </a:ext>
            </a:extLst>
          </p:cNvPr>
          <p:cNvSpPr txBox="1"/>
          <p:nvPr/>
        </p:nvSpPr>
        <p:spPr>
          <a:xfrm>
            <a:off x="1573423" y="4838867"/>
            <a:ext cx="5997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Django</a:t>
            </a:r>
            <a:r>
              <a:rPr lang="zh-CN" altLang="en-US" sz="2000" dirty="0"/>
              <a:t>框架提供了基于</a:t>
            </a:r>
            <a:r>
              <a:rPr lang="en-US" altLang="zh-CN" sz="2000" dirty="0"/>
              <a:t>Web</a:t>
            </a:r>
            <a:r>
              <a:rPr lang="zh-CN" altLang="en-US" sz="2000" dirty="0"/>
              <a:t>的管理工具，</a:t>
            </a:r>
            <a:endParaRPr lang="en-US" altLang="zh-CN" sz="2000" dirty="0"/>
          </a:p>
          <a:p>
            <a:r>
              <a:rPr lang="zh-CN" altLang="en-US" sz="2000" dirty="0"/>
              <a:t>通过激活设置和绑定模型可以快速地生成</a:t>
            </a:r>
            <a:r>
              <a:rPr lang="en-US" altLang="zh-CN" sz="2000" dirty="0"/>
              <a:t>Admin</a:t>
            </a:r>
            <a:r>
              <a:rPr lang="zh-CN" altLang="en-US" sz="2000" dirty="0"/>
              <a:t>页面</a:t>
            </a:r>
          </a:p>
        </p:txBody>
      </p:sp>
    </p:spTree>
    <p:extLst>
      <p:ext uri="{BB962C8B-B14F-4D97-AF65-F5344CB8AC3E}">
        <p14:creationId xmlns:p14="http://schemas.microsoft.com/office/powerpoint/2010/main" val="198146084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2" name="组合 20"/>
          <p:cNvGrpSpPr>
            <a:grpSpLocks/>
          </p:cNvGrpSpPr>
          <p:nvPr/>
        </p:nvGrpSpPr>
        <p:grpSpPr bwMode="auto">
          <a:xfrm>
            <a:off x="197801" y="381003"/>
            <a:ext cx="695325" cy="506413"/>
            <a:chOff x="0" y="0"/>
            <a:chExt cx="694944" cy="624651"/>
          </a:xfrm>
        </p:grpSpPr>
        <p:sp>
          <p:nvSpPr>
            <p:cNvPr id="616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66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63" name="矩形 23"/>
          <p:cNvSpPr>
            <a:spLocks noChangeArrowheads="1"/>
          </p:cNvSpPr>
          <p:nvPr/>
        </p:nvSpPr>
        <p:spPr bwMode="auto">
          <a:xfrm>
            <a:off x="1056640" y="425451"/>
            <a:ext cx="3000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模块设计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图表显示模块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466DAE-8854-4F36-8690-3B4677D08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1" y="1142606"/>
            <a:ext cx="5982915" cy="533439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1CC2D11-B33A-42C8-8CEE-6F5A28E7EE17}"/>
              </a:ext>
            </a:extLst>
          </p:cNvPr>
          <p:cNvSpPr txBox="1"/>
          <p:nvPr/>
        </p:nvSpPr>
        <p:spPr>
          <a:xfrm>
            <a:off x="6928902" y="1049783"/>
            <a:ext cx="153396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sz="2000" dirty="0"/>
            </a:br>
            <a:r>
              <a:rPr lang="en-US" altLang="zh-CN" sz="2000" dirty="0"/>
              <a:t>Chart.js</a:t>
            </a:r>
            <a:r>
              <a:rPr lang="zh-CN" altLang="en-US" sz="2000" dirty="0"/>
              <a:t>是基于 </a:t>
            </a:r>
            <a:r>
              <a:rPr lang="en-US" altLang="zh-CN" sz="2000" dirty="0"/>
              <a:t>HTML5 </a:t>
            </a:r>
            <a:r>
              <a:rPr lang="zh-CN" altLang="en-US" sz="2000" dirty="0"/>
              <a:t>的 </a:t>
            </a:r>
            <a:r>
              <a:rPr lang="en-US" altLang="zh-CN" sz="2000" dirty="0"/>
              <a:t>JavaScript </a:t>
            </a:r>
            <a:r>
              <a:rPr lang="zh-CN" altLang="en-US" sz="2000" dirty="0"/>
              <a:t>图表库，具有</a:t>
            </a:r>
            <a:r>
              <a:rPr lang="en-US" altLang="zh-CN" sz="2000" dirty="0"/>
              <a:t>6</a:t>
            </a:r>
            <a:r>
              <a:rPr lang="zh-CN" altLang="en-US" sz="2000" dirty="0"/>
              <a:t>种图表类型，具有简单灵活的优点。利用</a:t>
            </a:r>
            <a:r>
              <a:rPr lang="en-US" altLang="zh-CN" sz="2000" dirty="0"/>
              <a:t>Django+Ajaxa</a:t>
            </a:r>
            <a:r>
              <a:rPr lang="zh-CN" altLang="en-US" sz="2000" dirty="0"/>
              <a:t>将数据返回并绑定到</a:t>
            </a:r>
            <a:r>
              <a:rPr lang="en-US" altLang="zh-CN" sz="2000" dirty="0"/>
              <a:t>Canvas</a:t>
            </a:r>
            <a:r>
              <a:rPr lang="zh-CN" altLang="en-US" sz="2000" dirty="0"/>
              <a:t>上，实现图表的显示。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38245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2" name="组合 20"/>
          <p:cNvGrpSpPr>
            <a:grpSpLocks/>
          </p:cNvGrpSpPr>
          <p:nvPr/>
        </p:nvGrpSpPr>
        <p:grpSpPr bwMode="auto">
          <a:xfrm>
            <a:off x="197801" y="381003"/>
            <a:ext cx="695325" cy="506413"/>
            <a:chOff x="0" y="0"/>
            <a:chExt cx="694944" cy="624651"/>
          </a:xfrm>
        </p:grpSpPr>
        <p:sp>
          <p:nvSpPr>
            <p:cNvPr id="616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66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63" name="矩形 23"/>
          <p:cNvSpPr>
            <a:spLocks noChangeArrowheads="1"/>
          </p:cNvSpPr>
          <p:nvPr/>
        </p:nvSpPr>
        <p:spPr bwMode="auto">
          <a:xfrm>
            <a:off x="1056640" y="425451"/>
            <a:ext cx="3000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模块设计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爬虫模块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A42751D-8A65-468C-A971-8419BD06F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0" y="1141096"/>
            <a:ext cx="8844083" cy="457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1863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1120</TotalTime>
  <Pages>0</Pages>
  <Words>198</Words>
  <Characters>0</Characters>
  <Application>Microsoft Office PowerPoint</Application>
  <DocSecurity>0</DocSecurity>
  <PresentationFormat>全屏显示(4:3)</PresentationFormat>
  <Lines>0</Lines>
  <Paragraphs>32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-apple-system</vt:lpstr>
      <vt:lpstr>等线</vt:lpstr>
      <vt:lpstr>微软雅黑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yi chen</cp:lastModifiedBy>
  <cp:revision>148</cp:revision>
  <dcterms:created xsi:type="dcterms:W3CDTF">2015-05-15T10:48:06Z</dcterms:created>
  <dcterms:modified xsi:type="dcterms:W3CDTF">2019-05-10T14:29:43Z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