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F82B2F-6485-0D4D-A6A6-6A853CC5F790}">
          <p14:sldIdLst>
            <p14:sldId id="256"/>
            <p14:sldId id="257"/>
          </p14:sldIdLst>
        </p14:section>
        <p14:section name="Untitled Section" id="{6013D2B6-A6C3-014A-9C83-375CDBE51C36}">
          <p14:sldIdLst>
            <p14:sldId id="261"/>
          </p14:sldIdLst>
        </p14:section>
        <p14:section name="Untitled Section" id="{1198C85E-DCAE-2B4E-B453-DF24EE6B8D42}">
          <p14:sldIdLst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24"/>
    <p:restoredTop sz="93793"/>
  </p:normalViewPr>
  <p:slideViewPr>
    <p:cSldViewPr snapToGrid="0" snapToObjects="1">
      <p:cViewPr varScale="1">
        <p:scale>
          <a:sx n="94" d="100"/>
          <a:sy n="94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52AFF4-9372-CD4D-A072-ACC6C68B42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D75F3-DA01-9B43-8073-3DB584B329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91AF3-D35C-CA48-84B2-AC75BC750C5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37D94-D849-8B42-9388-3D15B73A4F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00673-D2E2-614B-A5E4-B9F65F6221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E1AA7-F27E-BB42-AA5E-B071F764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8360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F82C1-7807-EF48-9597-4A9B438569C4}" type="datetimeFigureOut">
              <a:rPr lang="en-US" smtClean="0"/>
              <a:t>1/18/20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FD7A7-61BC-764D-BB09-8E4CC4B1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2638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6" y="2514602"/>
            <a:ext cx="8915399" cy="2262781"/>
          </a:xfrm>
        </p:spPr>
        <p:txBody>
          <a:bodyPr anchor="b">
            <a:normAutofit/>
          </a:bodyPr>
          <a:lstStyle>
            <a:lvl1pPr>
              <a:defRPr sz="54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6" y="4777385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8DE-BBFB-744F-AD2F-F0449EC039B2}" type="datetime1">
              <a:rPr lang="en-US" smtClean="0"/>
              <a:t>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/*example 5*/
ods excel file="/folders/myshortcuts/sf_myfolders/finalProject/example5.xlsx" options(sheet_name='Cars by Make'
 sheet_interval='none'); /*adding the worksheet name*/
proc report data=sashelp.cars;
by make;
column model type invoice;
run;
ods excel close;
/*end of example 5*/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3" y="4323815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9" y="4529546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6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6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7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1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8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3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4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51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5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F6E5-69E1-154D-87FD-9BA15A86E61A}" type="datetime1">
              <a:rPr lang="en-US" smtClean="0"/>
              <a:t>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/*example 5*/
ods excel file="/folders/myshortcuts/sf_myfolders/finalProject/example5.xlsx" options(sheet_name='Cars by Make'
 sheet_interval='none'); /*adding the worksheet name*/
proc report data=sashelp.cars;
by make;
column model type invoice;
run;
ods excel close;
/*end of example 5*/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8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9" y="3244146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53" y="609601"/>
            <a:ext cx="839392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3" y="3505201"/>
            <a:ext cx="753655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7" indent="0">
              <a:buFontTx/>
              <a:buNone/>
              <a:defRPr/>
            </a:lvl2pPr>
            <a:lvl3pPr marL="914413" indent="0">
              <a:buFontTx/>
              <a:buNone/>
              <a:defRPr/>
            </a:lvl3pPr>
            <a:lvl4pPr marL="1371621" indent="0">
              <a:buFontTx/>
              <a:buNone/>
              <a:defRPr/>
            </a:lvl4pPr>
            <a:lvl5pPr marL="1828828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6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7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1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8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3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4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51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5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0F47-B6E8-C844-BEA2-D35A94601BAF}" type="datetime1">
              <a:rPr lang="en-US" smtClean="0"/>
              <a:t>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/*example 5*/
ods excel file="/folders/myshortcuts/sf_myfolders/finalProject/example5.xlsx" options(sheet_name='Cars by Make'
 sheet_interval='none'); /*adding the worksheet name*/
proc report data=sashelp.cars;
by make;
column model type invoice;
run;
ods excel close;
/*end of example 5*/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3178178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9" y="3244146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3" y="648006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20" y="2438403"/>
            <a:ext cx="8915401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20" y="5181600"/>
            <a:ext cx="8915401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078A-6A5A-9E4D-9311-CA55881F38FF}" type="datetime1">
              <a:rPr lang="en-US" smtClean="0"/>
              <a:t>1/18/20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/*example 5*/
ods excel file="/folders/myshortcuts/sf_myfolders/finalProject/example5.xlsx" options(sheet_name='Cars by Make'
 sheet_interval='none'); /*adding the worksheet name*/
proc report data=sashelp.cars;
by make;
column model type invoice;
run;
ods excel close;
/*end of example 5*/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3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9" y="4983094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53" y="609601"/>
            <a:ext cx="839392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8" y="4343400"/>
            <a:ext cx="8915401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7" indent="0">
              <a:buFontTx/>
              <a:buNone/>
              <a:defRPr/>
            </a:lvl2pPr>
            <a:lvl3pPr marL="914413" indent="0">
              <a:buFontTx/>
              <a:buNone/>
              <a:defRPr/>
            </a:lvl3pPr>
            <a:lvl4pPr marL="1371621" indent="0">
              <a:buFontTx/>
              <a:buNone/>
              <a:defRPr/>
            </a:lvl4pPr>
            <a:lvl5pPr marL="1828828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20" y="5181600"/>
            <a:ext cx="8915401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0BA1-0CAF-DD49-BEDE-329C359C255D}" type="datetime1">
              <a:rPr lang="en-US" smtClean="0"/>
              <a:t>1/18/20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/*example 5*/
ods excel file="/folders/myshortcuts/sf_myfolders/finalProject/example5.xlsx" options(sheet_name='Cars by Make'
 sheet_interval='none'); /*adding the worksheet name*/
proc report data=sashelp.cars;
by make;
column model type invoice;
run;
ods excel close;
/*end of example 5*/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491173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9" y="4983094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3" y="648006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6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8" y="4343400"/>
            <a:ext cx="8915401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7" indent="0">
              <a:buFontTx/>
              <a:buNone/>
              <a:defRPr/>
            </a:lvl2pPr>
            <a:lvl3pPr marL="914413" indent="0">
              <a:buFontTx/>
              <a:buNone/>
              <a:defRPr/>
            </a:lvl3pPr>
            <a:lvl4pPr marL="1371621" indent="0">
              <a:buFontTx/>
              <a:buNone/>
              <a:defRPr/>
            </a:lvl4pPr>
            <a:lvl5pPr marL="1828828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20" y="5181600"/>
            <a:ext cx="8915401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9603-7BEE-8C4B-A481-1AB24F9A8095}" type="datetime1">
              <a:rPr lang="en-US" smtClean="0"/>
              <a:t>1/18/20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/*example 5*/
ods excel file="/folders/myshortcuts/sf_myfolders/finalProject/example5.xlsx" options(sheet_name='Cars by Make'
 sheet_interval='none'); /*adding the worksheet name*/
proc report data=sashelp.cars;
by make;
column model type invoice;
run;
ods excel close;
/*end of example 5*/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3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9" y="4983094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BC9F-9776-2D4F-A024-3746909AD355}" type="datetime1">
              <a:rPr lang="en-US" smtClean="0"/>
              <a:t>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/*example 5*/
ods excel file="/folders/myshortcuts/sf_myfolders/finalProject/example5.xlsx" options(sheet_name='Cars by Make'
 sheet_interval='none'); /*adding the worksheet name*/
proc report data=sashelp.cars;
by make;
column model type invoice;
run;
ods excel close;
/*end of example 5*/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3" y="627411"/>
            <a:ext cx="2207603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8" y="627411"/>
            <a:ext cx="6477001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8B95-736E-894B-9FEE-C986FE8EB8FB}" type="datetime1">
              <a:rPr lang="en-US" smtClean="0"/>
              <a:t>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/*example 5*/
ods excel file="/folders/myshortcuts/sf_myfolders/finalProject/example5.xlsx" options(sheet_name='Cars by Make'
 sheet_interval='none'); /*adding the worksheet name*/
proc report data=sashelp.cars;
by make;
column model type invoice;
run;
ods excel close;
/*end of example 5*/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9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8" y="2133600"/>
            <a:ext cx="8915401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A581-1B21-894A-A973-19DF7329CB76}" type="datetime1">
              <a:rPr lang="en-US" smtClean="0"/>
              <a:t>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/*example 5*/
ods excel file="/folders/myshortcuts/sf_myfolders/finalProject/example5.xlsx" options(sheet_name='Cars by Make'
 sheet_interval='none'); /*adding the worksheet name*/
proc report data=sashelp.cars;
by make;
column model type invoice;
run;
ods excel close;
/*end of example 5*/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6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6" y="3530130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7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1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8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3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4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51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5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C4FC-3807-BE4F-A2D8-65F6FB29CCC2}" type="datetime1">
              <a:rPr lang="en-US" smtClean="0"/>
              <a:t>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/*example 5*/
ods excel file="/folders/myshortcuts/sf_myfolders/finalProject/example5.xlsx" options(sheet_name='Cars by Make'
 sheet_interval='none'); /*adding the worksheet name*/
proc report data=sashelp.cars;
by make;
column model type invoice;
run;
ods excel close;
/*end of example 5*/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8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9" y="3244146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8" y="2133600"/>
            <a:ext cx="4313865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52" y="2126222"/>
            <a:ext cx="4313865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E838-7790-7346-9120-173E045305C1}" type="datetime1">
              <a:rPr lang="en-US" smtClean="0"/>
              <a:t>1/18/20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/*example 5*/
ods excel file="/folders/myshortcuts/sf_myfolders/finalProject/example5.xlsx" options(sheet_name='Cars by Make'
 sheet_interval='none'); /*adding the worksheet name*/
proc report data=sashelp.cars;
by make;
column model type invoice;
run;
ods excel close;
/*end of example 5*/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9" y="787785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5" y="1972704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7" indent="0">
              <a:buNone/>
              <a:defRPr sz="2000" b="1"/>
            </a:lvl2pPr>
            <a:lvl3pPr marL="914413" indent="0">
              <a:buNone/>
              <a:defRPr sz="1801" b="1"/>
            </a:lvl3pPr>
            <a:lvl4pPr marL="1371621" indent="0">
              <a:buNone/>
              <a:defRPr sz="1600" b="1"/>
            </a:lvl4pPr>
            <a:lvl5pPr marL="1828828" indent="0">
              <a:buNone/>
              <a:defRPr sz="1600" b="1"/>
            </a:lvl5pPr>
            <a:lvl6pPr marL="2286036" indent="0">
              <a:buNone/>
              <a:defRPr sz="1600" b="1"/>
            </a:lvl6pPr>
            <a:lvl7pPr marL="2743243" indent="0">
              <a:buNone/>
              <a:defRPr sz="1600" b="1"/>
            </a:lvl7pPr>
            <a:lvl8pPr marL="3200451" indent="0">
              <a:buNone/>
              <a:defRPr sz="1600" b="1"/>
            </a:lvl8pPr>
            <a:lvl9pPr marL="365765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5" y="2548966"/>
            <a:ext cx="4342892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34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7" indent="0">
              <a:buNone/>
              <a:defRPr sz="2000" b="1"/>
            </a:lvl2pPr>
            <a:lvl3pPr marL="914413" indent="0">
              <a:buNone/>
              <a:defRPr sz="1801" b="1"/>
            </a:lvl3pPr>
            <a:lvl4pPr marL="1371621" indent="0">
              <a:buNone/>
              <a:defRPr sz="1600" b="1"/>
            </a:lvl4pPr>
            <a:lvl5pPr marL="1828828" indent="0">
              <a:buNone/>
              <a:defRPr sz="1600" b="1"/>
            </a:lvl5pPr>
            <a:lvl6pPr marL="2286036" indent="0">
              <a:buNone/>
              <a:defRPr sz="1600" b="1"/>
            </a:lvl6pPr>
            <a:lvl7pPr marL="2743243" indent="0">
              <a:buNone/>
              <a:defRPr sz="1600" b="1"/>
            </a:lvl7pPr>
            <a:lvl8pPr marL="3200451" indent="0">
              <a:buNone/>
              <a:defRPr sz="1600" b="1"/>
            </a:lvl8pPr>
            <a:lvl9pPr marL="365765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9"/>
            <a:ext cx="4338675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931F-9DA6-214F-A0FF-66299D8706B7}" type="datetime1">
              <a:rPr lang="en-US" smtClean="0"/>
              <a:t>1/18/20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/*example 5*/
ods excel file="/folders/myshortcuts/sf_myfolders/finalProject/example5.xlsx" options(sheet_name='Cars by Make'
 sheet_interval='none'); /*adding the worksheet name*/
proc report data=sashelp.cars;
by make;
column model type invoice;
run;
ods excel close;
/*end of example 5*/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9" y="787785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D010-A60E-6846-8862-B82C2911E303}" type="datetime1">
              <a:rPr lang="en-US" smtClean="0"/>
              <a:t>1/18/20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/*example 5*/
ods excel file="/folders/myshortcuts/sf_myfolders/finalProject/example5.xlsx" options(sheet_name='Cars by Make'
 sheet_interval='none'); /*adding the worksheet name*/
proc report data=sashelp.cars;
by make;
column model type invoice;
run;
ods excel close;
/*end of example 5*/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2E6A-9DAE-594E-9DB6-3FEBF3A229B0}" type="datetime1">
              <a:rPr lang="en-US" smtClean="0"/>
              <a:t>1/18/20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/*example 5*/
ods excel file="/folders/myshortcuts/sf_myfolders/finalProject/example5.xlsx" options(sheet_name='Cars by Make'
 sheet_interval='none'); /*adding the worksheet name*/
proc report data=sashelp.cars;
by make;
column model type invoice;
run;
ods excel close;
/*end of example 5*/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5" y="446089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3" y="446094"/>
            <a:ext cx="5181603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5" y="1598613"/>
            <a:ext cx="3505199" cy="4262436"/>
          </a:xfrm>
        </p:spPr>
        <p:txBody>
          <a:bodyPr/>
          <a:lstStyle>
            <a:lvl1pPr marL="0" indent="0">
              <a:buNone/>
              <a:defRPr sz="1401"/>
            </a:lvl1pPr>
            <a:lvl2pPr marL="457207" indent="0">
              <a:buNone/>
              <a:defRPr sz="1200"/>
            </a:lvl2pPr>
            <a:lvl3pPr marL="914413" indent="0">
              <a:buNone/>
              <a:defRPr sz="1001"/>
            </a:lvl3pPr>
            <a:lvl4pPr marL="1371621" indent="0">
              <a:buNone/>
              <a:defRPr sz="900"/>
            </a:lvl4pPr>
            <a:lvl5pPr marL="1828828" indent="0">
              <a:buNone/>
              <a:defRPr sz="900"/>
            </a:lvl5pPr>
            <a:lvl6pPr marL="2286036" indent="0">
              <a:buNone/>
              <a:defRPr sz="900"/>
            </a:lvl6pPr>
            <a:lvl7pPr marL="2743243" indent="0">
              <a:buNone/>
              <a:defRPr sz="900"/>
            </a:lvl7pPr>
            <a:lvl8pPr marL="3200451" indent="0">
              <a:buNone/>
              <a:defRPr sz="900"/>
            </a:lvl8pPr>
            <a:lvl9pPr marL="3657656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0600-7C53-464B-B658-7A171F966DB1}" type="datetime1">
              <a:rPr lang="en-US" smtClean="0"/>
              <a:t>1/18/20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/*example 5*/
ods excel file="/folders/myshortcuts/sf_myfolders/finalProject/example5.xlsx" options(sheet_name='Cars by Make'
 sheet_interval='none'); /*adding the worksheet name*/
proc report data=sashelp.cars;
by make;
column model type invoice;
run;
ods excel close;
/*end of example 5*/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20" y="4800600"/>
            <a:ext cx="8915401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8" y="634965"/>
            <a:ext cx="8915401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7" indent="0">
              <a:buNone/>
              <a:defRPr sz="1600"/>
            </a:lvl2pPr>
            <a:lvl3pPr marL="914413" indent="0">
              <a:buNone/>
              <a:defRPr sz="1600"/>
            </a:lvl3pPr>
            <a:lvl4pPr marL="1371621" indent="0">
              <a:buNone/>
              <a:defRPr sz="1600"/>
            </a:lvl4pPr>
            <a:lvl5pPr marL="1828828" indent="0">
              <a:buNone/>
              <a:defRPr sz="1600"/>
            </a:lvl5pPr>
            <a:lvl6pPr marL="2286036" indent="0">
              <a:buNone/>
              <a:defRPr sz="1600"/>
            </a:lvl6pPr>
            <a:lvl7pPr marL="2743243" indent="0">
              <a:buNone/>
              <a:defRPr sz="1600"/>
            </a:lvl7pPr>
            <a:lvl8pPr marL="3200451" indent="0">
              <a:buNone/>
              <a:defRPr sz="1600"/>
            </a:lvl8pPr>
            <a:lvl9pPr marL="3657656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20" y="5367338"/>
            <a:ext cx="8915401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7" indent="0">
              <a:buNone/>
              <a:defRPr sz="1200"/>
            </a:lvl2pPr>
            <a:lvl3pPr marL="914413" indent="0">
              <a:buNone/>
              <a:defRPr sz="1001"/>
            </a:lvl3pPr>
            <a:lvl4pPr marL="1371621" indent="0">
              <a:buNone/>
              <a:defRPr sz="900"/>
            </a:lvl4pPr>
            <a:lvl5pPr marL="1828828" indent="0">
              <a:buNone/>
              <a:defRPr sz="900"/>
            </a:lvl5pPr>
            <a:lvl6pPr marL="2286036" indent="0">
              <a:buNone/>
              <a:defRPr sz="900"/>
            </a:lvl6pPr>
            <a:lvl7pPr marL="2743243" indent="0">
              <a:buNone/>
              <a:defRPr sz="900"/>
            </a:lvl7pPr>
            <a:lvl8pPr marL="3200451" indent="0">
              <a:buNone/>
              <a:defRPr sz="900"/>
            </a:lvl8pPr>
            <a:lvl9pPr marL="3657656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E308-E4B0-1E48-8D52-73967D490B27}" type="datetime1">
              <a:rPr lang="en-US" smtClean="0"/>
              <a:t>1/18/20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/*example 5*/
ods excel file="/folders/myshortcuts/sf_myfolders/finalProject/example5.xlsx" options(sheet_name='Cars by Make'
 sheet_interval='none'); /*adding the worksheet name*/
proc report data=sashelp.cars;
by make;
column model type invoice;
run;
ods excel close;
/*end of example 5*/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3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9" y="4983094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5"/>
            <a:ext cx="2356675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4" y="0"/>
            <a:ext cx="18288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9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8" y="2133600"/>
            <a:ext cx="8915401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6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24FAF-169D-2E41-BBE0-9E9D593CF3BA}" type="datetime1">
              <a:rPr lang="en-US" smtClean="0"/>
              <a:t>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5" y="6135814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/*example 5*/
ods excel file="/folders/myshortcuts/sf_myfolders/finalProject/example5.xlsx" options(sheet_name='Cars by Make'
 sheet_interval='none'); /*adding the worksheet name*/
proc report data=sashelp.cars;
by make;
column model type invoice;
run;
ods excel close;
/*end of example 5*/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9" y="78778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dt="0"/>
  <p:txStyles>
    <p:titleStyle>
      <a:lvl1pPr algn="l" defTabSz="457207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62" indent="-285755" algn="l" defTabSz="457207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17" indent="-228604" algn="l" defTabSz="457207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24" indent="-228604" algn="l" defTabSz="457207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32" indent="-228604" algn="l" defTabSz="457207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38" indent="-228604" algn="l" defTabSz="457207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47" indent="-228604" algn="l" defTabSz="457207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53" indent="-228604" algn="l" defTabSz="457207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60" indent="-228604" algn="l" defTabSz="457207" rtl="0" eaLnBrk="1" latinLnBrk="0" hangingPunct="1">
        <a:spcBef>
          <a:spcPts val="1001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3" algn="l" defTabSz="45720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1" algn="l" defTabSz="45720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8" algn="l" defTabSz="45720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6" algn="l" defTabSz="45720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3" algn="l" defTabSz="45720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1" algn="l" defTabSz="45720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56" algn="l" defTabSz="45720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61BC-1F0A-9E4C-99F5-C3B1E3F02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6" y="1524004"/>
            <a:ext cx="9104313" cy="4282078"/>
          </a:xfrm>
        </p:spPr>
        <p:txBody>
          <a:bodyPr>
            <a:noAutofit/>
          </a:bodyPr>
          <a:lstStyle/>
          <a:p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The REPORT Procedure and ODS Destination = Microsoft Excel</a:t>
            </a:r>
            <a:br>
              <a:rPr lang="en-US" sz="4800" dirty="0"/>
            </a:br>
            <a:br>
              <a:rPr lang="en-US" sz="4800" dirty="0"/>
            </a:br>
            <a:r>
              <a:rPr lang="en-US" sz="2000" dirty="0"/>
              <a:t>Presented by: </a:t>
            </a:r>
            <a:r>
              <a:rPr lang="en-US" sz="2000" dirty="0" err="1"/>
              <a:t>Rekha</a:t>
            </a:r>
            <a:r>
              <a:rPr lang="en-US" sz="2000" dirty="0"/>
              <a:t> Mani, </a:t>
            </a:r>
            <a:r>
              <a:rPr lang="en-US" sz="2000" dirty="0" err="1"/>
              <a:t>Laxim</a:t>
            </a:r>
            <a:r>
              <a:rPr lang="en-US" sz="2000" dirty="0"/>
              <a:t> &amp; </a:t>
            </a:r>
            <a:r>
              <a:rPr lang="en-US" sz="2000" dirty="0" err="1"/>
              <a:t>Ruohnan</a:t>
            </a:r>
            <a:r>
              <a:rPr lang="en-US" sz="2000" dirty="0"/>
              <a:t> Hu, STAT6250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71EC5-0DE1-8347-B556-05F4C7B7C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8" y="5806081"/>
            <a:ext cx="8915399" cy="499470"/>
          </a:xfrm>
        </p:spPr>
        <p:txBody>
          <a:bodyPr/>
          <a:lstStyle/>
          <a:p>
            <a:r>
              <a:rPr lang="en-US" dirty="0"/>
              <a:t>Paper SAS235-2017, Jane </a:t>
            </a:r>
            <a:r>
              <a:rPr lang="en-US" dirty="0" err="1"/>
              <a:t>Eslinger</a:t>
            </a:r>
            <a:r>
              <a:rPr lang="en-US" dirty="0"/>
              <a:t>, SAS Institute Inc.</a:t>
            </a:r>
          </a:p>
        </p:txBody>
      </p:sp>
    </p:spTree>
    <p:extLst>
      <p:ext uri="{BB962C8B-B14F-4D97-AF65-F5344CB8AC3E}">
        <p14:creationId xmlns:p14="http://schemas.microsoft.com/office/powerpoint/2010/main" val="310827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8CC8-A8C9-394B-806E-4AB15050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29E99-7B20-0C41-879C-8009337D3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30" y="1716744"/>
            <a:ext cx="8911687" cy="4589931"/>
          </a:xfrm>
        </p:spPr>
        <p:txBody>
          <a:bodyPr>
            <a:noAutofit/>
          </a:bodyPr>
          <a:lstStyle/>
          <a:p>
            <a:r>
              <a:rPr lang="en-US" sz="2400" dirty="0"/>
              <a:t>The new ODS destination for Excel enables you to create native Excel files (XLSX) directly from SAS. Now you can include just the data you need, create great-looking tabular output, and do it all in a fraction of the time!</a:t>
            </a:r>
          </a:p>
          <a:p>
            <a:r>
              <a:rPr lang="en-US" sz="2400" dirty="0"/>
              <a:t>This paper shows you how to use </a:t>
            </a:r>
            <a:r>
              <a:rPr lang="en-US" sz="2400" b="1" dirty="0"/>
              <a:t>PROC REPORT </a:t>
            </a:r>
            <a:r>
              <a:rPr lang="en-US" sz="2400" dirty="0"/>
              <a:t>to create polished tables that contain formulas, colored cells, and other customized formatting. Also presented in the paper are the </a:t>
            </a:r>
            <a:r>
              <a:rPr lang="en-US" sz="2400" b="1" dirty="0"/>
              <a:t>destination options </a:t>
            </a:r>
            <a:r>
              <a:rPr lang="en-US" sz="2400" dirty="0"/>
              <a:t>used to create various workbook structures, such as multiple tables per worksheet. Using these techniques to </a:t>
            </a:r>
            <a:r>
              <a:rPr lang="en-US" sz="2400" b="1" u="sng" dirty="0"/>
              <a:t>automate</a:t>
            </a:r>
            <a:r>
              <a:rPr lang="en-US" sz="2400" dirty="0"/>
              <a:t> the creation of your Excel reports will save you hours of time and frustration,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214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E5B028-2D91-7844-AFC4-CBD8BC8D929D}"/>
              </a:ext>
            </a:extLst>
          </p:cNvPr>
          <p:cNvSpPr txBox="1"/>
          <p:nvPr/>
        </p:nvSpPr>
        <p:spPr>
          <a:xfrm>
            <a:off x="471054" y="363727"/>
            <a:ext cx="117209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/*example 5*/</a:t>
            </a:r>
          </a:p>
          <a:p>
            <a:r>
              <a:rPr lang="en-US" sz="800" b="1" dirty="0"/>
              <a:t>/*adding the worksheet name*/</a:t>
            </a:r>
            <a:r>
              <a:rPr lang="en-US" sz="800" dirty="0"/>
              <a:t>
</a:t>
            </a:r>
            <a:r>
              <a:rPr lang="en-US" sz="800" dirty="0" err="1"/>
              <a:t>ods</a:t>
            </a:r>
            <a:r>
              <a:rPr lang="en-US" sz="800" dirty="0"/>
              <a:t> excel file="/folders/</a:t>
            </a:r>
            <a:r>
              <a:rPr lang="en-US" sz="800" dirty="0" err="1"/>
              <a:t>myshortcuts</a:t>
            </a:r>
            <a:r>
              <a:rPr lang="en-US" sz="800" dirty="0"/>
              <a:t>/</a:t>
            </a:r>
            <a:r>
              <a:rPr lang="en-US" sz="800" dirty="0" err="1"/>
              <a:t>sf_myfolders</a:t>
            </a:r>
            <a:r>
              <a:rPr lang="en-US" sz="800" dirty="0"/>
              <a:t>/</a:t>
            </a:r>
            <a:r>
              <a:rPr lang="en-US" sz="800" dirty="0" err="1"/>
              <a:t>finalProject</a:t>
            </a:r>
            <a:r>
              <a:rPr lang="en-US" sz="800" dirty="0"/>
              <a:t>/example5.xlsx"  options(</a:t>
            </a:r>
            <a:r>
              <a:rPr lang="en-US" sz="800" dirty="0" err="1"/>
              <a:t>sheet_name</a:t>
            </a:r>
            <a:r>
              <a:rPr lang="en-US" sz="800" dirty="0"/>
              <a:t>='Cars by Make’ </a:t>
            </a:r>
            <a:r>
              <a:rPr lang="en-US" sz="800" dirty="0" err="1"/>
              <a:t>sheet_interval</a:t>
            </a:r>
            <a:r>
              <a:rPr lang="en-US" sz="800" dirty="0"/>
              <a:t>='none’); </a:t>
            </a:r>
          </a:p>
          <a:p>
            <a:r>
              <a:rPr lang="en-US" sz="800" dirty="0"/>
              <a:t>	/*adding the worksheet name; keep all of the tables generated in the same worksheet */
proc report data=</a:t>
            </a:r>
            <a:r>
              <a:rPr lang="en-US" sz="800" dirty="0" err="1"/>
              <a:t>sashelp.cars</a:t>
            </a:r>
            <a:r>
              <a:rPr lang="en-US" sz="800" dirty="0"/>
              <a:t>; 
	by make;
	column model type invoice;
run;
</a:t>
            </a:r>
            <a:r>
              <a:rPr lang="en-US" sz="800" dirty="0" err="1"/>
              <a:t>ods</a:t>
            </a:r>
            <a:r>
              <a:rPr lang="en-US" sz="800" dirty="0"/>
              <a:t> excel close;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
</a:t>
            </a:r>
          </a:p>
          <a:p>
            <a:r>
              <a:rPr lang="en-US" sz="800" b="1" dirty="0"/>
              <a:t>/*example 6*/</a:t>
            </a:r>
          </a:p>
          <a:p>
            <a:r>
              <a:rPr lang="en-US" sz="800" b="1" dirty="0"/>
              <a:t>/*create statistical tables for </a:t>
            </a:r>
            <a:r>
              <a:rPr lang="en-US" sz="800" b="1" dirty="0" err="1"/>
              <a:t>mutiple</a:t>
            </a:r>
            <a:r>
              <a:rPr lang="en-US" sz="800" b="1" dirty="0"/>
              <a:t> variables with page inserted after each table*/</a:t>
            </a:r>
          </a:p>
          <a:p>
            <a:r>
              <a:rPr lang="en-US" sz="800" dirty="0" err="1"/>
              <a:t>ods</a:t>
            </a:r>
            <a:r>
              <a:rPr lang="en-US" sz="800" dirty="0"/>
              <a:t> excel file="/folders/</a:t>
            </a:r>
            <a:r>
              <a:rPr lang="en-US" sz="800" dirty="0" err="1"/>
              <a:t>myshortcuts</a:t>
            </a:r>
            <a:r>
              <a:rPr lang="en-US" sz="800" dirty="0"/>
              <a:t>/</a:t>
            </a:r>
            <a:r>
              <a:rPr lang="en-US" sz="800" dirty="0" err="1"/>
              <a:t>sf_myfolders</a:t>
            </a:r>
            <a:r>
              <a:rPr lang="en-US" sz="800" dirty="0"/>
              <a:t>/</a:t>
            </a:r>
            <a:r>
              <a:rPr lang="en-US" sz="800" dirty="0" err="1"/>
              <a:t>finalProject</a:t>
            </a:r>
            <a:r>
              <a:rPr lang="en-US" sz="800" dirty="0"/>
              <a:t>/example6.xlsx"  options(</a:t>
            </a:r>
            <a:r>
              <a:rPr lang="en-US" sz="800" dirty="0" err="1"/>
              <a:t>sheet_interval</a:t>
            </a:r>
            <a:r>
              <a:rPr lang="en-US" sz="800" dirty="0"/>
              <a:t>='none' </a:t>
            </a:r>
            <a:r>
              <a:rPr lang="en-US" sz="800" dirty="0" err="1"/>
              <a:t>sheet_name</a:t>
            </a:r>
            <a:r>
              <a:rPr lang="en-US" sz="800" dirty="0"/>
              <a:t>='Class’);</a:t>
            </a:r>
          </a:p>
          <a:p>
            <a:r>
              <a:rPr lang="en-US" sz="800" dirty="0"/>
              <a:t>proc report data=</a:t>
            </a:r>
            <a:r>
              <a:rPr lang="en-US" sz="800" dirty="0" err="1"/>
              <a:t>sashelp.class</a:t>
            </a:r>
            <a:r>
              <a:rPr lang="en-US" sz="800" dirty="0"/>
              <a:t>;</a:t>
            </a:r>
          </a:p>
          <a:p>
            <a:r>
              <a:rPr lang="en-US" sz="800" dirty="0"/>
              <a:t>	column age height weight;</a:t>
            </a:r>
          </a:p>
          <a:p>
            <a:r>
              <a:rPr lang="en-US" sz="800" dirty="0"/>
              <a:t>	define age / group; define height / mean; define weight / mean;</a:t>
            </a:r>
          </a:p>
          <a:p>
            <a:r>
              <a:rPr lang="en-US" sz="800" dirty="0"/>
              <a:t>	</a:t>
            </a:r>
            <a:r>
              <a:rPr lang="en-US" sz="800" dirty="0" err="1"/>
              <a:t>rbreak</a:t>
            </a:r>
            <a:r>
              <a:rPr lang="en-US" sz="800" dirty="0"/>
              <a:t> before / summarize;</a:t>
            </a:r>
          </a:p>
          <a:p>
            <a:r>
              <a:rPr lang="en-US" sz="800" dirty="0"/>
              <a:t>run;</a:t>
            </a:r>
          </a:p>
          <a:p>
            <a:r>
              <a:rPr lang="en-US" sz="800" dirty="0"/>
              <a:t>proc report data=</a:t>
            </a:r>
            <a:r>
              <a:rPr lang="en-US" sz="800" dirty="0" err="1"/>
              <a:t>sashelp.class</a:t>
            </a:r>
            <a:r>
              <a:rPr lang="en-US" sz="800" dirty="0"/>
              <a:t>;</a:t>
            </a:r>
          </a:p>
          <a:p>
            <a:r>
              <a:rPr lang="en-US" sz="800" dirty="0"/>
              <a:t>	column sex height weight;</a:t>
            </a:r>
          </a:p>
          <a:p>
            <a:r>
              <a:rPr lang="en-US" sz="800" dirty="0"/>
              <a:t>	define sex / group; define height / mean; define weight / mean;</a:t>
            </a:r>
          </a:p>
          <a:p>
            <a:r>
              <a:rPr lang="en-US" sz="800" dirty="0"/>
              <a:t>	</a:t>
            </a:r>
            <a:r>
              <a:rPr lang="en-US" sz="800" dirty="0" err="1"/>
              <a:t>rbreak</a:t>
            </a:r>
            <a:r>
              <a:rPr lang="en-US" sz="800" dirty="0"/>
              <a:t> before / summarize;</a:t>
            </a:r>
          </a:p>
          <a:p>
            <a:r>
              <a:rPr lang="en-US" sz="800" dirty="0"/>
              <a:t>run;</a:t>
            </a:r>
          </a:p>
          <a:p>
            <a:r>
              <a:rPr lang="en-US" sz="800" dirty="0" err="1"/>
              <a:t>ods</a:t>
            </a:r>
            <a:r>
              <a:rPr lang="en-US" sz="800" dirty="0"/>
              <a:t> excel options(</a:t>
            </a:r>
            <a:r>
              <a:rPr lang="en-US" sz="800" dirty="0" err="1"/>
              <a:t>sheet_interval</a:t>
            </a:r>
            <a:r>
              <a:rPr lang="en-US" sz="800" dirty="0"/>
              <a:t>='output’); </a:t>
            </a:r>
          </a:p>
          <a:p>
            <a:r>
              <a:rPr lang="en-US" sz="800" dirty="0"/>
              <a:t>/* dummy output object generated by a DATA _NULL_ step, processing without creating datasets */</a:t>
            </a:r>
          </a:p>
          <a:p>
            <a:r>
              <a:rPr lang="en-US" sz="800" dirty="0" err="1"/>
              <a:t>ods</a:t>
            </a:r>
            <a:r>
              <a:rPr lang="en-US" sz="800" dirty="0"/>
              <a:t> exclude all; /* prevent the results of the DATA _NULL_ step from being included in the workbook*/</a:t>
            </a:r>
          </a:p>
          <a:p>
            <a:r>
              <a:rPr lang="en-US" sz="800" dirty="0"/>
              <a:t>data _null_;</a:t>
            </a:r>
          </a:p>
          <a:p>
            <a:r>
              <a:rPr lang="en-US" sz="800" dirty="0"/>
              <a:t>declare </a:t>
            </a:r>
            <a:r>
              <a:rPr lang="en-US" sz="800" dirty="0" err="1"/>
              <a:t>odsout</a:t>
            </a:r>
            <a:r>
              <a:rPr lang="en-US" sz="800" dirty="0"/>
              <a:t> </a:t>
            </a:r>
            <a:r>
              <a:rPr lang="en-US" sz="800" dirty="0" err="1"/>
              <a:t>obj</a:t>
            </a:r>
            <a:r>
              <a:rPr lang="en-US" sz="800" dirty="0"/>
              <a:t>(); </a:t>
            </a:r>
          </a:p>
          <a:p>
            <a:r>
              <a:rPr lang="en-US" sz="800" dirty="0"/>
              <a:t>/*The local variable (</a:t>
            </a:r>
            <a:r>
              <a:rPr lang="en-US" sz="800" dirty="0" err="1"/>
              <a:t>obj</a:t>
            </a:r>
            <a:r>
              <a:rPr lang="en-US" sz="800" dirty="0"/>
              <a:t>) communicates with the ODS system and remains active throughout the entire DATA step */</a:t>
            </a:r>
          </a:p>
          <a:p>
            <a:r>
              <a:rPr lang="en-US" sz="800" dirty="0"/>
              <a:t>run;</a:t>
            </a:r>
          </a:p>
          <a:p>
            <a:r>
              <a:rPr lang="en-US" sz="800" dirty="0" err="1"/>
              <a:t>ods</a:t>
            </a:r>
            <a:r>
              <a:rPr lang="en-US" sz="800" dirty="0"/>
              <a:t> select all;</a:t>
            </a:r>
          </a:p>
          <a:p>
            <a:r>
              <a:rPr lang="en-US" sz="800" dirty="0" err="1"/>
              <a:t>ods</a:t>
            </a:r>
            <a:r>
              <a:rPr lang="en-US" sz="800" dirty="0"/>
              <a:t> excel options(</a:t>
            </a:r>
            <a:r>
              <a:rPr lang="en-US" sz="800" dirty="0" err="1"/>
              <a:t>sheet_interval</a:t>
            </a:r>
            <a:r>
              <a:rPr lang="en-US" sz="800" dirty="0"/>
              <a:t>='none' </a:t>
            </a:r>
            <a:r>
              <a:rPr lang="en-US" sz="800" dirty="0" err="1"/>
              <a:t>sheet_name</a:t>
            </a:r>
            <a:r>
              <a:rPr lang="en-US" sz="800" dirty="0"/>
              <a:t>='Heart’);</a:t>
            </a:r>
          </a:p>
          <a:p>
            <a:r>
              <a:rPr lang="en-US" sz="800" dirty="0"/>
              <a:t>proc report data=</a:t>
            </a:r>
            <a:r>
              <a:rPr lang="en-US" sz="800" dirty="0" err="1"/>
              <a:t>sashelp.heart</a:t>
            </a:r>
            <a:r>
              <a:rPr lang="en-US" sz="800" dirty="0"/>
              <a:t>;</a:t>
            </a:r>
          </a:p>
          <a:p>
            <a:r>
              <a:rPr lang="en-US" sz="800" dirty="0"/>
              <a:t>	column </a:t>
            </a:r>
            <a:r>
              <a:rPr lang="en-US" sz="800" dirty="0" err="1"/>
              <a:t>bp_status</a:t>
            </a:r>
            <a:r>
              <a:rPr lang="en-US" sz="800" dirty="0"/>
              <a:t> height weight; define </a:t>
            </a:r>
            <a:r>
              <a:rPr lang="en-US" sz="800" dirty="0" err="1"/>
              <a:t>bp_status</a:t>
            </a:r>
            <a:r>
              <a:rPr lang="en-US" sz="800" dirty="0"/>
              <a:t> / group; define height / mean; define weight / mean;</a:t>
            </a:r>
          </a:p>
          <a:p>
            <a:r>
              <a:rPr lang="en-US" sz="800" dirty="0"/>
              <a:t>	</a:t>
            </a:r>
            <a:r>
              <a:rPr lang="en-US" sz="800" dirty="0" err="1"/>
              <a:t>rbreak</a:t>
            </a:r>
            <a:r>
              <a:rPr lang="en-US" sz="800" dirty="0"/>
              <a:t> before / summarize;</a:t>
            </a:r>
          </a:p>
          <a:p>
            <a:r>
              <a:rPr lang="en-US" sz="800" dirty="0"/>
              <a:t>run;</a:t>
            </a:r>
          </a:p>
          <a:p>
            <a:r>
              <a:rPr lang="en-US" sz="800" dirty="0"/>
              <a:t>proc report data=</a:t>
            </a:r>
            <a:r>
              <a:rPr lang="en-US" sz="800" dirty="0" err="1"/>
              <a:t>sashelp.heart</a:t>
            </a:r>
            <a:r>
              <a:rPr lang="en-US" sz="800" dirty="0"/>
              <a:t>;</a:t>
            </a:r>
          </a:p>
          <a:p>
            <a:r>
              <a:rPr lang="en-US" sz="800" dirty="0"/>
              <a:t>	column sex height weight; define sex / group; define height / mean; define weight / mean;</a:t>
            </a:r>
          </a:p>
          <a:p>
            <a:r>
              <a:rPr lang="en-US" sz="800" dirty="0"/>
              <a:t>	</a:t>
            </a:r>
            <a:r>
              <a:rPr lang="en-US" sz="800" dirty="0" err="1"/>
              <a:t>rbreak</a:t>
            </a:r>
            <a:r>
              <a:rPr lang="en-US" sz="800" dirty="0"/>
              <a:t> before / summarize;</a:t>
            </a:r>
          </a:p>
          <a:p>
            <a:r>
              <a:rPr lang="en-US" sz="800" dirty="0"/>
              <a:t>run;</a:t>
            </a:r>
          </a:p>
          <a:p>
            <a:r>
              <a:rPr lang="en-US" sz="800" dirty="0" err="1"/>
              <a:t>ods</a:t>
            </a:r>
            <a:r>
              <a:rPr lang="en-US" sz="800" dirty="0"/>
              <a:t> excel close;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63A91D-EA3E-4A49-810D-8441629CF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487" y="363727"/>
            <a:ext cx="2500131" cy="1878228"/>
          </a:xfrm>
          <a:prstGeom prst="rect">
            <a:avLst/>
          </a:prstGeom>
        </p:spPr>
      </p:pic>
      <p:pic>
        <p:nvPicPr>
          <p:cNvPr id="3073" name="Picture 1" descr="page9image12286016">
            <a:extLst>
              <a:ext uri="{FF2B5EF4-FFF2-40B4-BE49-F238E27FC236}">
                <a16:creationId xmlns:a16="http://schemas.microsoft.com/office/drawing/2014/main" id="{35B5B94F-A949-F84B-BA0E-08D496062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122" y="2752617"/>
            <a:ext cx="4927600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53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09D4AB-A083-FC49-A60C-16A603CF2722}"/>
              </a:ext>
            </a:extLst>
          </p:cNvPr>
          <p:cNvSpPr txBox="1"/>
          <p:nvPr/>
        </p:nvSpPr>
        <p:spPr>
          <a:xfrm>
            <a:off x="1030147" y="21065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885B77-87BE-134A-A94B-53C87A677F87}"/>
              </a:ext>
            </a:extLst>
          </p:cNvPr>
          <p:cNvSpPr/>
          <p:nvPr/>
        </p:nvSpPr>
        <p:spPr>
          <a:xfrm>
            <a:off x="474562" y="312516"/>
            <a:ext cx="1103067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b="1" dirty="0"/>
          </a:p>
          <a:p>
            <a:r>
              <a:rPr lang="en-US" sz="1200" b="1" dirty="0"/>
              <a:t>/*example 7 - create exact same file as example 6, using macros*/</a:t>
            </a:r>
          </a:p>
          <a:p>
            <a:r>
              <a:rPr lang="en-US" sz="1200" dirty="0"/>
              <a:t>%macro </a:t>
            </a:r>
            <a:r>
              <a:rPr lang="en-US" sz="1200" dirty="0" err="1"/>
              <a:t>prcode</a:t>
            </a:r>
            <a:r>
              <a:rPr lang="en-US" sz="1200" dirty="0"/>
              <a:t>(</a:t>
            </a:r>
            <a:r>
              <a:rPr lang="en-US" sz="1200" dirty="0" err="1"/>
              <a:t>sheetname</a:t>
            </a:r>
            <a:r>
              <a:rPr lang="en-US" sz="1200" dirty="0"/>
              <a:t>, </a:t>
            </a:r>
            <a:r>
              <a:rPr lang="en-US" sz="1200" dirty="0" err="1"/>
              <a:t>dsname</a:t>
            </a:r>
            <a:r>
              <a:rPr lang="en-US" sz="1200" dirty="0"/>
              <a:t>, </a:t>
            </a:r>
            <a:r>
              <a:rPr lang="en-US" sz="1200" dirty="0" err="1"/>
              <a:t>grpvar</a:t>
            </a:r>
            <a:r>
              <a:rPr lang="en-US" sz="1200" dirty="0"/>
              <a:t>);</a:t>
            </a:r>
          </a:p>
          <a:p>
            <a:r>
              <a:rPr lang="en-US" sz="1200" dirty="0" err="1"/>
              <a:t>ods</a:t>
            </a:r>
            <a:r>
              <a:rPr lang="en-US" sz="1200" dirty="0"/>
              <a:t> excel options(</a:t>
            </a:r>
            <a:r>
              <a:rPr lang="en-US" sz="1200" dirty="0" err="1"/>
              <a:t>sheet_interval</a:t>
            </a:r>
            <a:r>
              <a:rPr lang="en-US" sz="1200" dirty="0"/>
              <a:t>='none' </a:t>
            </a:r>
            <a:r>
              <a:rPr lang="en-US" sz="1200" dirty="0" err="1"/>
              <a:t>sheet_name</a:t>
            </a:r>
            <a:r>
              <a:rPr lang="en-US" sz="1200" dirty="0"/>
              <a:t>="&amp;</a:t>
            </a:r>
            <a:r>
              <a:rPr lang="en-US" sz="1200" dirty="0" err="1"/>
              <a:t>sheetname</a:t>
            </a:r>
            <a:r>
              <a:rPr lang="en-US" sz="1200" dirty="0"/>
              <a:t>");</a:t>
            </a:r>
          </a:p>
          <a:p>
            <a:r>
              <a:rPr lang="en-US" sz="1200" dirty="0"/>
              <a:t>proc report data=&amp;</a:t>
            </a:r>
            <a:r>
              <a:rPr lang="en-US" sz="1200" dirty="0" err="1"/>
              <a:t>dsname</a:t>
            </a:r>
            <a:r>
              <a:rPr lang="en-US" sz="1200" dirty="0"/>
              <a:t>;	</a:t>
            </a:r>
          </a:p>
          <a:p>
            <a:r>
              <a:rPr lang="en-US" sz="1200" dirty="0"/>
              <a:t>	column &amp;</a:t>
            </a:r>
            <a:r>
              <a:rPr lang="en-US" sz="1200" dirty="0" err="1"/>
              <a:t>grpvar</a:t>
            </a:r>
            <a:r>
              <a:rPr lang="en-US" sz="1200" dirty="0"/>
              <a:t> height weight;	</a:t>
            </a:r>
          </a:p>
          <a:p>
            <a:r>
              <a:rPr lang="en-US" sz="1200" dirty="0"/>
              <a:t>	define &amp;</a:t>
            </a:r>
            <a:r>
              <a:rPr lang="en-US" sz="1200" dirty="0" err="1"/>
              <a:t>grpvar</a:t>
            </a:r>
            <a:r>
              <a:rPr lang="en-US" sz="1200" dirty="0"/>
              <a:t> / group; define height / mean; define weight / mean;	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rbreak</a:t>
            </a:r>
            <a:r>
              <a:rPr lang="en-US" sz="1200" dirty="0"/>
              <a:t> before / summarize;</a:t>
            </a:r>
          </a:p>
          <a:p>
            <a:r>
              <a:rPr lang="en-US" sz="1200" dirty="0"/>
              <a:t>run;</a:t>
            </a:r>
          </a:p>
          <a:p>
            <a:r>
              <a:rPr lang="en-US" sz="1200" dirty="0"/>
              <a:t>%mend </a:t>
            </a:r>
            <a:r>
              <a:rPr lang="en-US" sz="1200" dirty="0" err="1"/>
              <a:t>prcode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%macro </a:t>
            </a:r>
            <a:r>
              <a:rPr lang="en-US" sz="1200" dirty="0" err="1"/>
              <a:t>newsheet</a:t>
            </a:r>
            <a:r>
              <a:rPr lang="en-US" sz="1200" dirty="0"/>
              <a:t>;</a:t>
            </a:r>
          </a:p>
          <a:p>
            <a:r>
              <a:rPr lang="en-US" sz="1200" dirty="0" err="1"/>
              <a:t>ods</a:t>
            </a:r>
            <a:r>
              <a:rPr lang="en-US" sz="1200" dirty="0"/>
              <a:t> excel options(</a:t>
            </a:r>
            <a:r>
              <a:rPr lang="en-US" sz="1200" dirty="0" err="1"/>
              <a:t>sheet_interval</a:t>
            </a:r>
            <a:r>
              <a:rPr lang="en-US" sz="1200" dirty="0"/>
              <a:t>='output’);</a:t>
            </a:r>
          </a:p>
          <a:p>
            <a:r>
              <a:rPr lang="en-US" sz="1200" dirty="0" err="1"/>
              <a:t>ods</a:t>
            </a:r>
            <a:r>
              <a:rPr lang="en-US" sz="1200" dirty="0"/>
              <a:t> exclude </a:t>
            </a:r>
            <a:r>
              <a:rPr lang="en-US" sz="1200" dirty="0" err="1"/>
              <a:t>all;data</a:t>
            </a:r>
            <a:r>
              <a:rPr lang="en-US" sz="1200" dirty="0"/>
              <a:t> _null_;</a:t>
            </a:r>
          </a:p>
          <a:p>
            <a:r>
              <a:rPr lang="en-US" sz="1200" dirty="0"/>
              <a:t>declare </a:t>
            </a:r>
            <a:r>
              <a:rPr lang="en-US" sz="1200" dirty="0" err="1"/>
              <a:t>odsout</a:t>
            </a:r>
            <a:r>
              <a:rPr lang="en-US" sz="1200" dirty="0"/>
              <a:t> </a:t>
            </a:r>
            <a:r>
              <a:rPr lang="en-US" sz="1200" dirty="0" err="1"/>
              <a:t>obj</a:t>
            </a:r>
            <a:r>
              <a:rPr lang="en-US" sz="1200" dirty="0"/>
              <a:t>();</a:t>
            </a:r>
          </a:p>
          <a:p>
            <a:r>
              <a:rPr lang="en-US" sz="1200" dirty="0"/>
              <a:t>run;</a:t>
            </a:r>
          </a:p>
          <a:p>
            <a:r>
              <a:rPr lang="en-US" sz="1200" dirty="0" err="1"/>
              <a:t>ods</a:t>
            </a:r>
            <a:r>
              <a:rPr lang="en-US" sz="1200" dirty="0"/>
              <a:t> select all;</a:t>
            </a:r>
          </a:p>
          <a:p>
            <a:r>
              <a:rPr lang="en-US" sz="1200" dirty="0"/>
              <a:t>%mend </a:t>
            </a:r>
            <a:r>
              <a:rPr lang="en-US" sz="1200" dirty="0" err="1"/>
              <a:t>newsheet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 err="1"/>
              <a:t>ods</a:t>
            </a:r>
            <a:r>
              <a:rPr lang="en-US" sz="1200" dirty="0"/>
              <a:t> excel file="/folders/</a:t>
            </a:r>
            <a:r>
              <a:rPr lang="en-US" sz="1200" dirty="0" err="1"/>
              <a:t>myshortcuts</a:t>
            </a:r>
            <a:r>
              <a:rPr lang="en-US" sz="1200" dirty="0"/>
              <a:t>/</a:t>
            </a:r>
            <a:r>
              <a:rPr lang="en-US" sz="1200" dirty="0" err="1"/>
              <a:t>sf_myfolders</a:t>
            </a:r>
            <a:r>
              <a:rPr lang="en-US" sz="1200" dirty="0"/>
              <a:t>/</a:t>
            </a:r>
            <a:r>
              <a:rPr lang="en-US" sz="1200" dirty="0" err="1"/>
              <a:t>finalProject</a:t>
            </a:r>
            <a:r>
              <a:rPr lang="en-US" sz="1200" dirty="0"/>
              <a:t>/example7.xlsx";</a:t>
            </a:r>
          </a:p>
          <a:p>
            <a:r>
              <a:rPr lang="en-US" sz="1200" dirty="0"/>
              <a:t>%</a:t>
            </a:r>
            <a:r>
              <a:rPr lang="en-US" sz="1200" dirty="0" err="1"/>
              <a:t>prcode</a:t>
            </a:r>
            <a:r>
              <a:rPr lang="en-US" sz="1200" dirty="0"/>
              <a:t>(Class, </a:t>
            </a:r>
            <a:r>
              <a:rPr lang="en-US" sz="1200" dirty="0" err="1"/>
              <a:t>sashelp.class</a:t>
            </a:r>
            <a:r>
              <a:rPr lang="en-US" sz="1200" dirty="0"/>
              <a:t>, age);</a:t>
            </a:r>
          </a:p>
          <a:p>
            <a:r>
              <a:rPr lang="en-US" sz="1200" dirty="0"/>
              <a:t>%</a:t>
            </a:r>
            <a:r>
              <a:rPr lang="en-US" sz="1200" dirty="0" err="1"/>
              <a:t>prcode</a:t>
            </a:r>
            <a:r>
              <a:rPr lang="en-US" sz="1200" dirty="0"/>
              <a:t>(Class, </a:t>
            </a:r>
            <a:r>
              <a:rPr lang="en-US" sz="1200" dirty="0" err="1"/>
              <a:t>sashelp.class</a:t>
            </a:r>
            <a:r>
              <a:rPr lang="en-US" sz="1200" dirty="0"/>
              <a:t>, sex);</a:t>
            </a:r>
          </a:p>
          <a:p>
            <a:r>
              <a:rPr lang="en-US" sz="1200" dirty="0"/>
              <a:t>%</a:t>
            </a:r>
            <a:r>
              <a:rPr lang="en-US" sz="1200" dirty="0" err="1"/>
              <a:t>newsheet</a:t>
            </a:r>
            <a:r>
              <a:rPr lang="en-US" sz="1200" dirty="0"/>
              <a:t>;</a:t>
            </a:r>
          </a:p>
          <a:p>
            <a:r>
              <a:rPr lang="en-US" sz="1200" dirty="0"/>
              <a:t>%</a:t>
            </a:r>
            <a:r>
              <a:rPr lang="en-US" sz="1200" dirty="0" err="1"/>
              <a:t>prcode</a:t>
            </a:r>
            <a:r>
              <a:rPr lang="en-US" sz="1200" dirty="0"/>
              <a:t>(Heart, </a:t>
            </a:r>
            <a:r>
              <a:rPr lang="en-US" sz="1200" dirty="0" err="1"/>
              <a:t>sashelp.heart</a:t>
            </a:r>
            <a:r>
              <a:rPr lang="en-US" sz="1200" dirty="0"/>
              <a:t>, </a:t>
            </a:r>
            <a:r>
              <a:rPr lang="en-US" sz="1200" dirty="0" err="1"/>
              <a:t>bp_status</a:t>
            </a:r>
            <a:r>
              <a:rPr lang="en-US" sz="1200" dirty="0"/>
              <a:t>);</a:t>
            </a:r>
          </a:p>
          <a:p>
            <a:r>
              <a:rPr lang="en-US" sz="1200" dirty="0"/>
              <a:t>%</a:t>
            </a:r>
            <a:r>
              <a:rPr lang="en-US" sz="1200" dirty="0" err="1"/>
              <a:t>prcode</a:t>
            </a:r>
            <a:r>
              <a:rPr lang="en-US" sz="1200" dirty="0"/>
              <a:t>(Heart, </a:t>
            </a:r>
            <a:r>
              <a:rPr lang="en-US" sz="1200" dirty="0" err="1"/>
              <a:t>sashelp.heart</a:t>
            </a:r>
            <a:r>
              <a:rPr lang="en-US" sz="1200" dirty="0"/>
              <a:t>, sex);</a:t>
            </a:r>
          </a:p>
          <a:p>
            <a:r>
              <a:rPr lang="en-US" sz="1200" dirty="0" err="1"/>
              <a:t>ods</a:t>
            </a:r>
            <a:r>
              <a:rPr lang="en-US" sz="1200" dirty="0"/>
              <a:t> excel close;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76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4C4851-9CAA-EF45-9CD6-EBC6A8B62FA8}"/>
              </a:ext>
            </a:extLst>
          </p:cNvPr>
          <p:cNvSpPr txBox="1"/>
          <p:nvPr/>
        </p:nvSpPr>
        <p:spPr>
          <a:xfrm>
            <a:off x="169762" y="159562"/>
            <a:ext cx="448636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The key features of the above Excel report are as follows: </a:t>
            </a:r>
          </a:p>
          <a:p>
            <a:r>
              <a:rPr lang="en-US" sz="800" dirty="0"/>
              <a:t> Section headers with a colored background  Leading zeros for character variables  Appropriately formatted analysis variables  Bolded values in all summary rows  Summary row for each region </a:t>
            </a:r>
          </a:p>
          <a:p>
            <a:r>
              <a:rPr lang="en-US" sz="800" dirty="0"/>
              <a:t> Customized text in the summary row for each region  Borders on the summary row for each region  Formulas for the SALE variable in the summary row for each region  A blank row between each section </a:t>
            </a:r>
          </a:p>
          <a:p>
            <a:r>
              <a:rPr lang="en-US" sz="800" dirty="0"/>
              <a:t> Coloring of the SALE column based on sales criteria  Summary row for the entire report  Customized text in the summary row for the entire report  Borders on the summary row for the entire report </a:t>
            </a:r>
          </a:p>
          <a:p>
            <a:r>
              <a:rPr lang="en-US" sz="800" dirty="0"/>
              <a:t> Change the format for the PRICE variable in the summary row for the entire report  Formulas for the SALE variable in the summary row for the entire report</a:t>
            </a:r>
          </a:p>
          <a:p>
            <a:endParaRPr lang="en-US" sz="800" dirty="0"/>
          </a:p>
          <a:p>
            <a:r>
              <a:rPr lang="en-US" sz="800" b="1" dirty="0"/>
              <a:t>/*example 8*/</a:t>
            </a:r>
          </a:p>
          <a:p>
            <a:r>
              <a:rPr lang="en-US" sz="800" dirty="0"/>
              <a:t>data </a:t>
            </a:r>
            <a:r>
              <a:rPr lang="en-US" sz="800" dirty="0" err="1"/>
              <a:t>pricedata</a:t>
            </a:r>
            <a:r>
              <a:rPr lang="en-US" sz="800" dirty="0"/>
              <a:t>; length </a:t>
            </a:r>
            <a:r>
              <a:rPr lang="en-US" sz="800" dirty="0" err="1"/>
              <a:t>productname</a:t>
            </a:r>
            <a:r>
              <a:rPr lang="en-US" sz="800" dirty="0"/>
              <a:t> $50.; set </a:t>
            </a:r>
            <a:r>
              <a:rPr lang="en-US" sz="800" dirty="0" err="1"/>
              <a:t>sashelp.pricedata</a:t>
            </a:r>
            <a:r>
              <a:rPr lang="en-US" sz="800" dirty="0"/>
              <a:t>;</a:t>
            </a:r>
          </a:p>
          <a:p>
            <a:r>
              <a:rPr lang="en-US" sz="800" dirty="0"/>
              <a:t>if </a:t>
            </a:r>
            <a:r>
              <a:rPr lang="en-US" sz="800" dirty="0" err="1"/>
              <a:t>productname</a:t>
            </a:r>
            <a:r>
              <a:rPr lang="en-US" sz="800" dirty="0"/>
              <a:t>="Product8" then product=8;</a:t>
            </a:r>
          </a:p>
          <a:p>
            <a:r>
              <a:rPr lang="en-US" sz="800" dirty="0"/>
              <a:t>else if </a:t>
            </a:r>
            <a:r>
              <a:rPr lang="en-US" sz="800" dirty="0" err="1"/>
              <a:t>productname</a:t>
            </a:r>
            <a:r>
              <a:rPr lang="en-US" sz="800" dirty="0"/>
              <a:t>="Product9" then product=9;</a:t>
            </a:r>
          </a:p>
          <a:p>
            <a:r>
              <a:rPr lang="en-US" sz="800" dirty="0"/>
              <a:t>else if </a:t>
            </a:r>
            <a:r>
              <a:rPr lang="en-US" sz="800" dirty="0" err="1"/>
              <a:t>productname</a:t>
            </a:r>
            <a:r>
              <a:rPr lang="en-US" sz="800" dirty="0"/>
              <a:t>="Product10" then product=10;</a:t>
            </a:r>
          </a:p>
          <a:p>
            <a:r>
              <a:rPr lang="en-US" sz="800" dirty="0"/>
              <a:t>else if </a:t>
            </a:r>
            <a:r>
              <a:rPr lang="en-US" sz="800" dirty="0" err="1"/>
              <a:t>productname</a:t>
            </a:r>
            <a:r>
              <a:rPr lang="en-US" sz="800" dirty="0"/>
              <a:t>="Product11" then product=11;</a:t>
            </a:r>
          </a:p>
          <a:p>
            <a:r>
              <a:rPr lang="en-US" sz="800" dirty="0" err="1"/>
              <a:t>productnum</a:t>
            </a:r>
            <a:r>
              <a:rPr lang="en-US" sz="800" dirty="0"/>
              <a:t> = put(product,z3.);</a:t>
            </a:r>
          </a:p>
          <a:p>
            <a:r>
              <a:rPr lang="en-US" sz="800" dirty="0"/>
              <a:t>run;</a:t>
            </a:r>
          </a:p>
          <a:p>
            <a:endParaRPr lang="en-US" sz="800" dirty="0"/>
          </a:p>
          <a:p>
            <a:r>
              <a:rPr lang="en-US" sz="800" dirty="0" err="1"/>
              <a:t>ods</a:t>
            </a:r>
            <a:r>
              <a:rPr lang="en-US" sz="800" dirty="0"/>
              <a:t> excel file="/folders/</a:t>
            </a:r>
            <a:r>
              <a:rPr lang="en-US" sz="800" dirty="0" err="1"/>
              <a:t>myshortcuts</a:t>
            </a:r>
            <a:r>
              <a:rPr lang="en-US" sz="800" dirty="0"/>
              <a:t>/</a:t>
            </a:r>
            <a:r>
              <a:rPr lang="en-US" sz="800" dirty="0" err="1"/>
              <a:t>sf_myfolders</a:t>
            </a:r>
            <a:r>
              <a:rPr lang="en-US" sz="800" dirty="0"/>
              <a:t>/</a:t>
            </a:r>
            <a:r>
              <a:rPr lang="en-US" sz="800" dirty="0" err="1"/>
              <a:t>finalProject</a:t>
            </a:r>
            <a:r>
              <a:rPr lang="en-US" sz="800" dirty="0"/>
              <a:t>/example8.xlsx" options(</a:t>
            </a:r>
            <a:r>
              <a:rPr lang="en-US" sz="800" dirty="0" err="1"/>
              <a:t>embedded_titles</a:t>
            </a:r>
            <a:r>
              <a:rPr lang="en-US" sz="800" dirty="0"/>
              <a:t>='yes' </a:t>
            </a:r>
            <a:r>
              <a:rPr lang="en-US" sz="800" dirty="0" err="1"/>
              <a:t>frozen_headers</a:t>
            </a:r>
            <a:r>
              <a:rPr lang="en-US" sz="800" dirty="0"/>
              <a:t>='yes’);    </a:t>
            </a:r>
          </a:p>
          <a:p>
            <a:r>
              <a:rPr lang="en-US" sz="800" dirty="0"/>
              <a:t>title "Year-end Sales Totals";</a:t>
            </a:r>
          </a:p>
          <a:p>
            <a:r>
              <a:rPr lang="en-US" sz="800" dirty="0"/>
              <a:t>proc report data=</a:t>
            </a:r>
            <a:r>
              <a:rPr lang="en-US" sz="800" dirty="0" err="1"/>
              <a:t>pricedata</a:t>
            </a:r>
            <a:r>
              <a:rPr lang="en-US" sz="800" dirty="0"/>
              <a:t> style(summary)=[</a:t>
            </a:r>
            <a:r>
              <a:rPr lang="en-US" sz="800" dirty="0" err="1"/>
              <a:t>font_weight</a:t>
            </a:r>
            <a:r>
              <a:rPr lang="en-US" sz="800" dirty="0"/>
              <a:t>=bold]; </a:t>
            </a:r>
          </a:p>
          <a:p>
            <a:r>
              <a:rPr lang="en-US" sz="800" dirty="0"/>
              <a:t>	column region </a:t>
            </a:r>
            <a:r>
              <a:rPr lang="en-US" sz="800" dirty="0" err="1"/>
              <a:t>regionname</a:t>
            </a:r>
            <a:r>
              <a:rPr lang="en-US" sz="800" dirty="0"/>
              <a:t> product </a:t>
            </a:r>
            <a:r>
              <a:rPr lang="en-US" sz="800" dirty="0" err="1"/>
              <a:t>productname</a:t>
            </a:r>
            <a:r>
              <a:rPr lang="en-US" sz="800" dirty="0"/>
              <a:t> </a:t>
            </a:r>
            <a:r>
              <a:rPr lang="en-US" sz="800" dirty="0" err="1"/>
              <a:t>productnum</a:t>
            </a:r>
            <a:r>
              <a:rPr lang="en-US" sz="800" dirty="0"/>
              <a:t> cost price sale;</a:t>
            </a:r>
          </a:p>
          <a:p>
            <a:r>
              <a:rPr lang="en-US" sz="800" dirty="0"/>
              <a:t>	define region / group </a:t>
            </a:r>
            <a:r>
              <a:rPr lang="en-US" sz="800" dirty="0" err="1"/>
              <a:t>noprint</a:t>
            </a:r>
            <a:r>
              <a:rPr lang="en-US" sz="800" dirty="0"/>
              <a:t> order=internal; define </a:t>
            </a:r>
            <a:r>
              <a:rPr lang="en-US" sz="800" dirty="0" err="1"/>
              <a:t>regionname</a:t>
            </a:r>
            <a:r>
              <a:rPr lang="en-US" sz="800" dirty="0"/>
              <a:t> / group </a:t>
            </a:r>
            <a:r>
              <a:rPr lang="en-US" sz="800" dirty="0" err="1"/>
              <a:t>noprint</a:t>
            </a:r>
            <a:r>
              <a:rPr lang="en-US" sz="800" dirty="0"/>
              <a:t>;</a:t>
            </a:r>
          </a:p>
          <a:p>
            <a:r>
              <a:rPr lang="en-US" sz="800" dirty="0"/>
              <a:t>	define product / group </a:t>
            </a:r>
            <a:r>
              <a:rPr lang="en-US" sz="800" dirty="0" err="1"/>
              <a:t>noprint</a:t>
            </a:r>
            <a:r>
              <a:rPr lang="en-US" sz="800" dirty="0"/>
              <a:t> order=internal; define </a:t>
            </a:r>
            <a:r>
              <a:rPr lang="en-US" sz="800" dirty="0" err="1"/>
              <a:t>productname</a:t>
            </a:r>
            <a:r>
              <a:rPr lang="en-US" sz="800" dirty="0"/>
              <a:t> / group;</a:t>
            </a:r>
          </a:p>
          <a:p>
            <a:r>
              <a:rPr lang="en-US" sz="800" dirty="0"/>
              <a:t>	define </a:t>
            </a:r>
            <a:r>
              <a:rPr lang="en-US" sz="800" dirty="0" err="1"/>
              <a:t>productnum</a:t>
            </a:r>
            <a:r>
              <a:rPr lang="en-US" sz="800" dirty="0"/>
              <a:t> / group 'Product Number' format=$3.;</a:t>
            </a:r>
          </a:p>
          <a:p>
            <a:r>
              <a:rPr lang="en-US" sz="800" dirty="0"/>
              <a:t>	define price / style(column)=[</a:t>
            </a:r>
            <a:r>
              <a:rPr lang="en-US" sz="800" dirty="0" err="1"/>
              <a:t>tagattr</a:t>
            </a:r>
            <a:r>
              <a:rPr lang="en-US" sz="800" dirty="0"/>
              <a:t>="format:$#,###.00;$-#,###.00"];</a:t>
            </a:r>
          </a:p>
          <a:p>
            <a:r>
              <a:rPr lang="en-US" sz="800" dirty="0"/>
              <a:t>	define cost / style(column)=[</a:t>
            </a:r>
            <a:r>
              <a:rPr lang="en-US" sz="800" dirty="0" err="1"/>
              <a:t>tagattr</a:t>
            </a:r>
            <a:r>
              <a:rPr lang="en-US" sz="800" dirty="0"/>
              <a:t>="format:$#,###;$-#,###"];</a:t>
            </a:r>
          </a:p>
          <a:p>
            <a:r>
              <a:rPr lang="en-US" sz="800" dirty="0"/>
              <a:t>	define sale / style(column)=[</a:t>
            </a:r>
            <a:r>
              <a:rPr lang="en-US" sz="800" dirty="0" err="1"/>
              <a:t>tagattr</a:t>
            </a:r>
            <a:r>
              <a:rPr lang="en-US" sz="800" dirty="0"/>
              <a:t>="format:#,###"]; break after </a:t>
            </a:r>
            <a:r>
              <a:rPr lang="en-US" sz="800" dirty="0" err="1"/>
              <a:t>regionname</a:t>
            </a:r>
            <a:r>
              <a:rPr lang="en-US" sz="800" dirty="0"/>
              <a:t> / summarize; </a:t>
            </a:r>
          </a:p>
          <a:p>
            <a:r>
              <a:rPr lang="en-US" sz="800" dirty="0"/>
              <a:t>	</a:t>
            </a:r>
            <a:r>
              <a:rPr lang="en-US" sz="800" dirty="0" err="1"/>
              <a:t>rbreak</a:t>
            </a:r>
            <a:r>
              <a:rPr lang="en-US" sz="800" dirty="0"/>
              <a:t> after /summarize;</a:t>
            </a:r>
          </a:p>
          <a:p>
            <a:r>
              <a:rPr lang="en-US" sz="800" dirty="0"/>
              <a:t>compute before </a:t>
            </a:r>
            <a:r>
              <a:rPr lang="en-US" sz="800" dirty="0" err="1"/>
              <a:t>regionname</a:t>
            </a:r>
            <a:r>
              <a:rPr lang="en-US" sz="800" dirty="0"/>
              <a:t> /style=[background=</a:t>
            </a:r>
            <a:r>
              <a:rPr lang="en-US" sz="800" dirty="0" err="1"/>
              <a:t>lightblue</a:t>
            </a:r>
            <a:r>
              <a:rPr lang="en-US" sz="800" dirty="0"/>
              <a:t> just=l </a:t>
            </a:r>
            <a:r>
              <a:rPr lang="en-US" sz="800" dirty="0" err="1"/>
              <a:t>font_weight</a:t>
            </a:r>
            <a:r>
              <a:rPr lang="en-US" sz="800" dirty="0"/>
              <a:t>=bold];</a:t>
            </a:r>
          </a:p>
          <a:p>
            <a:r>
              <a:rPr lang="en-US" sz="800" dirty="0"/>
              <a:t>line </a:t>
            </a:r>
            <a:r>
              <a:rPr lang="en-US" sz="800" dirty="0" err="1"/>
              <a:t>regionname</a:t>
            </a:r>
            <a:r>
              <a:rPr lang="en-US" sz="800" dirty="0"/>
              <a:t> $20.; </a:t>
            </a:r>
          </a:p>
          <a:p>
            <a:r>
              <a:rPr lang="en-US" sz="800" dirty="0" err="1"/>
              <a:t>endcomp</a:t>
            </a:r>
            <a:r>
              <a:rPr lang="en-US" sz="800" dirty="0"/>
              <a:t>;</a:t>
            </a:r>
          </a:p>
          <a:p>
            <a:r>
              <a:rPr lang="en-US" sz="800" dirty="0"/>
              <a:t>compute after </a:t>
            </a:r>
            <a:r>
              <a:rPr lang="en-US" sz="800" dirty="0" err="1"/>
              <a:t>regionname</a:t>
            </a:r>
            <a:r>
              <a:rPr lang="en-US" sz="800" dirty="0"/>
              <a:t>;</a:t>
            </a:r>
          </a:p>
          <a:p>
            <a:r>
              <a:rPr lang="en-US" sz="800" dirty="0" err="1"/>
              <a:t>productname</a:t>
            </a:r>
            <a:r>
              <a:rPr lang="en-US" sz="800" dirty="0"/>
              <a:t> = </a:t>
            </a:r>
            <a:r>
              <a:rPr lang="en-US" sz="800" dirty="0" err="1"/>
              <a:t>catx</a:t>
            </a:r>
            <a:r>
              <a:rPr lang="en-US" sz="800" dirty="0"/>
              <a:t>(' ','Total',</a:t>
            </a:r>
            <a:r>
              <a:rPr lang="en-US" sz="800" dirty="0" err="1"/>
              <a:t>regionname</a:t>
            </a:r>
            <a:r>
              <a:rPr lang="en-US" sz="800" dirty="0"/>
              <a:t>); </a:t>
            </a:r>
          </a:p>
          <a:p>
            <a:r>
              <a:rPr lang="en-US" sz="800" dirty="0"/>
              <a:t>if _break_ ^= '' then call define(_</a:t>
            </a:r>
            <a:r>
              <a:rPr lang="en-US" sz="800" dirty="0" err="1"/>
              <a:t>row_,'style','style</a:t>
            </a:r>
            <a:r>
              <a:rPr lang="en-US" sz="800" dirty="0"/>
              <a:t>=[</a:t>
            </a:r>
            <a:r>
              <a:rPr lang="en-US" sz="800" dirty="0" err="1"/>
              <a:t>bordertopstyle</a:t>
            </a:r>
            <a:r>
              <a:rPr lang="en-US" sz="800" dirty="0"/>
              <a:t>=solid </a:t>
            </a:r>
            <a:r>
              <a:rPr lang="en-US" sz="800" dirty="0" err="1"/>
              <a:t>bordertopwidth</a:t>
            </a:r>
            <a:r>
              <a:rPr lang="en-US" sz="800" dirty="0"/>
              <a:t>=1ptbordertopcolor=black </a:t>
            </a:r>
          </a:p>
          <a:p>
            <a:r>
              <a:rPr lang="en-US" sz="800" dirty="0"/>
              <a:t>	</a:t>
            </a:r>
            <a:r>
              <a:rPr lang="en-US" sz="800" dirty="0" err="1"/>
              <a:t>borderbottomstyle</a:t>
            </a:r>
            <a:r>
              <a:rPr lang="en-US" sz="800" dirty="0"/>
              <a:t>=solid </a:t>
            </a:r>
            <a:r>
              <a:rPr lang="en-US" sz="800" dirty="0" err="1"/>
              <a:t>borderbottomwidth</a:t>
            </a:r>
            <a:r>
              <a:rPr lang="en-US" sz="800" dirty="0"/>
              <a:t>=1ptborderbottomcolor=black]'); line ' ‘; </a:t>
            </a:r>
          </a:p>
          <a:p>
            <a:r>
              <a:rPr lang="en-US" sz="800" dirty="0" err="1"/>
              <a:t>endcomp</a:t>
            </a:r>
            <a:r>
              <a:rPr lang="en-US" sz="800" dirty="0"/>
              <a:t>;</a:t>
            </a:r>
          </a:p>
          <a:p>
            <a:r>
              <a:rPr lang="en-US" sz="800" dirty="0"/>
              <a:t>compute after;</a:t>
            </a:r>
          </a:p>
          <a:p>
            <a:r>
              <a:rPr lang="en-US" sz="800" dirty="0" err="1"/>
              <a:t>productname</a:t>
            </a:r>
            <a:r>
              <a:rPr lang="en-US" sz="800" dirty="0"/>
              <a:t> = "All Regions";</a:t>
            </a:r>
          </a:p>
          <a:p>
            <a:r>
              <a:rPr lang="en-US" sz="800" dirty="0"/>
              <a:t>call define(_</a:t>
            </a:r>
            <a:r>
              <a:rPr lang="en-US" sz="800" dirty="0" err="1"/>
              <a:t>row_,'style','style</a:t>
            </a:r>
            <a:r>
              <a:rPr lang="en-US" sz="800" dirty="0"/>
              <a:t>=[</a:t>
            </a:r>
            <a:r>
              <a:rPr lang="en-US" sz="800" dirty="0" err="1"/>
              <a:t>bordertopstyle</a:t>
            </a:r>
            <a:r>
              <a:rPr lang="en-US" sz="800" dirty="0"/>
              <a:t>=</a:t>
            </a:r>
            <a:r>
              <a:rPr lang="en-US" sz="800" dirty="0" err="1"/>
              <a:t>solidbordertopwidth</a:t>
            </a:r>
            <a:r>
              <a:rPr lang="en-US" sz="800" dirty="0"/>
              <a:t>=1pt </a:t>
            </a:r>
            <a:r>
              <a:rPr lang="en-US" sz="800" dirty="0" err="1"/>
              <a:t>bordertopcolor</a:t>
            </a:r>
            <a:r>
              <a:rPr lang="en-US" sz="800" dirty="0"/>
              <a:t>=black </a:t>
            </a:r>
            <a:r>
              <a:rPr lang="en-US" sz="800" dirty="0" err="1"/>
              <a:t>borderbottomstyle</a:t>
            </a:r>
            <a:r>
              <a:rPr lang="en-US" sz="800" dirty="0"/>
              <a:t>=</a:t>
            </a:r>
            <a:r>
              <a:rPr lang="en-US" sz="800" dirty="0" err="1"/>
              <a:t>solidborderbottomwidth</a:t>
            </a:r>
            <a:r>
              <a:rPr lang="en-US" sz="800" dirty="0"/>
              <a:t>=1pt </a:t>
            </a:r>
            <a:r>
              <a:rPr lang="en-US" sz="800" dirty="0" err="1"/>
              <a:t>borderbottomcolor</a:t>
            </a:r>
            <a:r>
              <a:rPr lang="en-US" sz="800" dirty="0"/>
              <a:t>=black]’);</a:t>
            </a:r>
          </a:p>
          <a:p>
            <a:r>
              <a:rPr lang="en-US" sz="800" dirty="0"/>
              <a:t>call define('</a:t>
            </a:r>
            <a:r>
              <a:rPr lang="en-US" sz="800" dirty="0" err="1"/>
              <a:t>price.sum','style','style</a:t>
            </a:r>
            <a:r>
              <a:rPr lang="en-US" sz="800" dirty="0"/>
              <a:t>=[</a:t>
            </a:r>
            <a:r>
              <a:rPr lang="en-US" sz="800" dirty="0" err="1"/>
              <a:t>tagattr</a:t>
            </a:r>
            <a:r>
              <a:rPr lang="en-US" sz="800" dirty="0"/>
              <a:t>="format:$#,###;$-#,###"]’);</a:t>
            </a:r>
          </a:p>
          <a:p>
            <a:r>
              <a:rPr lang="en-US" sz="800" dirty="0" err="1"/>
              <a:t>endcomp</a:t>
            </a:r>
            <a:r>
              <a:rPr lang="en-US" sz="800" dirty="0"/>
              <a:t>;</a:t>
            </a:r>
          </a:p>
          <a:p>
            <a:r>
              <a:rPr lang="en-US" sz="800" dirty="0"/>
              <a:t>compute sale;</a:t>
            </a:r>
          </a:p>
          <a:p>
            <a:r>
              <a:rPr lang="en-US" sz="800" dirty="0"/>
              <a:t>if _break_ = '' then do; </a:t>
            </a:r>
          </a:p>
          <a:p>
            <a:r>
              <a:rPr lang="en-US" sz="800" dirty="0"/>
              <a:t>if </a:t>
            </a:r>
            <a:r>
              <a:rPr lang="en-US" sz="800" dirty="0" err="1"/>
              <a:t>sale.sum</a:t>
            </a:r>
            <a:r>
              <a:rPr lang="en-US" sz="800" dirty="0"/>
              <a:t> &lt; 20000 then call define(_</a:t>
            </a:r>
            <a:r>
              <a:rPr lang="en-US" sz="800" dirty="0" err="1"/>
              <a:t>col_,'style','style</a:t>
            </a:r>
            <a:r>
              <a:rPr lang="en-US" sz="800" dirty="0"/>
              <a:t>=[background=red]’);</a:t>
            </a:r>
          </a:p>
          <a:p>
            <a:r>
              <a:rPr lang="en-US" sz="800" dirty="0"/>
              <a:t>else if </a:t>
            </a:r>
            <a:r>
              <a:rPr lang="en-US" sz="800" dirty="0" err="1"/>
              <a:t>sale.sum</a:t>
            </a:r>
            <a:r>
              <a:rPr lang="en-US" sz="800" dirty="0"/>
              <a:t> &gt; 30000 then call define(_</a:t>
            </a:r>
            <a:r>
              <a:rPr lang="en-US" sz="800" dirty="0" err="1"/>
              <a:t>col_,'style','style</a:t>
            </a:r>
            <a:r>
              <a:rPr lang="en-US" sz="800" dirty="0"/>
              <a:t>=[background=green]’); end;</a:t>
            </a:r>
          </a:p>
          <a:p>
            <a:r>
              <a:rPr lang="en-US" sz="800" dirty="0"/>
              <a:t>else if </a:t>
            </a:r>
            <a:r>
              <a:rPr lang="en-US" sz="800" dirty="0" err="1"/>
              <a:t>upcase</a:t>
            </a:r>
            <a:r>
              <a:rPr lang="en-US" sz="800" dirty="0"/>
              <a:t>(_break_) = 'REGIONNAME' then do; if region = 1 then call define('</a:t>
            </a:r>
            <a:r>
              <a:rPr lang="en-US" sz="800" dirty="0" err="1"/>
              <a:t>sale.sum','style','style</a:t>
            </a:r>
            <a:r>
              <a:rPr lang="en-US" sz="800" dirty="0"/>
              <a:t>=[</a:t>
            </a:r>
            <a:r>
              <a:rPr lang="en-US" sz="800" dirty="0" err="1"/>
              <a:t>tagattr</a:t>
            </a:r>
            <a:r>
              <a:rPr lang="en-US" sz="800" dirty="0"/>
              <a:t>="</a:t>
            </a:r>
            <a:r>
              <a:rPr lang="en-US" sz="800" dirty="0" err="1"/>
              <a:t>formula:sum</a:t>
            </a:r>
            <a:r>
              <a:rPr lang="en-US" sz="800" dirty="0"/>
              <a:t>(E5:E7) format:#,###"]’);</a:t>
            </a:r>
          </a:p>
          <a:p>
            <a:r>
              <a:rPr lang="en-US" sz="800" dirty="0"/>
              <a:t>else if region = 2 then call define('</a:t>
            </a:r>
            <a:r>
              <a:rPr lang="en-US" sz="800" dirty="0" err="1"/>
              <a:t>sale.sum','style','style</a:t>
            </a:r>
            <a:r>
              <a:rPr lang="en-US" sz="800" dirty="0"/>
              <a:t>=[</a:t>
            </a:r>
            <a:r>
              <a:rPr lang="en-US" sz="800" dirty="0" err="1"/>
              <a:t>tagattr</a:t>
            </a:r>
            <a:r>
              <a:rPr lang="en-US" sz="800" dirty="0"/>
              <a:t>="</a:t>
            </a:r>
            <a:r>
              <a:rPr lang="en-US" sz="800" dirty="0" err="1"/>
              <a:t>formula:sum</a:t>
            </a:r>
            <a:r>
              <a:rPr lang="en-US" sz="800" dirty="0"/>
              <a:t>(E11:E18) format:#,###"]’);</a:t>
            </a:r>
          </a:p>
          <a:p>
            <a:r>
              <a:rPr lang="en-US" sz="800" dirty="0"/>
              <a:t>else if region = 2 then call define('</a:t>
            </a:r>
            <a:r>
              <a:rPr lang="en-US" sz="800" dirty="0" err="1"/>
              <a:t>sale.sum','style','style</a:t>
            </a:r>
            <a:r>
              <a:rPr lang="en-US" sz="800" dirty="0"/>
              <a:t>=[</a:t>
            </a:r>
            <a:r>
              <a:rPr lang="en-US" sz="800" dirty="0" err="1"/>
              <a:t>tagattr</a:t>
            </a:r>
            <a:r>
              <a:rPr lang="en-US" sz="800" dirty="0"/>
              <a:t>="</a:t>
            </a:r>
            <a:r>
              <a:rPr lang="en-US" sz="800" dirty="0" err="1"/>
              <a:t>formula:sum</a:t>
            </a:r>
            <a:r>
              <a:rPr lang="en-US" sz="800" dirty="0"/>
              <a:t>(E22:E27) format:#,###"]’); end;</a:t>
            </a:r>
          </a:p>
          <a:p>
            <a:r>
              <a:rPr lang="en-US" sz="800" dirty="0"/>
              <a:t>else if _break_ = '_RBREAK_' then do; call define('</a:t>
            </a:r>
            <a:r>
              <a:rPr lang="en-US" sz="800" dirty="0" err="1"/>
              <a:t>sale.sum','style','style</a:t>
            </a:r>
            <a:r>
              <a:rPr lang="en-US" sz="800" dirty="0"/>
              <a:t>=[</a:t>
            </a:r>
            <a:r>
              <a:rPr lang="en-US" sz="800" dirty="0" err="1"/>
              <a:t>tagattr</a:t>
            </a:r>
            <a:r>
              <a:rPr lang="en-US" sz="800" dirty="0"/>
              <a:t>="</a:t>
            </a:r>
            <a:r>
              <a:rPr lang="en-US" sz="800" dirty="0" err="1"/>
              <a:t>formula:sum</a:t>
            </a:r>
            <a:r>
              <a:rPr lang="en-US" sz="800" dirty="0"/>
              <a:t>(E8,E19,E28) format:#,###"]’); end;</a:t>
            </a:r>
          </a:p>
          <a:p>
            <a:r>
              <a:rPr lang="en-US" sz="800" dirty="0" err="1"/>
              <a:t>endcomp</a:t>
            </a:r>
            <a:r>
              <a:rPr lang="en-US" sz="800" dirty="0"/>
              <a:t>;</a:t>
            </a:r>
          </a:p>
          <a:p>
            <a:r>
              <a:rPr lang="en-US" sz="800" dirty="0"/>
              <a:t>run;</a:t>
            </a:r>
          </a:p>
          <a:p>
            <a:r>
              <a:rPr lang="en-US" sz="800" dirty="0" err="1"/>
              <a:t>ods</a:t>
            </a:r>
            <a:r>
              <a:rPr lang="en-US" sz="800" dirty="0"/>
              <a:t> excel close;</a:t>
            </a:r>
          </a:p>
        </p:txBody>
      </p:sp>
      <p:pic>
        <p:nvPicPr>
          <p:cNvPr id="4098" name="Picture 2" descr="page11image10129504">
            <a:extLst>
              <a:ext uri="{FF2B5EF4-FFF2-40B4-BE49-F238E27FC236}">
                <a16:creationId xmlns:a16="http://schemas.microsoft.com/office/drawing/2014/main" id="{FFEFBC33-C186-5243-B3DF-342C06076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161" y="787268"/>
            <a:ext cx="3384874" cy="363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09D4AB-A083-FC49-A60C-16A603CF2722}"/>
              </a:ext>
            </a:extLst>
          </p:cNvPr>
          <p:cNvSpPr txBox="1"/>
          <p:nvPr/>
        </p:nvSpPr>
        <p:spPr>
          <a:xfrm>
            <a:off x="1030147" y="21065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885B77-87BE-134A-A94B-53C87A677F87}"/>
              </a:ext>
            </a:extLst>
          </p:cNvPr>
          <p:cNvSpPr/>
          <p:nvPr/>
        </p:nvSpPr>
        <p:spPr>
          <a:xfrm>
            <a:off x="474562" y="312516"/>
            <a:ext cx="110306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800" b="1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4943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1973</TotalTime>
  <Words>455</Words>
  <Application>Microsoft Macintosh PowerPoint</Application>
  <PresentationFormat>Widescreen</PresentationFormat>
  <Paragraphs>139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Wisp</vt:lpstr>
      <vt:lpstr>         The REPORT Procedure and ODS Destination = Microsoft Excel  Presented by: Rekha Mani, Laxim &amp; Ruohnan Hu, STAT6250 2018</vt:lpstr>
      <vt:lpstr>ABSTRACT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The REPORT Procedure and ODS Destination = Microsoft Excel  Presented by: Rekha, Laxim &amp; Ruohnan Hu </dc:title>
  <dc:creator>Microsoft Office User</dc:creator>
  <cp:lastModifiedBy>Microsoft Office User</cp:lastModifiedBy>
  <cp:revision>38</cp:revision>
  <dcterms:created xsi:type="dcterms:W3CDTF">2018-05-28T22:33:44Z</dcterms:created>
  <dcterms:modified xsi:type="dcterms:W3CDTF">2020-01-19T03:20:40Z</dcterms:modified>
</cp:coreProperties>
</file>