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300" r:id="rId4"/>
    <p:sldId id="261" r:id="rId5"/>
    <p:sldId id="269" r:id="rId6"/>
    <p:sldId id="264" r:id="rId7"/>
    <p:sldId id="262" r:id="rId8"/>
    <p:sldId id="265" r:id="rId9"/>
    <p:sldId id="280" r:id="rId10"/>
    <p:sldId id="327" r:id="rId12"/>
    <p:sldId id="266" r:id="rId13"/>
    <p:sldId id="270" r:id="rId14"/>
    <p:sldId id="271" r:id="rId15"/>
    <p:sldId id="272" r:id="rId16"/>
    <p:sldId id="273" r:id="rId17"/>
    <p:sldId id="293" r:id="rId18"/>
    <p:sldId id="267" r:id="rId19"/>
    <p:sldId id="274" r:id="rId20"/>
    <p:sldId id="275" r:id="rId21"/>
    <p:sldId id="294" r:id="rId22"/>
    <p:sldId id="276" r:id="rId23"/>
    <p:sldId id="277" r:id="rId24"/>
    <p:sldId id="295" r:id="rId25"/>
    <p:sldId id="278" r:id="rId26"/>
    <p:sldId id="296" r:id="rId27"/>
    <p:sldId id="297" r:id="rId28"/>
    <p:sldId id="325" r:id="rId29"/>
    <p:sldId id="326" r:id="rId30"/>
    <p:sldId id="29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3" Type="http://schemas.openxmlformats.org/officeDocument/2006/relationships/oleObject" Target="../embeddings/oleObject6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90" y="868680"/>
            <a:ext cx="6069330" cy="1034415"/>
          </a:xfrm>
        </p:spPr>
        <p:txBody>
          <a:bodyPr/>
          <a:p>
            <a:pPr algn="ctr"/>
            <a:r>
              <a:rPr lang="zh-CN" altLang="en-US" sz="5400"/>
              <a:t>東方模拟赛</a:t>
            </a:r>
            <a:r>
              <a:rPr lang="en-US" altLang="zh-CN" sz="5400"/>
              <a:t>6</a:t>
            </a:r>
            <a:endParaRPr lang="en-US" altLang="zh-CN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3235" y="2091055"/>
            <a:ext cx="4793615" cy="2188210"/>
          </a:xfrm>
        </p:spPr>
        <p:txBody>
          <a:bodyPr/>
          <a:p>
            <a:r>
              <a:rPr lang="en-US" altLang="zh-CN">
                <a:latin typeface="Verdana" panose="020B0604030504040204" charset="0"/>
              </a:rPr>
              <a:t>solution</a:t>
            </a:r>
            <a:endParaRPr lang="en-US" altLang="zh-CN">
              <a:latin typeface="Verdana" panose="020B0604030504040204" charset="0"/>
            </a:endParaRPr>
          </a:p>
          <a:p>
            <a:endParaRPr lang="en-US" altLang="zh-CN">
              <a:latin typeface="Verdana" panose="020B0604030504040204" charset="0"/>
            </a:endParaRPr>
          </a:p>
          <a:p>
            <a:endParaRPr lang="en-US" altLang="zh-CN">
              <a:latin typeface="Verdana" panose="020B0604030504040204" charset="0"/>
            </a:endParaRPr>
          </a:p>
          <a:p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By ZlycerQan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五分咲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4495800"/>
          </a:xfrm>
        </p:spPr>
        <p:txBody>
          <a:bodyPr>
            <a:normAutofit/>
          </a:bodyPr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得分情况：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	20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分：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	50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分：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	70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分：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	100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分：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2685" y="3012440"/>
          <a:ext cx="295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52400" progId="Equation.KSEE3">
                  <p:embed/>
                </p:oleObj>
              </mc:Choice>
              <mc:Fallback>
                <p:oleObj name="" r:id="rId1" imgW="127000" imgH="15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2685" y="3012440"/>
                        <a:ext cx="2952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2685" y="3919220"/>
          <a:ext cx="295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27000" imgH="152400" progId="Equation.KSEE3">
                  <p:embed/>
                </p:oleObj>
              </mc:Choice>
              <mc:Fallback>
                <p:oleObj name="" r:id="rId3" imgW="127000" imgH="15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2685" y="3919220"/>
                        <a:ext cx="2952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2685" y="4822825"/>
          <a:ext cx="295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127000" imgH="152400" progId="Equation.KSEE3">
                  <p:embed/>
                </p:oleObj>
              </mc:Choice>
              <mc:Fallback>
                <p:oleObj name="" r:id="rId4" imgW="127000" imgH="15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2685" y="4822825"/>
                        <a:ext cx="2952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2685" y="5715635"/>
          <a:ext cx="295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127000" imgH="152400" progId="Equation.KSEE3">
                  <p:embed/>
                </p:oleObj>
              </mc:Choice>
              <mc:Fallback>
                <p:oleObj name="" r:id="rId5" imgW="127000" imgH="15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2685" y="5715635"/>
                        <a:ext cx="2952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五分咲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4145915"/>
          </a:xfrm>
        </p:spPr>
        <p:txBody>
          <a:bodyPr/>
          <a:p>
            <a:pPr algn="l"/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算法</a:t>
            </a:r>
            <a:r>
              <a:rPr lang="en-US" altLang="zh-CN" b="1"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endParaRPr lang="zh-CN" altLang="en-US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容易发现，最优的答案一定是从原点出发，从圆上某点离开，去到直线上某点，然后再到终点。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那么直接枚举圆上的点，再枚举直线上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的点，计算即可。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复杂度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期望得分：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20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分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72895" y="5208905"/>
          <a:ext cx="662940" cy="34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44500" imgH="228600" progId="Equation.KSEE3">
                  <p:embed/>
                </p:oleObj>
              </mc:Choice>
              <mc:Fallback>
                <p:oleObj name="" r:id="rId1" imgW="4445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2895" y="5208905"/>
                        <a:ext cx="662940" cy="340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五分咲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/>
          <a:p>
            <a:pPr algn="l"/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算法</a:t>
            </a:r>
            <a:r>
              <a:rPr lang="en-US" altLang="zh-CN" b="1">
                <a:latin typeface="楷体_GB2312" panose="02010609030101010101" charset="-122"/>
                <a:ea typeface="楷体_GB2312" panose="02010609030101010101" charset="-122"/>
              </a:rPr>
              <a:t>2</a:t>
            </a:r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endParaRPr lang="zh-CN" altLang="en-US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当直线上的速度和圆上的速度相同，都为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时，也就是说明根本无法在圆上或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直线上移动，那么直接算出起点与终点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的路程，除以平面上的速度即为答案。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期望得分：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10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五分咲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/>
          <a:p>
            <a:pPr algn="l"/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算法</a:t>
            </a:r>
            <a:r>
              <a:rPr lang="en-US" altLang="zh-CN" b="1">
                <a:latin typeface="楷体_GB2312" panose="02010609030101010101" charset="-122"/>
                <a:ea typeface="楷体_GB2312" panose="02010609030101010101" charset="-122"/>
              </a:rPr>
              <a:t>3</a:t>
            </a:r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endParaRPr lang="zh-CN" altLang="en-US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当所有的速度都相同时，只需求一下起点到终点的最短路径即可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具体实现和算法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2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一样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（其实是出题人实在不知道怎么给部分分了。。）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期望得分：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20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五分咲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4371975"/>
          </a:xfrm>
        </p:spPr>
        <p:txBody>
          <a:bodyPr/>
          <a:p>
            <a:pPr algn="l"/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算法</a:t>
            </a:r>
            <a:r>
              <a:rPr lang="en-US" altLang="zh-CN" b="1">
                <a:latin typeface="楷体_GB2312" panose="02010609030101010101" charset="-122"/>
                <a:ea typeface="楷体_GB2312" panose="02010609030101010101" charset="-122"/>
              </a:rPr>
              <a:t>4</a:t>
            </a:r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endParaRPr lang="zh-CN" altLang="en-US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当圆的半径为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时，即圆退化成一个点。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这时，答案要求的是从一点到直线上一点的最短时间。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显然，对于直线上的点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(x, y)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的变化，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最短时间的变化时一个单峰函数。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证明：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那么三分一下直线上的点，即可求解。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期望得分：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30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分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五分咲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/>
          <a:p>
            <a:pPr algn="l"/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算法</a:t>
            </a:r>
            <a:r>
              <a:rPr lang="en-US" altLang="zh-CN" b="1">
                <a:latin typeface="楷体_GB2312" panose="02010609030101010101" charset="-122"/>
                <a:ea typeface="楷体_GB2312" panose="02010609030101010101" charset="-122"/>
              </a:rPr>
              <a:t>5</a:t>
            </a:r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endParaRPr lang="zh-CN" altLang="en-US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其实算法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4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已经很逼近正解了。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其实，对于圆上的点的变化，最短时间也是一个单峰函数。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证明：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那么，我们在三分圆上的点时，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再三分一下直线上的点，就可以通过这道题了。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期望得分：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100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八分咲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/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得分情况：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	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	30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分：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	60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分：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	100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分：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2685" y="3012440"/>
          <a:ext cx="295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52400" progId="Equation.KSEE3">
                  <p:embed/>
                </p:oleObj>
              </mc:Choice>
              <mc:Fallback>
                <p:oleObj name="" r:id="rId3" imgW="127000" imgH="15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685" y="3012440"/>
                        <a:ext cx="2952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2685" y="3879215"/>
          <a:ext cx="295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27000" imgH="152400" progId="Equation.KSEE3">
                  <p:embed/>
                </p:oleObj>
              </mc:Choice>
              <mc:Fallback>
                <p:oleObj name="" r:id="rId5" imgW="127000" imgH="15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685" y="3879215"/>
                        <a:ext cx="2952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2685" y="4822825"/>
          <a:ext cx="295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127000" imgH="152400" progId="Equation.KSEE3">
                  <p:embed/>
                </p:oleObj>
              </mc:Choice>
              <mc:Fallback>
                <p:oleObj name="" r:id="rId6" imgW="127000" imgH="15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685" y="4822825"/>
                        <a:ext cx="2952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八分咲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/>
          <a:p>
            <a:pPr algn="l"/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算法</a:t>
            </a:r>
            <a:r>
              <a:rPr lang="en-US" altLang="zh-CN" b="1"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endParaRPr lang="zh-CN" altLang="en-US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观察子任务会发现，在某些数据里，树点内的图是只有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个点的。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那么只要全选上就可以了。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期望得分：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15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分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八分咲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4269740"/>
          </a:xfrm>
        </p:spPr>
        <p:txBody>
          <a:bodyPr>
            <a:normAutofit lnSpcReduction="10000"/>
          </a:bodyPr>
          <a:p>
            <a:pPr algn="l"/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算法</a:t>
            </a:r>
            <a:r>
              <a:rPr lang="en-US" altLang="zh-CN" b="1">
                <a:latin typeface="楷体_GB2312" panose="02010609030101010101" charset="-122"/>
                <a:ea typeface="楷体_GB2312" panose="02010609030101010101" charset="-122"/>
              </a:rPr>
              <a:t>2</a:t>
            </a:r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endParaRPr lang="zh-CN" altLang="en-US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我们发现，假如要合并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A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，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B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两树点，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A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树点中的图有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个环，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B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树点中的图有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y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个环那么合并完的图的环数一定是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x+y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那么暴力求出每个树点内的环的个数，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然后暴力搜索如何放最优即可。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A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：好像搜索和搜索找环的个数是挺难写的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qwq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期望得分：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30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 b="1">
              <a:latin typeface="楷体_GB2312" panose="02010609030101010101" charset="-122"/>
              <a:ea typeface="楷体_GB2312" panose="02010609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35" y="4117975"/>
            <a:ext cx="2190750" cy="60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八分咲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4281805"/>
          </a:xfrm>
        </p:spPr>
        <p:txBody>
          <a:bodyPr/>
          <a:p>
            <a:pPr algn="l"/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算法</a:t>
            </a:r>
            <a:r>
              <a:rPr lang="en-US" altLang="zh-CN" b="1">
                <a:latin typeface="楷体_GB2312" panose="02010609030101010101" charset="-122"/>
                <a:ea typeface="楷体_GB2312" panose="02010609030101010101" charset="-122"/>
              </a:rPr>
              <a:t>3</a:t>
            </a:r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endParaRPr lang="zh-CN" altLang="en-US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再次观察子任务，发现在某些数据里，树点内图的环数为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，那么就好办了！不用求环的个数了。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zh-CN">
                <a:latin typeface="楷体_GB2312" panose="02010609030101010101" charset="-122"/>
                <a:ea typeface="楷体_GB2312" panose="02010609030101010101" charset="-122"/>
              </a:rPr>
              <a:t>那么我们只用考虑怎么连图最优就可以了。</a:t>
            </a:r>
            <a:endParaRPr lang="zh-CN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zh-CN">
                <a:latin typeface="楷体_GB2312" panose="02010609030101010101" charset="-122"/>
                <a:ea typeface="楷体_GB2312" panose="02010609030101010101" charset="-122"/>
              </a:rPr>
              <a:t>我们可以把每个树点看做是一个物品</a:t>
            </a:r>
            <a:endParaRPr lang="zh-CN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zh-CN">
                <a:latin typeface="楷体_GB2312" panose="02010609030101010101" charset="-122"/>
                <a:ea typeface="楷体_GB2312" panose="02010609030101010101" charset="-122"/>
              </a:rPr>
              <a:t>这个物品的价值为树点内图的点的个数</a:t>
            </a:r>
            <a:endParaRPr lang="zh-CN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zh-CN">
                <a:latin typeface="楷体_GB2312" panose="02010609030101010101" charset="-122"/>
                <a:ea typeface="楷体_GB2312" panose="02010609030101010101" charset="-122"/>
              </a:rPr>
              <a:t>花费为树点内图的环的数量</a:t>
            </a:r>
            <a:endParaRPr lang="zh-CN" altLang="zh-CN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en-US" altLang="zh-CN" sz="5400">
                <a:latin typeface="Verdana" panose="020B0604030504040204" charset="0"/>
                <a:ea typeface="楷体_GB2312" panose="02010609030101010101" charset="-122"/>
              </a:rPr>
              <a:t>Introduction</a:t>
            </a:r>
            <a:endParaRPr lang="en-US" altLang="zh-CN" sz="5400">
              <a:latin typeface="Verdana" panose="020B0604030504040204" charset="0"/>
              <a:ea typeface="楷体_GB2312" panose="0201060903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/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我是来自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GRYZ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的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ZlycerQan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，是一条车万狗。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是整个机房里最强的一个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(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不想低调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)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常用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ID ZlycerQan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八分咲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/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那么问题就转化为了一个树形背包问题。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跑一边树上背包就可以了。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期望得分：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20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分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八分咲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/>
          <a:p>
            <a:pPr algn="l"/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算法</a:t>
            </a:r>
            <a:r>
              <a:rPr lang="en-US" altLang="zh-CN" b="1">
                <a:latin typeface="楷体_GB2312" panose="02010609030101010101" charset="-122"/>
                <a:ea typeface="楷体_GB2312" panose="02010609030101010101" charset="-122"/>
              </a:rPr>
              <a:t>4</a:t>
            </a:r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endParaRPr lang="zh-CN" altLang="en-US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再次观察子任务，发现在某些数据里，树点内图全为完全图，那么就好办了！</a:t>
            </a:r>
            <a:endParaRPr lang="zh-CN" altLang="en-US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因为一张完全图的简单环的个数为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endParaRPr lang="zh-CN" altLang="en-US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那么在算出每个树点的环数后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跑树形背包即可。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期望得分：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15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70805" y="2999740"/>
          <a:ext cx="1480820" cy="39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62000" imgH="203200" progId="Equation.KSEE3">
                  <p:embed/>
                </p:oleObj>
              </mc:Choice>
              <mc:Fallback>
                <p:oleObj name="" r:id="rId1" imgW="762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70805" y="2999740"/>
                        <a:ext cx="1480820" cy="39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八分咲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/>
          <a:p>
            <a:pPr algn="l"/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算法</a:t>
            </a:r>
            <a:r>
              <a:rPr lang="en-US" altLang="zh-CN" b="1">
                <a:latin typeface="楷体_GB2312" panose="02010609030101010101" charset="-122"/>
                <a:ea typeface="楷体_GB2312" panose="02010609030101010101" charset="-122"/>
                <a:sym typeface="+mn-ea"/>
              </a:rPr>
              <a:t>5</a:t>
            </a:r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  <a:sym typeface="+mn-ea"/>
              </a:rPr>
              <a:t>：</a:t>
            </a:r>
            <a:endParaRPr lang="zh-CN" altLang="en-US" b="1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再次观察子任务，发现在某些数据里，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k=0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，那么随便判一下树点内是否有环就好了，因为有环就一定不能选。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求解的话，树形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dp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会比较好写吧。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期望得分：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15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分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endParaRPr lang="en-US" altLang="zh-CN" b="1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35" y="4265295"/>
            <a:ext cx="2190750" cy="60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八分咲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/>
          <a:p>
            <a:pPr algn="l"/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算法</a:t>
            </a:r>
            <a:r>
              <a:rPr lang="en-US" altLang="zh-CN" b="1">
                <a:latin typeface="楷体_GB2312" panose="02010609030101010101" charset="-122"/>
                <a:ea typeface="楷体_GB2312" panose="02010609030101010101" charset="-122"/>
              </a:rPr>
              <a:t>6</a:t>
            </a:r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我们最大的难点在于如何高效求环的个数。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然而这是个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np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问题。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所以我们可以考虑状压求无向图中环的数量。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接下来是状压时间：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en-US" altLang="zh-CN" b="1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八分咲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4236085"/>
          </a:xfrm>
        </p:spPr>
        <p:txBody>
          <a:bodyPr/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我们设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f[S][i]</a:t>
            </a:r>
            <a:r>
              <a:rPr lang="zh-CN" altLang="zh-CN">
                <a:latin typeface="楷体_GB2312" panose="02010609030101010101" charset="-122"/>
                <a:ea typeface="楷体_GB2312" panose="02010609030101010101" charset="-122"/>
              </a:rPr>
              <a:t>表示集合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S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中的最小序号的点到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i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点经过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S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中的点后有多少条简单路径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那么前向的方程就是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后向的转移，我们记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s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为图中简单环的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数量，那么考虑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f[S][i]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，如果一条边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从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i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到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j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，假如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j∈S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，那么说明遇到了环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8700" y="3327400"/>
          <a:ext cx="2838450" cy="73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71600" imgH="355600" progId="Equation.KSEE3">
                  <p:embed/>
                </p:oleObj>
              </mc:Choice>
              <mc:Fallback>
                <p:oleObj name="" r:id="rId1" imgW="13716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8700" y="3327400"/>
                        <a:ext cx="2838450" cy="735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八分咲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/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那么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s+=f[S][i]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若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j∉S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，则说明得到了一条简单路径，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f[S'][j]+=f[S][i]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r>
              <a:rPr lang="zh-CN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但是我们会发现，这样计算的话，长度为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2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的简单环会被统计进去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所以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s - m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又因为长度大于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2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的简单环被统计了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两遍，所以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(s - m)/2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复杂度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66850" y="4782820"/>
          <a:ext cx="1059815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71500" imgH="228600" progId="Equation.KSEE3">
                  <p:embed/>
                </p:oleObj>
              </mc:Choice>
              <mc:Fallback>
                <p:oleObj name="" r:id="rId1" imgW="5715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6850" y="4782820"/>
                        <a:ext cx="1059815" cy="42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八分咲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/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但是其实这样还是无法通过此题。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朴素的树形背包的复杂度是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显然是无法通过此题的。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那么我们考虑怎么把它优化成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其实很简单，下面是树形背包的时间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71950" y="2476500"/>
          <a:ext cx="98298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520700" imgH="228600" progId="Equation.KSEE3">
                  <p:embed/>
                </p:oleObj>
              </mc:Choice>
              <mc:Fallback>
                <p:oleObj name="" r:id="rId1" imgW="5207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71950" y="2476500"/>
                        <a:ext cx="98298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1200" y="3942715"/>
          <a:ext cx="85598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457200" imgH="203200" progId="Equation.KSEE3">
                  <p:embed/>
                </p:oleObj>
              </mc:Choice>
              <mc:Fallback>
                <p:oleObj name="" r:id="rId3" imgW="4572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1200" y="3942715"/>
                        <a:ext cx="85598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八分咲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4514215"/>
          </a:xfrm>
        </p:spPr>
        <p:txBody>
          <a:bodyPr/>
          <a:p>
            <a:pPr algn="l"/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其实也没什么好说的，一个方程就能明白：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zh-CN">
                <a:latin typeface="楷体_GB2312" panose="02010609030101010101" charset="-122"/>
                <a:ea typeface="楷体_GB2312" panose="02010609030101010101" charset="-122"/>
              </a:rPr>
              <a:t>其中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i</a:t>
            </a:r>
            <a:r>
              <a:rPr lang="zh-CN" altLang="zh-CN">
                <a:latin typeface="楷体_GB2312" panose="02010609030101010101" charset="-122"/>
                <a:ea typeface="楷体_GB2312" panose="02010609030101010101" charset="-122"/>
              </a:rPr>
              <a:t>表示的是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dfs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序，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id[i]</a:t>
            </a:r>
            <a:r>
              <a:rPr lang="zh-CN" altLang="zh-CN">
                <a:latin typeface="楷体_GB2312" panose="02010609030101010101" charset="-122"/>
                <a:ea typeface="楷体_GB2312" panose="02010609030101010101" charset="-122"/>
              </a:rPr>
              <a:t>表示</a:t>
            </a:r>
            <a:endParaRPr lang="zh-CN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dfs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序为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i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的点是哪个，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size[i]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表示以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i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为根的子树的大小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期望得分：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100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分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6265" y="2987358"/>
          <a:ext cx="10643870" cy="116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949700" imgH="431800" progId="Equation.KSEE3">
                  <p:embed/>
                </p:oleObj>
              </mc:Choice>
              <mc:Fallback>
                <p:oleObj name="" r:id="rId1" imgW="3949700" imgH="431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6265" y="2987358"/>
                        <a:ext cx="10643870" cy="1163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谢谢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/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那么这套题到此为止就全部完成啦！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有问题请私信我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qq 2020593962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版权什么的。。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最好还是加上我的名字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QAQ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日后谈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幽幽子永远也不会知道，西行妖下埋葬的人正是她自己。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若是西行妖完全开放八次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那么埋葬在西行妖下的她便会复活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作为亡灵的她便会消逝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静止的时间就会重新流动起来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而人又怎么能够存活千年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所以西行妖不会开花。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三分咲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/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得分情况：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	30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分：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	80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分：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	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	100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分：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2685" y="3012440"/>
          <a:ext cx="295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52400" progId="Equation.KSEE3">
                  <p:embed/>
                </p:oleObj>
              </mc:Choice>
              <mc:Fallback>
                <p:oleObj name="" r:id="rId1" imgW="127000" imgH="15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2685" y="3012440"/>
                        <a:ext cx="2952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2685" y="3879215"/>
          <a:ext cx="295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27000" imgH="152400" progId="Equation.KSEE3">
                  <p:embed/>
                </p:oleObj>
              </mc:Choice>
              <mc:Fallback>
                <p:oleObj name="" r:id="rId3" imgW="127000" imgH="15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2685" y="3879215"/>
                        <a:ext cx="2952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2685" y="4823460"/>
          <a:ext cx="295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127000" imgH="152400" progId="Equation.KSEE3">
                  <p:embed/>
                </p:oleObj>
              </mc:Choice>
              <mc:Fallback>
                <p:oleObj name="" r:id="rId4" imgW="127000" imgH="15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2685" y="4823460"/>
                        <a:ext cx="2952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三分咲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/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Q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：啊？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T1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不就是个裸的约瑟夫环吗？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Q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：为什么我没过！！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A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：可能是你常数太大了吧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qwq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三分咲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3931285"/>
          </a:xfrm>
        </p:spPr>
        <p:txBody>
          <a:bodyPr/>
          <a:p>
            <a:pPr algn="l"/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算法</a:t>
            </a:r>
            <a:r>
              <a:rPr lang="en-US" altLang="zh-CN" b="1"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endParaRPr lang="zh-CN" altLang="en-US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	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模拟一下每次的情况。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	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复杂度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期望得分：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20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分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2730" y="3965575"/>
          <a:ext cx="662940" cy="34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44500" imgH="228600" progId="Equation.KSEE3">
                  <p:embed/>
                </p:oleObj>
              </mc:Choice>
              <mc:Fallback>
                <p:oleObj name="" r:id="rId1" imgW="4445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2730" y="3965575"/>
                        <a:ext cx="662940" cy="340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三分咲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4236085"/>
          </a:xfrm>
        </p:spPr>
        <p:txBody>
          <a:bodyPr>
            <a:normAutofit lnSpcReduction="10000"/>
          </a:bodyPr>
          <a:p>
            <a:pPr algn="l"/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算法</a:t>
            </a:r>
            <a:r>
              <a:rPr lang="en-US" altLang="zh-CN" b="1">
                <a:latin typeface="楷体_GB2312" panose="02010609030101010101" charset="-122"/>
                <a:ea typeface="楷体_GB2312" panose="02010609030101010101" charset="-122"/>
              </a:rPr>
              <a:t>2</a:t>
            </a:r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endParaRPr lang="zh-CN" altLang="en-US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我会线段树！可以！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80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分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我会链表！  可以！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80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分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我特别厉害！会数学法！ 可以！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80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分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Q:what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？？那怎么才能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100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分？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网上的就只有这些方法了啊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qwq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三分咲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4530090"/>
          </a:xfrm>
        </p:spPr>
        <p:txBody>
          <a:bodyPr>
            <a:normAutofit lnSpcReduction="10000"/>
          </a:bodyPr>
          <a:p>
            <a:pPr algn="l"/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算法</a:t>
            </a:r>
            <a:r>
              <a:rPr lang="en-US" altLang="zh-CN" b="1">
                <a:latin typeface="楷体_GB2312" panose="02010609030101010101" charset="-122"/>
                <a:ea typeface="楷体_GB2312" panose="02010609030101010101" charset="-122"/>
              </a:rPr>
              <a:t>3</a:t>
            </a:r>
            <a:r>
              <a:rPr lang="zh-CN" altLang="en-US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endParaRPr lang="zh-CN" altLang="en-US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发现此题只需要求出最终的答案，所以我们考虑使用数学法来求解此题。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	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即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	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zh-CN">
                <a:latin typeface="楷体_GB2312" panose="02010609030101010101" charset="-122"/>
                <a:ea typeface="楷体_GB2312" panose="02010609030101010101" charset="-122"/>
              </a:rPr>
              <a:t>但是仅这样是跑不出来的，我们</a:t>
            </a:r>
            <a:endParaRPr lang="zh-CN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zh-CN">
                <a:latin typeface="楷体_GB2312" panose="02010609030101010101" charset="-122"/>
                <a:ea typeface="楷体_GB2312" panose="02010609030101010101" charset="-122"/>
              </a:rPr>
              <a:t>发现。这两句中，取模的时间花费的</a:t>
            </a:r>
            <a:endParaRPr lang="zh-CN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zh-CN">
                <a:latin typeface="楷体_GB2312" panose="02010609030101010101" charset="-122"/>
                <a:ea typeface="楷体_GB2312" panose="02010609030101010101" charset="-122"/>
              </a:rPr>
              <a:t>太多了，只需把取模换成减法即可通过</a:t>
            </a:r>
            <a:endParaRPr lang="zh-CN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zh-CN">
                <a:latin typeface="楷体_GB2312" panose="02010609030101010101" charset="-122"/>
                <a:ea typeface="楷体_GB2312" panose="02010609030101010101" charset="-122"/>
              </a:rPr>
              <a:t>此题，我上次讲过这个技巧。</a:t>
            </a:r>
            <a:endParaRPr lang="zh-CN" altLang="zh-CN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dalao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：不是循环展开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+n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路并行吗？ 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A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orz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4035" y="3162300"/>
            <a:ext cx="359029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900" y="803910"/>
            <a:ext cx="10534650" cy="1034415"/>
          </a:xfrm>
        </p:spPr>
        <p:txBody>
          <a:bodyPr/>
          <a:p>
            <a:pPr algn="l"/>
            <a:r>
              <a:rPr lang="zh-CN" altLang="en-US" sz="5400">
                <a:latin typeface="+mj-ea"/>
              </a:rPr>
              <a:t>谢谢</a:t>
            </a:r>
            <a:endParaRPr lang="zh-CN" altLang="en-US" sz="5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35" y="2091055"/>
            <a:ext cx="10534015" cy="4273550"/>
          </a:xfrm>
        </p:spPr>
        <p:txBody>
          <a:bodyPr/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在写完程序后，自己手造大数据验证是一个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OI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选手的基本素养。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（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dalao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：什么！？不是写完一遍过吗？）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在自己测完极限数据后，发现如果跑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不出来，就要考虑优化算法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或者是更换算法了。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	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此题的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idea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是在与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  <a:sym typeface="+mn-ea"/>
              </a:rPr>
              <a:t>szzy</a:t>
            </a:r>
            <a:r>
              <a:rPr lang="zh-CN" altLang="en-US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的互怼中我突然</a:t>
            </a:r>
            <a:endParaRPr lang="zh-CN" altLang="en-US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/>
            <a:r>
              <a:rPr lang="zh-CN" altLang="en-US">
                <a:latin typeface="楷体_GB2312" panose="02010609030101010101" charset="-122"/>
                <a:ea typeface="楷体_GB2312" panose="02010609030101010101" charset="-122"/>
              </a:rPr>
              <a:t>想到的</a:t>
            </a:r>
            <a:r>
              <a:rPr lang="en-US" altLang="zh-CN">
                <a:latin typeface="楷体_GB2312" panose="02010609030101010101" charset="-122"/>
                <a:ea typeface="楷体_GB2312" panose="02010609030101010101" charset="-122"/>
              </a:rPr>
              <a:t>2333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2126</Words>
  <Application>WPS 演示</Application>
  <PresentationFormat>宽屏</PresentationFormat>
  <Paragraphs>294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28</vt:i4>
      </vt:variant>
    </vt:vector>
  </HeadingPairs>
  <TitlesOfParts>
    <vt:vector size="60" baseType="lpstr">
      <vt:lpstr>Arial</vt:lpstr>
      <vt:lpstr>宋体</vt:lpstr>
      <vt:lpstr>Wingdings</vt:lpstr>
      <vt:lpstr>Verdana</vt:lpstr>
      <vt:lpstr>楷体_GB2312</vt:lpstr>
      <vt:lpstr>Calibri Light</vt:lpstr>
      <vt:lpstr>Courier New</vt:lpstr>
      <vt:lpstr>微软雅黑</vt:lpstr>
      <vt:lpstr>Arial Unicode MS</vt:lpstr>
      <vt:lpstr>Calibri</vt:lpstr>
      <vt:lpstr>Lucida Sans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東方模拟赛6</vt:lpstr>
      <vt:lpstr>Introduction</vt:lpstr>
      <vt:lpstr>日后谈</vt:lpstr>
      <vt:lpstr>三分咲</vt:lpstr>
      <vt:lpstr>三分咲</vt:lpstr>
      <vt:lpstr>三分咲</vt:lpstr>
      <vt:lpstr>三分咲</vt:lpstr>
      <vt:lpstr>三分咲</vt:lpstr>
      <vt:lpstr>谢谢</vt:lpstr>
      <vt:lpstr>五分咲</vt:lpstr>
      <vt:lpstr>五分咲</vt:lpstr>
      <vt:lpstr>五分咲</vt:lpstr>
      <vt:lpstr>五分咲</vt:lpstr>
      <vt:lpstr>五分咲</vt:lpstr>
      <vt:lpstr>五分咲</vt:lpstr>
      <vt:lpstr>八分咲</vt:lpstr>
      <vt:lpstr>八分咲</vt:lpstr>
      <vt:lpstr>八分咲</vt:lpstr>
      <vt:lpstr>八分咲</vt:lpstr>
      <vt:lpstr>八分咲</vt:lpstr>
      <vt:lpstr>八分咲</vt:lpstr>
      <vt:lpstr>八分咲</vt:lpstr>
      <vt:lpstr>八分咲</vt:lpstr>
      <vt:lpstr>八分咲</vt:lpstr>
      <vt:lpstr>八分咲</vt:lpstr>
      <vt:lpstr>八分咲</vt:lpstr>
      <vt:lpstr>八分咲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21</cp:revision>
  <dcterms:created xsi:type="dcterms:W3CDTF">2015-05-05T08:02:00Z</dcterms:created>
  <dcterms:modified xsi:type="dcterms:W3CDTF">2017-10-26T09:21:08Z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