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66" r:id="rId3"/>
    <p:sldId id="271" r:id="rId4"/>
    <p:sldId id="267" r:id="rId5"/>
    <p:sldId id="260" r:id="rId6"/>
    <p:sldId id="261" r:id="rId7"/>
    <p:sldId id="256" r:id="rId8"/>
    <p:sldId id="257" r:id="rId9"/>
    <p:sldId id="268" r:id="rId10"/>
    <p:sldId id="272" r:id="rId11"/>
    <p:sldId id="273" r:id="rId12"/>
    <p:sldId id="275" r:id="rId13"/>
    <p:sldId id="262" r:id="rId14"/>
    <p:sldId id="259" r:id="rId15"/>
    <p:sldId id="263" r:id="rId16"/>
    <p:sldId id="269" r:id="rId17"/>
    <p:sldId id="264" r:id="rId18"/>
    <p:sldId id="274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4"/>
    <p:restoredTop sz="95768"/>
  </p:normalViewPr>
  <p:slideViewPr>
    <p:cSldViewPr snapToGrid="0" showGuides="1">
      <p:cViewPr varScale="1">
        <p:scale>
          <a:sx n="108" d="100"/>
          <a:sy n="108" d="100"/>
        </p:scale>
        <p:origin x="240" y="2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A63F-96E3-461F-9970-F48FBD30C00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9E6A-9D88-4975-854B-14931EED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5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narrow-band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polarizer.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wavelength.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9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result.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hyperparameters,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200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600,</a:t>
            </a:r>
            <a:r>
              <a:rPr lang="zh-CN" altLang="en-US" dirty="0"/>
              <a:t> </a:t>
            </a:r>
            <a:r>
              <a:rPr lang="en-US" altLang="zh-CN" dirty="0"/>
              <a:t>thickness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200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600,</a:t>
            </a:r>
            <a:r>
              <a:rPr lang="zh-CN" altLang="en-US" dirty="0"/>
              <a:t> </a:t>
            </a:r>
            <a:r>
              <a:rPr lang="en-US" altLang="zh-CN" dirty="0" err="1"/>
              <a:t>dutycycle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0.95.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orange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points.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450-470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550-570,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others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13BE1-BC85-441D-B326-0A6103B3FEA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9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MATLAB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RCWA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transmission.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7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RCWA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correctly.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silver,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lang="en-US" altLang="zh-CN" dirty="0"/>
              <a:t>Silicon nitride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silicon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dioxide.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optimization.</a:t>
            </a:r>
            <a:r>
              <a:rPr lang="en-US" altLang="zh-CN" dirty="0"/>
              <a:t> Titanium Dioxide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silicon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dioxide.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Wavelength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400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680</a:t>
            </a:r>
            <a:r>
              <a:rPr kumimoji="1" lang="zh-CN" altLang="en-US" dirty="0"/>
              <a:t> </a:t>
            </a:r>
            <a:r>
              <a:rPr kumimoji="1" lang="en-US" altLang="zh-CN" dirty="0"/>
              <a:t>nanometers.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includes</a:t>
            </a:r>
            <a:r>
              <a:rPr kumimoji="1" lang="zh-CN" altLang="en-US" dirty="0"/>
              <a:t> </a:t>
            </a:r>
            <a:r>
              <a:rPr lang="en-US" altLang="zh-CN" sz="1200" dirty="0"/>
              <a:t>period of grating,</a:t>
            </a:r>
            <a:r>
              <a:rPr lang="zh-CN" altLang="en-US" sz="1200" dirty="0"/>
              <a:t> </a:t>
            </a:r>
            <a:r>
              <a:rPr lang="en-US" altLang="zh-CN" sz="1200" dirty="0"/>
              <a:t>thickness of grating,</a:t>
            </a:r>
            <a:r>
              <a:rPr lang="zh-CN" altLang="en-US" sz="1200" dirty="0"/>
              <a:t> </a:t>
            </a:r>
            <a:r>
              <a:rPr lang="en-US" altLang="zh-CN" sz="1200" dirty="0"/>
              <a:t>duty-cycle of grating.</a:t>
            </a:r>
            <a:endParaRPr lang="zh-CN" altLang="en-US" sz="1200" dirty="0"/>
          </a:p>
          <a:p>
            <a:r>
              <a:rPr lang="en-US" altLang="zh-CN" dirty="0"/>
              <a:t>Download the data of all wavelength ranges from the Internet, then save them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 format, and then do interpolation and index with the required wavelengths.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result.</a:t>
            </a:r>
            <a:r>
              <a:rPr lang="zh-CN" altLang="en-US" dirty="0"/>
              <a:t> </a:t>
            </a:r>
            <a:r>
              <a:rPr lang="en-US" altLang="zh-CN" dirty="0"/>
              <a:t>Orange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curves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bandstop</a:t>
            </a:r>
            <a:r>
              <a:rPr lang="zh-CN" altLang="en-US" dirty="0"/>
              <a:t> </a:t>
            </a:r>
            <a:r>
              <a:rPr lang="en-US" altLang="zh-CN" dirty="0"/>
              <a:t>area,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denser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anywhere</a:t>
            </a:r>
            <a:r>
              <a:rPr lang="zh-CN" altLang="en-US" dirty="0"/>
              <a:t> </a:t>
            </a:r>
            <a:r>
              <a:rPr lang="en-US" altLang="zh-CN" dirty="0"/>
              <a:t>else.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TM</a:t>
            </a:r>
            <a:r>
              <a:rPr lang="zh-CN" altLang="en-US" dirty="0"/>
              <a:t> </a:t>
            </a:r>
            <a:r>
              <a:rPr lang="en-US" altLang="zh-CN" dirty="0"/>
              <a:t>mode,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good,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curves</a:t>
            </a:r>
            <a:r>
              <a:rPr lang="zh-CN" altLang="en-US" dirty="0"/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coincide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bandstop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5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Bayesian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8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explanation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BO.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variables,f,X,S,M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Gaussian.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0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used this function to calculate MSE loss. MSE loss is defined as this formula. 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TM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29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58.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9E6A-9D88-4975-854B-14931EED4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7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4702-7A22-4287-A24E-C0CB9B88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2D4434-37E1-4360-BA16-4065F28D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61259-43F2-476E-87F6-E958076A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122F9-3E60-4F9B-A264-8717EAD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421A2-6FE2-43DC-929C-161D2325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E36D-71A3-4379-A301-CE5C4B28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39F3F1-ED74-4E8A-8B99-87B73D20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59E07-BD5B-4764-8053-492223AF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B67F9-C512-4C3D-B5B5-9E12DCB6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E8C80-1D72-40CB-9362-51718BC3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CC40BD-2207-4710-81E2-183327D2B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6F229-C2A7-4B48-B49F-93DC869C4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5AD96-832E-4A31-8F96-DBD07A37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D435A-808F-4DA9-AC58-2340BB03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386E9-8BF0-440A-869E-E4055455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FE7C-00AE-4A81-8A83-5BB78F75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DED04-64D1-40AD-B676-8E9CD310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2D23A-E0BA-42DD-A9F6-02BF9660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B32AA-2882-458B-B76C-A3A63D95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12372-CBBD-4A34-A90D-12E2217B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22E7-5E14-4666-979E-907D6D26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B37DF-D043-4171-9D38-3B14807C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28BA-4D66-4868-B15D-28ADC734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59ED1-8C45-425A-AD91-D9451E12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56918-3CDE-45E9-B343-01EF0B24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7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8E6B-733C-49F0-AFE4-C2E82A49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8DF11-EB56-4B5A-95C5-EDD489640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B49B2-036F-4A44-8C1A-EC216324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67270-BFF4-4477-977A-ABE0A609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1E2E6-5351-4606-A04A-882EAE94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19073-FEA6-4820-B4AB-3B61CE8D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9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A866E-25EE-4739-9839-2C366E97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B0D56-AAF6-44D4-97E1-463F251A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7256D-C78C-40E6-B42D-5EE375C9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9A2DD-10CA-4D53-8B54-B96302028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638D3D-04E6-4C47-99AB-49B907C1C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27BB8-2348-48F2-9453-9E985263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57F5E-70E1-4E69-A5AF-E85D9E78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FAE88-844C-4EF7-992B-470EB0E6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BFC4-B4B1-4323-A41E-9F1EC139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9DDFA-FAB2-468D-94A6-D674A6CA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7F7AF-0F66-4284-8984-D1B56BFA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060E1C-6BC4-4D3D-9A79-F11CC45B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C7AF8D-484A-4CD9-A011-E140DBB7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2D722-2BF6-43B5-9E43-B1CCBCAA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F4226-91FA-4EA7-A2D0-FB5D2092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10AE-71E5-44BF-8DF1-9F37481C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C83C1-539C-4B67-8738-6BAC6B2C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47F04-AA40-4831-AD92-696A11B5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F6DEA-2605-45B3-AAF0-54427DA0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14132-FDC6-4557-8644-CE4995B0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79B48-F7FC-4393-B79E-D9C9004C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08157-F7CC-4727-B5AF-C5B9F1A7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99952-74E8-48EA-A82E-107993378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7F559-D372-4683-9887-63C0EE05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746D3-30E0-45DD-B737-BB484E78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7188F-B65E-4536-87E9-38C3C046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E8F9F-4462-420A-B3B2-852E2131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C4B4B-2AA8-469F-9885-BDD173E4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805AE-9B97-4DF2-8D6E-2A110D0C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BC007-CDD6-430A-A017-35FFF41F0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3CBC-3033-4543-B22F-C5FA5D7ADD7C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B5014-DD0C-44A4-8F9D-F3825CD73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FE08C-5DAA-4B6D-84C4-834F3186D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DB44F-E924-4A0B-BC3D-1DAE49EBF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DE32-3D8A-8944-9D87-06ACA25A235D}"/>
              </a:ext>
            </a:extLst>
          </p:cNvPr>
          <p:cNvSpPr txBox="1"/>
          <p:nvPr/>
        </p:nvSpPr>
        <p:spPr>
          <a:xfrm>
            <a:off x="1019129" y="2293289"/>
            <a:ext cx="10711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/>
              <a:t>Final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Report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of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Our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Summer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Research</a:t>
            </a:r>
            <a:endParaRPr kumimoji="1" lang="zh-CN" altLang="en-US" sz="4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785E0A-18A1-5742-BD39-62ECE8BC8423}"/>
              </a:ext>
            </a:extLst>
          </p:cNvPr>
          <p:cNvSpPr txBox="1"/>
          <p:nvPr/>
        </p:nvSpPr>
        <p:spPr>
          <a:xfrm>
            <a:off x="3517410" y="4149212"/>
            <a:ext cx="5157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dirty="0"/>
              <a:t>WANG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Ruopeng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WANG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Chaoyi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ZHU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Jiaying</a:t>
            </a:r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en-US" altLang="zh-CN" sz="2000" dirty="0"/>
              <a:t>Oct.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17,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2020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633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29754-D2EF-E04E-A7A1-7B5157DCA63E}"/>
              </a:ext>
            </a:extLst>
          </p:cNvPr>
          <p:cNvSpPr txBox="1">
            <a:spLocks/>
          </p:cNvSpPr>
          <p:nvPr/>
        </p:nvSpPr>
        <p:spPr>
          <a:xfrm>
            <a:off x="651933" y="466726"/>
            <a:ext cx="7086600" cy="871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KEY:</a:t>
            </a:r>
            <a:r>
              <a:rPr lang="zh-CN" altLang="en-US" dirty="0"/>
              <a:t> </a:t>
            </a:r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1A8E1-2E11-EE46-9BD6-4A591C62B716}"/>
              </a:ext>
            </a:extLst>
          </p:cNvPr>
          <p:cNvSpPr txBox="1"/>
          <p:nvPr/>
        </p:nvSpPr>
        <p:spPr>
          <a:xfrm>
            <a:off x="1403174" y="1949380"/>
            <a:ext cx="989136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Aims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solve</a:t>
            </a:r>
            <a:r>
              <a:rPr lang="zh-CN" altLang="en-US" sz="2400" dirty="0"/>
              <a:t> </a:t>
            </a:r>
            <a:r>
              <a:rPr lang="en-US" altLang="zh-CN" sz="2400" dirty="0"/>
              <a:t>hyperparameter</a:t>
            </a:r>
            <a:r>
              <a:rPr lang="zh-CN" altLang="en-US" sz="2400" dirty="0"/>
              <a:t> </a:t>
            </a:r>
            <a:r>
              <a:rPr lang="en-US" altLang="zh-CN" sz="2400" dirty="0"/>
              <a:t>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structure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simulating</a:t>
            </a:r>
            <a:r>
              <a:rPr lang="zh-CN" altLang="en-US" sz="2400" dirty="0"/>
              <a:t> </a:t>
            </a:r>
            <a:r>
              <a:rPr lang="en-US" altLang="zh-CN" sz="2400" dirty="0"/>
              <a:t>transmission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black</a:t>
            </a:r>
            <a:r>
              <a:rPr lang="zh-CN" altLang="en-US" sz="2400" dirty="0"/>
              <a:t> </a:t>
            </a:r>
            <a:r>
              <a:rPr lang="en-US" altLang="zh-CN" sz="2400" dirty="0"/>
              <a:t>box,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minimized</a:t>
            </a:r>
            <a:r>
              <a:rPr lang="zh-CN" altLang="en-US" sz="2400" dirty="0"/>
              <a:t> </a:t>
            </a:r>
            <a:r>
              <a:rPr lang="en-US" altLang="zh-CN" sz="2400" dirty="0"/>
              <a:t>via</a:t>
            </a:r>
            <a:r>
              <a:rPr lang="zh-CN" altLang="en-US" sz="2400" dirty="0"/>
              <a:t> </a:t>
            </a:r>
            <a:r>
              <a:rPr lang="en-US" altLang="zh-CN" sz="2400" dirty="0"/>
              <a:t>Bayesian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optimization.</a:t>
            </a:r>
          </a:p>
        </p:txBody>
      </p:sp>
    </p:spTree>
    <p:extLst>
      <p:ext uri="{BB962C8B-B14F-4D97-AF65-F5344CB8AC3E}">
        <p14:creationId xmlns:p14="http://schemas.microsoft.com/office/powerpoint/2010/main" val="907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29754-D2EF-E04E-A7A1-7B5157DCA63E}"/>
              </a:ext>
            </a:extLst>
          </p:cNvPr>
          <p:cNvSpPr txBox="1">
            <a:spLocks/>
          </p:cNvSpPr>
          <p:nvPr/>
        </p:nvSpPr>
        <p:spPr>
          <a:xfrm>
            <a:off x="651933" y="294022"/>
            <a:ext cx="7086600" cy="871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A56B9-0E19-DC4C-BA72-C897AF8D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3" y="1337733"/>
            <a:ext cx="6093933" cy="29982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D8129B-E164-1947-A921-585C8A00C932}"/>
              </a:ext>
            </a:extLst>
          </p:cNvPr>
          <p:cNvSpPr txBox="1"/>
          <p:nvPr/>
        </p:nvSpPr>
        <p:spPr>
          <a:xfrm>
            <a:off x="768993" y="4550771"/>
            <a:ext cx="9891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box, input a set of hyperparameters to get an output value.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Hyperparametric search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function, which is used to select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obtained by fitting dataset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set composed of several pairs of data, each pair of arrays is represented as (x, y), x is a set of hyperparameters,  y is the result of the set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57C378-6BA8-BC4A-B49E-3F846785D94C}"/>
              </a:ext>
            </a:extLst>
          </p:cNvPr>
          <p:cNvSpPr txBox="1"/>
          <p:nvPr/>
        </p:nvSpPr>
        <p:spPr>
          <a:xfrm>
            <a:off x="3855112" y="2064774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75B5D-128B-964E-8DA7-2F4223D7DE57}"/>
              </a:ext>
            </a:extLst>
          </p:cNvPr>
          <p:cNvSpPr txBox="1"/>
          <p:nvPr/>
        </p:nvSpPr>
        <p:spPr>
          <a:xfrm>
            <a:off x="3297538" y="2372184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22DCD8-061A-2940-97B5-23A3828CFF2C}"/>
              </a:ext>
            </a:extLst>
          </p:cNvPr>
          <p:cNvSpPr txBox="1"/>
          <p:nvPr/>
        </p:nvSpPr>
        <p:spPr>
          <a:xfrm>
            <a:off x="3435189" y="3629167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F7FD90-40F0-E343-87E0-4AE156F6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342" y="792509"/>
            <a:ext cx="4785560" cy="28366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1F726E8-D278-4B47-9438-C84AA5ABCDBF}"/>
              </a:ext>
            </a:extLst>
          </p:cNvPr>
          <p:cNvSpPr txBox="1"/>
          <p:nvPr/>
        </p:nvSpPr>
        <p:spPr>
          <a:xfrm>
            <a:off x="5096555" y="298477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BC5FFA-1CD5-5D49-85DE-CFF6AB6DB3C3}"/>
              </a:ext>
            </a:extLst>
          </p:cNvPr>
          <p:cNvSpPr/>
          <p:nvPr/>
        </p:nvSpPr>
        <p:spPr>
          <a:xfrm>
            <a:off x="7384028" y="3814897"/>
            <a:ext cx="4916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Each additional band of green is another half standard deviation on the output distribution.</a:t>
            </a:r>
            <a:endParaRPr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A67E133-F79F-9F47-8424-5CBF968161CE}"/>
              </a:ext>
            </a:extLst>
          </p:cNvPr>
          <p:cNvCxnSpPr/>
          <p:nvPr/>
        </p:nvCxnSpPr>
        <p:spPr>
          <a:xfrm>
            <a:off x="4940710" y="2846439"/>
            <a:ext cx="2300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8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DE32-3D8A-8944-9D87-06ACA25A235D}"/>
              </a:ext>
            </a:extLst>
          </p:cNvPr>
          <p:cNvSpPr txBox="1"/>
          <p:nvPr/>
        </p:nvSpPr>
        <p:spPr>
          <a:xfrm>
            <a:off x="2654335" y="2598003"/>
            <a:ext cx="7415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/>
              <a:t>PART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4</a:t>
            </a:r>
            <a:r>
              <a:rPr kumimoji="1" lang="zh-CN" altLang="en-US" sz="4800" b="1" dirty="0"/>
              <a:t>  </a:t>
            </a:r>
            <a:r>
              <a:rPr kumimoji="1" lang="en-US" altLang="zh-CN" sz="4800" b="1" dirty="0"/>
              <a:t>Code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Explanation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4782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15DD-A208-4846-9CE3-F9ED11F1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536"/>
          </a:xfrm>
        </p:spPr>
        <p:txBody>
          <a:bodyPr/>
          <a:lstStyle/>
          <a:p>
            <a:r>
              <a:rPr lang="en-GB" altLang="zh-CN" dirty="0"/>
              <a:t>Calling MATLAB from Python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D820A-CEB5-46AE-9791-5F4F47D8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228" y="1318662"/>
            <a:ext cx="3246784" cy="11618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MATLAB Engine API for Python provides a package for Python to call MATLAB as a computational engine. 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A61CFD6-D130-4700-A359-C3FA3BEA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8662"/>
            <a:ext cx="6111240" cy="5168672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8576E5-0772-4247-AF63-B06B5900331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695074" y="1472667"/>
            <a:ext cx="4833154" cy="42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C35A13-D153-4A23-AED1-F118D60472A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893820" y="1899583"/>
            <a:ext cx="3634408" cy="37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A937C0-8DF4-49F9-808A-BB8B6B87B23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05138" y="1899583"/>
            <a:ext cx="2523090" cy="242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0915F1-7761-496E-8059-5B644F23E1F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99774" y="1899583"/>
            <a:ext cx="2128454" cy="34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内容占位符 5">
            <a:extLst>
              <a:ext uri="{FF2B5EF4-FFF2-40B4-BE49-F238E27FC236}">
                <a16:creationId xmlns:a16="http://schemas.microsoft.com/office/drawing/2014/main" id="{80F56C67-646D-44AC-AFEE-C455BE70B70C}"/>
              </a:ext>
            </a:extLst>
          </p:cNvPr>
          <p:cNvSpPr txBox="1">
            <a:spLocks/>
          </p:cNvSpPr>
          <p:nvPr/>
        </p:nvSpPr>
        <p:spPr>
          <a:xfrm>
            <a:off x="7528228" y="4139520"/>
            <a:ext cx="3357945" cy="372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sample points of out target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CC9C406-B6B8-4B50-B418-4CCD449A518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005138" y="4325828"/>
            <a:ext cx="2523090" cy="1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内容占位符 5">
            <a:extLst>
              <a:ext uri="{FF2B5EF4-FFF2-40B4-BE49-F238E27FC236}">
                <a16:creationId xmlns:a16="http://schemas.microsoft.com/office/drawing/2014/main" id="{DABEFBA2-9E41-45E6-922F-C3F76A058F89}"/>
              </a:ext>
            </a:extLst>
          </p:cNvPr>
          <p:cNvSpPr txBox="1">
            <a:spLocks/>
          </p:cNvSpPr>
          <p:nvPr/>
        </p:nvSpPr>
        <p:spPr>
          <a:xfrm>
            <a:off x="7528228" y="5377412"/>
            <a:ext cx="3357945" cy="3726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simulation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C52A745-8F7B-481C-B9A0-1A7E71602814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872438" y="5563720"/>
            <a:ext cx="655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7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15DD-A208-4846-9CE3-F9ED11F1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536"/>
          </a:xfrm>
        </p:spPr>
        <p:txBody>
          <a:bodyPr/>
          <a:lstStyle/>
          <a:p>
            <a:r>
              <a:rPr lang="en-GB" altLang="zh-CN" dirty="0"/>
              <a:t>Calculate MSE Loss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8D30E1-1127-472D-A2FD-43E04FD761F7}"/>
                  </a:ext>
                </a:extLst>
              </p:cNvPr>
              <p:cNvSpPr txBox="1"/>
              <p:nvPr/>
            </p:nvSpPr>
            <p:spPr>
              <a:xfrm>
                <a:off x="6169389" y="2264658"/>
                <a:ext cx="6022611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−(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)^2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𝑇𝑀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𝑇𝑀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^2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8D30E1-1127-472D-A2FD-43E04FD7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9" y="2264658"/>
                <a:ext cx="6022611" cy="787523"/>
              </a:xfrm>
              <a:prstGeom prst="rect">
                <a:avLst/>
              </a:prstGeom>
              <a:blipFill>
                <a:blip r:embed="rId3"/>
                <a:stretch>
                  <a:fillRect l="-210" t="-112698" r="-210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C21418-CBB6-4F1C-9249-CEC9EB4971C2}"/>
                  </a:ext>
                </a:extLst>
              </p:cNvPr>
              <p:cNvSpPr txBox="1"/>
              <p:nvPr/>
            </p:nvSpPr>
            <p:spPr>
              <a:xfrm>
                <a:off x="6939815" y="3189604"/>
                <a:ext cx="93326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=29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C21418-CBB6-4F1C-9249-CEC9EB497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15" y="3189604"/>
                <a:ext cx="933268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7568138-40E6-4009-82E7-0F0C04714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70" y="1593507"/>
            <a:ext cx="5645219" cy="40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15DD-A208-4846-9CE3-F9ED11F1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536"/>
          </a:xfrm>
        </p:spPr>
        <p:txBody>
          <a:bodyPr/>
          <a:lstStyle/>
          <a:p>
            <a:r>
              <a:rPr lang="en-GB" altLang="zh-CN" dirty="0"/>
              <a:t>Set Searching Bounds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84A98-D1BB-4BFB-9FBA-6FDA5E3F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662"/>
            <a:ext cx="10859366" cy="728306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DA0ED94D-1AC5-4F47-A868-456358ACF5E1}"/>
              </a:ext>
            </a:extLst>
          </p:cNvPr>
          <p:cNvSpPr txBox="1">
            <a:spLocks/>
          </p:cNvSpPr>
          <p:nvPr/>
        </p:nvSpPr>
        <p:spPr>
          <a:xfrm>
            <a:off x="838200" y="2272198"/>
            <a:ext cx="10515600" cy="95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dirty="0"/>
              <a:t>Do the Bayesian Optimization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3C519-BA4D-48FF-93D0-DE68DCA1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5734"/>
            <a:ext cx="10465218" cy="3267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3143A1-EB99-43EA-ABA9-52AF81DD1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91" y="5399773"/>
            <a:ext cx="8524812" cy="10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DE32-3D8A-8944-9D87-06ACA25A235D}"/>
              </a:ext>
            </a:extLst>
          </p:cNvPr>
          <p:cNvSpPr txBox="1"/>
          <p:nvPr/>
        </p:nvSpPr>
        <p:spPr>
          <a:xfrm>
            <a:off x="2066692" y="2598003"/>
            <a:ext cx="805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/>
              <a:t>PART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5</a:t>
            </a:r>
            <a:r>
              <a:rPr kumimoji="1" lang="zh-CN" altLang="en-US" sz="4800" b="1" dirty="0"/>
              <a:t>  </a:t>
            </a:r>
            <a:r>
              <a:rPr kumimoji="1" lang="en-US" altLang="zh-CN" sz="4800" b="1" dirty="0"/>
              <a:t>Optimization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Result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585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111459-BC20-44E1-AEDF-BF5EB0BE9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06"/>
          <a:stretch/>
        </p:blipFill>
        <p:spPr>
          <a:xfrm>
            <a:off x="292538" y="467133"/>
            <a:ext cx="2819759" cy="2122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D89C4E-8CB0-47F6-AEA0-B7CFFAE244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02"/>
          <a:stretch/>
        </p:blipFill>
        <p:spPr>
          <a:xfrm>
            <a:off x="3200724" y="467133"/>
            <a:ext cx="2822938" cy="21221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504E02-929F-45E1-9B50-4F37808B4A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62"/>
          <a:stretch/>
        </p:blipFill>
        <p:spPr>
          <a:xfrm>
            <a:off x="359781" y="3793504"/>
            <a:ext cx="2752516" cy="20579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D0D269-5C28-4102-8132-81F8A1F430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062"/>
          <a:stretch/>
        </p:blipFill>
        <p:spPr>
          <a:xfrm>
            <a:off x="3200725" y="3781909"/>
            <a:ext cx="2752516" cy="2057948"/>
          </a:xfrm>
          <a:prstGeom prst="rect">
            <a:avLst/>
          </a:prstGeom>
        </p:spPr>
      </p:pic>
      <p:sp>
        <p:nvSpPr>
          <p:cNvPr id="14" name="标题 13">
            <a:extLst>
              <a:ext uri="{FF2B5EF4-FFF2-40B4-BE49-F238E27FC236}">
                <a16:creationId xmlns:a16="http://schemas.microsoft.com/office/drawing/2014/main" id="{F9080306-A92A-4C5E-B4AE-205A4C91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5" y="6050314"/>
            <a:ext cx="1025695" cy="251095"/>
          </a:xfrm>
        </p:spPr>
        <p:txBody>
          <a:bodyPr>
            <a:noAutofit/>
          </a:bodyPr>
          <a:lstStyle/>
          <a:p>
            <a:r>
              <a:rPr lang="en-US" altLang="zh-CN" sz="1800" b="1" dirty="0"/>
              <a:t>450-470</a:t>
            </a:r>
            <a:endParaRPr lang="zh-CN" altLang="en-US" sz="1800" b="1" dirty="0"/>
          </a:p>
        </p:txBody>
      </p:sp>
      <p:sp>
        <p:nvSpPr>
          <p:cNvPr id="15" name="标题 13">
            <a:extLst>
              <a:ext uri="{FF2B5EF4-FFF2-40B4-BE49-F238E27FC236}">
                <a16:creationId xmlns:a16="http://schemas.microsoft.com/office/drawing/2014/main" id="{74DCECE2-8750-4D98-A382-A2C8B6402471}"/>
              </a:ext>
            </a:extLst>
          </p:cNvPr>
          <p:cNvSpPr txBox="1">
            <a:spLocks/>
          </p:cNvSpPr>
          <p:nvPr/>
        </p:nvSpPr>
        <p:spPr>
          <a:xfrm>
            <a:off x="2631905" y="131128"/>
            <a:ext cx="1025695" cy="251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/>
              <a:t>500-520</a:t>
            </a:r>
            <a:endParaRPr lang="zh-CN" altLang="en-US" sz="18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F1A6EDD-86C4-4643-B999-9704AA3A6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130" y="467132"/>
            <a:ext cx="2822888" cy="2122195"/>
          </a:xfrm>
          <a:prstGeom prst="rect">
            <a:avLst/>
          </a:prstGeom>
        </p:spPr>
      </p:pic>
      <p:sp>
        <p:nvSpPr>
          <p:cNvPr id="18" name="标题 13">
            <a:extLst>
              <a:ext uri="{FF2B5EF4-FFF2-40B4-BE49-F238E27FC236}">
                <a16:creationId xmlns:a16="http://schemas.microsoft.com/office/drawing/2014/main" id="{70AFAD68-DCCD-4209-BC27-176FE408133D}"/>
              </a:ext>
            </a:extLst>
          </p:cNvPr>
          <p:cNvSpPr txBox="1">
            <a:spLocks/>
          </p:cNvSpPr>
          <p:nvPr/>
        </p:nvSpPr>
        <p:spPr>
          <a:xfrm>
            <a:off x="8537122" y="131128"/>
            <a:ext cx="1025695" cy="251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/>
              <a:t>600-620</a:t>
            </a:r>
            <a:endParaRPr lang="zh-CN" altLang="en-US" sz="1800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71D09D0-7BFE-4559-801D-445796FD4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761" y="3781909"/>
            <a:ext cx="2752516" cy="2066021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5C3128-0F5B-41AD-9D3B-0DE81730D32B}"/>
              </a:ext>
            </a:extLst>
          </p:cNvPr>
          <p:cNvCxnSpPr/>
          <p:nvPr/>
        </p:nvCxnSpPr>
        <p:spPr>
          <a:xfrm>
            <a:off x="6976275" y="3023371"/>
            <a:ext cx="1295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5E95673-97AB-4499-8847-7896961C19E4}"/>
              </a:ext>
            </a:extLst>
          </p:cNvPr>
          <p:cNvCxnSpPr/>
          <p:nvPr/>
        </p:nvCxnSpPr>
        <p:spPr>
          <a:xfrm>
            <a:off x="6976275" y="3345104"/>
            <a:ext cx="1295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FBAC6F1-B1C7-4DF0-B6DC-0C5F2CE0BF00}"/>
              </a:ext>
            </a:extLst>
          </p:cNvPr>
          <p:cNvSpPr/>
          <p:nvPr/>
        </p:nvSpPr>
        <p:spPr>
          <a:xfrm>
            <a:off x="7496975" y="2894852"/>
            <a:ext cx="254000" cy="25106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3">
            <a:extLst>
              <a:ext uri="{FF2B5EF4-FFF2-40B4-BE49-F238E27FC236}">
                <a16:creationId xmlns:a16="http://schemas.microsoft.com/office/drawing/2014/main" id="{82D30DC0-04F7-4B64-99A0-42AFF592ED8E}"/>
              </a:ext>
            </a:extLst>
          </p:cNvPr>
          <p:cNvSpPr txBox="1">
            <a:spLocks/>
          </p:cNvSpPr>
          <p:nvPr/>
        </p:nvSpPr>
        <p:spPr>
          <a:xfrm>
            <a:off x="8478429" y="2894852"/>
            <a:ext cx="3205386" cy="259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/>
              <a:t>Target Line with Sample Points</a:t>
            </a:r>
            <a:endParaRPr lang="zh-CN" altLang="en-US" sz="1800" b="1" dirty="0"/>
          </a:p>
        </p:txBody>
      </p:sp>
      <p:sp>
        <p:nvSpPr>
          <p:cNvPr id="27" name="标题 13">
            <a:extLst>
              <a:ext uri="{FF2B5EF4-FFF2-40B4-BE49-F238E27FC236}">
                <a16:creationId xmlns:a16="http://schemas.microsoft.com/office/drawing/2014/main" id="{C6FC1F6A-C86C-47B5-9730-D219E96A18C0}"/>
              </a:ext>
            </a:extLst>
          </p:cNvPr>
          <p:cNvSpPr txBox="1">
            <a:spLocks/>
          </p:cNvSpPr>
          <p:nvPr/>
        </p:nvSpPr>
        <p:spPr>
          <a:xfrm>
            <a:off x="8478429" y="3178893"/>
            <a:ext cx="3205386" cy="259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/>
              <a:t>Simulation Result</a:t>
            </a:r>
            <a:endParaRPr lang="zh-CN" altLang="en-US" sz="1800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15E6C49-68CD-481B-AD95-8E14B29EB4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5130" y="3793505"/>
            <a:ext cx="2748168" cy="2066022"/>
          </a:xfrm>
          <a:prstGeom prst="rect">
            <a:avLst/>
          </a:prstGeom>
        </p:spPr>
      </p:pic>
      <p:sp>
        <p:nvSpPr>
          <p:cNvPr id="29" name="标题 13">
            <a:extLst>
              <a:ext uri="{FF2B5EF4-FFF2-40B4-BE49-F238E27FC236}">
                <a16:creationId xmlns:a16="http://schemas.microsoft.com/office/drawing/2014/main" id="{60CE943F-3C57-45EA-BF4F-4B8D36ABC197}"/>
              </a:ext>
            </a:extLst>
          </p:cNvPr>
          <p:cNvSpPr txBox="1">
            <a:spLocks/>
          </p:cNvSpPr>
          <p:nvPr/>
        </p:nvSpPr>
        <p:spPr>
          <a:xfrm>
            <a:off x="8478429" y="6050313"/>
            <a:ext cx="1025695" cy="251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/>
              <a:t>550-570</a:t>
            </a:r>
            <a:endParaRPr lang="zh-CN" altLang="en-US" sz="18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B69B75E-526A-4EE3-9CB4-AE9427E5CF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9996" y="467132"/>
            <a:ext cx="2831282" cy="212514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7E329CA-4853-4663-B5D4-6C8D66A0D876}"/>
              </a:ext>
            </a:extLst>
          </p:cNvPr>
          <p:cNvSpPr txBox="1"/>
          <p:nvPr/>
        </p:nvSpPr>
        <p:spPr>
          <a:xfrm>
            <a:off x="907466" y="2729751"/>
            <a:ext cx="344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/>
              <a:t>'period': (200.0, 600.0), 'thickness': (200.0, 600.0), 'dutycycle':(0.5,0.95)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0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29754-D2EF-E04E-A7A1-7B5157DCA63E}"/>
              </a:ext>
            </a:extLst>
          </p:cNvPr>
          <p:cNvSpPr txBox="1">
            <a:spLocks/>
          </p:cNvSpPr>
          <p:nvPr/>
        </p:nvSpPr>
        <p:spPr>
          <a:xfrm>
            <a:off x="651933" y="466726"/>
            <a:ext cx="5158932" cy="871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Existing problems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5A77A16-5BBF-5C45-99AB-BD8E8E2BE503}"/>
              </a:ext>
            </a:extLst>
          </p:cNvPr>
          <p:cNvSpPr txBox="1">
            <a:spLocks/>
          </p:cNvSpPr>
          <p:nvPr/>
        </p:nvSpPr>
        <p:spPr>
          <a:xfrm>
            <a:off x="651933" y="3429000"/>
            <a:ext cx="3861073" cy="871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C37EEF-937D-8240-8C4F-AD1D455BF8D1}"/>
              </a:ext>
            </a:extLst>
          </p:cNvPr>
          <p:cNvSpPr txBox="1"/>
          <p:nvPr/>
        </p:nvSpPr>
        <p:spPr>
          <a:xfrm>
            <a:off x="1403174" y="1429742"/>
            <a:ext cx="989136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Structure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good.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Simulation</a:t>
            </a:r>
            <a:r>
              <a:rPr lang="zh-CN" altLang="en-US" sz="2400" dirty="0"/>
              <a:t> </a:t>
            </a:r>
            <a:r>
              <a:rPr lang="en-US" altLang="zh-CN" sz="2400" dirty="0"/>
              <a:t>curves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unstable.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8E3219-1680-A24A-9F57-0F43C838BEFD}"/>
              </a:ext>
            </a:extLst>
          </p:cNvPr>
          <p:cNvSpPr txBox="1"/>
          <p:nvPr/>
        </p:nvSpPr>
        <p:spPr>
          <a:xfrm>
            <a:off x="1403174" y="4392016"/>
            <a:ext cx="9891360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layer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glass substrate.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materials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shapes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grating.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Try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optimization.</a:t>
            </a:r>
          </a:p>
        </p:txBody>
      </p:sp>
    </p:spTree>
    <p:extLst>
      <p:ext uri="{BB962C8B-B14F-4D97-AF65-F5344CB8AC3E}">
        <p14:creationId xmlns:p14="http://schemas.microsoft.com/office/powerpoint/2010/main" val="141850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DE32-3D8A-8944-9D87-06ACA25A235D}"/>
              </a:ext>
            </a:extLst>
          </p:cNvPr>
          <p:cNvSpPr txBox="1"/>
          <p:nvPr/>
        </p:nvSpPr>
        <p:spPr>
          <a:xfrm>
            <a:off x="4264409" y="2804480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/>
              <a:t>THANK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YOU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02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DE32-3D8A-8944-9D87-06ACA25A235D}"/>
              </a:ext>
            </a:extLst>
          </p:cNvPr>
          <p:cNvSpPr txBox="1"/>
          <p:nvPr/>
        </p:nvSpPr>
        <p:spPr>
          <a:xfrm>
            <a:off x="3580728" y="2598003"/>
            <a:ext cx="5030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/>
              <a:t>PART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1</a:t>
            </a:r>
            <a:r>
              <a:rPr kumimoji="1" lang="zh-CN" altLang="en-US" sz="4800" b="1" dirty="0"/>
              <a:t>  </a:t>
            </a:r>
            <a:r>
              <a:rPr kumimoji="1" lang="en-US" altLang="zh-CN" sz="4800" b="1" dirty="0"/>
              <a:t>Our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Goal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8743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BC1D9F-48B5-D442-B871-816464A6F5CA}"/>
              </a:ext>
            </a:extLst>
          </p:cNvPr>
          <p:cNvSpPr txBox="1"/>
          <p:nvPr/>
        </p:nvSpPr>
        <p:spPr>
          <a:xfrm>
            <a:off x="724672" y="741115"/>
            <a:ext cx="464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b="1" dirty="0"/>
              <a:t>narrow-band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polarizer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6D2260D-245A-8245-A40D-6CF30C95C234}"/>
              </a:ext>
            </a:extLst>
          </p:cNvPr>
          <p:cNvCxnSpPr>
            <a:cxnSpLocks/>
          </p:cNvCxnSpPr>
          <p:nvPr/>
        </p:nvCxnSpPr>
        <p:spPr>
          <a:xfrm>
            <a:off x="3249562" y="5029200"/>
            <a:ext cx="56792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F4FC551-9CF9-2C45-BFAA-47231109B13F}"/>
              </a:ext>
            </a:extLst>
          </p:cNvPr>
          <p:cNvCxnSpPr>
            <a:cxnSpLocks/>
          </p:cNvCxnSpPr>
          <p:nvPr/>
        </p:nvCxnSpPr>
        <p:spPr>
          <a:xfrm flipV="1">
            <a:off x="3249562" y="1941871"/>
            <a:ext cx="0" cy="3087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4A79477-DC9A-4941-866A-C528FD917BE1}"/>
              </a:ext>
            </a:extLst>
          </p:cNvPr>
          <p:cNvSpPr txBox="1"/>
          <p:nvPr/>
        </p:nvSpPr>
        <p:spPr>
          <a:xfrm>
            <a:off x="9124773" y="4798367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Wavelength</a:t>
            </a:r>
            <a:r>
              <a:rPr lang="zh-CN" altLang="en-US" sz="2400" dirty="0"/>
              <a:t> </a:t>
            </a:r>
            <a:r>
              <a:rPr lang="en-US" altLang="zh-CN" sz="2400" dirty="0"/>
              <a:t>(nm)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21A10E-A72B-004C-B615-32BB670F74CA}"/>
              </a:ext>
            </a:extLst>
          </p:cNvPr>
          <p:cNvSpPr txBox="1"/>
          <p:nvPr/>
        </p:nvSpPr>
        <p:spPr>
          <a:xfrm>
            <a:off x="1359301" y="172696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Transmission</a:t>
            </a:r>
            <a:endParaRPr lang="zh-CN" altLang="en-US" sz="2400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8583493-08B4-264F-BD22-67232166B311}"/>
              </a:ext>
            </a:extLst>
          </p:cNvPr>
          <p:cNvCxnSpPr>
            <a:cxnSpLocks/>
          </p:cNvCxnSpPr>
          <p:nvPr/>
        </p:nvCxnSpPr>
        <p:spPr>
          <a:xfrm>
            <a:off x="3249562" y="2850776"/>
            <a:ext cx="549999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8371B4-2C4A-B345-B18D-FCA04BE9F883}"/>
              </a:ext>
            </a:extLst>
          </p:cNvPr>
          <p:cNvSpPr txBox="1"/>
          <p:nvPr/>
        </p:nvSpPr>
        <p:spPr>
          <a:xfrm>
            <a:off x="2808242" y="262865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096F54-0FA4-8D4E-B17D-F921497FB9BC}"/>
              </a:ext>
            </a:extLst>
          </p:cNvPr>
          <p:cNvSpPr txBox="1"/>
          <p:nvPr/>
        </p:nvSpPr>
        <p:spPr>
          <a:xfrm>
            <a:off x="2754875" y="484319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F62049-4FF3-E84A-8055-B242356F844B}"/>
              </a:ext>
            </a:extLst>
          </p:cNvPr>
          <p:cNvSpPr txBox="1"/>
          <p:nvPr/>
        </p:nvSpPr>
        <p:spPr>
          <a:xfrm>
            <a:off x="5283656" y="509195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Bandstop</a:t>
            </a:r>
            <a:endParaRPr lang="zh-CN" altLang="en-US" sz="2400" dirty="0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99563772-D607-A944-8570-0A60EFF03CC4}"/>
              </a:ext>
            </a:extLst>
          </p:cNvPr>
          <p:cNvSpPr/>
          <p:nvPr/>
        </p:nvSpPr>
        <p:spPr>
          <a:xfrm>
            <a:off x="3550024" y="2922494"/>
            <a:ext cx="5074023" cy="1972240"/>
          </a:xfrm>
          <a:custGeom>
            <a:avLst/>
            <a:gdLst>
              <a:gd name="connsiteX0" fmla="*/ 0 w 5074023"/>
              <a:gd name="connsiteY0" fmla="*/ 0 h 1972240"/>
              <a:gd name="connsiteX1" fmla="*/ 1775011 w 5074023"/>
              <a:gd name="connsiteY1" fmla="*/ 430306 h 1972240"/>
              <a:gd name="connsiteX2" fmla="*/ 2420470 w 5074023"/>
              <a:gd name="connsiteY2" fmla="*/ 1972235 h 1972240"/>
              <a:gd name="connsiteX3" fmla="*/ 3137647 w 5074023"/>
              <a:gd name="connsiteY3" fmla="*/ 412377 h 1972240"/>
              <a:gd name="connsiteX4" fmla="*/ 5074023 w 5074023"/>
              <a:gd name="connsiteY4" fmla="*/ 53788 h 1972240"/>
              <a:gd name="connsiteX5" fmla="*/ 5074023 w 5074023"/>
              <a:gd name="connsiteY5" fmla="*/ 53788 h 197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4023" h="1972240">
                <a:moveTo>
                  <a:pt x="0" y="0"/>
                </a:moveTo>
                <a:cubicBezTo>
                  <a:pt x="685799" y="50800"/>
                  <a:pt x="1371599" y="101600"/>
                  <a:pt x="1775011" y="430306"/>
                </a:cubicBezTo>
                <a:cubicBezTo>
                  <a:pt x="2178423" y="759012"/>
                  <a:pt x="2193364" y="1975223"/>
                  <a:pt x="2420470" y="1972235"/>
                </a:cubicBezTo>
                <a:cubicBezTo>
                  <a:pt x="2647576" y="1969247"/>
                  <a:pt x="2695388" y="732118"/>
                  <a:pt x="3137647" y="412377"/>
                </a:cubicBezTo>
                <a:cubicBezTo>
                  <a:pt x="3579906" y="92636"/>
                  <a:pt x="5074023" y="53788"/>
                  <a:pt x="5074023" y="53788"/>
                </a:cubicBezTo>
                <a:lnTo>
                  <a:pt x="5074023" y="53788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84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DE32-3D8A-8944-9D87-06ACA25A235D}"/>
              </a:ext>
            </a:extLst>
          </p:cNvPr>
          <p:cNvSpPr txBox="1"/>
          <p:nvPr/>
        </p:nvSpPr>
        <p:spPr>
          <a:xfrm>
            <a:off x="1924826" y="2598003"/>
            <a:ext cx="8342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/>
              <a:t>PART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2</a:t>
            </a:r>
            <a:r>
              <a:rPr kumimoji="1" lang="zh-CN" altLang="en-US" sz="4800" b="1" dirty="0"/>
              <a:t>  </a:t>
            </a:r>
            <a:r>
              <a:rPr kumimoji="1" lang="en-US" altLang="zh-CN" sz="4800" b="1" dirty="0"/>
              <a:t>Previous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Preparation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54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9BC0C1E-6093-4701-B331-716C1E451F12}"/>
              </a:ext>
            </a:extLst>
          </p:cNvPr>
          <p:cNvSpPr txBox="1"/>
          <p:nvPr/>
        </p:nvSpPr>
        <p:spPr>
          <a:xfrm>
            <a:off x="742773" y="94307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RCWA 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E6AA2-AB75-4A1F-98A4-39968099EFC1}"/>
              </a:ext>
            </a:extLst>
          </p:cNvPr>
          <p:cNvSpPr txBox="1"/>
          <p:nvPr/>
        </p:nvSpPr>
        <p:spPr>
          <a:xfrm>
            <a:off x="742773" y="764048"/>
            <a:ext cx="967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Mainly 4 function in MATLAB to use RCWA to calculate the transmission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B7F6B2-4EC8-42F5-8E36-EBFBBF4D8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2715"/>
            <a:ext cx="12192000" cy="5149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A65146-7E01-4F5E-83E7-8638850FF20C}"/>
              </a:ext>
            </a:extLst>
          </p:cNvPr>
          <p:cNvSpPr txBox="1"/>
          <p:nvPr/>
        </p:nvSpPr>
        <p:spPr>
          <a:xfrm>
            <a:off x="762001" y="1613118"/>
            <a:ext cx="4155440" cy="1815882"/>
          </a:xfrm>
          <a:prstGeom prst="rect">
            <a:avLst/>
          </a:prstGeom>
          <a:solidFill>
            <a:srgbClr val="FFFFFF">
              <a:alpha val="3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Top function which uses other three function, plots the figures and passes the parameters.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BA8714-401D-4569-AC6D-86EC0CEA7D8B}"/>
              </a:ext>
            </a:extLst>
          </p:cNvPr>
          <p:cNvSpPr txBox="1"/>
          <p:nvPr/>
        </p:nvSpPr>
        <p:spPr>
          <a:xfrm>
            <a:off x="6778403" y="1751280"/>
            <a:ext cx="4622800" cy="1815882"/>
          </a:xfrm>
          <a:prstGeom prst="rect">
            <a:avLst/>
          </a:prstGeom>
          <a:solidFill>
            <a:srgbClr val="FFFFFF">
              <a:alpha val="3607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Define the structure and run RETICOLO kit to calculate the transmission of one wavelength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1A7AA1-C2CA-4257-8697-EF0C40075FF4}"/>
              </a:ext>
            </a:extLst>
          </p:cNvPr>
          <p:cNvSpPr txBox="1"/>
          <p:nvPr/>
        </p:nvSpPr>
        <p:spPr>
          <a:xfrm>
            <a:off x="762001" y="4608165"/>
            <a:ext cx="4155440" cy="1384995"/>
          </a:xfrm>
          <a:prstGeom prst="rect">
            <a:avLst/>
          </a:prstGeom>
          <a:solidFill>
            <a:schemeClr val="bg1">
              <a:alpha val="32941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Generate the samples which is of different density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BD3F15-A4E3-48A3-9AB0-9F4B137DDAB2}"/>
              </a:ext>
            </a:extLst>
          </p:cNvPr>
          <p:cNvSpPr txBox="1"/>
          <p:nvPr/>
        </p:nvSpPr>
        <p:spPr>
          <a:xfrm>
            <a:off x="6778403" y="4585806"/>
            <a:ext cx="4155440" cy="1384995"/>
          </a:xfrm>
          <a:prstGeom prst="rect">
            <a:avLst/>
          </a:prstGeom>
          <a:solidFill>
            <a:schemeClr val="bg1">
              <a:alpha val="32941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Generate the Lorentz Line-shape as the optimization goal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6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D57A36-6945-4951-8488-36DDB9D34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55"/>
            <a:ext cx="5059067" cy="40995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A2BBD9-AFD8-414D-AFA8-C66D965CB324}"/>
              </a:ext>
            </a:extLst>
          </p:cNvPr>
          <p:cNvSpPr txBox="1"/>
          <p:nvPr/>
        </p:nvSpPr>
        <p:spPr>
          <a:xfrm>
            <a:off x="742773" y="943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Test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DA60-8F69-4381-8005-A6757913C6C2}"/>
              </a:ext>
            </a:extLst>
          </p:cNvPr>
          <p:cNvSpPr txBox="1"/>
          <p:nvPr/>
        </p:nvSpPr>
        <p:spPr>
          <a:xfrm>
            <a:off x="3376515" y="4767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Air</a:t>
            </a:r>
            <a:endParaRPr lang="zh-CN" altLang="en-US" sz="28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2109DC7-C251-4F8A-9678-69BC7119EFDF}"/>
              </a:ext>
            </a:extLst>
          </p:cNvPr>
          <p:cNvCxnSpPr>
            <a:cxnSpLocks/>
          </p:cNvCxnSpPr>
          <p:nvPr/>
        </p:nvCxnSpPr>
        <p:spPr>
          <a:xfrm flipV="1">
            <a:off x="3627120" y="1073171"/>
            <a:ext cx="4584" cy="471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56DF1EC-3A7A-4853-802D-DF3FC2196D8C}"/>
              </a:ext>
            </a:extLst>
          </p:cNvPr>
          <p:cNvSpPr txBox="1"/>
          <p:nvPr/>
        </p:nvSpPr>
        <p:spPr>
          <a:xfrm>
            <a:off x="2219191" y="1666545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2E04CE-3710-4EBD-8D4C-B5246918F3B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35383" y="2445563"/>
            <a:ext cx="1517116" cy="47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EDB21E-FDB3-4521-88ED-17EC9EB3A8AD}"/>
              </a:ext>
            </a:extLst>
          </p:cNvPr>
          <p:cNvSpPr txBox="1"/>
          <p:nvPr/>
        </p:nvSpPr>
        <p:spPr>
          <a:xfrm>
            <a:off x="5252499" y="2654862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SiO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FD3A04-FA4E-4FCD-98B8-3DF006E9A6A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678945" y="2916472"/>
            <a:ext cx="1573554" cy="1017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6850AD8-E81F-42B9-9EC5-E09C40060BF3}"/>
              </a:ext>
            </a:extLst>
          </p:cNvPr>
          <p:cNvCxnSpPr>
            <a:cxnSpLocks/>
          </p:cNvCxnSpPr>
          <p:nvPr/>
        </p:nvCxnSpPr>
        <p:spPr>
          <a:xfrm>
            <a:off x="6228080" y="476725"/>
            <a:ext cx="0" cy="5646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945F72F-8C82-4C5E-88B8-DC51B688A636}"/>
              </a:ext>
            </a:extLst>
          </p:cNvPr>
          <p:cNvSpPr txBox="1"/>
          <p:nvPr/>
        </p:nvSpPr>
        <p:spPr>
          <a:xfrm>
            <a:off x="2099773" y="2727424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Si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21BE86-4266-4D60-88D3-0BBF314FEE1D}"/>
              </a:ext>
            </a:extLst>
          </p:cNvPr>
          <p:cNvSpPr txBox="1"/>
          <p:nvPr/>
        </p:nvSpPr>
        <p:spPr>
          <a:xfrm>
            <a:off x="552528" y="4985632"/>
            <a:ext cx="539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 is a structure from the reference paper to test the accuracy of the code</a:t>
            </a:r>
            <a:endParaRPr lang="zh-CN" altLang="en-US" sz="2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92CB66D-66B9-445D-BED8-1B955350C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03" y="94307"/>
            <a:ext cx="3961033" cy="29707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4326745-A413-479C-B743-C6C5E2DCF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383" y="3155319"/>
            <a:ext cx="3457257" cy="366062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E3033C3-19C4-4F42-90A2-BC9EA1BF0116}"/>
              </a:ext>
            </a:extLst>
          </p:cNvPr>
          <p:cNvSpPr txBox="1"/>
          <p:nvPr/>
        </p:nvSpPr>
        <p:spPr>
          <a:xfrm>
            <a:off x="10298189" y="2961922"/>
            <a:ext cx="1899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same as the red line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206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2BBD9-AFD8-414D-AFA8-C66D965CB324}"/>
              </a:ext>
            </a:extLst>
          </p:cNvPr>
          <p:cNvSpPr txBox="1"/>
          <p:nvPr/>
        </p:nvSpPr>
        <p:spPr>
          <a:xfrm>
            <a:off x="742773" y="94307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Structure for Optimization</a:t>
            </a:r>
            <a:endParaRPr lang="zh-CN" altLang="en-US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C70AA7-DD13-463E-85C7-74254BB4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2" y="861347"/>
            <a:ext cx="2186623" cy="49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D2DA60-8F69-4381-8005-A6757913C6C2}"/>
              </a:ext>
            </a:extLst>
          </p:cNvPr>
          <p:cNvSpPr txBox="1"/>
          <p:nvPr/>
        </p:nvSpPr>
        <p:spPr>
          <a:xfrm>
            <a:off x="2987040" y="1184512"/>
            <a:ext cx="56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air</a:t>
            </a:r>
            <a:endParaRPr lang="zh-CN" altLang="en-US" sz="28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2109DC7-C251-4F8A-9678-69BC7119EFDF}"/>
              </a:ext>
            </a:extLst>
          </p:cNvPr>
          <p:cNvCxnSpPr/>
          <p:nvPr/>
        </p:nvCxnSpPr>
        <p:spPr>
          <a:xfrm>
            <a:off x="2286000" y="1446122"/>
            <a:ext cx="617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56DF1EC-3A7A-4853-802D-DF3FC2196D8C}"/>
              </a:ext>
            </a:extLst>
          </p:cNvPr>
          <p:cNvSpPr txBox="1"/>
          <p:nvPr/>
        </p:nvSpPr>
        <p:spPr>
          <a:xfrm>
            <a:off x="3158514" y="2302667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TiO</a:t>
            </a:r>
            <a:r>
              <a:rPr lang="en-US" altLang="zh-CN" sz="2000" dirty="0"/>
              <a:t>2</a:t>
            </a:r>
            <a:endParaRPr lang="zh-CN" altLang="en-US" sz="28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2E04CE-3710-4EBD-8D4C-B5246918F3BF}"/>
              </a:ext>
            </a:extLst>
          </p:cNvPr>
          <p:cNvCxnSpPr>
            <a:cxnSpLocks/>
          </p:cNvCxnSpPr>
          <p:nvPr/>
        </p:nvCxnSpPr>
        <p:spPr>
          <a:xfrm>
            <a:off x="1991360" y="2564277"/>
            <a:ext cx="108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EDB21E-FDB3-4521-88ED-17EC9EB3A8AD}"/>
              </a:ext>
            </a:extLst>
          </p:cNvPr>
          <p:cNvSpPr txBox="1"/>
          <p:nvPr/>
        </p:nvSpPr>
        <p:spPr>
          <a:xfrm>
            <a:off x="3158514" y="4212747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Glass substrate</a:t>
            </a:r>
            <a:endParaRPr lang="zh-CN" altLang="en-US" sz="2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FD3A04-FA4E-4FCD-98B8-3DF006E9A6AB}"/>
              </a:ext>
            </a:extLst>
          </p:cNvPr>
          <p:cNvCxnSpPr>
            <a:cxnSpLocks/>
          </p:cNvCxnSpPr>
          <p:nvPr/>
        </p:nvCxnSpPr>
        <p:spPr>
          <a:xfrm>
            <a:off x="1991360" y="4474357"/>
            <a:ext cx="108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57940D6-5B05-4C11-A54F-D4DB4265C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27"/>
          <a:stretch/>
        </p:blipFill>
        <p:spPr>
          <a:xfrm>
            <a:off x="1487681" y="5928863"/>
            <a:ext cx="9660313" cy="4555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63F2580-0150-48FE-BC61-FA2D97C78267}"/>
              </a:ext>
            </a:extLst>
          </p:cNvPr>
          <p:cNvSpPr txBox="1"/>
          <p:nvPr/>
        </p:nvSpPr>
        <p:spPr>
          <a:xfrm>
            <a:off x="6317837" y="661292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Wavelength: 400~680nm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4DEC07-8266-4593-9308-B192E01457F2}"/>
              </a:ext>
            </a:extLst>
          </p:cNvPr>
          <p:cNvSpPr txBox="1"/>
          <p:nvPr/>
        </p:nvSpPr>
        <p:spPr>
          <a:xfrm>
            <a:off x="6217920" y="4258913"/>
            <a:ext cx="5758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Index of materials: </a:t>
            </a:r>
          </a:p>
          <a:p>
            <a:r>
              <a:rPr lang="en-US" altLang="zh-CN" sz="2800" dirty="0"/>
              <a:t>		change with wavelength</a:t>
            </a:r>
            <a:endParaRPr lang="zh-CN" altLang="en-US" sz="2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1832C8B-DA56-4292-BC3F-42BDF673A236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6317838" y="5213020"/>
            <a:ext cx="2779236" cy="71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551C0CC-042D-4375-9C4A-A73ECE198001}"/>
              </a:ext>
            </a:extLst>
          </p:cNvPr>
          <p:cNvSpPr txBox="1"/>
          <p:nvPr/>
        </p:nvSpPr>
        <p:spPr>
          <a:xfrm>
            <a:off x="6317836" y="1877009"/>
            <a:ext cx="52661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Optimization parameter: </a:t>
            </a:r>
          </a:p>
          <a:p>
            <a:r>
              <a:rPr lang="en-US" altLang="zh-CN" sz="2800" dirty="0"/>
              <a:t>		period of grating</a:t>
            </a:r>
          </a:p>
          <a:p>
            <a:r>
              <a:rPr lang="en-US" altLang="zh-CN" sz="2800" dirty="0"/>
              <a:t>		thickness of grating </a:t>
            </a:r>
          </a:p>
          <a:p>
            <a:r>
              <a:rPr lang="en-US" altLang="zh-CN" sz="2800" dirty="0"/>
              <a:t>		duty-cycle of grating</a:t>
            </a:r>
            <a:endParaRPr lang="zh-CN" altLang="en-US" sz="28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6850AD8-E81F-42B9-9EC5-E09C40060BF3}"/>
              </a:ext>
            </a:extLst>
          </p:cNvPr>
          <p:cNvCxnSpPr>
            <a:cxnSpLocks/>
          </p:cNvCxnSpPr>
          <p:nvPr/>
        </p:nvCxnSpPr>
        <p:spPr>
          <a:xfrm>
            <a:off x="5811520" y="861347"/>
            <a:ext cx="0" cy="45166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0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3EDF30-5E4F-4C06-9026-1520153F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14" y="1472158"/>
            <a:ext cx="5562083" cy="8266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A2BBD9-AFD8-414D-AFA8-C66D965CB324}"/>
              </a:ext>
            </a:extLst>
          </p:cNvPr>
          <p:cNvSpPr txBox="1"/>
          <p:nvPr/>
        </p:nvSpPr>
        <p:spPr>
          <a:xfrm>
            <a:off x="742773" y="94307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Test of the Structure</a:t>
            </a:r>
            <a:endParaRPr lang="zh-CN" altLang="en-US" sz="3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3F2580-0150-48FE-BC61-FA2D97C78267}"/>
              </a:ext>
            </a:extLst>
          </p:cNvPr>
          <p:cNvSpPr txBox="1"/>
          <p:nvPr/>
        </p:nvSpPr>
        <p:spPr>
          <a:xfrm>
            <a:off x="194225" y="5934332"/>
            <a:ext cx="784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This picture is obtained by randomly inputting parameters into RCWA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333DD4-88CD-4973-9764-BEA01D757843}"/>
              </a:ext>
            </a:extLst>
          </p:cNvPr>
          <p:cNvSpPr txBox="1"/>
          <p:nvPr/>
        </p:nvSpPr>
        <p:spPr>
          <a:xfrm>
            <a:off x="8348159" y="2743756"/>
            <a:ext cx="894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period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44FB25-2ACE-4C2E-985A-020D365BBD1B}"/>
              </a:ext>
            </a:extLst>
          </p:cNvPr>
          <p:cNvSpPr txBox="1"/>
          <p:nvPr/>
        </p:nvSpPr>
        <p:spPr>
          <a:xfrm>
            <a:off x="8796893" y="838199"/>
            <a:ext cx="108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thickness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93F409-0A89-40C8-A818-A166B1E88F64}"/>
              </a:ext>
            </a:extLst>
          </p:cNvPr>
          <p:cNvSpPr txBox="1"/>
          <p:nvPr/>
        </p:nvSpPr>
        <p:spPr>
          <a:xfrm>
            <a:off x="9449787" y="2760504"/>
            <a:ext cx="12266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duty-cycle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0BAF8D-02E2-43AB-AB84-58BBD89875AF}"/>
              </a:ext>
            </a:extLst>
          </p:cNvPr>
          <p:cNvSpPr txBox="1"/>
          <p:nvPr/>
        </p:nvSpPr>
        <p:spPr>
          <a:xfrm>
            <a:off x="10010364" y="868956"/>
            <a:ext cx="2087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range of </a:t>
            </a:r>
            <a:r>
              <a:rPr lang="en-US" altLang="zh-CN" dirty="0" err="1"/>
              <a:t>bandstop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7801FD-7176-4725-8CD4-A7C4C5A6AE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5558" y="1960880"/>
            <a:ext cx="0" cy="78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4EDDB6-5D09-4C2D-9BD3-6BCDC71A55B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338869" y="1207531"/>
            <a:ext cx="0" cy="4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A43A79-382B-4B05-B075-FA4F06D456E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966960" y="1960880"/>
            <a:ext cx="96136" cy="79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BB15B2-2EAE-4833-83C4-6AB8E887B1A3}"/>
              </a:ext>
            </a:extLst>
          </p:cNvPr>
          <p:cNvCxnSpPr>
            <a:cxnSpLocks/>
          </p:cNvCxnSpPr>
          <p:nvPr/>
        </p:nvCxnSpPr>
        <p:spPr>
          <a:xfrm flipV="1">
            <a:off x="10510271" y="1238288"/>
            <a:ext cx="276829" cy="4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E646D50-5E74-4CDA-BA21-9AED9F6BB32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11054080" y="1238288"/>
            <a:ext cx="233680" cy="4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E3A0F1-4129-46A1-966D-F97E2A900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5" y="838199"/>
            <a:ext cx="6175112" cy="46313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D051E4-02E5-4CBE-96A5-3618E80303EC}"/>
              </a:ext>
            </a:extLst>
          </p:cNvPr>
          <p:cNvSpPr txBox="1"/>
          <p:nvPr/>
        </p:nvSpPr>
        <p:spPr>
          <a:xfrm>
            <a:off x="6899106" y="3522536"/>
            <a:ext cx="4512459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number of samples are different in TE and TM. The density of samples changes with the range of </a:t>
            </a:r>
            <a:r>
              <a:rPr lang="en-US" altLang="zh-CN" sz="2800" dirty="0" err="1"/>
              <a:t>bandstop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376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DE32-3D8A-8944-9D87-06ACA25A235D}"/>
              </a:ext>
            </a:extLst>
          </p:cNvPr>
          <p:cNvSpPr txBox="1"/>
          <p:nvPr/>
        </p:nvSpPr>
        <p:spPr>
          <a:xfrm>
            <a:off x="2978800" y="2598003"/>
            <a:ext cx="5968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/>
              <a:t>PART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3</a:t>
            </a:r>
            <a:r>
              <a:rPr kumimoji="1" lang="zh-CN" altLang="en-US" sz="4800" b="1" dirty="0"/>
              <a:t>  </a:t>
            </a:r>
            <a:r>
              <a:rPr kumimoji="1" lang="en-US" altLang="zh-CN" sz="4800" b="1" dirty="0"/>
              <a:t>Our</a:t>
            </a:r>
            <a:r>
              <a:rPr kumimoji="1" lang="zh-CN" altLang="en-US" sz="4800" b="1" dirty="0"/>
              <a:t> </a:t>
            </a:r>
            <a:r>
              <a:rPr kumimoji="1" lang="en-US" altLang="zh-CN" sz="4800" b="1" dirty="0"/>
              <a:t>Method</a:t>
            </a:r>
            <a:endParaRPr kumimoji="1"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3065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939</Words>
  <Application>Microsoft Macintosh PowerPoint</Application>
  <PresentationFormat>宽屏</PresentationFormat>
  <Paragraphs>105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Calling MATLAB from Python</vt:lpstr>
      <vt:lpstr>Calculate MSE Loss</vt:lpstr>
      <vt:lpstr>Set Searching Bounds </vt:lpstr>
      <vt:lpstr>PowerPoint 演示文稿</vt:lpstr>
      <vt:lpstr>450-470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zjyh1011@sina.cn</dc:creator>
  <cp:lastModifiedBy>若鹏 王</cp:lastModifiedBy>
  <cp:revision>87</cp:revision>
  <dcterms:created xsi:type="dcterms:W3CDTF">2020-10-03T08:31:36Z</dcterms:created>
  <dcterms:modified xsi:type="dcterms:W3CDTF">2020-10-17T13:31:32Z</dcterms:modified>
</cp:coreProperties>
</file>