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7" r:id="rId3"/>
    <p:sldId id="265" r:id="rId4"/>
    <p:sldId id="270" r:id="rId5"/>
    <p:sldId id="266" r:id="rId6"/>
    <p:sldId id="257" r:id="rId7"/>
    <p:sldId id="272" r:id="rId8"/>
    <p:sldId id="273" r:id="rId9"/>
    <p:sldId id="275" r:id="rId10"/>
    <p:sldId id="276" r:id="rId11"/>
    <p:sldId id="274" r:id="rId12"/>
    <p:sldId id="258" r:id="rId13"/>
    <p:sldId id="259" r:id="rId14"/>
  </p:sldIdLst>
  <p:sldSz cx="9144000" cy="6858000" type="screen4x3"/>
  <p:notesSz cx="6934200" cy="92202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9999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72" y="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950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83E132-B3F2-4F65-AE76-4FFF0F5675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1AA65E5-EF93-465E-9E3C-67396C2AF3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/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26E0196-C736-4582-8306-709EE16CEF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D568E4C5-327F-47A3-9126-1B89E7A650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>
                <a:latin typeface="Arial Black" panose="020B0A04020102020204" pitchFamily="34" charset="0"/>
              </a:defRPr>
            </a:lvl1pPr>
          </a:lstStyle>
          <a:p>
            <a:fld id="{D9BEC05E-BFAF-4310-AC41-ADBFA8DC75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8F50D6-C327-4347-8681-2173E16A21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8B230D-23F2-4C0E-90ED-4321643921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AADF973-B4B0-4FB7-A886-0312AAF6A1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B228DE-6798-42DD-9EDB-0642D33849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A8154D-1589-4335-9FF4-AE1BF06B97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E8C972D-7FD8-41FE-9EF7-028C277C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Arial Black" panose="020B0A04020102020204" pitchFamily="34" charset="0"/>
              </a:defRPr>
            </a:lvl1pPr>
          </a:lstStyle>
          <a:p>
            <a:fld id="{32D83F28-F387-4D2E-B1FE-6B124E4083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B09875-0503-4415-A536-15B8DC27A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EB1C4-FCAF-4F8E-A66A-81F1702FD6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270ED48-B7FA-4095-AEF2-04DF8082E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447C0EA-8B98-4D6B-A825-6CCB4C11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8" name="Rectangle 16">
            <a:extLst>
              <a:ext uri="{FF2B5EF4-FFF2-40B4-BE49-F238E27FC236}">
                <a16:creationId xmlns:a16="http://schemas.microsoft.com/office/drawing/2014/main" id="{459BA9EC-3FF7-44EC-9EA0-C147CACE55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7E2D33F3-893B-49A4-B076-69695C7836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022D4BDE-31EB-4B1F-8D30-024678CD03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57A297-25DA-4E2C-BAB7-44199D986FB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6F5157CF-E0F7-4CB3-AE59-EE4C24318F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6019800" cy="2209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B7D7F944-7CBF-4764-A0A3-FF71EB19D1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601980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586-A1D5-4C3B-BE26-20761FDC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53CA-F53C-40EA-BC17-266A30AEF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7551E-511C-407A-A2F6-B1AE6FDB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225F-0677-4CF0-A32F-39D0634D4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7EF7-3E8A-412A-8BC1-452D31373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F5CDA0-80DA-48D8-B4CB-109B8CD78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43ECD-AC47-4E45-A11D-38DE5D1ACC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846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E33-B6DE-4BE3-B28B-95A922CE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2395D-B9E7-4237-85C2-701B611A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D1A6-BAEA-4403-A272-792C6740E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ECCB-4264-478A-AF38-F0A46F6E2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245EC0-5CDC-4F83-ABFB-A17F42046F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C1C62D-4E58-4618-9563-C4438A5901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8635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8753B-99DA-436C-AB96-DD1961E1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7D15C-3743-45AE-B863-C9E7FBAD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8A774-C331-4742-8FB2-F66D4B285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F4D4-A463-46E2-AF2E-EF1E07D47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F1A974-5EB8-46E3-AD55-FFDCE36963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D27681-BAF2-4B60-9F0F-72D33278FF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5325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E96C-F6DF-4731-88DC-6E6C4E5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AEA6-2592-4044-A21C-EE5B246ACE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49969040-9B7C-4B71-A5BF-18124F9308F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A335-7058-4941-8FB9-28C632193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FA89-884B-44D0-B1BC-036AB698C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1FA0DF1-69A4-49BC-8004-2A306D2254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05A53-3FE8-4110-9E5C-611387E1C91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330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CDA6-23F8-42FE-B4F6-FB24C983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F53EB612-0C5F-48CD-8BC9-5F4539A5EB53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0E4D-E31D-4D62-B25E-C460B239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BDE4-4831-4AFD-8D57-E83EF055A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4072-9C78-4530-9205-4BA8B3FDD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E8BFF1-E06B-44F8-B74E-0941AEA927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FF144-7403-436C-82A1-4CB946997D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0840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AB14-A4E4-4290-9684-FED1A4A4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094F-43E4-4630-9477-B970A23BE4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F5E28-B3D9-4A44-A4EB-D811DCAF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427F-8CCD-47E5-8EF6-52D4511923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D0C6-B2C8-446A-9A34-4B31E2497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A26CE2-9548-48BB-BFD6-B9FA4A2E65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D0981-1A60-4AA3-A5EC-C875F6FBF16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76741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EF5E23-6BB6-4BBF-8E18-E47082EE41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B2CF3-F264-4A89-9875-703A9CEC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5DC83-8417-4BE3-89D5-729D281B5A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1DCCB-D9A0-4721-831F-292A4BBC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3563-C664-4027-AE9A-3959C4F07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71D2-38A3-4DA6-A99D-CB5C480CC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577E7E-26B3-4112-A923-A16012F7B1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B1E9-425F-471E-94ED-C8D8470AC34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02611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621B012-E485-4432-8E92-06B6CD129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19924C14-3A19-42CC-8D8F-E22AE16D2054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B098-0BE0-4768-B80D-04A94AD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13716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347F-5AE7-459C-804A-A76B425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F76818-4AA3-44E9-9AAD-3077275B33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4813699"/>
            <a:ext cx="3943165" cy="176391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6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0DB3A8-1CB9-4CE2-808B-6818C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3634" y="4819356"/>
            <a:ext cx="3943165" cy="17526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F6C714-A295-4B23-B6EB-44DBA647EA79}"/>
              </a:ext>
            </a:extLst>
          </p:cNvPr>
          <p:cNvSpPr/>
          <p:nvPr userDrawn="1"/>
        </p:nvSpPr>
        <p:spPr bwMode="auto">
          <a:xfrm>
            <a:off x="-19235" y="6653815"/>
            <a:ext cx="1162235" cy="20418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8055A-F52F-4DF7-8485-ADA40EC93657}"/>
              </a:ext>
            </a:extLst>
          </p:cNvPr>
          <p:cNvSpPr/>
          <p:nvPr userDrawn="1"/>
        </p:nvSpPr>
        <p:spPr bwMode="auto">
          <a:xfrm>
            <a:off x="1143000" y="6653814"/>
            <a:ext cx="1162235" cy="204186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D68D3C-504C-4110-BC13-B5E8D9E94CE9}"/>
              </a:ext>
            </a:extLst>
          </p:cNvPr>
          <p:cNvSpPr/>
          <p:nvPr userDrawn="1"/>
        </p:nvSpPr>
        <p:spPr bwMode="auto">
          <a:xfrm>
            <a:off x="2305235" y="6655200"/>
            <a:ext cx="1162235" cy="2041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540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6826C-ABAD-429F-A9E4-43394DFC67BF}"/>
              </a:ext>
            </a:extLst>
          </p:cNvPr>
          <p:cNvSpPr/>
          <p:nvPr userDrawn="1"/>
        </p:nvSpPr>
        <p:spPr bwMode="auto">
          <a:xfrm>
            <a:off x="-19235" y="6653815"/>
            <a:ext cx="1162235" cy="20418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4AEC-4B43-46E5-8AE8-C3C62F20AE55}"/>
              </a:ext>
            </a:extLst>
          </p:cNvPr>
          <p:cNvSpPr/>
          <p:nvPr userDrawn="1"/>
        </p:nvSpPr>
        <p:spPr bwMode="auto">
          <a:xfrm>
            <a:off x="1143000" y="6653814"/>
            <a:ext cx="1162235" cy="20418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21B012-E485-4432-8E92-06B6CD129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19924C14-3A19-42CC-8D8F-E22AE16D2054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B098-0BE0-4768-B80D-04A94AD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13716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347F-5AE7-459C-804A-A76B425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1BB34-969D-4DC0-B614-111CD0D33B9E}"/>
              </a:ext>
            </a:extLst>
          </p:cNvPr>
          <p:cNvSpPr/>
          <p:nvPr userDrawn="1"/>
        </p:nvSpPr>
        <p:spPr bwMode="auto">
          <a:xfrm>
            <a:off x="2305235" y="6655200"/>
            <a:ext cx="1162235" cy="2041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8240067-A805-4863-8922-F1ECCD75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4843770"/>
            <a:ext cx="3943165" cy="176391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6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4370B67-26C4-4736-AE21-DAC5BB7846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3634" y="4849427"/>
            <a:ext cx="3943165" cy="17526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6121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419-55CF-4F65-871F-4636BC6E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3A8E-0C10-47D9-A259-FEB1BC54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5B3ED-AA7B-43FD-918F-88BC8846D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508FF-CE70-41B5-8350-AD21D0D19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C6344-3052-44C1-9017-6FC9866592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8996F7-1EF6-4D60-9922-0F5705885D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6443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4F50-94D9-4770-88FD-290F320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2503-8C79-4C95-AF4B-5E91AB1FA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ECBD3-B377-444F-8DF4-300CB6A8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3AC2-9AD3-45DC-A27D-E71BFCB72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1B1C-0D65-4516-A592-7F77EEF15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529B3-D109-4045-8674-05A0BCB6F4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D0EDD-0544-4C4B-94A4-3E483E114BD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237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591-EA90-4B57-9921-74EF644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3DB3-6696-4FD4-BAA5-1EFE33E1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CA28-11D6-44BD-A537-D7499A43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C5B57-6AC6-4CC6-AC87-4E05B632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0D7A7-D4C4-4C5F-88FF-E7B99871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3355ED-EDFE-4CCE-9320-4DE6B9F22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25A962-6AD7-4D90-81A0-D66027D7A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E7979A-3B8C-4A9C-9E48-FBBF836266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A0AE07-717B-48B1-B906-2A8B44531E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1366E5-0251-4915-BA44-7536B376918E}"/>
              </a:ext>
            </a:extLst>
          </p:cNvPr>
          <p:cNvSpPr/>
          <p:nvPr userDrawn="1"/>
        </p:nvSpPr>
        <p:spPr bwMode="auto">
          <a:xfrm>
            <a:off x="-19235" y="6705601"/>
            <a:ext cx="1162235" cy="1523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A068F-2C0D-4C0E-AB49-924CC7899F58}"/>
              </a:ext>
            </a:extLst>
          </p:cNvPr>
          <p:cNvSpPr/>
          <p:nvPr userDrawn="1"/>
        </p:nvSpPr>
        <p:spPr bwMode="auto">
          <a:xfrm>
            <a:off x="1143000" y="6705600"/>
            <a:ext cx="1162235" cy="15239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F759BD81-AEBA-44D0-9D9F-36C2611884C1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82049-6938-432B-9810-A161723A712B}"/>
              </a:ext>
            </a:extLst>
          </p:cNvPr>
          <p:cNvSpPr/>
          <p:nvPr userDrawn="1"/>
        </p:nvSpPr>
        <p:spPr bwMode="auto">
          <a:xfrm>
            <a:off x="2305235" y="6706986"/>
            <a:ext cx="1162235" cy="15239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99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0C49-125F-42A5-AE43-6D9FD74E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73F6-DCFF-448F-B0EF-F92E8FAB1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47F1-7E15-4CC6-B707-DE6E53CE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761A08-01FA-414B-AF34-7CBBE177D9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42D0-67DF-492A-AA4F-8C7BF4FFC1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1761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ACD0EE-DDB9-4CC4-86C3-26B77087A8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F8D65-5DE3-41F0-8EB5-0FBAE7F70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4509E2-2EA7-4CCF-BFE3-9B166712C5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A8FA-1F9D-4D5D-B546-0624AFD9AF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07407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23F5-3B59-493C-B25F-2A1DE8BD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672A-7F8A-4C88-AF06-4AED42E4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8A1D-18C5-49D9-9BAB-695EE51F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CEA0-F33E-4A89-B1D8-7E6A90D30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0F60-2013-477D-AF97-BEADC5E1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9A777-624F-47A9-880B-D8E9EAD085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DA6F6-2B1F-4307-B595-082A72A73F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03735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C692341-3FBB-4D72-8D7A-99C53C0CC8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A30F629-9CEF-4795-A3C2-A5CAA3DCF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6215D999-F182-4F4F-ABA0-94A96553E2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9102" name="Rectangle 14">
            <a:extLst>
              <a:ext uri="{FF2B5EF4-FFF2-40B4-BE49-F238E27FC236}">
                <a16:creationId xmlns:a16="http://schemas.microsoft.com/office/drawing/2014/main" id="{4B7B9951-3701-4354-B91C-253E5761B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9103" name="Rectangle 15">
            <a:extLst>
              <a:ext uri="{FF2B5EF4-FFF2-40B4-BE49-F238E27FC236}">
                <a16:creationId xmlns:a16="http://schemas.microsoft.com/office/drawing/2014/main" id="{B9BE8716-491D-419F-AF72-149E614B3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9104" name="Rectangle 16">
            <a:extLst>
              <a:ext uri="{FF2B5EF4-FFF2-40B4-BE49-F238E27FC236}">
                <a16:creationId xmlns:a16="http://schemas.microsoft.com/office/drawing/2014/main" id="{79BE2190-CBBA-4903-A1E0-C6985C4AB8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4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ransition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75000"/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6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7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0F21A-617B-4338-9E32-03152C56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57717"/>
            <a:ext cx="8712968" cy="21759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Montserrat" panose="00000800000000000000" pitchFamily="50" charset="0"/>
              </a:rPr>
              <a:t>DSI – Capstone Project</a:t>
            </a:r>
            <a:br>
              <a:rPr lang="en-US" dirty="0">
                <a:latin typeface="Montserrat" panose="00000800000000000000" pitchFamily="50" charset="0"/>
              </a:rPr>
            </a:br>
            <a:br>
              <a:rPr lang="en-US" dirty="0">
                <a:latin typeface="Montserrat" panose="00000800000000000000" pitchFamily="50" charset="0"/>
              </a:rPr>
            </a:br>
            <a:r>
              <a:rPr lang="en-US" sz="3200" dirty="0">
                <a:solidFill>
                  <a:srgbClr val="0070C0"/>
                </a:solidFill>
                <a:latin typeface="Montserrat" panose="00000800000000000000" pitchFamily="50" charset="0"/>
              </a:rPr>
              <a:t>Quora Insincere Questions</a:t>
            </a:r>
            <a:endParaRPr lang="en-US" dirty="0">
              <a:solidFill>
                <a:srgbClr val="0070C0"/>
              </a:solidFill>
              <a:latin typeface="Montserrat" panose="00000800000000000000" pitchFamily="50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4FB19BC-E441-4CFF-B4B6-384FE0D39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1" y="2924944"/>
            <a:ext cx="8819821" cy="654872"/>
          </a:xfrm>
        </p:spPr>
        <p:txBody>
          <a:bodyPr/>
          <a:lstStyle/>
          <a:p>
            <a:pPr algn="ctr"/>
            <a:r>
              <a:rPr lang="en-US" altLang="en-US" sz="2800" b="1" dirty="0">
                <a:latin typeface="Lucida Calligraphy" panose="03010101010101010101" pitchFamily="66" charset="0"/>
              </a:rPr>
              <a:t>Technical Presentation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6B5E4070-F0F3-42F5-8092-218B442B26CA}"/>
              </a:ext>
            </a:extLst>
          </p:cNvPr>
          <p:cNvSpPr/>
          <p:nvPr/>
        </p:nvSpPr>
        <p:spPr bwMode="auto">
          <a:xfrm>
            <a:off x="3431721" y="4524304"/>
            <a:ext cx="2420970" cy="221005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ubtitle 11">
            <a:extLst>
              <a:ext uri="{FF2B5EF4-FFF2-40B4-BE49-F238E27FC236}">
                <a16:creationId xmlns:a16="http://schemas.microsoft.com/office/drawing/2014/main" id="{562AC8D5-6248-47C9-9CE7-69651C358ABC}"/>
              </a:ext>
            </a:extLst>
          </p:cNvPr>
          <p:cNvSpPr txBox="1">
            <a:spLocks/>
          </p:cNvSpPr>
          <p:nvPr/>
        </p:nvSpPr>
        <p:spPr bwMode="auto">
          <a:xfrm>
            <a:off x="6948264" y="4077072"/>
            <a:ext cx="28956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>
                <a:latin typeface="Lucida Handwriting" panose="03010101010101010101" pitchFamily="66" charset="0"/>
              </a:rPr>
              <a:t>Ruoran Huang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74A81F-9B34-4145-BD2C-F516DB437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5"/>
          <a:stretch/>
        </p:blipFill>
        <p:spPr>
          <a:xfrm>
            <a:off x="179512" y="4524304"/>
            <a:ext cx="3063893" cy="22100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4B7C6F-9584-43A4-8BE2-AEA684D2FD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4"/>
          <a:stretch/>
        </p:blipFill>
        <p:spPr>
          <a:xfrm>
            <a:off x="5996285" y="4524304"/>
            <a:ext cx="3003048" cy="22326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>
            <a:extLst>
              <a:ext uri="{FF2B5EF4-FFF2-40B4-BE49-F238E27FC236}">
                <a16:creationId xmlns:a16="http://schemas.microsoft.com/office/drawing/2014/main" id="{D87AF58E-4CD4-41B2-897A-D83E86A84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LSTM Modelling</a:t>
            </a:r>
          </a:p>
        </p:txBody>
      </p:sp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873E35FB-367A-495C-90FD-682A8C45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531F61-A670-4827-B258-40D9701FE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98684"/>
              </p:ext>
            </p:extLst>
          </p:nvPr>
        </p:nvGraphicFramePr>
        <p:xfrm>
          <a:off x="5536092" y="2564904"/>
          <a:ext cx="3456385" cy="1911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084">
                  <a:extLst>
                    <a:ext uri="{9D8B030D-6E8A-4147-A177-3AD203B41FA5}">
                      <a16:colId xmlns:a16="http://schemas.microsoft.com/office/drawing/2014/main" val="1115076372"/>
                    </a:ext>
                  </a:extLst>
                </a:gridCol>
                <a:gridCol w="892084">
                  <a:extLst>
                    <a:ext uri="{9D8B030D-6E8A-4147-A177-3AD203B41FA5}">
                      <a16:colId xmlns:a16="http://schemas.microsoft.com/office/drawing/2014/main" val="29105506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215679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50776883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4206414175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Label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No. of Embedding Words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Embedding Dimension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LSTM Output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Drop Rate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80857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effectLst/>
                        </a:rPr>
                        <a:t>LSTM1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100k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298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effectLst/>
                        </a:rPr>
                        <a:t>LSTM2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160k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995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effectLst/>
                        </a:rPr>
                        <a:t>LSTM3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160k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167219"/>
                  </a:ext>
                </a:extLst>
              </a:tr>
              <a:tr h="19687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effectLst/>
                        </a:rPr>
                        <a:t>W2V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160K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45068"/>
                  </a:ext>
                </a:extLst>
              </a:tr>
            </a:tbl>
          </a:graphicData>
        </a:graphic>
      </p:graphicFrame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600D320-3E40-4F6E-86F5-9C77DCBC99B0}"/>
              </a:ext>
            </a:extLst>
          </p:cNvPr>
          <p:cNvSpPr txBox="1">
            <a:spLocks/>
          </p:cNvSpPr>
          <p:nvPr/>
        </p:nvSpPr>
        <p:spPr bwMode="auto">
          <a:xfrm>
            <a:off x="457200" y="6088759"/>
            <a:ext cx="8510737" cy="55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Cleaning</a:t>
            </a:r>
            <a:r>
              <a:rPr lang="en-US" sz="1200" dirty="0"/>
              <a:t>: Remove non-alphabet characters and stop-words</a:t>
            </a:r>
          </a:p>
          <a:p>
            <a:r>
              <a:rPr lang="en-US" sz="1200" b="1" dirty="0"/>
              <a:t>Model</a:t>
            </a:r>
            <a:r>
              <a:rPr lang="en-US" sz="1200" dirty="0"/>
              <a:t>:</a:t>
            </a:r>
            <a:r>
              <a:rPr lang="en-US" sz="1200" b="1" dirty="0"/>
              <a:t> </a:t>
            </a:r>
            <a:r>
              <a:rPr lang="en-US" sz="1200" dirty="0"/>
              <a:t>LSTM, 3 Epoch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09B4D-0E5A-4CD7-9D60-C112F600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54673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498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72D8B8-4895-488F-8DB1-B94C7128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779096" cy="1371600"/>
          </a:xfrm>
        </p:spPr>
        <p:txBody>
          <a:bodyPr/>
          <a:lstStyle/>
          <a:p>
            <a:r>
              <a:rPr lang="en-US" altLang="en-US" sz="4000" dirty="0"/>
              <a:t>Activation Threshold</a:t>
            </a:r>
          </a:p>
        </p:txBody>
      </p:sp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2E2D5FF4-08C4-456D-AC96-F2E9237F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F53961E8-73A3-481F-A9F0-52E6C9A6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47" y="1796294"/>
            <a:ext cx="4631878" cy="332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063580-273D-40FA-A319-5F4B22C6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" y="1801537"/>
            <a:ext cx="4631877" cy="33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4A56C-2980-4721-884D-1E4DADC5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426"/>
              </p:ext>
            </p:extLst>
          </p:nvPr>
        </p:nvGraphicFramePr>
        <p:xfrm>
          <a:off x="1187624" y="5301208"/>
          <a:ext cx="273365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218">
                  <a:extLst>
                    <a:ext uri="{9D8B030D-6E8A-4147-A177-3AD203B41FA5}">
                      <a16:colId xmlns:a16="http://schemas.microsoft.com/office/drawing/2014/main" val="2020469332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1855370544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0146659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Threshold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Capture rate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False Positive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737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82%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72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78%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8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76%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7%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93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09D7D6-FDBD-419E-BD77-EDAF714F6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74630"/>
              </p:ext>
            </p:extLst>
          </p:nvPr>
        </p:nvGraphicFramePr>
        <p:xfrm>
          <a:off x="5573709" y="5301208"/>
          <a:ext cx="273365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218">
                  <a:extLst>
                    <a:ext uri="{9D8B030D-6E8A-4147-A177-3AD203B41FA5}">
                      <a16:colId xmlns:a16="http://schemas.microsoft.com/office/drawing/2014/main" val="2020469332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1855370544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0146659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+mn-lt"/>
                        </a:rPr>
                        <a:t>Threshold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+mn-lt"/>
                        </a:rPr>
                        <a:t>Capture rate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+mn-lt"/>
                        </a:rPr>
                        <a:t>False Positive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737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72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8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217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>
            <a:extLst>
              <a:ext uri="{FF2B5EF4-FFF2-40B4-BE49-F238E27FC236}">
                <a16:creationId xmlns:a16="http://schemas.microsoft.com/office/drawing/2014/main" id="{D87AF58E-4CD4-41B2-897A-D83E86A84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873E35FB-367A-495C-90FD-682A8C45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F428ACEF-68DC-48C3-99FF-B52A0712C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1988840"/>
            <a:ext cx="8261917" cy="4032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Accurately predicting insincere questions is difficult, due to it’s ambiguous nature and the complexity of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models with large vocabulary and high dimension had the most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Threshold can be adjusted to maximise the capture rate of insincere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manual filtering of model results will still be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time there are more features I can change with Neural Network models, which should be able to increase accuracy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>
            <a:extLst>
              <a:ext uri="{FF2B5EF4-FFF2-40B4-BE49-F238E27FC236}">
                <a16:creationId xmlns:a16="http://schemas.microsoft.com/office/drawing/2014/main" id="{7EF8ED49-EA83-4C51-9E1D-C4CB46D6D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2564904"/>
            <a:ext cx="6629400" cy="1371600"/>
          </a:xfrm>
        </p:spPr>
        <p:txBody>
          <a:bodyPr/>
          <a:lstStyle/>
          <a:p>
            <a:pPr algn="ctr"/>
            <a:r>
              <a:rPr lang="en-US" altLang="en-US" dirty="0"/>
              <a:t>Questions ?</a:t>
            </a:r>
          </a:p>
        </p:txBody>
      </p:sp>
      <p:pic>
        <p:nvPicPr>
          <p:cNvPr id="19" name="Picture 2" descr="Image result for quora">
            <a:extLst>
              <a:ext uri="{FF2B5EF4-FFF2-40B4-BE49-F238E27FC236}">
                <a16:creationId xmlns:a16="http://schemas.microsoft.com/office/drawing/2014/main" id="{2AC2133D-E45F-4270-92B4-28B80AE5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>
            <a:extLst>
              <a:ext uri="{FF2B5EF4-FFF2-40B4-BE49-F238E27FC236}">
                <a16:creationId xmlns:a16="http://schemas.microsoft.com/office/drawing/2014/main" id="{D87AF58E-4CD4-41B2-897A-D83E86A84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873E35FB-367A-495C-90FD-682A8C45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3C6991-4A32-4437-8B18-7D05AC06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286000"/>
          </a:xfrm>
        </p:spPr>
        <p:txBody>
          <a:bodyPr/>
          <a:lstStyle/>
          <a:p>
            <a:pPr algn="ctr"/>
            <a:r>
              <a:rPr lang="en" dirty="0"/>
              <a:t>“</a:t>
            </a:r>
            <a:r>
              <a:rPr lang="en-US" dirty="0"/>
              <a:t>An </a:t>
            </a:r>
            <a:r>
              <a:rPr lang="en-US" b="1" dirty="0"/>
              <a:t>existential</a:t>
            </a:r>
            <a:r>
              <a:rPr lang="en-US" dirty="0"/>
              <a:t> problem for any major website today is how to handle toxic and divisive content.</a:t>
            </a:r>
            <a:endParaRPr lang="en-AU" dirty="0"/>
          </a:p>
        </p:txBody>
      </p:sp>
      <p:pic>
        <p:nvPicPr>
          <p:cNvPr id="18" name="Picture 4" descr="Image result for quora logo">
            <a:extLst>
              <a:ext uri="{FF2B5EF4-FFF2-40B4-BE49-F238E27FC236}">
                <a16:creationId xmlns:a16="http://schemas.microsoft.com/office/drawing/2014/main" id="{8F8E3A49-80C8-483D-A15B-30A5E3F8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4267200"/>
            <a:ext cx="40576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149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Summary</a:t>
            </a:r>
          </a:p>
        </p:txBody>
      </p:sp>
      <p:pic>
        <p:nvPicPr>
          <p:cNvPr id="1026" name="Picture 2" descr="Image result for quora">
            <a:extLst>
              <a:ext uri="{FF2B5EF4-FFF2-40B4-BE49-F238E27FC236}">
                <a16:creationId xmlns:a16="http://schemas.microsoft.com/office/drawing/2014/main" id="{88B28B3C-287A-43DA-874D-66A74317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F307A58-3496-4944-BAD2-2FB0690F3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400" y="2924944"/>
            <a:ext cx="3682752" cy="228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Data Set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no. of questions: 1.31m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No. of sincere questions: 1.22m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No. of insincere questions: 0.08m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% of insincere questions: 6.2%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Baseline accuracy: 93.8%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098BB0-934F-4F60-B2FD-B4CA0D57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680" y="2924944"/>
            <a:ext cx="36827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Large data set, long computation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Imbalanced data set, use F1 Score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F044B66-D9C6-42C4-87EA-F8A5DC83A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772816"/>
            <a:ext cx="7693161" cy="103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Correctly Identify insincere questions.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DDCD9B8-566C-4B19-8FEC-9A6167BB2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EDA</a:t>
            </a:r>
          </a:p>
        </p:txBody>
      </p:sp>
      <p:pic>
        <p:nvPicPr>
          <p:cNvPr id="23" name="Picture 2" descr="Image result for quora">
            <a:extLst>
              <a:ext uri="{FF2B5EF4-FFF2-40B4-BE49-F238E27FC236}">
                <a16:creationId xmlns:a16="http://schemas.microsoft.com/office/drawing/2014/main" id="{9154F689-D477-4C26-AA4B-98278188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D4D311-0297-46C1-9BE2-01B7DB11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4246"/>
            <a:ext cx="4074171" cy="39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466D58-F431-457E-B26A-1D8B81A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74246"/>
            <a:ext cx="4074172" cy="39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30F83FC2-AA00-4D5E-9EC3-2F78E3585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601" y="1631317"/>
            <a:ext cx="3698008" cy="376064"/>
          </a:xfrm>
        </p:spPr>
        <p:txBody>
          <a:bodyPr/>
          <a:lstStyle/>
          <a:p>
            <a:pPr marL="0" indent="0" algn="ctr">
              <a:buNone/>
            </a:pPr>
            <a:r>
              <a:rPr lang="en-AU" sz="2000" b="1" dirty="0">
                <a:solidFill>
                  <a:schemeClr val="accent3"/>
                </a:solidFill>
              </a:rPr>
              <a:t>Sincere Questions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97B629-57CA-45E9-9480-BCD333CA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144" y="1643310"/>
            <a:ext cx="3754760" cy="3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b="1" dirty="0">
                <a:solidFill>
                  <a:schemeClr val="accent3"/>
                </a:solidFill>
              </a:rPr>
              <a:t>Insincere Questions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72D8B8-4895-488F-8DB1-B94C7128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128" cy="1371600"/>
          </a:xfrm>
        </p:spPr>
        <p:txBody>
          <a:bodyPr/>
          <a:lstStyle/>
          <a:p>
            <a:r>
              <a:rPr lang="en-US" altLang="en-US" sz="3600" dirty="0"/>
              <a:t>Base Text Bag of Words NB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EC96DB4-71A4-4C51-98CE-B10D0FA5C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088759"/>
            <a:ext cx="8147249" cy="556326"/>
          </a:xfrm>
        </p:spPr>
        <p:txBody>
          <a:bodyPr/>
          <a:lstStyle/>
          <a:p>
            <a:r>
              <a:rPr lang="en-US" sz="1200" b="1" dirty="0"/>
              <a:t>Cleaning</a:t>
            </a:r>
            <a:r>
              <a:rPr lang="en-US" sz="1200" dirty="0"/>
              <a:t>: Remove non-alphabet characters, remove stop-words</a:t>
            </a:r>
          </a:p>
          <a:p>
            <a:r>
              <a:rPr lang="en-US" sz="1200" b="1" dirty="0"/>
              <a:t>Model</a:t>
            </a:r>
            <a:r>
              <a:rPr lang="en-US" sz="1200" dirty="0"/>
              <a:t>:</a:t>
            </a:r>
            <a:r>
              <a:rPr lang="en-US" sz="1200" b="1" dirty="0"/>
              <a:t> </a:t>
            </a:r>
            <a:r>
              <a:rPr lang="en-US" sz="1200" dirty="0" err="1"/>
              <a:t>CountVectorize</a:t>
            </a:r>
            <a:r>
              <a:rPr lang="en-US" sz="1200" dirty="0"/>
              <a:t>, Naïve Bayes</a:t>
            </a:r>
          </a:p>
        </p:txBody>
      </p:sp>
      <p:pic>
        <p:nvPicPr>
          <p:cNvPr id="8206" name="Picture 14">
            <a:extLst>
              <a:ext uri="{FF2B5EF4-FFF2-40B4-BE49-F238E27FC236}">
                <a16:creationId xmlns:a16="http://schemas.microsoft.com/office/drawing/2014/main" id="{F7F45622-DBDF-41B9-9A29-9C124EC4C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1410741"/>
            <a:ext cx="9144000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2E2D5FF4-08C4-456D-AC96-F2E9237F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5F7C4A-A9EC-42CB-B714-1593DFAF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2186"/>
              </p:ext>
            </p:extLst>
          </p:nvPr>
        </p:nvGraphicFramePr>
        <p:xfrm>
          <a:off x="6228184" y="6088759"/>
          <a:ext cx="189884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712">
                  <a:extLst>
                    <a:ext uri="{9D8B030D-6E8A-4147-A177-3AD203B41FA5}">
                      <a16:colId xmlns:a16="http://schemas.microsoft.com/office/drawing/2014/main" val="3760958713"/>
                    </a:ext>
                  </a:extLst>
                </a:gridCol>
                <a:gridCol w="474712">
                  <a:extLst>
                    <a:ext uri="{9D8B030D-6E8A-4147-A177-3AD203B41FA5}">
                      <a16:colId xmlns:a16="http://schemas.microsoft.com/office/drawing/2014/main" val="1168821674"/>
                    </a:ext>
                  </a:extLst>
                </a:gridCol>
                <a:gridCol w="474712">
                  <a:extLst>
                    <a:ext uri="{9D8B030D-6E8A-4147-A177-3AD203B41FA5}">
                      <a16:colId xmlns:a16="http://schemas.microsoft.com/office/drawing/2014/main" val="16618820"/>
                    </a:ext>
                  </a:extLst>
                </a:gridCol>
                <a:gridCol w="474712">
                  <a:extLst>
                    <a:ext uri="{9D8B030D-6E8A-4147-A177-3AD203B41FA5}">
                      <a16:colId xmlns:a16="http://schemas.microsoft.com/office/drawing/2014/main" val="2363179324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TFIDF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Predicted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89140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0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1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103259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Actual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0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99.8%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0.2%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8159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1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91.9%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8.1%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5517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>
            <a:extLst>
              <a:ext uri="{FF2B5EF4-FFF2-40B4-BE49-F238E27FC236}">
                <a16:creationId xmlns:a16="http://schemas.microsoft.com/office/drawing/2014/main" id="{2B7AD1E1-B76D-480E-A8A7-4FE50FE0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00" cy="1371600"/>
          </a:xfrm>
        </p:spPr>
        <p:txBody>
          <a:bodyPr/>
          <a:lstStyle/>
          <a:p>
            <a:r>
              <a:rPr lang="en-US" altLang="en-US" sz="3600" dirty="0"/>
              <a:t>Lemmatized Bag of Words NB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B336083-268F-43F4-B255-06227F5F6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088759"/>
            <a:ext cx="8147249" cy="556326"/>
          </a:xfrm>
        </p:spPr>
        <p:txBody>
          <a:bodyPr/>
          <a:lstStyle/>
          <a:p>
            <a:r>
              <a:rPr lang="en-US" sz="1200" b="1" dirty="0"/>
              <a:t>Cleaning</a:t>
            </a:r>
            <a:r>
              <a:rPr lang="en-US" sz="1200" dirty="0"/>
              <a:t>: Remove non-alphabet characters, remove stop-words, lemmatized using </a:t>
            </a:r>
            <a:r>
              <a:rPr lang="en-US" sz="1200" dirty="0" err="1"/>
              <a:t>SpaCy</a:t>
            </a:r>
            <a:r>
              <a:rPr lang="en-US" sz="1200" dirty="0"/>
              <a:t> POS tagging</a:t>
            </a:r>
          </a:p>
          <a:p>
            <a:r>
              <a:rPr lang="en-US" sz="1200" b="1" dirty="0"/>
              <a:t>Model</a:t>
            </a:r>
            <a:r>
              <a:rPr lang="en-US" sz="1200" dirty="0"/>
              <a:t>:</a:t>
            </a:r>
            <a:r>
              <a:rPr lang="en-US" sz="1200" b="1" dirty="0"/>
              <a:t> </a:t>
            </a:r>
            <a:r>
              <a:rPr lang="en-US" sz="1200" dirty="0" err="1"/>
              <a:t>CountVectorize</a:t>
            </a:r>
            <a:r>
              <a:rPr lang="en-US" sz="1200" dirty="0"/>
              <a:t>, Naïve Bayes</a:t>
            </a:r>
          </a:p>
        </p:txBody>
      </p:sp>
      <p:pic>
        <p:nvPicPr>
          <p:cNvPr id="4114" name="Picture 18">
            <a:extLst>
              <a:ext uri="{FF2B5EF4-FFF2-40B4-BE49-F238E27FC236}">
                <a16:creationId xmlns:a16="http://schemas.microsoft.com/office/drawing/2014/main" id="{D5502806-2091-4C4C-AB4C-221BD5C6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" y="1410741"/>
            <a:ext cx="9144000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F66B8860-4C03-41A4-8049-022B2F65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7199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72D8B8-4895-488F-8DB1-B94C7128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99176" cy="1371600"/>
          </a:xfrm>
        </p:spPr>
        <p:txBody>
          <a:bodyPr/>
          <a:lstStyle/>
          <a:p>
            <a:r>
              <a:rPr lang="en-US" altLang="en-US" sz="3600" dirty="0"/>
              <a:t>Identity Label Bag of Words NB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D5EB34C4-313C-4928-995F-9928927575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088759"/>
            <a:ext cx="8510737" cy="556326"/>
          </a:xfrm>
        </p:spPr>
        <p:txBody>
          <a:bodyPr/>
          <a:lstStyle/>
          <a:p>
            <a:r>
              <a:rPr lang="en-US" sz="1200" b="1" dirty="0"/>
              <a:t>Cleaning</a:t>
            </a:r>
            <a:r>
              <a:rPr lang="en-US" sz="1200" dirty="0"/>
              <a:t>: Remove non-alphabet characters and stop-words. Replace racial, religious, nationality with common labels</a:t>
            </a:r>
          </a:p>
          <a:p>
            <a:r>
              <a:rPr lang="en-US" sz="1200" b="1" dirty="0"/>
              <a:t>Model</a:t>
            </a:r>
            <a:r>
              <a:rPr lang="en-US" sz="1200" dirty="0"/>
              <a:t>:</a:t>
            </a:r>
            <a:r>
              <a:rPr lang="en-US" sz="1200" b="1" dirty="0"/>
              <a:t> </a:t>
            </a:r>
            <a:r>
              <a:rPr lang="en-US" sz="1200" dirty="0" err="1"/>
              <a:t>CountVectorize</a:t>
            </a:r>
            <a:r>
              <a:rPr lang="en-US" sz="1200" dirty="0"/>
              <a:t>, Naïve Bayes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9BA76FC-2C63-45B9-8FFB-89FC48A2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741"/>
            <a:ext cx="9144000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2E2D5FF4-08C4-456D-AC96-F2E9237F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7199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813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>
            <a:extLst>
              <a:ext uri="{FF2B5EF4-FFF2-40B4-BE49-F238E27FC236}">
                <a16:creationId xmlns:a16="http://schemas.microsoft.com/office/drawing/2014/main" id="{2B7AD1E1-B76D-480E-A8A7-4FE50FE0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LSTM modelling</a:t>
            </a:r>
          </a:p>
        </p:txBody>
      </p:sp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1F4BD9B7-6E11-4ADC-A0F2-B7A174B50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0">
            <a:extLst>
              <a:ext uri="{FF2B5EF4-FFF2-40B4-BE49-F238E27FC236}">
                <a16:creationId xmlns:a16="http://schemas.microsoft.com/office/drawing/2014/main" id="{2CBE5782-1217-4DAB-9A4B-1B34980B4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824064"/>
          </a:xfrm>
        </p:spPr>
        <p:txBody>
          <a:bodyPr/>
          <a:lstStyle/>
          <a:p>
            <a:r>
              <a:rPr lang="en-US" altLang="en-US" sz="2800" dirty="0"/>
              <a:t>Advantages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Embedding able to capture complex meaning of words.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Pre-trained embedding can be used, such as Word2Vec.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Auto select best features(words) through backpropagation.</a:t>
            </a:r>
          </a:p>
          <a:p>
            <a:endParaRPr lang="en-US" altLang="en-US" dirty="0"/>
          </a:p>
          <a:p>
            <a:r>
              <a:rPr lang="en-US" altLang="en-US" sz="2800" dirty="0"/>
              <a:t>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Very long computation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Blackbox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1055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72D8B8-4895-488F-8DB1-B94C7128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779096" cy="1371600"/>
          </a:xfrm>
        </p:spPr>
        <p:txBody>
          <a:bodyPr/>
          <a:lstStyle/>
          <a:p>
            <a:r>
              <a:rPr lang="en-US" altLang="en-US" sz="4000" dirty="0"/>
              <a:t>Conv1D LSTM Modelling</a:t>
            </a:r>
          </a:p>
        </p:txBody>
      </p:sp>
      <p:pic>
        <p:nvPicPr>
          <p:cNvPr id="13" name="Picture 2" descr="Image result for quora">
            <a:extLst>
              <a:ext uri="{FF2B5EF4-FFF2-40B4-BE49-F238E27FC236}">
                <a16:creationId xmlns:a16="http://schemas.microsoft.com/office/drawing/2014/main" id="{2E2D5FF4-08C4-456D-AC96-F2E9237F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6EEB03F-73AD-4F58-AC18-85585770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01239"/>
              </p:ext>
            </p:extLst>
          </p:nvPr>
        </p:nvGraphicFramePr>
        <p:xfrm>
          <a:off x="5563340" y="2499419"/>
          <a:ext cx="3345912" cy="1859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675">
                  <a:extLst>
                    <a:ext uri="{9D8B030D-6E8A-4147-A177-3AD203B41FA5}">
                      <a16:colId xmlns:a16="http://schemas.microsoft.com/office/drawing/2014/main" val="2441439995"/>
                    </a:ext>
                  </a:extLst>
                </a:gridCol>
                <a:gridCol w="2141237">
                  <a:extLst>
                    <a:ext uri="{9D8B030D-6E8A-4147-A177-3AD203B41FA5}">
                      <a16:colId xmlns:a16="http://schemas.microsoft.com/office/drawing/2014/main" val="3443345887"/>
                    </a:ext>
                  </a:extLst>
                </a:gridCol>
              </a:tblGrid>
              <a:tr h="2160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Layers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Parameters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298806"/>
                  </a:ext>
                </a:extLst>
              </a:tr>
              <a:tr h="2340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effectLst/>
                        </a:rPr>
                        <a:t>LSTM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No. of Embedding Words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775539"/>
                  </a:ext>
                </a:extLst>
              </a:tr>
              <a:tr h="2340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Embedding Dimension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207292"/>
                  </a:ext>
                </a:extLst>
              </a:tr>
              <a:tr h="2340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LSTM Units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39503"/>
                  </a:ext>
                </a:extLst>
              </a:tr>
              <a:tr h="2340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Drop Rate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98640"/>
                  </a:ext>
                </a:extLst>
              </a:tr>
              <a:tr h="23402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effectLst/>
                        </a:rPr>
                        <a:t>Convolutional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Filter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38699"/>
                  </a:ext>
                </a:extLst>
              </a:tr>
              <a:tr h="2340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Kernel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56299"/>
                  </a:ext>
                </a:extLst>
              </a:tr>
              <a:tr h="2340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AU" sz="1100" u="none" strike="noStrike" dirty="0">
                          <a:effectLst/>
                        </a:rPr>
                        <a:t>Pool Size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400828"/>
                  </a:ext>
                </a:extLst>
              </a:tr>
            </a:tbl>
          </a:graphicData>
        </a:graphic>
      </p:graphicFrame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66B16A3-6AAE-44D0-83F4-EED0D0A0CEB7}"/>
              </a:ext>
            </a:extLst>
          </p:cNvPr>
          <p:cNvSpPr txBox="1">
            <a:spLocks/>
          </p:cNvSpPr>
          <p:nvPr/>
        </p:nvSpPr>
        <p:spPr bwMode="auto">
          <a:xfrm>
            <a:off x="457200" y="6088759"/>
            <a:ext cx="8510737" cy="55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Cleaning</a:t>
            </a:r>
            <a:r>
              <a:rPr lang="en-US" sz="1200" dirty="0"/>
              <a:t>: Remove non-alphabet characters and stop-words</a:t>
            </a:r>
          </a:p>
          <a:p>
            <a:r>
              <a:rPr lang="en-US" sz="1200" b="1" dirty="0"/>
              <a:t>Model</a:t>
            </a:r>
            <a:r>
              <a:rPr lang="en-US" sz="1200" dirty="0"/>
              <a:t>:</a:t>
            </a:r>
            <a:r>
              <a:rPr lang="en-US" sz="1200" b="1" dirty="0"/>
              <a:t> </a:t>
            </a:r>
            <a:r>
              <a:rPr lang="en-US" sz="1200" dirty="0"/>
              <a:t>Single</a:t>
            </a:r>
            <a:r>
              <a:rPr lang="en-US" sz="1200" b="1" dirty="0"/>
              <a:t> </a:t>
            </a:r>
            <a:r>
              <a:rPr lang="en-US" sz="1200" dirty="0"/>
              <a:t>Convolutional layer + LSTM, 3 Epoch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82731DB-58E1-43BE-A6F2-8CEF2B64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" y="1364359"/>
            <a:ext cx="54673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4825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Pixel">
  <a:themeElements>
    <a:clrScheme name="Custom 33">
      <a:dk1>
        <a:sysClr val="windowText" lastClr="000000"/>
      </a:dk1>
      <a:lt1>
        <a:sysClr val="window" lastClr="FFFFFF"/>
      </a:lt1>
      <a:dk2>
        <a:srgbClr val="304157"/>
      </a:dk2>
      <a:lt2>
        <a:srgbClr val="E7E6E6"/>
      </a:lt2>
      <a:accent1>
        <a:srgbClr val="197883"/>
      </a:accent1>
      <a:accent2>
        <a:srgbClr val="C4600E"/>
      </a:accent2>
      <a:accent3>
        <a:srgbClr val="EF4755"/>
      </a:accent3>
      <a:accent4>
        <a:srgbClr val="FFC000"/>
      </a:accent4>
      <a:accent5>
        <a:srgbClr val="176795"/>
      </a:accent5>
      <a:accent6>
        <a:srgbClr val="C2DBDC"/>
      </a:accent6>
      <a:hlink>
        <a:srgbClr val="F78F2F"/>
      </a:hlink>
      <a:folHlink>
        <a:srgbClr val="F78F2F"/>
      </a:folHlink>
    </a:clrScheme>
    <a:fontScheme name="Custom 3">
      <a:majorFont>
        <a:latin typeface="Franklin Gothic Heavy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252C8C8-18F8-451E-ABCD-26ED8A4A5C27}" vid="{272DE5B7-E3AA-45A1-B58A-22FF537EE4E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TF06089160</Template>
  <TotalTime>2408</TotalTime>
  <Words>430</Words>
  <Application>Microsoft Office PowerPoint</Application>
  <PresentationFormat>On-screen Show (4:3)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Franklin Gothic Heavy</vt:lpstr>
      <vt:lpstr>Lucida Calligraphy</vt:lpstr>
      <vt:lpstr>Lucida Handwriting</vt:lpstr>
      <vt:lpstr>Microsoft Sans Serif</vt:lpstr>
      <vt:lpstr>Montserrat</vt:lpstr>
      <vt:lpstr>Open Sans</vt:lpstr>
      <vt:lpstr>Wingdings</vt:lpstr>
      <vt:lpstr>Pixel</vt:lpstr>
      <vt:lpstr>DSI – Capstone Project  Quora Insincere Questions</vt:lpstr>
      <vt:lpstr>Introduction</vt:lpstr>
      <vt:lpstr>Project Summary</vt:lpstr>
      <vt:lpstr>EDA</vt:lpstr>
      <vt:lpstr>Base Text Bag of Words NB</vt:lpstr>
      <vt:lpstr>Lemmatized Bag of Words NB</vt:lpstr>
      <vt:lpstr>Identity Label Bag of Words NB</vt:lpstr>
      <vt:lpstr>LSTM modelling</vt:lpstr>
      <vt:lpstr>Conv1D LSTM Modelling</vt:lpstr>
      <vt:lpstr>LSTM Modelling</vt:lpstr>
      <vt:lpstr>Activation Threshold</vt:lpstr>
      <vt:lpstr>Summary</vt:lpstr>
      <vt:lpstr>Questions ?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–  Capstone Project  Quora Insincere Questions</dc:title>
  <dc:subject/>
  <dc:creator>Jnaks Huang</dc:creator>
  <cp:keywords/>
  <dc:description/>
  <cp:lastModifiedBy>Jnaks Huang</cp:lastModifiedBy>
  <cp:revision>61</cp:revision>
  <cp:lastPrinted>1601-01-01T00:00:00Z</cp:lastPrinted>
  <dcterms:created xsi:type="dcterms:W3CDTF">2019-02-26T01:33:38Z</dcterms:created>
  <dcterms:modified xsi:type="dcterms:W3CDTF">2019-02-28T05:59:02Z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TC060891601033</vt:lpwstr>
  </property>
</Properties>
</file>