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Nixie One"/>
      <p:regular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NixieOne-regular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slide" Target="slides/slide12.xml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1e48cee5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1e48cee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e48cee5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1e48ce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1cf94bcd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1cf94bc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1d9b88cc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1d9b88c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1d9b88cc6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1d9b88c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1d9b88cc6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1d9b88c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DSI - Capstone Project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Quora Insincere Questions</a:t>
            </a:r>
            <a:endParaRPr sz="2400"/>
          </a:p>
        </p:txBody>
      </p:sp>
      <p:sp>
        <p:nvSpPr>
          <p:cNvPr id="338" name="Google Shape;338;p11"/>
          <p:cNvSpPr txBox="1"/>
          <p:nvPr>
            <p:ph type="ctrTitle"/>
          </p:nvPr>
        </p:nvSpPr>
        <p:spPr>
          <a:xfrm>
            <a:off x="6578225" y="4665850"/>
            <a:ext cx="30660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Ruoran Huang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>
            <p:ph type="title"/>
          </p:nvPr>
        </p:nvSpPr>
        <p:spPr>
          <a:xfrm>
            <a:off x="1732700" y="9378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410" name="Google Shape;410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51" y="1583175"/>
            <a:ext cx="6176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/>
          <p:nvPr>
            <p:ph type="title"/>
          </p:nvPr>
        </p:nvSpPr>
        <p:spPr>
          <a:xfrm>
            <a:off x="1732700" y="9378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7" name="Google Shape;417;p21"/>
          <p:cNvSpPr txBox="1"/>
          <p:nvPr>
            <p:ph idx="1" type="body"/>
          </p:nvPr>
        </p:nvSpPr>
        <p:spPr>
          <a:xfrm>
            <a:off x="1595450" y="1678775"/>
            <a:ext cx="57387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My Machine learning model is capable greatly reduce the number of </a:t>
            </a:r>
            <a:r>
              <a:rPr lang="en"/>
              <a:t>questions needing</a:t>
            </a:r>
            <a:r>
              <a:rPr lang="en"/>
              <a:t> manual review (by 87%).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Some insincere questions will be missed, this is unavoidable, where websites will need to rely on user reporting.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There are many more optimising opportunities for the model, further improvement in accuracy is possible.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</p:txBody>
      </p:sp>
      <p:sp>
        <p:nvSpPr>
          <p:cNvPr id="418" name="Google Shape;418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0" y="1809750"/>
            <a:ext cx="1624026" cy="1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559725" y="973600"/>
            <a:ext cx="7344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Internet is the new wild west</a:t>
            </a:r>
            <a:endParaRPr sz="3800"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1" y="1958799"/>
            <a:ext cx="4240075" cy="28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000" y="1963362"/>
            <a:ext cx="4240075" cy="28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Quora?</a:t>
            </a:r>
            <a:endParaRPr/>
          </a:p>
        </p:txBody>
      </p:sp>
      <p:sp>
        <p:nvSpPr>
          <p:cNvPr id="352" name="Google Shape;352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13"/>
          <p:cNvSpPr txBox="1"/>
          <p:nvPr/>
        </p:nvSpPr>
        <p:spPr>
          <a:xfrm>
            <a:off x="1732700" y="1687200"/>
            <a:ext cx="63147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What they do</a:t>
            </a: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-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Crowdsourcing Q&amp;A website.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Number of visitors 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300 million unique users per month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 generated</a:t>
            </a:r>
            <a:r>
              <a:rPr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- 30 million questions in the last 2 years, plus answers.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Value</a:t>
            </a:r>
            <a:r>
              <a:rPr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 $1.8 billion, estimated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965300" y="1334425"/>
            <a:ext cx="6668100" cy="15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“</a:t>
            </a:r>
            <a:r>
              <a:rPr lang="en" sz="3000">
                <a:solidFill>
                  <a:schemeClr val="lt1"/>
                </a:solidFill>
              </a:rPr>
              <a:t>An </a:t>
            </a:r>
            <a:r>
              <a:rPr b="1" lang="en" sz="3000">
                <a:solidFill>
                  <a:srgbClr val="FFFFFF"/>
                </a:solidFill>
              </a:rPr>
              <a:t>existential</a:t>
            </a:r>
            <a:r>
              <a:rPr lang="en" sz="3000">
                <a:solidFill>
                  <a:schemeClr val="lt1"/>
                </a:solidFill>
              </a:rPr>
              <a:t> problem for any major website today is how to handle toxic and divisive content”</a:t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quora logo" id="360" name="Google Shape;3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525" y="3200950"/>
            <a:ext cx="40576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Quora Problem</a:t>
            </a:r>
            <a:endParaRPr/>
          </a:p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15"/>
          <p:cNvSpPr txBox="1"/>
          <p:nvPr/>
        </p:nvSpPr>
        <p:spPr>
          <a:xfrm>
            <a:off x="1732700" y="1685625"/>
            <a:ext cx="63147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Insincere Questions</a:t>
            </a: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-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those founded upon false premises, or that intend to make a statement rather than look for helpful answers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732700" y="2496825"/>
            <a:ext cx="6314700" cy="2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 Set</a:t>
            </a:r>
            <a:endParaRPr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1.31million questions.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6.2 % classified as Insincere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Objective</a:t>
            </a:r>
            <a:endParaRPr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Correctly Identify insincere questions in the data set.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6"/>
          <p:cNvSpPr txBox="1"/>
          <p:nvPr>
            <p:ph idx="4294967295" type="title"/>
          </p:nvPr>
        </p:nvSpPr>
        <p:spPr>
          <a:xfrm>
            <a:off x="1732700" y="7681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</a:t>
            </a:r>
            <a:endParaRPr/>
          </a:p>
        </p:txBody>
      </p:sp>
      <p:pic>
        <p:nvPicPr>
          <p:cNvPr id="375" name="Google Shape;3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57" y="1771300"/>
            <a:ext cx="3288404" cy="3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6"/>
          <p:cNvSpPr txBox="1"/>
          <p:nvPr/>
        </p:nvSpPr>
        <p:spPr>
          <a:xfrm>
            <a:off x="1573150" y="1345300"/>
            <a:ext cx="1571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incere</a:t>
            </a:r>
            <a:endParaRPr sz="1800"/>
          </a:p>
        </p:txBody>
      </p:sp>
      <p:sp>
        <p:nvSpPr>
          <p:cNvPr id="377" name="Google Shape;377;p16"/>
          <p:cNvSpPr txBox="1"/>
          <p:nvPr/>
        </p:nvSpPr>
        <p:spPr>
          <a:xfrm>
            <a:off x="5496163" y="1345300"/>
            <a:ext cx="1571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Insincere</a:t>
            </a:r>
            <a:endParaRPr sz="1800"/>
          </a:p>
        </p:txBody>
      </p:sp>
      <p:pic>
        <p:nvPicPr>
          <p:cNvPr id="378" name="Google Shape;3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675" y="1771300"/>
            <a:ext cx="3288400" cy="32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17"/>
          <p:cNvSpPr txBox="1"/>
          <p:nvPr>
            <p:ph idx="4294967295" type="title"/>
          </p:nvPr>
        </p:nvSpPr>
        <p:spPr>
          <a:xfrm>
            <a:off x="1732700" y="7681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Model</a:t>
            </a:r>
            <a:endParaRPr/>
          </a:p>
        </p:txBody>
      </p:sp>
      <p:pic>
        <p:nvPicPr>
          <p:cNvPr id="385" name="Google Shape;3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00" y="1386550"/>
            <a:ext cx="3160525" cy="23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7"/>
          <p:cNvSpPr txBox="1"/>
          <p:nvPr>
            <p:ph idx="4294967295" type="body"/>
          </p:nvPr>
        </p:nvSpPr>
        <p:spPr>
          <a:xfrm>
            <a:off x="435000" y="1314702"/>
            <a:ext cx="49443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</a:rPr>
              <a:t>Model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Count Frequency of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Ignore order/context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Assign sincerity value to each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Determine sincerity as a average value of words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E1C6"/>
                </a:solidFill>
              </a:rPr>
              <a:t>Controls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Word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Single words and/or word phrases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Relative word frequency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Replace words with common words (Identity label)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Correctly identified </a:t>
            </a:r>
            <a:r>
              <a:rPr lang="en"/>
              <a:t>69% </a:t>
            </a:r>
            <a:r>
              <a:rPr b="1" lang="en">
                <a:solidFill>
                  <a:srgbClr val="EFEFEF"/>
                </a:solidFill>
              </a:rPr>
              <a:t>of insincere questions.</a:t>
            </a:r>
            <a:r>
              <a:rPr b="1" lang="en">
                <a:solidFill>
                  <a:srgbClr val="00E1C6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FEFEF"/>
                </a:solidFill>
              </a:rPr>
              <a:t>Incorrectly identified </a:t>
            </a:r>
            <a:r>
              <a:rPr lang="en"/>
              <a:t>5% </a:t>
            </a:r>
            <a:r>
              <a:rPr b="1" lang="en">
                <a:solidFill>
                  <a:srgbClr val="EFEFEF"/>
                </a:solidFill>
              </a:rPr>
              <a:t>of sincere questions.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18"/>
          <p:cNvSpPr txBox="1"/>
          <p:nvPr>
            <p:ph idx="4294967295" type="title"/>
          </p:nvPr>
        </p:nvSpPr>
        <p:spPr>
          <a:xfrm>
            <a:off x="1732700" y="7681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r>
              <a:rPr lang="en"/>
              <a:t> Model</a:t>
            </a:r>
            <a:endParaRPr/>
          </a:p>
        </p:txBody>
      </p:sp>
      <p:sp>
        <p:nvSpPr>
          <p:cNvPr id="393" name="Google Shape;393;p18"/>
          <p:cNvSpPr txBox="1"/>
          <p:nvPr>
            <p:ph idx="4294967295" type="body"/>
          </p:nvPr>
        </p:nvSpPr>
        <p:spPr>
          <a:xfrm>
            <a:off x="435000" y="1314700"/>
            <a:ext cx="46251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</a:rPr>
              <a:t>Model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Assign complex meaning</a:t>
            </a:r>
            <a:r>
              <a:rPr lang="en"/>
              <a:t> to each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Consider order and 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Able to ignore </a:t>
            </a:r>
            <a:r>
              <a:rPr lang="en"/>
              <a:t>meaningless</a:t>
            </a:r>
            <a:r>
              <a:rPr lang="en"/>
              <a:t> words automatically.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Determine sincerity based on complex interaction of word meaning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</a:rPr>
              <a:t>Controls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Size of vocabulary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Complexity of </a:t>
            </a:r>
            <a:r>
              <a:rPr lang="en"/>
              <a:t>meaning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Number of adjacent words to consider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Correctly identified </a:t>
            </a:r>
            <a:r>
              <a:rPr lang="en"/>
              <a:t>56% </a:t>
            </a:r>
            <a:r>
              <a:rPr b="1" lang="en">
                <a:solidFill>
                  <a:srgbClr val="EFEFEF"/>
                </a:solidFill>
              </a:rPr>
              <a:t>of </a:t>
            </a:r>
            <a:r>
              <a:rPr b="1" lang="en">
                <a:solidFill>
                  <a:srgbClr val="EFEFEF"/>
                </a:solidFill>
              </a:rPr>
              <a:t>insincere questions.</a:t>
            </a:r>
            <a:r>
              <a:rPr b="1" lang="en">
                <a:solidFill>
                  <a:srgbClr val="00E1C6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Incorrectly identified </a:t>
            </a:r>
            <a:r>
              <a:rPr lang="en"/>
              <a:t>2% </a:t>
            </a:r>
            <a:r>
              <a:rPr b="1" lang="en">
                <a:solidFill>
                  <a:srgbClr val="EFEFEF"/>
                </a:solidFill>
              </a:rPr>
              <a:t>of </a:t>
            </a:r>
            <a:r>
              <a:rPr b="1" lang="en">
                <a:solidFill>
                  <a:srgbClr val="EFEFEF"/>
                </a:solidFill>
              </a:rPr>
              <a:t>sincere questions.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150" y="1413400"/>
            <a:ext cx="39624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8"/>
          <p:cNvSpPr txBox="1"/>
          <p:nvPr>
            <p:ph idx="4294967295" type="body"/>
          </p:nvPr>
        </p:nvSpPr>
        <p:spPr>
          <a:xfrm>
            <a:off x="5110150" y="2795725"/>
            <a:ext cx="39624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*</a:t>
            </a:r>
            <a:r>
              <a:rPr lang="en" sz="800"/>
              <a:t>https://towardsdatascience.com/illustrated-guide-to-lstms-and-gru-s-a-step-by-step-explanation-44e9eb85bf21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19"/>
          <p:cNvSpPr txBox="1"/>
          <p:nvPr>
            <p:ph idx="4294967295" type="title"/>
          </p:nvPr>
        </p:nvSpPr>
        <p:spPr>
          <a:xfrm>
            <a:off x="1732700" y="768100"/>
            <a:ext cx="6315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what is important</a:t>
            </a:r>
            <a:endParaRPr/>
          </a:p>
        </p:txBody>
      </p:sp>
      <p:sp>
        <p:nvSpPr>
          <p:cNvPr id="402" name="Google Shape;402;p19"/>
          <p:cNvSpPr txBox="1"/>
          <p:nvPr>
            <p:ph idx="4294967295" type="body"/>
          </p:nvPr>
        </p:nvSpPr>
        <p:spPr>
          <a:xfrm>
            <a:off x="292125" y="1314700"/>
            <a:ext cx="50895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</a:rPr>
              <a:t>What is our priority?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Default model result can be changed to priority what is important.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Increase </a:t>
            </a:r>
            <a:r>
              <a:rPr lang="en"/>
              <a:t>capture rate of Insincere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Or reduce amount of manual review.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E1C6"/>
                </a:solidFill>
              </a:rPr>
              <a:t>Prioritise capture of insincere questions</a:t>
            </a:r>
            <a:endParaRPr b="1" sz="1600">
              <a:solidFill>
                <a:srgbClr val="00E1C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1C6"/>
                </a:solidFill>
              </a:rPr>
              <a:t>    Bag of Words</a:t>
            </a:r>
            <a:endParaRPr b="1">
              <a:solidFill>
                <a:srgbClr val="00E1C6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Correctly identified </a:t>
            </a:r>
            <a:r>
              <a:rPr lang="en"/>
              <a:t>82% </a:t>
            </a:r>
            <a:r>
              <a:rPr b="1" lang="en">
                <a:solidFill>
                  <a:srgbClr val="EFEFEF"/>
                </a:solidFill>
              </a:rPr>
              <a:t>of insincere questions.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Incorrectly identified </a:t>
            </a:r>
            <a:r>
              <a:rPr lang="en"/>
              <a:t>10% </a:t>
            </a:r>
            <a:r>
              <a:rPr b="1" lang="en">
                <a:solidFill>
                  <a:srgbClr val="EFEFEF"/>
                </a:solidFill>
              </a:rPr>
              <a:t>sincere questions.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E1C6"/>
                </a:solidFill>
              </a:rPr>
              <a:t>   LSTM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Correctly identified </a:t>
            </a:r>
            <a:r>
              <a:rPr lang="en"/>
              <a:t>86% </a:t>
            </a:r>
            <a:r>
              <a:rPr b="1" lang="en">
                <a:solidFill>
                  <a:srgbClr val="EFEFEF"/>
                </a:solidFill>
              </a:rPr>
              <a:t>of insincere questions.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Incorrectly identified </a:t>
            </a:r>
            <a:r>
              <a:rPr lang="en"/>
              <a:t>8% </a:t>
            </a:r>
            <a:r>
              <a:rPr b="1" lang="en">
                <a:solidFill>
                  <a:srgbClr val="EFEFEF"/>
                </a:solidFill>
              </a:rPr>
              <a:t>of sincere questions.</a:t>
            </a:r>
            <a:endParaRPr/>
          </a:p>
        </p:txBody>
      </p:sp>
      <p:pic>
        <p:nvPicPr>
          <p:cNvPr id="403" name="Google Shape;4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100" y="1702863"/>
            <a:ext cx="4113525" cy="28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9"/>
          <p:cNvSpPr txBox="1"/>
          <p:nvPr/>
        </p:nvSpPr>
        <p:spPr>
          <a:xfrm>
            <a:off x="6199175" y="1344975"/>
            <a:ext cx="1571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LSTM Threshold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