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58" r:id="rId3"/>
    <p:sldId id="286" r:id="rId4"/>
    <p:sldId id="278" r:id="rId5"/>
    <p:sldId id="279" r:id="rId6"/>
    <p:sldId id="280" r:id="rId7"/>
    <p:sldId id="285" r:id="rId8"/>
    <p:sldId id="281" r:id="rId9"/>
    <p:sldId id="284" r:id="rId10"/>
    <p:sldId id="287" r:id="rId11"/>
    <p:sldId id="288" r:id="rId12"/>
    <p:sldId id="289" r:id="rId13"/>
    <p:sldId id="290" r:id="rId14"/>
    <p:sldId id="291" r:id="rId15"/>
    <p:sldId id="292" r:id="rId16"/>
    <p:sldId id="265"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5503" autoAdjust="0"/>
  </p:normalViewPr>
  <p:slideViewPr>
    <p:cSldViewPr>
      <p:cViewPr varScale="1">
        <p:scale>
          <a:sx n="82" d="100"/>
          <a:sy n="82" d="100"/>
        </p:scale>
        <p:origin x="149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63C39C3-506C-4246-A4C0-D445A61646DE}" type="datetimeFigureOut">
              <a:rPr lang="en-US" smtClean="0"/>
              <a:t>6/29/2023</a:t>
            </a:fld>
            <a:endParaRPr lang="en-US"/>
          </a:p>
        </p:txBody>
      </p:sp>
      <p:sp>
        <p:nvSpPr>
          <p:cNvPr id="4" name="Chỗ dành sẵn cho Hình ảnh của Bản chiếu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4A33F5B-9BD1-4C01-9776-FADCE0EED00E}" type="slidenum">
              <a:rPr lang="en-US" smtClean="0"/>
              <a:t>‹#›</a:t>
            </a:fld>
            <a:endParaRPr lang="en-US"/>
          </a:p>
        </p:txBody>
      </p:sp>
    </p:spTree>
    <p:extLst>
      <p:ext uri="{BB962C8B-B14F-4D97-AF65-F5344CB8AC3E}">
        <p14:creationId xmlns:p14="http://schemas.microsoft.com/office/powerpoint/2010/main" val="248893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Bài viết này đề xuất một kiến trúc mới </a:t>
            </a:r>
            <a:r>
              <a:rPr lang="en-US" b="0" i="0" dirty="0">
                <a:solidFill>
                  <a:srgbClr val="222222"/>
                </a:solidFill>
                <a:effectLst/>
                <a:latin typeface="Arial" panose="020B0604020202020204" pitchFamily="34" charset="0"/>
              </a:rPr>
              <a:t>malware threat intelligence system </a:t>
            </a:r>
            <a:r>
              <a:rPr lang="vi-VN" b="0" i="0" dirty="0">
                <a:solidFill>
                  <a:srgbClr val="222222"/>
                </a:solidFill>
                <a:effectLst/>
                <a:latin typeface="Arial" panose="020B0604020202020204" pitchFamily="34" charset="0"/>
              </a:rPr>
              <a:t>(MTIS) để phát hiện các mối đe dọa phần mềm độc hại hiện đại. </a:t>
            </a:r>
            <a:endParaRPr lang="en-US"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Hệ thống sử dụng các phương pháp máy học và mạng thần kinh tích chập (CNN) kết hợp với kỹ thuật </a:t>
            </a:r>
            <a:r>
              <a:rPr lang="en-US" b="0" i="0" dirty="0">
                <a:solidFill>
                  <a:srgbClr val="ECECF1"/>
                </a:solidFill>
                <a:effectLst/>
                <a:latin typeface="Söhne"/>
              </a:rPr>
              <a:t>early </a:t>
            </a:r>
            <a:r>
              <a:rPr lang="vi-VN" b="0" i="0" dirty="0" err="1">
                <a:solidFill>
                  <a:srgbClr val="ECECF1"/>
                </a:solidFill>
                <a:effectLst/>
                <a:latin typeface="Söhne"/>
              </a:rPr>
              <a:t>stopping</a:t>
            </a:r>
            <a:r>
              <a:rPr lang="vi-VN" b="0" i="0" dirty="0">
                <a:solidFill>
                  <a:srgbClr val="ECECF1"/>
                </a:solidFill>
                <a:effectLst/>
                <a:latin typeface="Söhne"/>
              </a:rPr>
              <a:t> (để tránh hiện tượng </a:t>
            </a:r>
            <a:r>
              <a:rPr lang="vi-VN" b="0" i="0" dirty="0" err="1">
                <a:solidFill>
                  <a:srgbClr val="ECECF1"/>
                </a:solidFill>
                <a:effectLst/>
                <a:latin typeface="Söhne"/>
              </a:rPr>
              <a:t>overfitting</a:t>
            </a:r>
            <a:r>
              <a:rPr lang="vi-VN" b="0" i="0" dirty="0">
                <a:solidFill>
                  <a:srgbClr val="ECECF1"/>
                </a:solidFill>
                <a:effectLst/>
                <a:latin typeface="Söhne"/>
              </a:rPr>
              <a:t>)</a:t>
            </a:r>
            <a:r>
              <a:rPr lang="vi-VN" b="0" i="0" dirty="0">
                <a:solidFill>
                  <a:srgbClr val="222222"/>
                </a:solidFill>
                <a:effectLst/>
                <a:latin typeface="Arial" panose="020B0604020202020204" pitchFamily="34" charset="0"/>
              </a:rPr>
              <a:t> để phân loại các mẫu phần mềm độc hại, được hiển thị thành hình ảnh thang độ xám và được xử lý cho các đặc điểm kết cấu.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Kết quả cho thấy kiến trúc được đề xuất có thể phát hiện chính xác các mẫu phần mềm độc hại trong thế giới thực mà không yêu cầu đảo ngược mã hoặc kiến thức chuyên môn về miền và có khả năng phục hồi đối với các mẫu phần mềm độc hại được đóng gói và mã hóa.</a:t>
            </a:r>
            <a:endParaRPr lang="en-US" sz="1200" kern="1400" dirty="0">
              <a:solidFill>
                <a:srgbClr val="212120"/>
              </a:solidFill>
              <a:effectLst/>
              <a:latin typeface="UTM Neo Sans Intel"/>
              <a:ea typeface="Times New Roman" panose="02020603050405020304" pitchFamily="18" charset="0"/>
              <a:cs typeface="Times New Roman" panose="02020603050405020304" pitchFamily="18" charset="0"/>
            </a:endParaRPr>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2</a:t>
            </a:fld>
            <a:endParaRPr lang="en-US"/>
          </a:p>
        </p:txBody>
      </p:sp>
    </p:spTree>
    <p:extLst>
      <p:ext uri="{BB962C8B-B14F-4D97-AF65-F5344CB8AC3E}">
        <p14:creationId xmlns:p14="http://schemas.microsoft.com/office/powerpoint/2010/main" val="256117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Bài viết này đề xuất một kiến trúc mới </a:t>
            </a:r>
            <a:r>
              <a:rPr lang="en-US" b="0" i="0" dirty="0">
                <a:solidFill>
                  <a:srgbClr val="222222"/>
                </a:solidFill>
                <a:effectLst/>
                <a:latin typeface="Arial" panose="020B0604020202020204" pitchFamily="34" charset="0"/>
              </a:rPr>
              <a:t>malware threat intelligence system </a:t>
            </a:r>
            <a:r>
              <a:rPr lang="vi-VN" b="0" i="0" dirty="0">
                <a:solidFill>
                  <a:srgbClr val="222222"/>
                </a:solidFill>
                <a:effectLst/>
                <a:latin typeface="Arial" panose="020B0604020202020204" pitchFamily="34" charset="0"/>
              </a:rPr>
              <a:t>(MTIS) để phát hiện các mối đe dọa phần mềm độc hại hiện đại. </a:t>
            </a:r>
            <a:endParaRPr lang="en-US"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Hệ thống sử dụng các phương pháp máy học và mạng thần kinh tích chập (CNN) kết hợp với kỹ thuật </a:t>
            </a:r>
            <a:r>
              <a:rPr lang="en-US" b="0" i="0" dirty="0">
                <a:solidFill>
                  <a:srgbClr val="ECECF1"/>
                </a:solidFill>
                <a:effectLst/>
                <a:latin typeface="Söhne"/>
              </a:rPr>
              <a:t>early </a:t>
            </a:r>
            <a:r>
              <a:rPr lang="vi-VN" b="0" i="0" dirty="0" err="1">
                <a:solidFill>
                  <a:srgbClr val="ECECF1"/>
                </a:solidFill>
                <a:effectLst/>
                <a:latin typeface="Söhne"/>
              </a:rPr>
              <a:t>stopping</a:t>
            </a:r>
            <a:r>
              <a:rPr lang="vi-VN" b="0" i="0" dirty="0">
                <a:solidFill>
                  <a:srgbClr val="ECECF1"/>
                </a:solidFill>
                <a:effectLst/>
                <a:latin typeface="Söhne"/>
              </a:rPr>
              <a:t> (để tránh hiện tượng </a:t>
            </a:r>
            <a:r>
              <a:rPr lang="vi-VN" b="0" i="0" dirty="0" err="1">
                <a:solidFill>
                  <a:srgbClr val="ECECF1"/>
                </a:solidFill>
                <a:effectLst/>
                <a:latin typeface="Söhne"/>
              </a:rPr>
              <a:t>overfitting</a:t>
            </a:r>
            <a:r>
              <a:rPr lang="vi-VN" b="0" i="0" dirty="0">
                <a:solidFill>
                  <a:srgbClr val="ECECF1"/>
                </a:solidFill>
                <a:effectLst/>
                <a:latin typeface="Söhne"/>
              </a:rPr>
              <a:t>)</a:t>
            </a:r>
            <a:r>
              <a:rPr lang="vi-VN" b="0" i="0" dirty="0">
                <a:solidFill>
                  <a:srgbClr val="222222"/>
                </a:solidFill>
                <a:effectLst/>
                <a:latin typeface="Arial" panose="020B0604020202020204" pitchFamily="34" charset="0"/>
              </a:rPr>
              <a:t> để phân loại các mẫu phần mềm độc hại, được hiển thị thành hình ảnh thang độ xám và được xử lý cho các đặc điểm kết cấu.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22222"/>
                </a:solidFill>
                <a:effectLst/>
                <a:latin typeface="Arial" panose="020B0604020202020204" pitchFamily="34" charset="0"/>
              </a:rPr>
              <a:t>Kết quả cho thấy kiến trúc được đề xuất có thể phát hiện chính xác các mẫu phần mềm độc hại trong thế giới thực mà không yêu cầu đảo ngược mã hoặc kiến thức chuyên môn về miền và có khả năng phục hồi đối với các mẫu phần mềm độc hại được đóng gói và mã hóa.</a:t>
            </a:r>
            <a:endParaRPr lang="en-US" sz="1200" kern="1400" dirty="0">
              <a:solidFill>
                <a:srgbClr val="212120"/>
              </a:solidFill>
              <a:effectLst/>
              <a:latin typeface="UTM Neo Sans Intel"/>
              <a:ea typeface="Times New Roman" panose="02020603050405020304" pitchFamily="18" charset="0"/>
              <a:cs typeface="Times New Roman" panose="02020603050405020304" pitchFamily="18" charset="0"/>
            </a:endParaRPr>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3</a:t>
            </a:fld>
            <a:endParaRPr lang="en-US"/>
          </a:p>
        </p:txBody>
      </p:sp>
    </p:spTree>
    <p:extLst>
      <p:ext uri="{BB962C8B-B14F-4D97-AF65-F5344CB8AC3E}">
        <p14:creationId xmlns:p14="http://schemas.microsoft.com/office/powerpoint/2010/main" val="348585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Hệ thống sử dụng kiến trúc </a:t>
            </a:r>
            <a:r>
              <a:rPr lang="vi-VN" dirty="0" err="1"/>
              <a:t>client</a:t>
            </a:r>
            <a:r>
              <a:rPr lang="vi-VN" dirty="0"/>
              <a:t>-Server </a:t>
            </a:r>
            <a:r>
              <a:rPr lang="vi-VN" b="0" i="0" dirty="0">
                <a:solidFill>
                  <a:srgbClr val="000000"/>
                </a:solidFill>
                <a:effectLst/>
                <a:latin typeface="Roboto" panose="02000000000000000000" pitchFamily="2" charset="0"/>
              </a:rPr>
              <a:t>để nắm bắt và giám sát lưu lượng mạng cũng như các tệp Windows PE. Dữ liệu đã thu thập được nén và chuyển đến Server để xử lý và phân tích (nhị phân, nhật ký mạng, nhật ký hệ thống và mô hình dữ liệu về mối đe dọa).</a:t>
            </a:r>
            <a:endParaRPr lang="vi-VN" dirty="0"/>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4</a:t>
            </a:fld>
            <a:endParaRPr lang="en-US"/>
          </a:p>
        </p:txBody>
      </p:sp>
    </p:spTree>
    <p:extLst>
      <p:ext uri="{BB962C8B-B14F-4D97-AF65-F5344CB8AC3E}">
        <p14:creationId xmlns:p14="http://schemas.microsoft.com/office/powerpoint/2010/main" val="219036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dirty="0">
                <a:solidFill>
                  <a:srgbClr val="000000"/>
                </a:solidFill>
                <a:effectLst/>
                <a:latin typeface="Roboto" panose="02000000000000000000" pitchFamily="2" charset="0"/>
              </a:rPr>
              <a:t>các tệp PE đã thu thập được xử lý thông qua </a:t>
            </a:r>
            <a:r>
              <a:rPr lang="vi-VN" b="0" i="0" dirty="0" err="1">
                <a:solidFill>
                  <a:srgbClr val="000000"/>
                </a:solidFill>
                <a:effectLst/>
                <a:latin typeface="Roboto" panose="02000000000000000000" pitchFamily="2" charset="0"/>
              </a:rPr>
              <a:t>AVclass</a:t>
            </a:r>
            <a:r>
              <a:rPr lang="vi-VN" b="0" i="0" dirty="0">
                <a:solidFill>
                  <a:srgbClr val="000000"/>
                </a:solidFill>
                <a:effectLst/>
                <a:latin typeface="Roboto" panose="02000000000000000000" pitchFamily="2" charset="0"/>
              </a:rPr>
              <a:t> và một công cụ </a:t>
            </a:r>
            <a:r>
              <a:rPr lang="vi-VN" b="0" i="0" dirty="0" err="1">
                <a:solidFill>
                  <a:srgbClr val="000000"/>
                </a:solidFill>
                <a:effectLst/>
                <a:latin typeface="Roboto" panose="02000000000000000000" pitchFamily="2" charset="0"/>
              </a:rPr>
              <a:t>Malheu</a:t>
            </a:r>
            <a:r>
              <a:rPr lang="en-US" b="0" i="0" dirty="0">
                <a:solidFill>
                  <a:srgbClr val="000000"/>
                </a:solidFill>
                <a:effectLst/>
                <a:latin typeface="Roboto" panose="02000000000000000000" pitchFamily="2" charset="0"/>
              </a:rPr>
              <a:t>r</a:t>
            </a:r>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5</a:t>
            </a:fld>
            <a:endParaRPr lang="en-US"/>
          </a:p>
        </p:txBody>
      </p:sp>
    </p:spTree>
    <p:extLst>
      <p:ext uri="{BB962C8B-B14F-4D97-AF65-F5344CB8AC3E}">
        <p14:creationId xmlns:p14="http://schemas.microsoft.com/office/powerpoint/2010/main" val="314853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Roboto" panose="02000000000000000000" pitchFamily="2" charset="0"/>
              </a:rPr>
              <a:t>AVclass</a:t>
            </a:r>
            <a:r>
              <a:rPr lang="vi-VN" b="0" i="0" dirty="0">
                <a:solidFill>
                  <a:srgbClr val="000000"/>
                </a:solidFill>
                <a:effectLst/>
                <a:latin typeface="Roboto" panose="02000000000000000000" pitchFamily="2" charset="0"/>
              </a:rPr>
              <a:t> và </a:t>
            </a:r>
            <a:r>
              <a:rPr lang="vi-VN" b="0" i="0" dirty="0" err="1">
                <a:solidFill>
                  <a:srgbClr val="000000"/>
                </a:solidFill>
                <a:effectLst/>
                <a:latin typeface="Roboto" panose="02000000000000000000" pitchFamily="2" charset="0"/>
              </a:rPr>
              <a:t>Malheur</a:t>
            </a:r>
            <a:r>
              <a:rPr lang="vi-VN" b="0" i="0" dirty="0">
                <a:solidFill>
                  <a:srgbClr val="000000"/>
                </a:solidFill>
                <a:effectLst/>
                <a:latin typeface="Roboto" panose="02000000000000000000" pitchFamily="2" charset="0"/>
              </a:rPr>
              <a:t> để gắn nhãn chính xác các dòng phần mềm độc hại trước khi áp dụng các thuật toán phân loại. Công cụ </a:t>
            </a:r>
            <a:r>
              <a:rPr lang="vi-VN" b="0" i="0" dirty="0" err="1">
                <a:solidFill>
                  <a:srgbClr val="000000"/>
                </a:solidFill>
                <a:effectLst/>
                <a:latin typeface="Roboto" panose="02000000000000000000" pitchFamily="2" charset="0"/>
              </a:rPr>
              <a:t>Malheur</a:t>
            </a:r>
            <a:r>
              <a:rPr lang="vi-VN" b="0" i="0" dirty="0">
                <a:solidFill>
                  <a:srgbClr val="000000"/>
                </a:solidFill>
                <a:effectLst/>
                <a:latin typeface="Roboto" panose="02000000000000000000" pitchFamily="2" charset="0"/>
              </a:rPr>
              <a:t> chọn các nguyên mẫu MIST </a:t>
            </a:r>
            <a:r>
              <a:rPr lang="vi-VN" b="0" i="0" dirty="0" err="1">
                <a:solidFill>
                  <a:srgbClr val="000000"/>
                </a:solidFill>
                <a:effectLst/>
                <a:latin typeface="Roboto" panose="02000000000000000000" pitchFamily="2" charset="0"/>
              </a:rPr>
              <a:t>report</a:t>
            </a:r>
            <a:r>
              <a:rPr lang="vi-VN" b="0" i="0" dirty="0">
                <a:solidFill>
                  <a:srgbClr val="000000"/>
                </a:solidFill>
                <a:effectLst/>
                <a:latin typeface="Roboto" panose="02000000000000000000" pitchFamily="2" charset="0"/>
              </a:rPr>
              <a:t> và thực hiện </a:t>
            </a:r>
            <a:r>
              <a:rPr lang="vi-VN" b="0" i="0" dirty="0" err="1">
                <a:solidFill>
                  <a:srgbClr val="000000"/>
                </a:solidFill>
                <a:effectLst/>
                <a:latin typeface="Roboto" panose="02000000000000000000" pitchFamily="2" charset="0"/>
              </a:rPr>
              <a:t>grouping</a:t>
            </a:r>
            <a:r>
              <a:rPr lang="vi-VN" b="0" i="0" dirty="0">
                <a:solidFill>
                  <a:srgbClr val="000000"/>
                </a:solidFill>
                <a:effectLst/>
                <a:latin typeface="Roboto" panose="02000000000000000000" pitchFamily="2" charset="0"/>
              </a:rPr>
              <a:t> các mẫu này dựa theo đặc trưng của chúng. Quá trình này được gọi là </a:t>
            </a:r>
            <a:r>
              <a:rPr lang="en-US" b="0" i="0" dirty="0">
                <a:solidFill>
                  <a:srgbClr val="000000"/>
                </a:solidFill>
                <a:effectLst/>
                <a:latin typeface="ui-sans-serif"/>
              </a:rPr>
              <a:t>prototype-based </a:t>
            </a:r>
            <a:r>
              <a:rPr lang="vi-VN" b="0" i="0" dirty="0" err="1">
                <a:solidFill>
                  <a:srgbClr val="000000"/>
                </a:solidFill>
                <a:effectLst/>
                <a:latin typeface="ui-sans-serif"/>
              </a:rPr>
              <a:t>clustering</a:t>
            </a:r>
            <a:r>
              <a:rPr lang="vi-VN" b="0" i="0" dirty="0">
                <a:solidFill>
                  <a:srgbClr val="000000"/>
                </a:solidFill>
                <a:effectLst/>
                <a:latin typeface="ui-sans-serif"/>
              </a:rPr>
              <a:t>. Những </a:t>
            </a:r>
            <a:r>
              <a:rPr lang="vi-VN" b="0" i="0" dirty="0">
                <a:solidFill>
                  <a:srgbClr val="000000"/>
                </a:solidFill>
                <a:effectLst/>
                <a:latin typeface="Roboto" panose="02000000000000000000" pitchFamily="2" charset="0"/>
              </a:rPr>
              <a:t>mẫu </a:t>
            </a:r>
            <a:r>
              <a:rPr lang="vi-VN" b="0" i="0" dirty="0" err="1">
                <a:solidFill>
                  <a:srgbClr val="000000"/>
                </a:solidFill>
                <a:effectLst/>
                <a:latin typeface="Roboto" panose="02000000000000000000" pitchFamily="2" charset="0"/>
              </a:rPr>
              <a:t>đc</a:t>
            </a:r>
            <a:r>
              <a:rPr lang="vi-VN" b="0" i="0" dirty="0">
                <a:solidFill>
                  <a:srgbClr val="000000"/>
                </a:solidFill>
                <a:effectLst/>
                <a:latin typeface="Roboto" panose="02000000000000000000" pitchFamily="2" charset="0"/>
              </a:rPr>
              <a:t> gán nhãn ghi nhãn cũng chuyển tử các nhãn PE thành </a:t>
            </a:r>
            <a:r>
              <a:rPr lang="vi-VN" b="0" i="0" dirty="0" err="1">
                <a:solidFill>
                  <a:srgbClr val="000000"/>
                </a:solidFill>
                <a:effectLst/>
                <a:latin typeface="Roboto" panose="02000000000000000000" pitchFamily="2" charset="0"/>
              </a:rPr>
              <a:t>gray-scale</a:t>
            </a:r>
            <a:r>
              <a:rPr lang="vi-VN" b="0" i="0" dirty="0">
                <a:solidFill>
                  <a:srgbClr val="000000"/>
                </a:solidFill>
                <a:effectLst/>
                <a:latin typeface="Roboto" panose="02000000000000000000" pitchFamily="2" charset="0"/>
              </a:rPr>
              <a:t> </a:t>
            </a:r>
            <a:r>
              <a:rPr lang="vi-VN" b="0" i="0" dirty="0" err="1">
                <a:solidFill>
                  <a:srgbClr val="000000"/>
                </a:solidFill>
                <a:effectLst/>
                <a:latin typeface="Roboto" panose="02000000000000000000" pitchFamily="2" charset="0"/>
              </a:rPr>
              <a:t>imgae</a:t>
            </a:r>
            <a:r>
              <a:rPr lang="vi-VN" b="0" i="0" dirty="0">
                <a:solidFill>
                  <a:srgbClr val="000000"/>
                </a:solidFill>
                <a:effectLst/>
                <a:latin typeface="Roboto" panose="02000000000000000000" pitchFamily="2" charset="0"/>
              </a:rPr>
              <a:t> bằng phương pháp </a:t>
            </a:r>
            <a:r>
              <a:rPr lang="en-US" b="0" i="0" dirty="0">
                <a:solidFill>
                  <a:srgbClr val="ECECF1"/>
                </a:solidFill>
                <a:effectLst/>
                <a:latin typeface="Söhne"/>
              </a:rPr>
              <a:t>binary visualization of executable </a:t>
            </a:r>
            <a:r>
              <a:rPr lang="vi-VN" b="0" i="0" dirty="0" err="1">
                <a:solidFill>
                  <a:srgbClr val="ECECF1"/>
                </a:solidFill>
                <a:effectLst/>
                <a:latin typeface="Söhne"/>
              </a:rPr>
              <a:t>files</a:t>
            </a:r>
            <a:r>
              <a:rPr lang="vi-VN" b="0" i="0" dirty="0">
                <a:solidFill>
                  <a:srgbClr val="ECECF1"/>
                </a:solidFill>
                <a:effectLst/>
                <a:latin typeface="Söhne"/>
              </a:rPr>
              <a:t>.</a:t>
            </a:r>
            <a:endParaRPr lang="en-US" dirty="0"/>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6</a:t>
            </a:fld>
            <a:endParaRPr lang="en-US"/>
          </a:p>
        </p:txBody>
      </p:sp>
    </p:spTree>
    <p:extLst>
      <p:ext uri="{BB962C8B-B14F-4D97-AF65-F5344CB8AC3E}">
        <p14:creationId xmlns:p14="http://schemas.microsoft.com/office/powerpoint/2010/main" val="406160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dirty="0">
                <a:solidFill>
                  <a:srgbClr val="000000"/>
                </a:solidFill>
                <a:effectLst/>
                <a:latin typeface="Roboto" panose="02000000000000000000" pitchFamily="2" charset="0"/>
              </a:rPr>
              <a:t>các tệp PE đã thu thập được xử lý thông qua </a:t>
            </a:r>
            <a:r>
              <a:rPr lang="vi-VN" b="0" i="0" dirty="0" err="1">
                <a:solidFill>
                  <a:srgbClr val="000000"/>
                </a:solidFill>
                <a:effectLst/>
                <a:latin typeface="Roboto" panose="02000000000000000000" pitchFamily="2" charset="0"/>
              </a:rPr>
              <a:t>AVclass</a:t>
            </a:r>
            <a:r>
              <a:rPr lang="vi-VN" b="0" i="0" dirty="0">
                <a:solidFill>
                  <a:srgbClr val="000000"/>
                </a:solidFill>
                <a:effectLst/>
                <a:latin typeface="Roboto" panose="02000000000000000000" pitchFamily="2" charset="0"/>
              </a:rPr>
              <a:t> và một công cụ </a:t>
            </a:r>
            <a:r>
              <a:rPr lang="vi-VN" b="0" i="0" dirty="0" err="1">
                <a:solidFill>
                  <a:srgbClr val="000000"/>
                </a:solidFill>
                <a:effectLst/>
                <a:latin typeface="Roboto" panose="02000000000000000000" pitchFamily="2" charset="0"/>
              </a:rPr>
              <a:t>Malheu</a:t>
            </a:r>
            <a:r>
              <a:rPr lang="en-US" b="0" i="0" dirty="0">
                <a:solidFill>
                  <a:srgbClr val="000000"/>
                </a:solidFill>
                <a:effectLst/>
                <a:latin typeface="Roboto" panose="02000000000000000000" pitchFamily="2" charset="0"/>
              </a:rPr>
              <a:t>r</a:t>
            </a:r>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7</a:t>
            </a:fld>
            <a:endParaRPr lang="en-US"/>
          </a:p>
        </p:txBody>
      </p:sp>
    </p:spTree>
    <p:extLst>
      <p:ext uri="{BB962C8B-B14F-4D97-AF65-F5344CB8AC3E}">
        <p14:creationId xmlns:p14="http://schemas.microsoft.com/office/powerpoint/2010/main" val="257532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Local</a:t>
            </a:r>
            <a:r>
              <a:rPr lang="vi-VN" dirty="0"/>
              <a:t> </a:t>
            </a:r>
            <a:r>
              <a:rPr lang="vi-VN" dirty="0" err="1"/>
              <a:t>feature</a:t>
            </a:r>
            <a:r>
              <a:rPr lang="vi-VN" dirty="0"/>
              <a:t> </a:t>
            </a:r>
            <a:r>
              <a:rPr lang="vi-VN" dirty="0" err="1"/>
              <a:t>extraction</a:t>
            </a:r>
            <a:r>
              <a:rPr lang="vi-VN" dirty="0"/>
              <a:t>: Các đặc trưng như (LBP, DSIFT, GLCM), DSIFT đưa ra kết quả chính xác cao hơn và khả năng mô tả các đặc điểm dày đặc hơn. Sau đó sẽ đi qua PAC và tạo ra </a:t>
            </a:r>
            <a:r>
              <a:rPr lang="vi-VN" dirty="0" err="1"/>
              <a:t>local</a:t>
            </a:r>
            <a:r>
              <a:rPr lang="vi-VN" dirty="0"/>
              <a:t> </a:t>
            </a:r>
            <a:r>
              <a:rPr lang="vi-VN" dirty="0" err="1"/>
              <a:t>fature</a:t>
            </a:r>
            <a:r>
              <a:rPr lang="vi-VN" dirty="0"/>
              <a:t> </a:t>
            </a:r>
            <a:r>
              <a:rPr lang="vi-VN" dirty="0" err="1"/>
              <a:t>vector</a:t>
            </a:r>
            <a:r>
              <a:rPr lang="vi-VN" dirty="0"/>
              <a:t> gồm 256 </a:t>
            </a:r>
            <a:r>
              <a:rPr lang="vi-VN" dirty="0" err="1"/>
              <a:t>features</a:t>
            </a:r>
            <a:endParaRPr lang="vi-VN" dirty="0"/>
          </a:p>
          <a:p>
            <a:r>
              <a:rPr lang="vi-VN" dirty="0" err="1"/>
              <a:t>Global</a:t>
            </a:r>
            <a:r>
              <a:rPr lang="vi-VN" dirty="0"/>
              <a:t> </a:t>
            </a:r>
            <a:r>
              <a:rPr lang="vi-VN" dirty="0" err="1"/>
              <a:t>feature</a:t>
            </a:r>
            <a:r>
              <a:rPr lang="vi-VN" dirty="0"/>
              <a:t> </a:t>
            </a:r>
            <a:r>
              <a:rPr lang="vi-VN" dirty="0" err="1"/>
              <a:t>extraction</a:t>
            </a:r>
            <a:r>
              <a:rPr lang="vi-VN" dirty="0"/>
              <a:t>: </a:t>
            </a:r>
            <a:r>
              <a:rPr lang="en-US" dirty="0"/>
              <a:t>GIST </a:t>
            </a:r>
            <a:r>
              <a:rPr lang="vi-VN" dirty="0" err="1"/>
              <a:t>descriptor</a:t>
            </a:r>
            <a:r>
              <a:rPr lang="vi-VN" dirty="0"/>
              <a:t>, </a:t>
            </a:r>
            <a:r>
              <a:rPr lang="en-US" dirty="0"/>
              <a:t>wavelet transformation</a:t>
            </a:r>
            <a:r>
              <a:rPr lang="vi-VN" dirty="0"/>
              <a:t> và </a:t>
            </a:r>
            <a:r>
              <a:rPr lang="en-US" dirty="0"/>
              <a:t>Gabor </a:t>
            </a:r>
            <a:r>
              <a:rPr lang="vi-VN" dirty="0" err="1"/>
              <a:t>transformation</a:t>
            </a:r>
            <a:endParaRPr lang="vi-VN" dirty="0"/>
          </a:p>
          <a:p>
            <a:r>
              <a:rPr lang="vi-VN" dirty="0"/>
              <a:t>Với </a:t>
            </a:r>
            <a:r>
              <a:rPr lang="vi-VN" dirty="0" err="1"/>
              <a:t>machine</a:t>
            </a:r>
            <a:r>
              <a:rPr lang="vi-VN" dirty="0"/>
              <a:t>: sử dụng </a:t>
            </a:r>
            <a:r>
              <a:rPr lang="en-US" dirty="0"/>
              <a:t>K-nearest neighbors (k-NN), Support vector machine(SVM), Naive Bayes(NB)</a:t>
            </a:r>
            <a:r>
              <a:rPr lang="vi-VN" dirty="0"/>
              <a:t>,</a:t>
            </a:r>
            <a:r>
              <a:rPr lang="en-US" dirty="0"/>
              <a:t> Random </a:t>
            </a:r>
            <a:r>
              <a:rPr lang="vi-VN" dirty="0" err="1"/>
              <a:t>forest</a:t>
            </a:r>
            <a:r>
              <a:rPr lang="vi-VN" dirty="0"/>
              <a:t>.</a:t>
            </a:r>
          </a:p>
          <a:p>
            <a:r>
              <a:rPr lang="vi-VN" dirty="0"/>
              <a:t>Với </a:t>
            </a:r>
            <a:r>
              <a:rPr lang="vi-VN" dirty="0" err="1"/>
              <a:t>deeplearning</a:t>
            </a:r>
            <a:r>
              <a:rPr lang="vi-VN" dirty="0"/>
              <a:t>: Sử dụng CNN bao gồm 2 lớp </a:t>
            </a:r>
            <a:r>
              <a:rPr lang="vi-VN" dirty="0" err="1"/>
              <a:t>convolutional</a:t>
            </a:r>
            <a:r>
              <a:rPr lang="vi-VN" dirty="0"/>
              <a:t> </a:t>
            </a:r>
            <a:r>
              <a:rPr lang="vi-VN" dirty="0" err="1"/>
              <a:t>layer</a:t>
            </a:r>
            <a:r>
              <a:rPr lang="vi-VN" dirty="0"/>
              <a:t>, </a:t>
            </a:r>
            <a:r>
              <a:rPr lang="en-US" b="0" i="0" dirty="0">
                <a:solidFill>
                  <a:srgbClr val="000000"/>
                </a:solidFill>
                <a:effectLst/>
                <a:latin typeface="ui-sans-serif"/>
              </a:rPr>
              <a:t>max-pooling layer,</a:t>
            </a:r>
            <a:r>
              <a:rPr lang="vi-VN" b="0" i="0" dirty="0">
                <a:solidFill>
                  <a:srgbClr val="000000"/>
                </a:solidFill>
                <a:effectLst/>
                <a:latin typeface="ui-sans-serif"/>
              </a:rPr>
              <a:t> </a:t>
            </a:r>
            <a:r>
              <a:rPr lang="en-US" b="0" i="0" dirty="0">
                <a:solidFill>
                  <a:srgbClr val="000000"/>
                </a:solidFill>
                <a:effectLst/>
                <a:latin typeface="ui-sans-serif"/>
              </a:rPr>
              <a:t>dropout layer, fully connected layer, </a:t>
            </a:r>
            <a:r>
              <a:rPr lang="en-US" b="0" i="0" dirty="0" err="1">
                <a:solidFill>
                  <a:srgbClr val="000000"/>
                </a:solidFill>
                <a:effectLst/>
                <a:latin typeface="ui-sans-serif"/>
              </a:rPr>
              <a:t>softmax</a:t>
            </a:r>
            <a:r>
              <a:rPr lang="en-US" b="0" i="0" dirty="0">
                <a:solidFill>
                  <a:srgbClr val="000000"/>
                </a:solidFill>
                <a:effectLst/>
                <a:latin typeface="ui-sans-serif"/>
              </a:rPr>
              <a:t> layer.</a:t>
            </a:r>
            <a:endParaRPr lang="vi-VN" dirty="0"/>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8</a:t>
            </a:fld>
            <a:endParaRPr lang="en-US"/>
          </a:p>
        </p:txBody>
      </p:sp>
    </p:spTree>
    <p:extLst>
      <p:ext uri="{BB962C8B-B14F-4D97-AF65-F5344CB8AC3E}">
        <p14:creationId xmlns:p14="http://schemas.microsoft.com/office/powerpoint/2010/main" val="211856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Local</a:t>
            </a:r>
            <a:r>
              <a:rPr lang="vi-VN" dirty="0"/>
              <a:t> </a:t>
            </a:r>
            <a:r>
              <a:rPr lang="vi-VN" dirty="0" err="1"/>
              <a:t>feature</a:t>
            </a:r>
            <a:r>
              <a:rPr lang="vi-VN" dirty="0"/>
              <a:t> </a:t>
            </a:r>
            <a:r>
              <a:rPr lang="vi-VN" dirty="0" err="1"/>
              <a:t>extraction</a:t>
            </a:r>
            <a:r>
              <a:rPr lang="vi-VN" dirty="0"/>
              <a:t>: Các đặc trưng như (LBP, DSIFT, GLCM), DSIFT đưa ra kết quả chính xác cao hơn và khả năng mô tả các đặc điểm dày đặc hơn. Sau đó sẽ đi qua PAC và tạo ra </a:t>
            </a:r>
            <a:r>
              <a:rPr lang="vi-VN" dirty="0" err="1"/>
              <a:t>local</a:t>
            </a:r>
            <a:r>
              <a:rPr lang="vi-VN" dirty="0"/>
              <a:t> </a:t>
            </a:r>
            <a:r>
              <a:rPr lang="vi-VN" dirty="0" err="1"/>
              <a:t>fature</a:t>
            </a:r>
            <a:r>
              <a:rPr lang="vi-VN" dirty="0"/>
              <a:t> </a:t>
            </a:r>
            <a:r>
              <a:rPr lang="vi-VN" dirty="0" err="1"/>
              <a:t>vector</a:t>
            </a:r>
            <a:r>
              <a:rPr lang="vi-VN" dirty="0"/>
              <a:t> gồm 256 </a:t>
            </a:r>
            <a:r>
              <a:rPr lang="vi-VN" dirty="0" err="1"/>
              <a:t>features</a:t>
            </a:r>
            <a:endParaRPr lang="vi-VN" dirty="0"/>
          </a:p>
          <a:p>
            <a:r>
              <a:rPr lang="vi-VN" dirty="0" err="1"/>
              <a:t>Global</a:t>
            </a:r>
            <a:r>
              <a:rPr lang="vi-VN" dirty="0"/>
              <a:t> </a:t>
            </a:r>
            <a:r>
              <a:rPr lang="vi-VN" dirty="0" err="1"/>
              <a:t>feature</a:t>
            </a:r>
            <a:r>
              <a:rPr lang="vi-VN" dirty="0"/>
              <a:t> </a:t>
            </a:r>
            <a:r>
              <a:rPr lang="vi-VN" dirty="0" err="1"/>
              <a:t>extraction</a:t>
            </a:r>
            <a:r>
              <a:rPr lang="vi-VN" dirty="0"/>
              <a:t>: </a:t>
            </a:r>
            <a:r>
              <a:rPr lang="en-US" dirty="0"/>
              <a:t>GIST </a:t>
            </a:r>
            <a:r>
              <a:rPr lang="vi-VN" dirty="0" err="1"/>
              <a:t>descriptor</a:t>
            </a:r>
            <a:r>
              <a:rPr lang="vi-VN" dirty="0"/>
              <a:t>, </a:t>
            </a:r>
            <a:r>
              <a:rPr lang="en-US" dirty="0"/>
              <a:t>wavelet transformation</a:t>
            </a:r>
            <a:r>
              <a:rPr lang="vi-VN" dirty="0"/>
              <a:t> và </a:t>
            </a:r>
            <a:r>
              <a:rPr lang="en-US" dirty="0"/>
              <a:t>Gabor </a:t>
            </a:r>
            <a:r>
              <a:rPr lang="vi-VN" dirty="0" err="1"/>
              <a:t>transformation</a:t>
            </a:r>
            <a:endParaRPr lang="vi-VN" dirty="0"/>
          </a:p>
          <a:p>
            <a:r>
              <a:rPr lang="vi-VN" dirty="0"/>
              <a:t>Với </a:t>
            </a:r>
            <a:r>
              <a:rPr lang="vi-VN" dirty="0" err="1"/>
              <a:t>machine</a:t>
            </a:r>
            <a:r>
              <a:rPr lang="vi-VN" dirty="0"/>
              <a:t>: sử dụng </a:t>
            </a:r>
            <a:r>
              <a:rPr lang="en-US" dirty="0"/>
              <a:t>K-nearest neighbors (k-NN), Support vector machine(SVM), Naive Bayes(NB)</a:t>
            </a:r>
            <a:r>
              <a:rPr lang="vi-VN" dirty="0"/>
              <a:t>,</a:t>
            </a:r>
            <a:r>
              <a:rPr lang="en-US" dirty="0"/>
              <a:t> Random </a:t>
            </a:r>
            <a:r>
              <a:rPr lang="vi-VN" dirty="0" err="1"/>
              <a:t>forest</a:t>
            </a:r>
            <a:r>
              <a:rPr lang="vi-VN" dirty="0"/>
              <a:t>.</a:t>
            </a:r>
          </a:p>
          <a:p>
            <a:r>
              <a:rPr lang="vi-VN" dirty="0"/>
              <a:t>Với </a:t>
            </a:r>
            <a:r>
              <a:rPr lang="vi-VN" dirty="0" err="1"/>
              <a:t>deeplearning</a:t>
            </a:r>
            <a:r>
              <a:rPr lang="vi-VN" dirty="0"/>
              <a:t>: Sử dụng CNN bao gồm 2 lớp </a:t>
            </a:r>
            <a:r>
              <a:rPr lang="vi-VN" dirty="0" err="1"/>
              <a:t>convolutional</a:t>
            </a:r>
            <a:r>
              <a:rPr lang="vi-VN" dirty="0"/>
              <a:t> </a:t>
            </a:r>
            <a:r>
              <a:rPr lang="vi-VN" dirty="0" err="1"/>
              <a:t>layer</a:t>
            </a:r>
            <a:r>
              <a:rPr lang="vi-VN" dirty="0"/>
              <a:t>, </a:t>
            </a:r>
            <a:r>
              <a:rPr lang="en-US" b="0" i="0" dirty="0">
                <a:solidFill>
                  <a:srgbClr val="000000"/>
                </a:solidFill>
                <a:effectLst/>
                <a:latin typeface="ui-sans-serif"/>
              </a:rPr>
              <a:t>max-pooling layer,</a:t>
            </a:r>
            <a:r>
              <a:rPr lang="vi-VN" b="0" i="0" dirty="0">
                <a:solidFill>
                  <a:srgbClr val="000000"/>
                </a:solidFill>
                <a:effectLst/>
                <a:latin typeface="ui-sans-serif"/>
              </a:rPr>
              <a:t> </a:t>
            </a:r>
            <a:r>
              <a:rPr lang="en-US" b="0" i="0" dirty="0">
                <a:solidFill>
                  <a:srgbClr val="000000"/>
                </a:solidFill>
                <a:effectLst/>
                <a:latin typeface="ui-sans-serif"/>
              </a:rPr>
              <a:t>dropout layer, fully connected layer, </a:t>
            </a:r>
            <a:r>
              <a:rPr lang="en-US" b="0" i="0" dirty="0" err="1">
                <a:solidFill>
                  <a:srgbClr val="000000"/>
                </a:solidFill>
                <a:effectLst/>
                <a:latin typeface="ui-sans-serif"/>
              </a:rPr>
              <a:t>softmax</a:t>
            </a:r>
            <a:r>
              <a:rPr lang="en-US" b="0" i="0" dirty="0">
                <a:solidFill>
                  <a:srgbClr val="000000"/>
                </a:solidFill>
                <a:effectLst/>
                <a:latin typeface="ui-sans-serif"/>
              </a:rPr>
              <a:t> layer.</a:t>
            </a:r>
            <a:endParaRPr lang="vi-VN" dirty="0"/>
          </a:p>
          <a:p>
            <a:endParaRPr lang="en-US" dirty="0"/>
          </a:p>
        </p:txBody>
      </p:sp>
      <p:sp>
        <p:nvSpPr>
          <p:cNvPr id="4" name="Chỗ dành sẵn cho Số hiệu Bản chiếu 3"/>
          <p:cNvSpPr>
            <a:spLocks noGrp="1"/>
          </p:cNvSpPr>
          <p:nvPr>
            <p:ph type="sldNum" sz="quarter" idx="5"/>
          </p:nvPr>
        </p:nvSpPr>
        <p:spPr/>
        <p:txBody>
          <a:bodyPr/>
          <a:lstStyle/>
          <a:p>
            <a:fld id="{94A33F5B-9BD1-4C01-9776-FADCE0EED00E}" type="slidenum">
              <a:rPr lang="en-US" smtClean="0"/>
              <a:t>9</a:t>
            </a:fld>
            <a:endParaRPr lang="en-US"/>
          </a:p>
        </p:txBody>
      </p:sp>
    </p:spTree>
    <p:extLst>
      <p:ext uri="{BB962C8B-B14F-4D97-AF65-F5344CB8AC3E}">
        <p14:creationId xmlns:p14="http://schemas.microsoft.com/office/powerpoint/2010/main" val="18829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EBE0FF"/>
          </a:solidFill>
        </p:spPr>
        <p:txBody>
          <a:bodyPr wrap="square" lIns="0" tIns="0" rIns="0" bIns="0" rtlCol="0"/>
          <a:lstStyle/>
          <a:p>
            <a:endParaRPr/>
          </a:p>
        </p:txBody>
      </p:sp>
      <p:sp>
        <p:nvSpPr>
          <p:cNvPr id="17" name="bg object 17"/>
          <p:cNvSpPr/>
          <p:nvPr/>
        </p:nvSpPr>
        <p:spPr>
          <a:xfrm>
            <a:off x="50" y="50"/>
            <a:ext cx="1666239" cy="1668780"/>
          </a:xfrm>
          <a:custGeom>
            <a:avLst/>
            <a:gdLst/>
            <a:ahLst/>
            <a:cxnLst/>
            <a:rect l="l" t="t" r="r" b="b"/>
            <a:pathLst>
              <a:path w="1666239" h="1668780">
                <a:moveTo>
                  <a:pt x="553161" y="1114044"/>
                </a:moveTo>
                <a:lnTo>
                  <a:pt x="0" y="1114044"/>
                </a:lnTo>
                <a:lnTo>
                  <a:pt x="0" y="1668729"/>
                </a:lnTo>
                <a:lnTo>
                  <a:pt x="553161" y="1668729"/>
                </a:lnTo>
                <a:lnTo>
                  <a:pt x="553161" y="1114044"/>
                </a:lnTo>
                <a:close/>
              </a:path>
              <a:path w="1666239" h="1668780">
                <a:moveTo>
                  <a:pt x="1110894" y="557796"/>
                </a:moveTo>
                <a:lnTo>
                  <a:pt x="557733" y="557796"/>
                </a:lnTo>
                <a:lnTo>
                  <a:pt x="557733" y="1110945"/>
                </a:lnTo>
                <a:lnTo>
                  <a:pt x="1110894" y="1110945"/>
                </a:lnTo>
                <a:lnTo>
                  <a:pt x="1110894" y="557796"/>
                </a:lnTo>
                <a:close/>
              </a:path>
              <a:path w="1666239" h="1668780">
                <a:moveTo>
                  <a:pt x="1665681" y="0"/>
                </a:moveTo>
                <a:lnTo>
                  <a:pt x="1112520" y="0"/>
                </a:lnTo>
                <a:lnTo>
                  <a:pt x="1112520" y="553161"/>
                </a:lnTo>
                <a:lnTo>
                  <a:pt x="1665681" y="553161"/>
                </a:lnTo>
                <a:lnTo>
                  <a:pt x="1665681" y="0"/>
                </a:lnTo>
                <a:close/>
              </a:path>
            </a:pathLst>
          </a:custGeom>
          <a:solidFill>
            <a:srgbClr val="F985F0"/>
          </a:solidFill>
        </p:spPr>
        <p:txBody>
          <a:bodyPr wrap="square" lIns="0" tIns="0" rIns="0" bIns="0" rtlCol="0"/>
          <a:lstStyle/>
          <a:p>
            <a:endParaRPr/>
          </a:p>
        </p:txBody>
      </p:sp>
      <p:sp>
        <p:nvSpPr>
          <p:cNvPr id="18" name="bg object 18"/>
          <p:cNvSpPr/>
          <p:nvPr/>
        </p:nvSpPr>
        <p:spPr>
          <a:xfrm>
            <a:off x="8103044" y="694944"/>
            <a:ext cx="655955" cy="657225"/>
          </a:xfrm>
          <a:custGeom>
            <a:avLst/>
            <a:gdLst/>
            <a:ahLst/>
            <a:cxnLst/>
            <a:rect l="l" t="t" r="r" b="b"/>
            <a:pathLst>
              <a:path w="655954" h="657225">
                <a:moveTo>
                  <a:pt x="608901" y="0"/>
                </a:moveTo>
                <a:lnTo>
                  <a:pt x="326961" y="263905"/>
                </a:lnTo>
                <a:lnTo>
                  <a:pt x="79438" y="13461"/>
                </a:lnTo>
                <a:lnTo>
                  <a:pt x="71850" y="7554"/>
                </a:lnTo>
                <a:lnTo>
                  <a:pt x="63690" y="3349"/>
                </a:lnTo>
                <a:lnTo>
                  <a:pt x="55149" y="835"/>
                </a:lnTo>
                <a:lnTo>
                  <a:pt x="46418" y="0"/>
                </a:lnTo>
                <a:lnTo>
                  <a:pt x="37760" y="835"/>
                </a:lnTo>
                <a:lnTo>
                  <a:pt x="3381" y="29495"/>
                </a:lnTo>
                <a:lnTo>
                  <a:pt x="0" y="47053"/>
                </a:lnTo>
                <a:lnTo>
                  <a:pt x="3381" y="64325"/>
                </a:lnTo>
                <a:lnTo>
                  <a:pt x="13525" y="79501"/>
                </a:lnTo>
                <a:lnTo>
                  <a:pt x="262445" y="328421"/>
                </a:lnTo>
                <a:lnTo>
                  <a:pt x="13525" y="578865"/>
                </a:lnTo>
                <a:lnTo>
                  <a:pt x="3381" y="593965"/>
                </a:lnTo>
                <a:lnTo>
                  <a:pt x="0" y="611076"/>
                </a:lnTo>
                <a:lnTo>
                  <a:pt x="3381" y="628211"/>
                </a:lnTo>
                <a:lnTo>
                  <a:pt x="36706" y="656205"/>
                </a:lnTo>
                <a:lnTo>
                  <a:pt x="45021" y="656843"/>
                </a:lnTo>
                <a:lnTo>
                  <a:pt x="53734" y="656205"/>
                </a:lnTo>
                <a:lnTo>
                  <a:pt x="62055" y="654018"/>
                </a:lnTo>
                <a:lnTo>
                  <a:pt x="70113" y="649878"/>
                </a:lnTo>
                <a:lnTo>
                  <a:pt x="78041" y="643381"/>
                </a:lnTo>
                <a:lnTo>
                  <a:pt x="326961" y="394334"/>
                </a:lnTo>
                <a:lnTo>
                  <a:pt x="584047" y="649878"/>
                </a:lnTo>
                <a:lnTo>
                  <a:pt x="592248" y="654018"/>
                </a:lnTo>
                <a:lnTo>
                  <a:pt x="601283" y="656205"/>
                </a:lnTo>
                <a:lnTo>
                  <a:pt x="610425" y="656843"/>
                </a:lnTo>
                <a:lnTo>
                  <a:pt x="618525" y="656205"/>
                </a:lnTo>
                <a:lnTo>
                  <a:pt x="652065" y="628211"/>
                </a:lnTo>
                <a:lnTo>
                  <a:pt x="655447" y="611076"/>
                </a:lnTo>
                <a:lnTo>
                  <a:pt x="652065" y="593965"/>
                </a:lnTo>
                <a:lnTo>
                  <a:pt x="641921" y="578865"/>
                </a:lnTo>
                <a:lnTo>
                  <a:pt x="393001" y="328421"/>
                </a:lnTo>
                <a:lnTo>
                  <a:pt x="641921" y="79501"/>
                </a:lnTo>
                <a:lnTo>
                  <a:pt x="652065" y="64325"/>
                </a:lnTo>
                <a:lnTo>
                  <a:pt x="655447" y="47053"/>
                </a:lnTo>
                <a:lnTo>
                  <a:pt x="652065" y="29495"/>
                </a:lnTo>
                <a:lnTo>
                  <a:pt x="641921" y="13461"/>
                </a:lnTo>
                <a:lnTo>
                  <a:pt x="634279" y="7554"/>
                </a:lnTo>
                <a:lnTo>
                  <a:pt x="626125" y="3349"/>
                </a:lnTo>
                <a:lnTo>
                  <a:pt x="617614" y="835"/>
                </a:lnTo>
                <a:lnTo>
                  <a:pt x="608901" y="0"/>
                </a:lnTo>
                <a:close/>
              </a:path>
            </a:pathLst>
          </a:custGeom>
          <a:solidFill>
            <a:srgbClr val="6642B4"/>
          </a:solidFill>
        </p:spPr>
        <p:txBody>
          <a:bodyPr wrap="square" lIns="0" tIns="0" rIns="0" bIns="0" rtlCol="0"/>
          <a:lstStyle/>
          <a:p>
            <a:endParaRPr/>
          </a:p>
        </p:txBody>
      </p:sp>
      <p:sp>
        <p:nvSpPr>
          <p:cNvPr id="19" name="bg object 19"/>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0" name="bg object 20"/>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1" name="bg object 21"/>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2" name="bg object 22"/>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3" name="bg object 23"/>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4" name="bg object 24"/>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5" name="bg object 25"/>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6" name="bg object 26"/>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7" name="bg object 27"/>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8" name="bg object 28"/>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9" name="bg object 29"/>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0" name="bg object 30"/>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1" name="bg object 31"/>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2" name="bg object 32"/>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3" name="bg object 33"/>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4" name="bg object 34"/>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5" name="bg object 35"/>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6" name="bg object 36"/>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7" name="bg object 37"/>
          <p:cNvSpPr/>
          <p:nvPr/>
        </p:nvSpPr>
        <p:spPr>
          <a:xfrm>
            <a:off x="0" y="4608576"/>
            <a:ext cx="9144000" cy="0"/>
          </a:xfrm>
          <a:custGeom>
            <a:avLst/>
            <a:gdLst/>
            <a:ahLst/>
            <a:cxnLst/>
            <a:rect l="l" t="t" r="r" b="b"/>
            <a:pathLst>
              <a:path w="9144000">
                <a:moveTo>
                  <a:pt x="0" y="0"/>
                </a:moveTo>
                <a:lnTo>
                  <a:pt x="9144000" y="0"/>
                </a:lnTo>
              </a:path>
            </a:pathLst>
          </a:custGeom>
          <a:ln w="9525">
            <a:solidFill>
              <a:srgbClr val="826DEC"/>
            </a:solidFill>
          </a:ln>
        </p:spPr>
        <p:txBody>
          <a:bodyPr wrap="square" lIns="0" tIns="0" rIns="0" bIns="0" rtlCol="0"/>
          <a:lstStyle/>
          <a:p>
            <a:endParaRPr/>
          </a:p>
        </p:txBody>
      </p:sp>
      <p:sp>
        <p:nvSpPr>
          <p:cNvPr id="38" name="bg object 38"/>
          <p:cNvSpPr/>
          <p:nvPr/>
        </p:nvSpPr>
        <p:spPr>
          <a:xfrm>
            <a:off x="3633215" y="628141"/>
            <a:ext cx="425450" cy="419100"/>
          </a:xfrm>
          <a:custGeom>
            <a:avLst/>
            <a:gdLst/>
            <a:ahLst/>
            <a:cxnLst/>
            <a:rect l="l" t="t" r="r" b="b"/>
            <a:pathLst>
              <a:path w="425450" h="419100">
                <a:moveTo>
                  <a:pt x="425196" y="209296"/>
                </a:moveTo>
                <a:lnTo>
                  <a:pt x="419607" y="257039"/>
                </a:lnTo>
                <a:lnTo>
                  <a:pt x="403628" y="300996"/>
                </a:lnTo>
                <a:lnTo>
                  <a:pt x="378439" y="339871"/>
                </a:lnTo>
                <a:lnTo>
                  <a:pt x="345219" y="372365"/>
                </a:lnTo>
                <a:lnTo>
                  <a:pt x="305147" y="397181"/>
                </a:lnTo>
                <a:lnTo>
                  <a:pt x="259404" y="413023"/>
                </a:lnTo>
                <a:lnTo>
                  <a:pt x="209169" y="418592"/>
                </a:lnTo>
                <a:lnTo>
                  <a:pt x="161472" y="413023"/>
                </a:lnTo>
                <a:lnTo>
                  <a:pt x="117549" y="397181"/>
                </a:lnTo>
                <a:lnTo>
                  <a:pt x="78697" y="372365"/>
                </a:lnTo>
                <a:lnTo>
                  <a:pt x="46216" y="339871"/>
                </a:lnTo>
                <a:lnTo>
                  <a:pt x="21407" y="300996"/>
                </a:lnTo>
                <a:lnTo>
                  <a:pt x="5568" y="257039"/>
                </a:lnTo>
                <a:lnTo>
                  <a:pt x="0" y="209296"/>
                </a:lnTo>
                <a:lnTo>
                  <a:pt x="5568" y="161552"/>
                </a:lnTo>
                <a:lnTo>
                  <a:pt x="21407" y="117595"/>
                </a:lnTo>
                <a:lnTo>
                  <a:pt x="46216" y="78720"/>
                </a:lnTo>
                <a:lnTo>
                  <a:pt x="78697" y="46226"/>
                </a:lnTo>
                <a:lnTo>
                  <a:pt x="117549" y="21410"/>
                </a:lnTo>
                <a:lnTo>
                  <a:pt x="161472" y="5568"/>
                </a:lnTo>
                <a:lnTo>
                  <a:pt x="209169" y="0"/>
                </a:lnTo>
                <a:lnTo>
                  <a:pt x="259404" y="5568"/>
                </a:lnTo>
                <a:lnTo>
                  <a:pt x="305147" y="21410"/>
                </a:lnTo>
                <a:lnTo>
                  <a:pt x="345219" y="46226"/>
                </a:lnTo>
                <a:lnTo>
                  <a:pt x="378439" y="78720"/>
                </a:lnTo>
                <a:lnTo>
                  <a:pt x="403628" y="117595"/>
                </a:lnTo>
                <a:lnTo>
                  <a:pt x="419607" y="161552"/>
                </a:lnTo>
                <a:lnTo>
                  <a:pt x="425196" y="209296"/>
                </a:lnTo>
                <a:close/>
              </a:path>
            </a:pathLst>
          </a:custGeom>
          <a:ln w="9525">
            <a:solidFill>
              <a:srgbClr val="000000"/>
            </a:solidFill>
          </a:ln>
        </p:spPr>
        <p:txBody>
          <a:bodyPr wrap="square" lIns="0" tIns="0" rIns="0" bIns="0" rtlCol="0"/>
          <a:lstStyle/>
          <a:p>
            <a:endParaRPr/>
          </a:p>
        </p:txBody>
      </p:sp>
      <p:sp>
        <p:nvSpPr>
          <p:cNvPr id="39" name="bg object 39"/>
          <p:cNvSpPr/>
          <p:nvPr/>
        </p:nvSpPr>
        <p:spPr>
          <a:xfrm>
            <a:off x="4349750" y="628141"/>
            <a:ext cx="424815" cy="419100"/>
          </a:xfrm>
          <a:custGeom>
            <a:avLst/>
            <a:gdLst/>
            <a:ahLst/>
            <a:cxnLst/>
            <a:rect l="l" t="t" r="r" b="b"/>
            <a:pathLst>
              <a:path w="424814" h="419100">
                <a:moveTo>
                  <a:pt x="424688" y="209296"/>
                </a:moveTo>
                <a:lnTo>
                  <a:pt x="419126" y="257039"/>
                </a:lnTo>
                <a:lnTo>
                  <a:pt x="403306" y="300996"/>
                </a:lnTo>
                <a:lnTo>
                  <a:pt x="378521" y="339871"/>
                </a:lnTo>
                <a:lnTo>
                  <a:pt x="346067" y="372365"/>
                </a:lnTo>
                <a:lnTo>
                  <a:pt x="307240" y="397181"/>
                </a:lnTo>
                <a:lnTo>
                  <a:pt x="263335" y="413023"/>
                </a:lnTo>
                <a:lnTo>
                  <a:pt x="215646" y="418592"/>
                </a:lnTo>
                <a:lnTo>
                  <a:pt x="165511" y="413023"/>
                </a:lnTo>
                <a:lnTo>
                  <a:pt x="119853" y="397181"/>
                </a:lnTo>
                <a:lnTo>
                  <a:pt x="79852" y="372365"/>
                </a:lnTo>
                <a:lnTo>
                  <a:pt x="46686" y="339871"/>
                </a:lnTo>
                <a:lnTo>
                  <a:pt x="21535" y="300996"/>
                </a:lnTo>
                <a:lnTo>
                  <a:pt x="5580" y="257039"/>
                </a:lnTo>
                <a:lnTo>
                  <a:pt x="0" y="209296"/>
                </a:lnTo>
                <a:lnTo>
                  <a:pt x="5580" y="161552"/>
                </a:lnTo>
                <a:lnTo>
                  <a:pt x="21535" y="117595"/>
                </a:lnTo>
                <a:lnTo>
                  <a:pt x="46686" y="78720"/>
                </a:lnTo>
                <a:lnTo>
                  <a:pt x="79852" y="46226"/>
                </a:lnTo>
                <a:lnTo>
                  <a:pt x="119853" y="21410"/>
                </a:lnTo>
                <a:lnTo>
                  <a:pt x="165511" y="5568"/>
                </a:lnTo>
                <a:lnTo>
                  <a:pt x="215646" y="0"/>
                </a:lnTo>
                <a:lnTo>
                  <a:pt x="263335" y="5568"/>
                </a:lnTo>
                <a:lnTo>
                  <a:pt x="307240" y="21410"/>
                </a:lnTo>
                <a:lnTo>
                  <a:pt x="346067" y="46226"/>
                </a:lnTo>
                <a:lnTo>
                  <a:pt x="378521" y="78720"/>
                </a:lnTo>
                <a:lnTo>
                  <a:pt x="403306" y="117595"/>
                </a:lnTo>
                <a:lnTo>
                  <a:pt x="419126" y="161552"/>
                </a:lnTo>
                <a:lnTo>
                  <a:pt x="424688" y="209296"/>
                </a:lnTo>
                <a:close/>
              </a:path>
            </a:pathLst>
          </a:custGeom>
          <a:ln w="9524">
            <a:solidFill>
              <a:srgbClr val="000000"/>
            </a:solidFill>
          </a:ln>
        </p:spPr>
        <p:txBody>
          <a:bodyPr wrap="square" lIns="0" tIns="0" rIns="0" bIns="0" rtlCol="0"/>
          <a:lstStyle/>
          <a:p>
            <a:endParaRPr/>
          </a:p>
        </p:txBody>
      </p:sp>
      <p:sp>
        <p:nvSpPr>
          <p:cNvPr id="40" name="bg object 40"/>
          <p:cNvSpPr/>
          <p:nvPr/>
        </p:nvSpPr>
        <p:spPr>
          <a:xfrm>
            <a:off x="5085841" y="628141"/>
            <a:ext cx="424815" cy="419100"/>
          </a:xfrm>
          <a:custGeom>
            <a:avLst/>
            <a:gdLst/>
            <a:ahLst/>
            <a:cxnLst/>
            <a:rect l="l" t="t" r="r" b="b"/>
            <a:pathLst>
              <a:path w="424814" h="419100">
                <a:moveTo>
                  <a:pt x="424688" y="209296"/>
                </a:moveTo>
                <a:lnTo>
                  <a:pt x="419107" y="257039"/>
                </a:lnTo>
                <a:lnTo>
                  <a:pt x="403152" y="300996"/>
                </a:lnTo>
                <a:lnTo>
                  <a:pt x="378001" y="339871"/>
                </a:lnTo>
                <a:lnTo>
                  <a:pt x="344835" y="372365"/>
                </a:lnTo>
                <a:lnTo>
                  <a:pt x="304834" y="397181"/>
                </a:lnTo>
                <a:lnTo>
                  <a:pt x="259176" y="413023"/>
                </a:lnTo>
                <a:lnTo>
                  <a:pt x="209042" y="418592"/>
                </a:lnTo>
                <a:lnTo>
                  <a:pt x="161352" y="413023"/>
                </a:lnTo>
                <a:lnTo>
                  <a:pt x="117447" y="397181"/>
                </a:lnTo>
                <a:lnTo>
                  <a:pt x="78620" y="372365"/>
                </a:lnTo>
                <a:lnTo>
                  <a:pt x="46166" y="339871"/>
                </a:lnTo>
                <a:lnTo>
                  <a:pt x="21381" y="300996"/>
                </a:lnTo>
                <a:lnTo>
                  <a:pt x="5561" y="257039"/>
                </a:lnTo>
                <a:lnTo>
                  <a:pt x="0" y="209296"/>
                </a:lnTo>
                <a:lnTo>
                  <a:pt x="5561" y="161552"/>
                </a:lnTo>
                <a:lnTo>
                  <a:pt x="21381" y="117595"/>
                </a:lnTo>
                <a:lnTo>
                  <a:pt x="46166" y="78720"/>
                </a:lnTo>
                <a:lnTo>
                  <a:pt x="78620" y="46226"/>
                </a:lnTo>
                <a:lnTo>
                  <a:pt x="117447" y="21410"/>
                </a:lnTo>
                <a:lnTo>
                  <a:pt x="161352" y="5568"/>
                </a:lnTo>
                <a:lnTo>
                  <a:pt x="209042" y="0"/>
                </a:lnTo>
                <a:lnTo>
                  <a:pt x="259176" y="5568"/>
                </a:lnTo>
                <a:lnTo>
                  <a:pt x="304834" y="21410"/>
                </a:lnTo>
                <a:lnTo>
                  <a:pt x="344835" y="46226"/>
                </a:lnTo>
                <a:lnTo>
                  <a:pt x="378001" y="78720"/>
                </a:lnTo>
                <a:lnTo>
                  <a:pt x="403152" y="117595"/>
                </a:lnTo>
                <a:lnTo>
                  <a:pt x="419107" y="161552"/>
                </a:lnTo>
                <a:lnTo>
                  <a:pt x="424688" y="209296"/>
                </a:lnTo>
                <a:close/>
              </a:path>
            </a:pathLst>
          </a:custGeom>
          <a:ln w="9524">
            <a:solidFill>
              <a:srgbClr val="000000"/>
            </a:solidFill>
          </a:ln>
        </p:spPr>
        <p:txBody>
          <a:bodyPr wrap="square" lIns="0" tIns="0" rIns="0" bIns="0" rtlCol="0"/>
          <a:lstStyle/>
          <a:p>
            <a:endParaRPr/>
          </a:p>
        </p:txBody>
      </p:sp>
      <p:sp>
        <p:nvSpPr>
          <p:cNvPr id="41" name="bg object 41"/>
          <p:cNvSpPr/>
          <p:nvPr/>
        </p:nvSpPr>
        <p:spPr>
          <a:xfrm>
            <a:off x="6943343" y="3468751"/>
            <a:ext cx="2200910" cy="1675130"/>
          </a:xfrm>
          <a:custGeom>
            <a:avLst/>
            <a:gdLst/>
            <a:ahLst/>
            <a:cxnLst/>
            <a:rect l="l" t="t" r="r" b="b"/>
            <a:pathLst>
              <a:path w="2200909" h="1675129">
                <a:moveTo>
                  <a:pt x="1207388" y="0"/>
                </a:moveTo>
                <a:lnTo>
                  <a:pt x="1158939" y="957"/>
                </a:lnTo>
                <a:lnTo>
                  <a:pt x="1110965" y="3806"/>
                </a:lnTo>
                <a:lnTo>
                  <a:pt x="1063504" y="8511"/>
                </a:lnTo>
                <a:lnTo>
                  <a:pt x="1016591" y="15036"/>
                </a:lnTo>
                <a:lnTo>
                  <a:pt x="970264" y="23344"/>
                </a:lnTo>
                <a:lnTo>
                  <a:pt x="924558" y="33400"/>
                </a:lnTo>
                <a:lnTo>
                  <a:pt x="879510" y="45168"/>
                </a:lnTo>
                <a:lnTo>
                  <a:pt x="835157" y="58612"/>
                </a:lnTo>
                <a:lnTo>
                  <a:pt x="791535" y="73697"/>
                </a:lnTo>
                <a:lnTo>
                  <a:pt x="748681" y="90386"/>
                </a:lnTo>
                <a:lnTo>
                  <a:pt x="706631" y="108643"/>
                </a:lnTo>
                <a:lnTo>
                  <a:pt x="665421" y="128432"/>
                </a:lnTo>
                <a:lnTo>
                  <a:pt x="625089" y="149718"/>
                </a:lnTo>
                <a:lnTo>
                  <a:pt x="585670" y="172465"/>
                </a:lnTo>
                <a:lnTo>
                  <a:pt x="547201" y="196637"/>
                </a:lnTo>
                <a:lnTo>
                  <a:pt x="509718" y="222197"/>
                </a:lnTo>
                <a:lnTo>
                  <a:pt x="473259" y="249110"/>
                </a:lnTo>
                <a:lnTo>
                  <a:pt x="437859" y="277341"/>
                </a:lnTo>
                <a:lnTo>
                  <a:pt x="403555" y="306853"/>
                </a:lnTo>
                <a:lnTo>
                  <a:pt x="370384" y="337609"/>
                </a:lnTo>
                <a:lnTo>
                  <a:pt x="338381" y="369576"/>
                </a:lnTo>
                <a:lnTo>
                  <a:pt x="307584" y="402715"/>
                </a:lnTo>
                <a:lnTo>
                  <a:pt x="278029" y="436993"/>
                </a:lnTo>
                <a:lnTo>
                  <a:pt x="249753" y="472372"/>
                </a:lnTo>
                <a:lnTo>
                  <a:pt x="222791" y="508816"/>
                </a:lnTo>
                <a:lnTo>
                  <a:pt x="197180" y="546291"/>
                </a:lnTo>
                <a:lnTo>
                  <a:pt x="172958" y="584759"/>
                </a:lnTo>
                <a:lnTo>
                  <a:pt x="150160" y="624186"/>
                </a:lnTo>
                <a:lnTo>
                  <a:pt x="128822" y="664535"/>
                </a:lnTo>
                <a:lnTo>
                  <a:pt x="108982" y="705770"/>
                </a:lnTo>
                <a:lnTo>
                  <a:pt x="90676" y="747855"/>
                </a:lnTo>
                <a:lnTo>
                  <a:pt x="73940" y="790755"/>
                </a:lnTo>
                <a:lnTo>
                  <a:pt x="58811" y="834433"/>
                </a:lnTo>
                <a:lnTo>
                  <a:pt x="45325" y="878854"/>
                </a:lnTo>
                <a:lnTo>
                  <a:pt x="33519" y="923982"/>
                </a:lnTo>
                <a:lnTo>
                  <a:pt x="23429" y="969780"/>
                </a:lnTo>
                <a:lnTo>
                  <a:pt x="15091" y="1016214"/>
                </a:lnTo>
                <a:lnTo>
                  <a:pt x="8543" y="1063246"/>
                </a:lnTo>
                <a:lnTo>
                  <a:pt x="3821" y="1110842"/>
                </a:lnTo>
                <a:lnTo>
                  <a:pt x="961" y="1158965"/>
                </a:lnTo>
                <a:lnTo>
                  <a:pt x="0" y="1207579"/>
                </a:lnTo>
                <a:lnTo>
                  <a:pt x="1252" y="1262088"/>
                </a:lnTo>
                <a:lnTo>
                  <a:pt x="4962" y="1316164"/>
                </a:lnTo>
                <a:lnTo>
                  <a:pt x="11053" y="1369713"/>
                </a:lnTo>
                <a:lnTo>
                  <a:pt x="19453" y="1422640"/>
                </a:lnTo>
                <a:lnTo>
                  <a:pt x="30086" y="1474853"/>
                </a:lnTo>
                <a:lnTo>
                  <a:pt x="42878" y="1526257"/>
                </a:lnTo>
                <a:lnTo>
                  <a:pt x="57756" y="1576759"/>
                </a:lnTo>
                <a:lnTo>
                  <a:pt x="74646" y="1626264"/>
                </a:lnTo>
                <a:lnTo>
                  <a:pt x="93472" y="1674680"/>
                </a:lnTo>
                <a:lnTo>
                  <a:pt x="2200655" y="1674680"/>
                </a:lnTo>
                <a:lnTo>
                  <a:pt x="2200655" y="521754"/>
                </a:lnTo>
                <a:lnTo>
                  <a:pt x="2172577" y="482746"/>
                </a:lnTo>
                <a:lnTo>
                  <a:pt x="2143044" y="444943"/>
                </a:lnTo>
                <a:lnTo>
                  <a:pt x="2112095" y="408385"/>
                </a:lnTo>
                <a:lnTo>
                  <a:pt x="2079773" y="373113"/>
                </a:lnTo>
                <a:lnTo>
                  <a:pt x="2046117" y="339168"/>
                </a:lnTo>
                <a:lnTo>
                  <a:pt x="2011168" y="306590"/>
                </a:lnTo>
                <a:lnTo>
                  <a:pt x="1974966" y="275418"/>
                </a:lnTo>
                <a:lnTo>
                  <a:pt x="1937554" y="245695"/>
                </a:lnTo>
                <a:lnTo>
                  <a:pt x="1898970" y="217459"/>
                </a:lnTo>
                <a:lnTo>
                  <a:pt x="1859257" y="190752"/>
                </a:lnTo>
                <a:lnTo>
                  <a:pt x="1818454" y="165614"/>
                </a:lnTo>
                <a:lnTo>
                  <a:pt x="1776602" y="142086"/>
                </a:lnTo>
                <a:lnTo>
                  <a:pt x="1733743" y="120207"/>
                </a:lnTo>
                <a:lnTo>
                  <a:pt x="1689916" y="100018"/>
                </a:lnTo>
                <a:lnTo>
                  <a:pt x="1645162" y="81561"/>
                </a:lnTo>
                <a:lnTo>
                  <a:pt x="1599522" y="64874"/>
                </a:lnTo>
                <a:lnTo>
                  <a:pt x="1553037" y="50000"/>
                </a:lnTo>
                <a:lnTo>
                  <a:pt x="1505747" y="36977"/>
                </a:lnTo>
                <a:lnTo>
                  <a:pt x="1457693" y="25847"/>
                </a:lnTo>
                <a:lnTo>
                  <a:pt x="1408916" y="16650"/>
                </a:lnTo>
                <a:lnTo>
                  <a:pt x="1359457" y="9426"/>
                </a:lnTo>
                <a:lnTo>
                  <a:pt x="1309355" y="4216"/>
                </a:lnTo>
                <a:lnTo>
                  <a:pt x="1258652" y="1060"/>
                </a:lnTo>
                <a:lnTo>
                  <a:pt x="1207388" y="0"/>
                </a:lnTo>
                <a:close/>
              </a:path>
            </a:pathLst>
          </a:custGeom>
          <a:solidFill>
            <a:srgbClr val="D16CC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EBE0FF"/>
          </a:solidFill>
        </p:spPr>
        <p:txBody>
          <a:bodyPr wrap="square" lIns="0" tIns="0" rIns="0" bIns="0" rtlCol="0"/>
          <a:lstStyle/>
          <a:p>
            <a:endParaRPr/>
          </a:p>
        </p:txBody>
      </p:sp>
      <p:sp>
        <p:nvSpPr>
          <p:cNvPr id="2" name="Holder 2"/>
          <p:cNvSpPr>
            <a:spLocks noGrp="1"/>
          </p:cNvSpPr>
          <p:nvPr>
            <p:ph type="title"/>
          </p:nvPr>
        </p:nvSpPr>
        <p:spPr>
          <a:xfrm>
            <a:off x="2549779" y="1537207"/>
            <a:ext cx="4044441" cy="1854835"/>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1283969" y="1314145"/>
            <a:ext cx="6576060" cy="28924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 name="object 3"/>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19" name="object 19"/>
          <p:cNvGrpSpPr/>
          <p:nvPr/>
        </p:nvGrpSpPr>
        <p:grpSpPr>
          <a:xfrm>
            <a:off x="0" y="4603813"/>
            <a:ext cx="9144000" cy="539750"/>
            <a:chOff x="0" y="4603813"/>
            <a:chExt cx="9144000" cy="539750"/>
          </a:xfrm>
        </p:grpSpPr>
        <p:sp>
          <p:nvSpPr>
            <p:cNvPr id="20" name="object 20"/>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1" name="object 21"/>
            <p:cNvSpPr/>
            <p:nvPr/>
          </p:nvSpPr>
          <p:spPr>
            <a:xfrm>
              <a:off x="0" y="4608576"/>
              <a:ext cx="9144000" cy="0"/>
            </a:xfrm>
            <a:custGeom>
              <a:avLst/>
              <a:gdLst/>
              <a:ahLst/>
              <a:cxnLst/>
              <a:rect l="l" t="t" r="r" b="b"/>
              <a:pathLst>
                <a:path w="9144000">
                  <a:moveTo>
                    <a:pt x="0" y="0"/>
                  </a:moveTo>
                  <a:lnTo>
                    <a:pt x="9144000" y="0"/>
                  </a:lnTo>
                </a:path>
              </a:pathLst>
            </a:custGeom>
            <a:ln w="9525">
              <a:solidFill>
                <a:srgbClr val="826DEC"/>
              </a:solidFill>
            </a:ln>
          </p:spPr>
          <p:txBody>
            <a:bodyPr wrap="square" lIns="0" tIns="0" rIns="0" bIns="0" rtlCol="0"/>
            <a:lstStyle/>
            <a:p>
              <a:endParaRPr/>
            </a:p>
          </p:txBody>
        </p:sp>
      </p:grpSp>
      <p:sp>
        <p:nvSpPr>
          <p:cNvPr id="22" name="object 22"/>
          <p:cNvSpPr/>
          <p:nvPr/>
        </p:nvSpPr>
        <p:spPr>
          <a:xfrm>
            <a:off x="6553200" y="0"/>
            <a:ext cx="1386840" cy="2161540"/>
          </a:xfrm>
          <a:custGeom>
            <a:avLst/>
            <a:gdLst/>
            <a:ahLst/>
            <a:cxnLst/>
            <a:rect l="l" t="t" r="r" b="b"/>
            <a:pathLst>
              <a:path w="1386840" h="2161540">
                <a:moveTo>
                  <a:pt x="1386840" y="0"/>
                </a:moveTo>
                <a:lnTo>
                  <a:pt x="1293241" y="0"/>
                </a:lnTo>
                <a:lnTo>
                  <a:pt x="1293241" y="1468374"/>
                </a:lnTo>
                <a:lnTo>
                  <a:pt x="1291252" y="1517452"/>
                </a:lnTo>
                <a:lnTo>
                  <a:pt x="1285389" y="1565447"/>
                </a:lnTo>
                <a:lnTo>
                  <a:pt x="1275807" y="1612205"/>
                </a:lnTo>
                <a:lnTo>
                  <a:pt x="1262662" y="1657570"/>
                </a:lnTo>
                <a:lnTo>
                  <a:pt x="1246108" y="1701387"/>
                </a:lnTo>
                <a:lnTo>
                  <a:pt x="1226300" y="1743500"/>
                </a:lnTo>
                <a:lnTo>
                  <a:pt x="1203393" y="1783756"/>
                </a:lnTo>
                <a:lnTo>
                  <a:pt x="1177542" y="1821998"/>
                </a:lnTo>
                <a:lnTo>
                  <a:pt x="1148904" y="1858072"/>
                </a:lnTo>
                <a:lnTo>
                  <a:pt x="1117631" y="1891823"/>
                </a:lnTo>
                <a:lnTo>
                  <a:pt x="1083880" y="1923096"/>
                </a:lnTo>
                <a:lnTo>
                  <a:pt x="1047806" y="1951734"/>
                </a:lnTo>
                <a:lnTo>
                  <a:pt x="1009564" y="1977585"/>
                </a:lnTo>
                <a:lnTo>
                  <a:pt x="969308" y="2000492"/>
                </a:lnTo>
                <a:lnTo>
                  <a:pt x="927195" y="2020300"/>
                </a:lnTo>
                <a:lnTo>
                  <a:pt x="883378" y="2036854"/>
                </a:lnTo>
                <a:lnTo>
                  <a:pt x="838013" y="2049999"/>
                </a:lnTo>
                <a:lnTo>
                  <a:pt x="791255" y="2059581"/>
                </a:lnTo>
                <a:lnTo>
                  <a:pt x="743260" y="2065444"/>
                </a:lnTo>
                <a:lnTo>
                  <a:pt x="692657" y="2067433"/>
                </a:lnTo>
                <a:lnTo>
                  <a:pt x="643590" y="2065444"/>
                </a:lnTo>
                <a:lnTo>
                  <a:pt x="595626" y="2059581"/>
                </a:lnTo>
                <a:lnTo>
                  <a:pt x="548918" y="2049999"/>
                </a:lnTo>
                <a:lnTo>
                  <a:pt x="503620" y="2036854"/>
                </a:lnTo>
                <a:lnTo>
                  <a:pt x="459882" y="2020300"/>
                </a:lnTo>
                <a:lnTo>
                  <a:pt x="417860" y="2000492"/>
                </a:lnTo>
                <a:lnTo>
                  <a:pt x="377704" y="1977585"/>
                </a:lnTo>
                <a:lnTo>
                  <a:pt x="339569" y="1951734"/>
                </a:lnTo>
                <a:lnTo>
                  <a:pt x="303607" y="1923096"/>
                </a:lnTo>
                <a:lnTo>
                  <a:pt x="269970" y="1891823"/>
                </a:lnTo>
                <a:lnTo>
                  <a:pt x="238811" y="1858072"/>
                </a:lnTo>
                <a:lnTo>
                  <a:pt x="210284" y="1821998"/>
                </a:lnTo>
                <a:lnTo>
                  <a:pt x="184541" y="1783756"/>
                </a:lnTo>
                <a:lnTo>
                  <a:pt x="161734" y="1743500"/>
                </a:lnTo>
                <a:lnTo>
                  <a:pt x="142017" y="1701387"/>
                </a:lnTo>
                <a:lnTo>
                  <a:pt x="125543" y="1657570"/>
                </a:lnTo>
                <a:lnTo>
                  <a:pt x="112463" y="1612205"/>
                </a:lnTo>
                <a:lnTo>
                  <a:pt x="102931" y="1565447"/>
                </a:lnTo>
                <a:lnTo>
                  <a:pt x="97100" y="1517452"/>
                </a:lnTo>
                <a:lnTo>
                  <a:pt x="95123" y="1468374"/>
                </a:lnTo>
                <a:lnTo>
                  <a:pt x="95123" y="0"/>
                </a:lnTo>
                <a:lnTo>
                  <a:pt x="0" y="0"/>
                </a:lnTo>
                <a:lnTo>
                  <a:pt x="0" y="1468374"/>
                </a:lnTo>
                <a:lnTo>
                  <a:pt x="1594" y="1515707"/>
                </a:lnTo>
                <a:lnTo>
                  <a:pt x="6308" y="1562199"/>
                </a:lnTo>
                <a:lnTo>
                  <a:pt x="14041" y="1607744"/>
                </a:lnTo>
                <a:lnTo>
                  <a:pt x="24690" y="1652238"/>
                </a:lnTo>
                <a:lnTo>
                  <a:pt x="38153" y="1695577"/>
                </a:lnTo>
                <a:lnTo>
                  <a:pt x="54328" y="1737657"/>
                </a:lnTo>
                <a:lnTo>
                  <a:pt x="73112" y="1778374"/>
                </a:lnTo>
                <a:lnTo>
                  <a:pt x="94403" y="1817624"/>
                </a:lnTo>
                <a:lnTo>
                  <a:pt x="118099" y="1855301"/>
                </a:lnTo>
                <a:lnTo>
                  <a:pt x="144098" y="1891303"/>
                </a:lnTo>
                <a:lnTo>
                  <a:pt x="172298" y="1925525"/>
                </a:lnTo>
                <a:lnTo>
                  <a:pt x="202596" y="1957863"/>
                </a:lnTo>
                <a:lnTo>
                  <a:pt x="234891" y="1988213"/>
                </a:lnTo>
                <a:lnTo>
                  <a:pt x="269079" y="2016470"/>
                </a:lnTo>
                <a:lnTo>
                  <a:pt x="305060" y="2042530"/>
                </a:lnTo>
                <a:lnTo>
                  <a:pt x="342730" y="2066290"/>
                </a:lnTo>
                <a:lnTo>
                  <a:pt x="381988" y="2087644"/>
                </a:lnTo>
                <a:lnTo>
                  <a:pt x="422731" y="2106489"/>
                </a:lnTo>
                <a:lnTo>
                  <a:pt x="464857" y="2122721"/>
                </a:lnTo>
                <a:lnTo>
                  <a:pt x="508264" y="2136235"/>
                </a:lnTo>
                <a:lnTo>
                  <a:pt x="552850" y="2146927"/>
                </a:lnTo>
                <a:lnTo>
                  <a:pt x="598512" y="2154693"/>
                </a:lnTo>
                <a:lnTo>
                  <a:pt x="645149" y="2159430"/>
                </a:lnTo>
                <a:lnTo>
                  <a:pt x="694181" y="2161032"/>
                </a:lnTo>
                <a:lnTo>
                  <a:pt x="741515" y="2159437"/>
                </a:lnTo>
                <a:lnTo>
                  <a:pt x="788007" y="2154723"/>
                </a:lnTo>
                <a:lnTo>
                  <a:pt x="833552" y="2146990"/>
                </a:lnTo>
                <a:lnTo>
                  <a:pt x="878046" y="2136341"/>
                </a:lnTo>
                <a:lnTo>
                  <a:pt x="921385" y="2122878"/>
                </a:lnTo>
                <a:lnTo>
                  <a:pt x="963465" y="2106703"/>
                </a:lnTo>
                <a:lnTo>
                  <a:pt x="1004182" y="2087919"/>
                </a:lnTo>
                <a:lnTo>
                  <a:pt x="1043432" y="2066628"/>
                </a:lnTo>
                <a:lnTo>
                  <a:pt x="1081109" y="2042932"/>
                </a:lnTo>
                <a:lnTo>
                  <a:pt x="1117111" y="2016933"/>
                </a:lnTo>
                <a:lnTo>
                  <a:pt x="1151333" y="1988733"/>
                </a:lnTo>
                <a:lnTo>
                  <a:pt x="1183671" y="1958435"/>
                </a:lnTo>
                <a:lnTo>
                  <a:pt x="1214021" y="1926140"/>
                </a:lnTo>
                <a:lnTo>
                  <a:pt x="1242278" y="1891952"/>
                </a:lnTo>
                <a:lnTo>
                  <a:pt x="1268338" y="1855971"/>
                </a:lnTo>
                <a:lnTo>
                  <a:pt x="1292098" y="1818301"/>
                </a:lnTo>
                <a:lnTo>
                  <a:pt x="1313452" y="1779043"/>
                </a:lnTo>
                <a:lnTo>
                  <a:pt x="1332297" y="1738300"/>
                </a:lnTo>
                <a:lnTo>
                  <a:pt x="1348529" y="1696174"/>
                </a:lnTo>
                <a:lnTo>
                  <a:pt x="1362043" y="1652767"/>
                </a:lnTo>
                <a:lnTo>
                  <a:pt x="1372735" y="1608181"/>
                </a:lnTo>
                <a:lnTo>
                  <a:pt x="1380501" y="1562519"/>
                </a:lnTo>
                <a:lnTo>
                  <a:pt x="1385238" y="1515882"/>
                </a:lnTo>
                <a:lnTo>
                  <a:pt x="1386840" y="1468374"/>
                </a:lnTo>
                <a:lnTo>
                  <a:pt x="1386840" y="0"/>
                </a:lnTo>
                <a:close/>
              </a:path>
            </a:pathLst>
          </a:custGeom>
          <a:solidFill>
            <a:srgbClr val="F985F0"/>
          </a:solidFill>
        </p:spPr>
        <p:txBody>
          <a:bodyPr wrap="square" lIns="0" tIns="0" rIns="0" bIns="0" rtlCol="0"/>
          <a:lstStyle/>
          <a:p>
            <a:endParaRPr/>
          </a:p>
        </p:txBody>
      </p:sp>
      <p:sp>
        <p:nvSpPr>
          <p:cNvPr id="23" name="object 23"/>
          <p:cNvSpPr/>
          <p:nvPr/>
        </p:nvSpPr>
        <p:spPr>
          <a:xfrm>
            <a:off x="6530340" y="3154807"/>
            <a:ext cx="2613660" cy="1988820"/>
          </a:xfrm>
          <a:custGeom>
            <a:avLst/>
            <a:gdLst/>
            <a:ahLst/>
            <a:cxnLst/>
            <a:rect l="l" t="t" r="r" b="b"/>
            <a:pathLst>
              <a:path w="2613659" h="1988820">
                <a:moveTo>
                  <a:pt x="1433956" y="0"/>
                </a:moveTo>
                <a:lnTo>
                  <a:pt x="1385772" y="797"/>
                </a:lnTo>
                <a:lnTo>
                  <a:pt x="1337978" y="3171"/>
                </a:lnTo>
                <a:lnTo>
                  <a:pt x="1290600" y="7098"/>
                </a:lnTo>
                <a:lnTo>
                  <a:pt x="1243664" y="12552"/>
                </a:lnTo>
                <a:lnTo>
                  <a:pt x="1197194" y="19509"/>
                </a:lnTo>
                <a:lnTo>
                  <a:pt x="1151217" y="27943"/>
                </a:lnTo>
                <a:lnTo>
                  <a:pt x="1105757" y="37830"/>
                </a:lnTo>
                <a:lnTo>
                  <a:pt x="1060840" y="49145"/>
                </a:lnTo>
                <a:lnTo>
                  <a:pt x="1016492" y="61862"/>
                </a:lnTo>
                <a:lnTo>
                  <a:pt x="972737" y="75957"/>
                </a:lnTo>
                <a:lnTo>
                  <a:pt x="929601" y="91404"/>
                </a:lnTo>
                <a:lnTo>
                  <a:pt x="887110" y="108179"/>
                </a:lnTo>
                <a:lnTo>
                  <a:pt x="845289" y="126256"/>
                </a:lnTo>
                <a:lnTo>
                  <a:pt x="804163" y="145612"/>
                </a:lnTo>
                <a:lnTo>
                  <a:pt x="763758" y="166220"/>
                </a:lnTo>
                <a:lnTo>
                  <a:pt x="724099" y="188056"/>
                </a:lnTo>
                <a:lnTo>
                  <a:pt x="685211" y="211095"/>
                </a:lnTo>
                <a:lnTo>
                  <a:pt x="647120" y="235311"/>
                </a:lnTo>
                <a:lnTo>
                  <a:pt x="609851" y="260680"/>
                </a:lnTo>
                <a:lnTo>
                  <a:pt x="573430" y="287178"/>
                </a:lnTo>
                <a:lnTo>
                  <a:pt x="537881" y="314778"/>
                </a:lnTo>
                <a:lnTo>
                  <a:pt x="503231" y="343456"/>
                </a:lnTo>
                <a:lnTo>
                  <a:pt x="469505" y="373187"/>
                </a:lnTo>
                <a:lnTo>
                  <a:pt x="436728" y="403946"/>
                </a:lnTo>
                <a:lnTo>
                  <a:pt x="404925" y="435708"/>
                </a:lnTo>
                <a:lnTo>
                  <a:pt x="374122" y="468447"/>
                </a:lnTo>
                <a:lnTo>
                  <a:pt x="344344" y="502140"/>
                </a:lnTo>
                <a:lnTo>
                  <a:pt x="315617" y="536761"/>
                </a:lnTo>
                <a:lnTo>
                  <a:pt x="287966" y="572286"/>
                </a:lnTo>
                <a:lnTo>
                  <a:pt x="261417" y="608688"/>
                </a:lnTo>
                <a:lnTo>
                  <a:pt x="235994" y="645943"/>
                </a:lnTo>
                <a:lnTo>
                  <a:pt x="211723" y="684027"/>
                </a:lnTo>
                <a:lnTo>
                  <a:pt x="188630" y="722914"/>
                </a:lnTo>
                <a:lnTo>
                  <a:pt x="166740" y="762579"/>
                </a:lnTo>
                <a:lnTo>
                  <a:pt x="146078" y="802997"/>
                </a:lnTo>
                <a:lnTo>
                  <a:pt x="126670" y="844143"/>
                </a:lnTo>
                <a:lnTo>
                  <a:pt x="108541" y="885993"/>
                </a:lnTo>
                <a:lnTo>
                  <a:pt x="91717" y="928521"/>
                </a:lnTo>
                <a:lnTo>
                  <a:pt x="76222" y="971703"/>
                </a:lnTo>
                <a:lnTo>
                  <a:pt x="62082" y="1015512"/>
                </a:lnTo>
                <a:lnTo>
                  <a:pt x="49323" y="1059926"/>
                </a:lnTo>
                <a:lnTo>
                  <a:pt x="37970" y="1104917"/>
                </a:lnTo>
                <a:lnTo>
                  <a:pt x="28049" y="1150462"/>
                </a:lnTo>
                <a:lnTo>
                  <a:pt x="19584" y="1196536"/>
                </a:lnTo>
                <a:lnTo>
                  <a:pt x="12601" y="1243113"/>
                </a:lnTo>
                <a:lnTo>
                  <a:pt x="7126" y="1290168"/>
                </a:lnTo>
                <a:lnTo>
                  <a:pt x="3184" y="1337678"/>
                </a:lnTo>
                <a:lnTo>
                  <a:pt x="800" y="1385615"/>
                </a:lnTo>
                <a:lnTo>
                  <a:pt x="0" y="1433957"/>
                </a:lnTo>
                <a:lnTo>
                  <a:pt x="999" y="1486947"/>
                </a:lnTo>
                <a:lnTo>
                  <a:pt x="3964" y="1539608"/>
                </a:lnTo>
                <a:lnTo>
                  <a:pt x="8846" y="1591878"/>
                </a:lnTo>
                <a:lnTo>
                  <a:pt x="15596" y="1643695"/>
                </a:lnTo>
                <a:lnTo>
                  <a:pt x="24164" y="1694999"/>
                </a:lnTo>
                <a:lnTo>
                  <a:pt x="34501" y="1745728"/>
                </a:lnTo>
                <a:lnTo>
                  <a:pt x="46557" y="1795821"/>
                </a:lnTo>
                <a:lnTo>
                  <a:pt x="60285" y="1845217"/>
                </a:lnTo>
                <a:lnTo>
                  <a:pt x="75633" y="1893855"/>
                </a:lnTo>
                <a:lnTo>
                  <a:pt x="92554" y="1941673"/>
                </a:lnTo>
                <a:lnTo>
                  <a:pt x="110998" y="1988611"/>
                </a:lnTo>
                <a:lnTo>
                  <a:pt x="2613659" y="1988611"/>
                </a:lnTo>
                <a:lnTo>
                  <a:pt x="2613659" y="619633"/>
                </a:lnTo>
                <a:lnTo>
                  <a:pt x="2585173" y="579841"/>
                </a:lnTo>
                <a:lnTo>
                  <a:pt x="2555413" y="541095"/>
                </a:lnTo>
                <a:lnTo>
                  <a:pt x="2524410" y="503426"/>
                </a:lnTo>
                <a:lnTo>
                  <a:pt x="2492195" y="466863"/>
                </a:lnTo>
                <a:lnTo>
                  <a:pt x="2458797" y="431437"/>
                </a:lnTo>
                <a:lnTo>
                  <a:pt x="2424247" y="397178"/>
                </a:lnTo>
                <a:lnTo>
                  <a:pt x="2388576" y="364116"/>
                </a:lnTo>
                <a:lnTo>
                  <a:pt x="2351813" y="332282"/>
                </a:lnTo>
                <a:lnTo>
                  <a:pt x="2313989" y="301706"/>
                </a:lnTo>
                <a:lnTo>
                  <a:pt x="2275134" y="272418"/>
                </a:lnTo>
                <a:lnTo>
                  <a:pt x="2235278" y="244448"/>
                </a:lnTo>
                <a:lnTo>
                  <a:pt x="2194452" y="217826"/>
                </a:lnTo>
                <a:lnTo>
                  <a:pt x="2152685" y="192584"/>
                </a:lnTo>
                <a:lnTo>
                  <a:pt x="2110009" y="168751"/>
                </a:lnTo>
                <a:lnTo>
                  <a:pt x="2066453" y="146357"/>
                </a:lnTo>
                <a:lnTo>
                  <a:pt x="2022048" y="125433"/>
                </a:lnTo>
                <a:lnTo>
                  <a:pt x="1976824" y="106009"/>
                </a:lnTo>
                <a:lnTo>
                  <a:pt x="1930811" y="88115"/>
                </a:lnTo>
                <a:lnTo>
                  <a:pt x="1884040" y="71782"/>
                </a:lnTo>
                <a:lnTo>
                  <a:pt x="1836540" y="57039"/>
                </a:lnTo>
                <a:lnTo>
                  <a:pt x="1788342" y="43918"/>
                </a:lnTo>
                <a:lnTo>
                  <a:pt x="1739477" y="32448"/>
                </a:lnTo>
                <a:lnTo>
                  <a:pt x="1689974" y="22659"/>
                </a:lnTo>
                <a:lnTo>
                  <a:pt x="1639863" y="14582"/>
                </a:lnTo>
                <a:lnTo>
                  <a:pt x="1589176" y="8248"/>
                </a:lnTo>
                <a:lnTo>
                  <a:pt x="1537943" y="3686"/>
                </a:lnTo>
                <a:lnTo>
                  <a:pt x="1486193" y="926"/>
                </a:lnTo>
                <a:lnTo>
                  <a:pt x="1433956" y="0"/>
                </a:lnTo>
                <a:close/>
              </a:path>
            </a:pathLst>
          </a:custGeom>
          <a:solidFill>
            <a:srgbClr val="D16CC8"/>
          </a:solidFill>
        </p:spPr>
        <p:txBody>
          <a:bodyPr wrap="square" lIns="0" tIns="0" rIns="0" bIns="0" rtlCol="0"/>
          <a:lstStyle/>
          <a:p>
            <a:endParaRPr/>
          </a:p>
        </p:txBody>
      </p:sp>
      <p:sp>
        <p:nvSpPr>
          <p:cNvPr id="24" name="object 24"/>
          <p:cNvSpPr/>
          <p:nvPr/>
        </p:nvSpPr>
        <p:spPr>
          <a:xfrm>
            <a:off x="478536" y="445262"/>
            <a:ext cx="425450" cy="419100"/>
          </a:xfrm>
          <a:custGeom>
            <a:avLst/>
            <a:gdLst/>
            <a:ahLst/>
            <a:cxnLst/>
            <a:rect l="l" t="t" r="r" b="b"/>
            <a:pathLst>
              <a:path w="425450" h="419100">
                <a:moveTo>
                  <a:pt x="425195" y="209296"/>
                </a:moveTo>
                <a:lnTo>
                  <a:pt x="419608" y="257039"/>
                </a:lnTo>
                <a:lnTo>
                  <a:pt x="403633" y="300996"/>
                </a:lnTo>
                <a:lnTo>
                  <a:pt x="378446" y="339871"/>
                </a:lnTo>
                <a:lnTo>
                  <a:pt x="345227" y="372365"/>
                </a:lnTo>
                <a:lnTo>
                  <a:pt x="305154" y="397181"/>
                </a:lnTo>
                <a:lnTo>
                  <a:pt x="259404" y="413023"/>
                </a:lnTo>
                <a:lnTo>
                  <a:pt x="209156" y="418591"/>
                </a:lnTo>
                <a:lnTo>
                  <a:pt x="161456" y="413023"/>
                </a:lnTo>
                <a:lnTo>
                  <a:pt x="117533" y="397181"/>
                </a:lnTo>
                <a:lnTo>
                  <a:pt x="78684" y="372365"/>
                </a:lnTo>
                <a:lnTo>
                  <a:pt x="46207" y="339871"/>
                </a:lnTo>
                <a:lnTo>
                  <a:pt x="21402" y="300996"/>
                </a:lnTo>
                <a:lnTo>
                  <a:pt x="5567" y="257039"/>
                </a:lnTo>
                <a:lnTo>
                  <a:pt x="0" y="209296"/>
                </a:lnTo>
                <a:lnTo>
                  <a:pt x="5567" y="161552"/>
                </a:lnTo>
                <a:lnTo>
                  <a:pt x="21402" y="117595"/>
                </a:lnTo>
                <a:lnTo>
                  <a:pt x="46207" y="78720"/>
                </a:lnTo>
                <a:lnTo>
                  <a:pt x="78684" y="46226"/>
                </a:lnTo>
                <a:lnTo>
                  <a:pt x="117533" y="21410"/>
                </a:lnTo>
                <a:lnTo>
                  <a:pt x="161456" y="5568"/>
                </a:lnTo>
                <a:lnTo>
                  <a:pt x="209156" y="0"/>
                </a:lnTo>
                <a:lnTo>
                  <a:pt x="259404" y="5568"/>
                </a:lnTo>
                <a:lnTo>
                  <a:pt x="305154" y="21410"/>
                </a:lnTo>
                <a:lnTo>
                  <a:pt x="345227" y="46226"/>
                </a:lnTo>
                <a:lnTo>
                  <a:pt x="378446" y="78720"/>
                </a:lnTo>
                <a:lnTo>
                  <a:pt x="403633" y="117595"/>
                </a:lnTo>
                <a:lnTo>
                  <a:pt x="419608" y="161552"/>
                </a:lnTo>
                <a:lnTo>
                  <a:pt x="425195" y="209296"/>
                </a:lnTo>
                <a:close/>
              </a:path>
            </a:pathLst>
          </a:custGeom>
          <a:ln w="9525">
            <a:solidFill>
              <a:srgbClr val="000000"/>
            </a:solidFill>
          </a:ln>
        </p:spPr>
        <p:txBody>
          <a:bodyPr wrap="square" lIns="0" tIns="0" rIns="0" bIns="0" rtlCol="0"/>
          <a:lstStyle/>
          <a:p>
            <a:endParaRPr/>
          </a:p>
        </p:txBody>
      </p:sp>
      <p:sp>
        <p:nvSpPr>
          <p:cNvPr id="25" name="object 25"/>
          <p:cNvSpPr/>
          <p:nvPr/>
        </p:nvSpPr>
        <p:spPr>
          <a:xfrm>
            <a:off x="1193495" y="445262"/>
            <a:ext cx="424815" cy="419100"/>
          </a:xfrm>
          <a:custGeom>
            <a:avLst/>
            <a:gdLst/>
            <a:ahLst/>
            <a:cxnLst/>
            <a:rect l="l" t="t" r="r" b="b"/>
            <a:pathLst>
              <a:path w="424815" h="419100">
                <a:moveTo>
                  <a:pt x="424738" y="209296"/>
                </a:moveTo>
                <a:lnTo>
                  <a:pt x="419177" y="257039"/>
                </a:lnTo>
                <a:lnTo>
                  <a:pt x="403356" y="300996"/>
                </a:lnTo>
                <a:lnTo>
                  <a:pt x="378572" y="339871"/>
                </a:lnTo>
                <a:lnTo>
                  <a:pt x="346118" y="372365"/>
                </a:lnTo>
                <a:lnTo>
                  <a:pt x="307291" y="397181"/>
                </a:lnTo>
                <a:lnTo>
                  <a:pt x="263385" y="413023"/>
                </a:lnTo>
                <a:lnTo>
                  <a:pt x="215696" y="418591"/>
                </a:lnTo>
                <a:lnTo>
                  <a:pt x="165559" y="413023"/>
                </a:lnTo>
                <a:lnTo>
                  <a:pt x="119894" y="397181"/>
                </a:lnTo>
                <a:lnTo>
                  <a:pt x="79883" y="372365"/>
                </a:lnTo>
                <a:lnTo>
                  <a:pt x="46706" y="339871"/>
                </a:lnTo>
                <a:lnTo>
                  <a:pt x="21546" y="300996"/>
                </a:lnTo>
                <a:lnTo>
                  <a:pt x="5583" y="257039"/>
                </a:lnTo>
                <a:lnTo>
                  <a:pt x="0" y="209296"/>
                </a:lnTo>
                <a:lnTo>
                  <a:pt x="5583" y="161552"/>
                </a:lnTo>
                <a:lnTo>
                  <a:pt x="21546" y="117595"/>
                </a:lnTo>
                <a:lnTo>
                  <a:pt x="46706" y="78720"/>
                </a:lnTo>
                <a:lnTo>
                  <a:pt x="79883" y="46226"/>
                </a:lnTo>
                <a:lnTo>
                  <a:pt x="119894" y="21410"/>
                </a:lnTo>
                <a:lnTo>
                  <a:pt x="165559" y="5568"/>
                </a:lnTo>
                <a:lnTo>
                  <a:pt x="215696" y="0"/>
                </a:lnTo>
                <a:lnTo>
                  <a:pt x="263385" y="5568"/>
                </a:lnTo>
                <a:lnTo>
                  <a:pt x="307291" y="21410"/>
                </a:lnTo>
                <a:lnTo>
                  <a:pt x="346118" y="46226"/>
                </a:lnTo>
                <a:lnTo>
                  <a:pt x="378572" y="78720"/>
                </a:lnTo>
                <a:lnTo>
                  <a:pt x="403356" y="117595"/>
                </a:lnTo>
                <a:lnTo>
                  <a:pt x="419177" y="161552"/>
                </a:lnTo>
                <a:lnTo>
                  <a:pt x="424738" y="209296"/>
                </a:lnTo>
                <a:close/>
              </a:path>
            </a:pathLst>
          </a:custGeom>
          <a:ln w="9525">
            <a:solidFill>
              <a:srgbClr val="000000"/>
            </a:solidFill>
          </a:ln>
        </p:spPr>
        <p:txBody>
          <a:bodyPr wrap="square" lIns="0" tIns="0" rIns="0" bIns="0" rtlCol="0"/>
          <a:lstStyle/>
          <a:p>
            <a:endParaRPr/>
          </a:p>
        </p:txBody>
      </p:sp>
      <p:sp>
        <p:nvSpPr>
          <p:cNvPr id="26" name="object 26"/>
          <p:cNvSpPr/>
          <p:nvPr/>
        </p:nvSpPr>
        <p:spPr>
          <a:xfrm>
            <a:off x="1929638" y="445262"/>
            <a:ext cx="424815" cy="419100"/>
          </a:xfrm>
          <a:custGeom>
            <a:avLst/>
            <a:gdLst/>
            <a:ahLst/>
            <a:cxnLst/>
            <a:rect l="l" t="t" r="r" b="b"/>
            <a:pathLst>
              <a:path w="424814" h="419100">
                <a:moveTo>
                  <a:pt x="424688" y="209296"/>
                </a:moveTo>
                <a:lnTo>
                  <a:pt x="419107" y="257039"/>
                </a:lnTo>
                <a:lnTo>
                  <a:pt x="403152" y="300996"/>
                </a:lnTo>
                <a:lnTo>
                  <a:pt x="378001" y="339871"/>
                </a:lnTo>
                <a:lnTo>
                  <a:pt x="344835" y="372365"/>
                </a:lnTo>
                <a:lnTo>
                  <a:pt x="304834" y="397181"/>
                </a:lnTo>
                <a:lnTo>
                  <a:pt x="259176" y="413023"/>
                </a:lnTo>
                <a:lnTo>
                  <a:pt x="209042" y="418591"/>
                </a:lnTo>
                <a:lnTo>
                  <a:pt x="161352" y="413023"/>
                </a:lnTo>
                <a:lnTo>
                  <a:pt x="117447" y="397181"/>
                </a:lnTo>
                <a:lnTo>
                  <a:pt x="78620" y="372365"/>
                </a:lnTo>
                <a:lnTo>
                  <a:pt x="46166" y="339871"/>
                </a:lnTo>
                <a:lnTo>
                  <a:pt x="21381" y="300996"/>
                </a:lnTo>
                <a:lnTo>
                  <a:pt x="5561" y="257039"/>
                </a:lnTo>
                <a:lnTo>
                  <a:pt x="0" y="209296"/>
                </a:lnTo>
                <a:lnTo>
                  <a:pt x="5561" y="161552"/>
                </a:lnTo>
                <a:lnTo>
                  <a:pt x="21381" y="117595"/>
                </a:lnTo>
                <a:lnTo>
                  <a:pt x="46166" y="78720"/>
                </a:lnTo>
                <a:lnTo>
                  <a:pt x="78620" y="46226"/>
                </a:lnTo>
                <a:lnTo>
                  <a:pt x="117447" y="21410"/>
                </a:lnTo>
                <a:lnTo>
                  <a:pt x="161352" y="5568"/>
                </a:lnTo>
                <a:lnTo>
                  <a:pt x="209042" y="0"/>
                </a:lnTo>
                <a:lnTo>
                  <a:pt x="259176" y="5568"/>
                </a:lnTo>
                <a:lnTo>
                  <a:pt x="304834" y="21410"/>
                </a:lnTo>
                <a:lnTo>
                  <a:pt x="344835" y="46226"/>
                </a:lnTo>
                <a:lnTo>
                  <a:pt x="378001" y="78720"/>
                </a:lnTo>
                <a:lnTo>
                  <a:pt x="403152" y="117595"/>
                </a:lnTo>
                <a:lnTo>
                  <a:pt x="419107" y="161552"/>
                </a:lnTo>
                <a:lnTo>
                  <a:pt x="424688" y="209296"/>
                </a:lnTo>
                <a:close/>
              </a:path>
            </a:pathLst>
          </a:custGeom>
          <a:ln w="9525">
            <a:solidFill>
              <a:srgbClr val="000000"/>
            </a:solidFill>
          </a:ln>
        </p:spPr>
        <p:txBody>
          <a:bodyPr wrap="square" lIns="0" tIns="0" rIns="0" bIns="0" rtlCol="0"/>
          <a:lstStyle/>
          <a:p>
            <a:endParaRPr/>
          </a:p>
        </p:txBody>
      </p:sp>
      <p:grpSp>
        <p:nvGrpSpPr>
          <p:cNvPr id="27" name="object 27"/>
          <p:cNvGrpSpPr/>
          <p:nvPr/>
        </p:nvGrpSpPr>
        <p:grpSpPr>
          <a:xfrm>
            <a:off x="5257609" y="847153"/>
            <a:ext cx="3484245" cy="3298825"/>
            <a:chOff x="5257609" y="847153"/>
            <a:chExt cx="3484245" cy="3298825"/>
          </a:xfrm>
        </p:grpSpPr>
        <p:sp>
          <p:nvSpPr>
            <p:cNvPr id="28" name="object 28"/>
            <p:cNvSpPr/>
            <p:nvPr/>
          </p:nvSpPr>
          <p:spPr>
            <a:xfrm>
              <a:off x="5542787" y="1214628"/>
              <a:ext cx="3194685" cy="2725420"/>
            </a:xfrm>
            <a:custGeom>
              <a:avLst/>
              <a:gdLst/>
              <a:ahLst/>
              <a:cxnLst/>
              <a:rect l="l" t="t" r="r" b="b"/>
              <a:pathLst>
                <a:path w="3194684" h="2725420">
                  <a:moveTo>
                    <a:pt x="3194304" y="0"/>
                  </a:moveTo>
                  <a:lnTo>
                    <a:pt x="0" y="0"/>
                  </a:lnTo>
                  <a:lnTo>
                    <a:pt x="0" y="2685707"/>
                  </a:lnTo>
                  <a:lnTo>
                    <a:pt x="2649" y="2701423"/>
                  </a:lnTo>
                  <a:lnTo>
                    <a:pt x="9858" y="2713834"/>
                  </a:lnTo>
                  <a:lnTo>
                    <a:pt x="20520" y="2721983"/>
                  </a:lnTo>
                  <a:lnTo>
                    <a:pt x="33527" y="2724912"/>
                  </a:lnTo>
                  <a:lnTo>
                    <a:pt x="3160776" y="2724912"/>
                  </a:lnTo>
                  <a:lnTo>
                    <a:pt x="3173783" y="2721983"/>
                  </a:lnTo>
                  <a:lnTo>
                    <a:pt x="3184445" y="2713834"/>
                  </a:lnTo>
                  <a:lnTo>
                    <a:pt x="3191654" y="2701423"/>
                  </a:lnTo>
                  <a:lnTo>
                    <a:pt x="3194304" y="2685707"/>
                  </a:lnTo>
                  <a:lnTo>
                    <a:pt x="3194304" y="0"/>
                  </a:lnTo>
                  <a:close/>
                </a:path>
              </a:pathLst>
            </a:custGeom>
            <a:solidFill>
              <a:srgbClr val="FFE9FC"/>
            </a:solidFill>
          </p:spPr>
          <p:txBody>
            <a:bodyPr wrap="square" lIns="0" tIns="0" rIns="0" bIns="0" rtlCol="0"/>
            <a:lstStyle/>
            <a:p>
              <a:endParaRPr/>
            </a:p>
          </p:txBody>
        </p:sp>
        <p:sp>
          <p:nvSpPr>
            <p:cNvPr id="29" name="object 29"/>
            <p:cNvSpPr/>
            <p:nvPr/>
          </p:nvSpPr>
          <p:spPr>
            <a:xfrm>
              <a:off x="5542787" y="1214628"/>
              <a:ext cx="3194685" cy="2725420"/>
            </a:xfrm>
            <a:custGeom>
              <a:avLst/>
              <a:gdLst/>
              <a:ahLst/>
              <a:cxnLst/>
              <a:rect l="l" t="t" r="r" b="b"/>
              <a:pathLst>
                <a:path w="3194684" h="2725420">
                  <a:moveTo>
                    <a:pt x="0" y="0"/>
                  </a:moveTo>
                  <a:lnTo>
                    <a:pt x="0" y="2685707"/>
                  </a:lnTo>
                  <a:lnTo>
                    <a:pt x="2649" y="2701423"/>
                  </a:lnTo>
                  <a:lnTo>
                    <a:pt x="9858" y="2713834"/>
                  </a:lnTo>
                  <a:lnTo>
                    <a:pt x="20520" y="2721983"/>
                  </a:lnTo>
                  <a:lnTo>
                    <a:pt x="33527" y="2724912"/>
                  </a:lnTo>
                  <a:lnTo>
                    <a:pt x="3160776" y="2724912"/>
                  </a:lnTo>
                  <a:lnTo>
                    <a:pt x="3173783" y="2721983"/>
                  </a:lnTo>
                  <a:lnTo>
                    <a:pt x="3184445" y="2713834"/>
                  </a:lnTo>
                  <a:lnTo>
                    <a:pt x="3191654" y="2701423"/>
                  </a:lnTo>
                  <a:lnTo>
                    <a:pt x="3194304" y="2685707"/>
                  </a:lnTo>
                  <a:lnTo>
                    <a:pt x="3194304" y="0"/>
                  </a:lnTo>
                  <a:lnTo>
                    <a:pt x="0" y="0"/>
                  </a:lnTo>
                  <a:close/>
                </a:path>
              </a:pathLst>
            </a:custGeom>
            <a:ln w="9525">
              <a:solidFill>
                <a:srgbClr val="000000"/>
              </a:solidFill>
            </a:ln>
          </p:spPr>
          <p:txBody>
            <a:bodyPr wrap="square" lIns="0" tIns="0" rIns="0" bIns="0" rtlCol="0"/>
            <a:lstStyle/>
            <a:p>
              <a:endParaRPr/>
            </a:p>
          </p:txBody>
        </p:sp>
        <p:sp>
          <p:nvSpPr>
            <p:cNvPr id="30" name="object 30"/>
            <p:cNvSpPr/>
            <p:nvPr/>
          </p:nvSpPr>
          <p:spPr>
            <a:xfrm>
              <a:off x="5544311" y="1214628"/>
              <a:ext cx="3192780" cy="2725420"/>
            </a:xfrm>
            <a:custGeom>
              <a:avLst/>
              <a:gdLst/>
              <a:ahLst/>
              <a:cxnLst/>
              <a:rect l="l" t="t" r="r" b="b"/>
              <a:pathLst>
                <a:path w="3192779" h="2725420">
                  <a:moveTo>
                    <a:pt x="3159252" y="2724912"/>
                  </a:moveTo>
                  <a:lnTo>
                    <a:pt x="33527" y="2724912"/>
                  </a:lnTo>
                  <a:lnTo>
                    <a:pt x="20520" y="2721983"/>
                  </a:lnTo>
                  <a:lnTo>
                    <a:pt x="9858" y="2713834"/>
                  </a:lnTo>
                  <a:lnTo>
                    <a:pt x="2649" y="2701423"/>
                  </a:lnTo>
                  <a:lnTo>
                    <a:pt x="0" y="2685707"/>
                  </a:lnTo>
                  <a:lnTo>
                    <a:pt x="0" y="0"/>
                  </a:lnTo>
                  <a:lnTo>
                    <a:pt x="3192780" y="0"/>
                  </a:lnTo>
                  <a:lnTo>
                    <a:pt x="3192780" y="2685707"/>
                  </a:lnTo>
                  <a:lnTo>
                    <a:pt x="3190130" y="2701423"/>
                  </a:lnTo>
                  <a:lnTo>
                    <a:pt x="3182921" y="2713834"/>
                  </a:lnTo>
                  <a:lnTo>
                    <a:pt x="3172259" y="2721983"/>
                  </a:lnTo>
                  <a:lnTo>
                    <a:pt x="3159252" y="2724912"/>
                  </a:lnTo>
                  <a:close/>
                </a:path>
              </a:pathLst>
            </a:custGeom>
            <a:ln w="9525">
              <a:solidFill>
                <a:srgbClr val="000000"/>
              </a:solidFill>
            </a:ln>
          </p:spPr>
          <p:txBody>
            <a:bodyPr wrap="square" lIns="0" tIns="0" rIns="0" bIns="0" rtlCol="0"/>
            <a:lstStyle/>
            <a:p>
              <a:endParaRPr/>
            </a:p>
          </p:txBody>
        </p:sp>
        <p:sp>
          <p:nvSpPr>
            <p:cNvPr id="31" name="object 31"/>
            <p:cNvSpPr/>
            <p:nvPr/>
          </p:nvSpPr>
          <p:spPr>
            <a:xfrm>
              <a:off x="5542787" y="851916"/>
              <a:ext cx="3194685" cy="363220"/>
            </a:xfrm>
            <a:custGeom>
              <a:avLst/>
              <a:gdLst/>
              <a:ahLst/>
              <a:cxnLst/>
              <a:rect l="l" t="t" r="r" b="b"/>
              <a:pathLst>
                <a:path w="3194684" h="363219">
                  <a:moveTo>
                    <a:pt x="3119628" y="0"/>
                  </a:moveTo>
                  <a:lnTo>
                    <a:pt x="73533" y="0"/>
                  </a:lnTo>
                  <a:lnTo>
                    <a:pt x="44737" y="6844"/>
                  </a:lnTo>
                  <a:lnTo>
                    <a:pt x="21383" y="25415"/>
                  </a:lnTo>
                  <a:lnTo>
                    <a:pt x="5720" y="52774"/>
                  </a:lnTo>
                  <a:lnTo>
                    <a:pt x="0" y="85979"/>
                  </a:lnTo>
                  <a:lnTo>
                    <a:pt x="0" y="362712"/>
                  </a:lnTo>
                  <a:lnTo>
                    <a:pt x="3194304" y="362712"/>
                  </a:lnTo>
                  <a:lnTo>
                    <a:pt x="3194304" y="85979"/>
                  </a:lnTo>
                  <a:lnTo>
                    <a:pt x="3188422" y="52292"/>
                  </a:lnTo>
                  <a:lnTo>
                    <a:pt x="3172396" y="24987"/>
                  </a:lnTo>
                  <a:lnTo>
                    <a:pt x="3148655" y="6683"/>
                  </a:lnTo>
                  <a:lnTo>
                    <a:pt x="3119628" y="0"/>
                  </a:lnTo>
                  <a:close/>
                </a:path>
              </a:pathLst>
            </a:custGeom>
            <a:solidFill>
              <a:srgbClr val="CDBCF8"/>
            </a:solidFill>
          </p:spPr>
          <p:txBody>
            <a:bodyPr wrap="square" lIns="0" tIns="0" rIns="0" bIns="0" rtlCol="0"/>
            <a:lstStyle/>
            <a:p>
              <a:endParaRPr/>
            </a:p>
          </p:txBody>
        </p:sp>
        <p:sp>
          <p:nvSpPr>
            <p:cNvPr id="32" name="object 32"/>
            <p:cNvSpPr/>
            <p:nvPr/>
          </p:nvSpPr>
          <p:spPr>
            <a:xfrm>
              <a:off x="5542787" y="851916"/>
              <a:ext cx="3194685" cy="363220"/>
            </a:xfrm>
            <a:custGeom>
              <a:avLst/>
              <a:gdLst/>
              <a:ahLst/>
              <a:cxnLst/>
              <a:rect l="l" t="t" r="r" b="b"/>
              <a:pathLst>
                <a:path w="3194684" h="363219">
                  <a:moveTo>
                    <a:pt x="73533" y="0"/>
                  </a:moveTo>
                  <a:lnTo>
                    <a:pt x="44737" y="6844"/>
                  </a:lnTo>
                  <a:lnTo>
                    <a:pt x="21383" y="25415"/>
                  </a:lnTo>
                  <a:lnTo>
                    <a:pt x="5720" y="52774"/>
                  </a:lnTo>
                  <a:lnTo>
                    <a:pt x="0" y="85979"/>
                  </a:lnTo>
                  <a:lnTo>
                    <a:pt x="0" y="362712"/>
                  </a:lnTo>
                  <a:lnTo>
                    <a:pt x="3194304" y="362712"/>
                  </a:lnTo>
                  <a:lnTo>
                    <a:pt x="3194304" y="85979"/>
                  </a:lnTo>
                  <a:lnTo>
                    <a:pt x="3188422" y="52292"/>
                  </a:lnTo>
                  <a:lnTo>
                    <a:pt x="3172396" y="24987"/>
                  </a:lnTo>
                  <a:lnTo>
                    <a:pt x="3148655" y="6683"/>
                  </a:lnTo>
                  <a:lnTo>
                    <a:pt x="3119628" y="0"/>
                  </a:lnTo>
                  <a:lnTo>
                    <a:pt x="73533" y="0"/>
                  </a:lnTo>
                  <a:close/>
                </a:path>
              </a:pathLst>
            </a:custGeom>
            <a:ln w="9524">
              <a:solidFill>
                <a:srgbClr val="000000"/>
              </a:solidFill>
            </a:ln>
          </p:spPr>
          <p:txBody>
            <a:bodyPr wrap="square" lIns="0" tIns="0" rIns="0" bIns="0" rtlCol="0"/>
            <a:lstStyle/>
            <a:p>
              <a:endParaRPr/>
            </a:p>
          </p:txBody>
        </p:sp>
        <p:sp>
          <p:nvSpPr>
            <p:cNvPr id="33" name="object 33"/>
            <p:cNvSpPr/>
            <p:nvPr/>
          </p:nvSpPr>
          <p:spPr>
            <a:xfrm>
              <a:off x="8409241" y="920343"/>
              <a:ext cx="233514" cy="231990"/>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7808975" y="925106"/>
              <a:ext cx="224154" cy="222885"/>
            </a:xfrm>
            <a:custGeom>
              <a:avLst/>
              <a:gdLst/>
              <a:ahLst/>
              <a:cxnLst/>
              <a:rect l="l" t="t" r="r" b="b"/>
              <a:pathLst>
                <a:path w="224154" h="222884">
                  <a:moveTo>
                    <a:pt x="224027" y="0"/>
                  </a:moveTo>
                  <a:lnTo>
                    <a:pt x="0" y="0"/>
                  </a:lnTo>
                  <a:lnTo>
                    <a:pt x="0" y="222465"/>
                  </a:lnTo>
                  <a:lnTo>
                    <a:pt x="224027" y="222465"/>
                  </a:lnTo>
                  <a:lnTo>
                    <a:pt x="224027" y="0"/>
                  </a:lnTo>
                  <a:close/>
                </a:path>
              </a:pathLst>
            </a:custGeom>
            <a:solidFill>
              <a:srgbClr val="FFE9FC"/>
            </a:solidFill>
          </p:spPr>
          <p:txBody>
            <a:bodyPr wrap="square" lIns="0" tIns="0" rIns="0" bIns="0" rtlCol="0"/>
            <a:lstStyle/>
            <a:p>
              <a:endParaRPr/>
            </a:p>
          </p:txBody>
        </p:sp>
        <p:sp>
          <p:nvSpPr>
            <p:cNvPr id="35" name="object 35"/>
            <p:cNvSpPr/>
            <p:nvPr/>
          </p:nvSpPr>
          <p:spPr>
            <a:xfrm>
              <a:off x="7808975" y="925106"/>
              <a:ext cx="224154" cy="222885"/>
            </a:xfrm>
            <a:custGeom>
              <a:avLst/>
              <a:gdLst/>
              <a:ahLst/>
              <a:cxnLst/>
              <a:rect l="l" t="t" r="r" b="b"/>
              <a:pathLst>
                <a:path w="224154" h="222884">
                  <a:moveTo>
                    <a:pt x="0" y="222465"/>
                  </a:moveTo>
                  <a:lnTo>
                    <a:pt x="224027" y="222465"/>
                  </a:lnTo>
                  <a:lnTo>
                    <a:pt x="224027" y="0"/>
                  </a:lnTo>
                  <a:lnTo>
                    <a:pt x="0" y="0"/>
                  </a:lnTo>
                  <a:lnTo>
                    <a:pt x="0" y="222465"/>
                  </a:lnTo>
                  <a:close/>
                </a:path>
                <a:path w="224154" h="222884">
                  <a:moveTo>
                    <a:pt x="42672" y="172173"/>
                  </a:moveTo>
                  <a:lnTo>
                    <a:pt x="181355" y="172173"/>
                  </a:lnTo>
                </a:path>
              </a:pathLst>
            </a:custGeom>
            <a:ln w="9525">
              <a:solidFill>
                <a:srgbClr val="000000"/>
              </a:solidFill>
            </a:ln>
          </p:spPr>
          <p:txBody>
            <a:bodyPr wrap="square" lIns="0" tIns="0" rIns="0" bIns="0" rtlCol="0"/>
            <a:lstStyle/>
            <a:p>
              <a:endParaRPr/>
            </a:p>
          </p:txBody>
        </p:sp>
        <p:sp>
          <p:nvSpPr>
            <p:cNvPr id="36" name="object 36"/>
            <p:cNvSpPr/>
            <p:nvPr/>
          </p:nvSpPr>
          <p:spPr>
            <a:xfrm>
              <a:off x="8107489" y="920343"/>
              <a:ext cx="233552" cy="231990"/>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5262371" y="1415796"/>
              <a:ext cx="3194685" cy="2725420"/>
            </a:xfrm>
            <a:custGeom>
              <a:avLst/>
              <a:gdLst/>
              <a:ahLst/>
              <a:cxnLst/>
              <a:rect l="l" t="t" r="r" b="b"/>
              <a:pathLst>
                <a:path w="3194684" h="2725420">
                  <a:moveTo>
                    <a:pt x="3194304" y="0"/>
                  </a:moveTo>
                  <a:lnTo>
                    <a:pt x="0" y="0"/>
                  </a:lnTo>
                  <a:lnTo>
                    <a:pt x="0" y="2685707"/>
                  </a:lnTo>
                  <a:lnTo>
                    <a:pt x="2649" y="2701423"/>
                  </a:lnTo>
                  <a:lnTo>
                    <a:pt x="9858" y="2713834"/>
                  </a:lnTo>
                  <a:lnTo>
                    <a:pt x="20520" y="2721983"/>
                  </a:lnTo>
                  <a:lnTo>
                    <a:pt x="33527" y="2724912"/>
                  </a:lnTo>
                  <a:lnTo>
                    <a:pt x="3160776" y="2724912"/>
                  </a:lnTo>
                  <a:lnTo>
                    <a:pt x="3173783" y="2721983"/>
                  </a:lnTo>
                  <a:lnTo>
                    <a:pt x="3184445" y="2713834"/>
                  </a:lnTo>
                  <a:lnTo>
                    <a:pt x="3191654" y="2701423"/>
                  </a:lnTo>
                  <a:lnTo>
                    <a:pt x="3194304" y="2685707"/>
                  </a:lnTo>
                  <a:lnTo>
                    <a:pt x="3194304" y="0"/>
                  </a:lnTo>
                  <a:close/>
                </a:path>
              </a:pathLst>
            </a:custGeom>
            <a:solidFill>
              <a:srgbClr val="FFE9FC"/>
            </a:solidFill>
          </p:spPr>
          <p:txBody>
            <a:bodyPr wrap="square" lIns="0" tIns="0" rIns="0" bIns="0" rtlCol="0"/>
            <a:lstStyle/>
            <a:p>
              <a:endParaRPr/>
            </a:p>
          </p:txBody>
        </p:sp>
        <p:sp>
          <p:nvSpPr>
            <p:cNvPr id="38" name="object 38"/>
            <p:cNvSpPr/>
            <p:nvPr/>
          </p:nvSpPr>
          <p:spPr>
            <a:xfrm>
              <a:off x="5262371" y="1415796"/>
              <a:ext cx="3194685" cy="2725420"/>
            </a:xfrm>
            <a:custGeom>
              <a:avLst/>
              <a:gdLst/>
              <a:ahLst/>
              <a:cxnLst/>
              <a:rect l="l" t="t" r="r" b="b"/>
              <a:pathLst>
                <a:path w="3194684" h="2725420">
                  <a:moveTo>
                    <a:pt x="0" y="0"/>
                  </a:moveTo>
                  <a:lnTo>
                    <a:pt x="0" y="2685707"/>
                  </a:lnTo>
                  <a:lnTo>
                    <a:pt x="2649" y="2701423"/>
                  </a:lnTo>
                  <a:lnTo>
                    <a:pt x="9858" y="2713834"/>
                  </a:lnTo>
                  <a:lnTo>
                    <a:pt x="20520" y="2721983"/>
                  </a:lnTo>
                  <a:lnTo>
                    <a:pt x="33527" y="2724912"/>
                  </a:lnTo>
                  <a:lnTo>
                    <a:pt x="3160776" y="2724912"/>
                  </a:lnTo>
                  <a:lnTo>
                    <a:pt x="3173783" y="2721983"/>
                  </a:lnTo>
                  <a:lnTo>
                    <a:pt x="3184445" y="2713834"/>
                  </a:lnTo>
                  <a:lnTo>
                    <a:pt x="3191654" y="2701423"/>
                  </a:lnTo>
                  <a:lnTo>
                    <a:pt x="3194304" y="2685707"/>
                  </a:lnTo>
                  <a:lnTo>
                    <a:pt x="3194304" y="0"/>
                  </a:lnTo>
                  <a:lnTo>
                    <a:pt x="0" y="0"/>
                  </a:lnTo>
                  <a:close/>
                </a:path>
              </a:pathLst>
            </a:custGeom>
            <a:ln w="9525">
              <a:solidFill>
                <a:srgbClr val="000000"/>
              </a:solidFill>
            </a:ln>
          </p:spPr>
          <p:txBody>
            <a:bodyPr wrap="square" lIns="0" tIns="0" rIns="0" bIns="0" rtlCol="0"/>
            <a:lstStyle/>
            <a:p>
              <a:endParaRPr/>
            </a:p>
          </p:txBody>
        </p:sp>
        <p:sp>
          <p:nvSpPr>
            <p:cNvPr id="39" name="object 39"/>
            <p:cNvSpPr/>
            <p:nvPr/>
          </p:nvSpPr>
          <p:spPr>
            <a:xfrm>
              <a:off x="5263895" y="1415796"/>
              <a:ext cx="3192780" cy="2725420"/>
            </a:xfrm>
            <a:custGeom>
              <a:avLst/>
              <a:gdLst/>
              <a:ahLst/>
              <a:cxnLst/>
              <a:rect l="l" t="t" r="r" b="b"/>
              <a:pathLst>
                <a:path w="3192779" h="2725420">
                  <a:moveTo>
                    <a:pt x="3159252" y="2724912"/>
                  </a:moveTo>
                  <a:lnTo>
                    <a:pt x="33527" y="2724912"/>
                  </a:lnTo>
                  <a:lnTo>
                    <a:pt x="20520" y="2721983"/>
                  </a:lnTo>
                  <a:lnTo>
                    <a:pt x="9858" y="2713834"/>
                  </a:lnTo>
                  <a:lnTo>
                    <a:pt x="2649" y="2701423"/>
                  </a:lnTo>
                  <a:lnTo>
                    <a:pt x="0" y="2685707"/>
                  </a:lnTo>
                  <a:lnTo>
                    <a:pt x="0" y="0"/>
                  </a:lnTo>
                  <a:lnTo>
                    <a:pt x="3192779" y="0"/>
                  </a:lnTo>
                  <a:lnTo>
                    <a:pt x="3192779" y="2685707"/>
                  </a:lnTo>
                  <a:lnTo>
                    <a:pt x="3190130" y="2701423"/>
                  </a:lnTo>
                  <a:lnTo>
                    <a:pt x="3182921" y="2713834"/>
                  </a:lnTo>
                  <a:lnTo>
                    <a:pt x="3172259" y="2721983"/>
                  </a:lnTo>
                  <a:lnTo>
                    <a:pt x="3159252" y="2724912"/>
                  </a:lnTo>
                  <a:close/>
                </a:path>
              </a:pathLst>
            </a:custGeom>
            <a:ln w="9525">
              <a:solidFill>
                <a:srgbClr val="000000"/>
              </a:solidFill>
            </a:ln>
          </p:spPr>
          <p:txBody>
            <a:bodyPr wrap="square" lIns="0" tIns="0" rIns="0" bIns="0" rtlCol="0"/>
            <a:lstStyle/>
            <a:p>
              <a:endParaRPr/>
            </a:p>
          </p:txBody>
        </p:sp>
        <p:sp>
          <p:nvSpPr>
            <p:cNvPr id="40" name="object 40"/>
            <p:cNvSpPr/>
            <p:nvPr/>
          </p:nvSpPr>
          <p:spPr>
            <a:xfrm>
              <a:off x="5687567" y="1659636"/>
              <a:ext cx="2356485" cy="2181225"/>
            </a:xfrm>
            <a:custGeom>
              <a:avLst/>
              <a:gdLst/>
              <a:ahLst/>
              <a:cxnLst/>
              <a:rect l="l" t="t" r="r" b="b"/>
              <a:pathLst>
                <a:path w="2356484" h="2181225">
                  <a:moveTo>
                    <a:pt x="2356104" y="0"/>
                  </a:moveTo>
                  <a:lnTo>
                    <a:pt x="0" y="0"/>
                  </a:lnTo>
                  <a:lnTo>
                    <a:pt x="0" y="2180844"/>
                  </a:lnTo>
                  <a:lnTo>
                    <a:pt x="2356104" y="2180844"/>
                  </a:lnTo>
                  <a:lnTo>
                    <a:pt x="2356104" y="0"/>
                  </a:lnTo>
                  <a:close/>
                </a:path>
              </a:pathLst>
            </a:custGeom>
            <a:solidFill>
              <a:srgbClr val="EBE0FF"/>
            </a:solidFill>
          </p:spPr>
          <p:txBody>
            <a:bodyPr wrap="square" lIns="0" tIns="0" rIns="0" bIns="0" rtlCol="0"/>
            <a:lstStyle/>
            <a:p>
              <a:endParaRPr/>
            </a:p>
          </p:txBody>
        </p:sp>
        <p:sp>
          <p:nvSpPr>
            <p:cNvPr id="41" name="object 41"/>
            <p:cNvSpPr/>
            <p:nvPr/>
          </p:nvSpPr>
          <p:spPr>
            <a:xfrm>
              <a:off x="5687567" y="1659636"/>
              <a:ext cx="2356485" cy="2181225"/>
            </a:xfrm>
            <a:custGeom>
              <a:avLst/>
              <a:gdLst/>
              <a:ahLst/>
              <a:cxnLst/>
              <a:rect l="l" t="t" r="r" b="b"/>
              <a:pathLst>
                <a:path w="2356484" h="2181225">
                  <a:moveTo>
                    <a:pt x="0" y="2180844"/>
                  </a:moveTo>
                  <a:lnTo>
                    <a:pt x="2356104" y="2180844"/>
                  </a:lnTo>
                  <a:lnTo>
                    <a:pt x="2356104" y="0"/>
                  </a:lnTo>
                  <a:lnTo>
                    <a:pt x="0" y="0"/>
                  </a:lnTo>
                  <a:lnTo>
                    <a:pt x="0" y="2180844"/>
                  </a:lnTo>
                  <a:close/>
                </a:path>
              </a:pathLst>
            </a:custGeom>
            <a:ln w="9525">
              <a:solidFill>
                <a:srgbClr val="000000"/>
              </a:solidFill>
            </a:ln>
          </p:spPr>
          <p:txBody>
            <a:bodyPr wrap="square" lIns="0" tIns="0" rIns="0" bIns="0" rtlCol="0"/>
            <a:lstStyle/>
            <a:p>
              <a:endParaRPr/>
            </a:p>
          </p:txBody>
        </p:sp>
        <p:sp>
          <p:nvSpPr>
            <p:cNvPr id="42" name="object 42"/>
            <p:cNvSpPr/>
            <p:nvPr/>
          </p:nvSpPr>
          <p:spPr>
            <a:xfrm>
              <a:off x="5262371" y="1053084"/>
              <a:ext cx="3194685" cy="363220"/>
            </a:xfrm>
            <a:custGeom>
              <a:avLst/>
              <a:gdLst/>
              <a:ahLst/>
              <a:cxnLst/>
              <a:rect l="l" t="t" r="r" b="b"/>
              <a:pathLst>
                <a:path w="3194684" h="363219">
                  <a:moveTo>
                    <a:pt x="3119628" y="0"/>
                  </a:moveTo>
                  <a:lnTo>
                    <a:pt x="73532" y="0"/>
                  </a:lnTo>
                  <a:lnTo>
                    <a:pt x="44737" y="6844"/>
                  </a:lnTo>
                  <a:lnTo>
                    <a:pt x="21383" y="25415"/>
                  </a:lnTo>
                  <a:lnTo>
                    <a:pt x="5720" y="52774"/>
                  </a:lnTo>
                  <a:lnTo>
                    <a:pt x="0" y="85978"/>
                  </a:lnTo>
                  <a:lnTo>
                    <a:pt x="0" y="362712"/>
                  </a:lnTo>
                  <a:lnTo>
                    <a:pt x="3194304" y="362712"/>
                  </a:lnTo>
                  <a:lnTo>
                    <a:pt x="3194304" y="85978"/>
                  </a:lnTo>
                  <a:lnTo>
                    <a:pt x="3188422" y="52292"/>
                  </a:lnTo>
                  <a:lnTo>
                    <a:pt x="3172396" y="24987"/>
                  </a:lnTo>
                  <a:lnTo>
                    <a:pt x="3148655" y="6683"/>
                  </a:lnTo>
                  <a:lnTo>
                    <a:pt x="3119628" y="0"/>
                  </a:lnTo>
                  <a:close/>
                </a:path>
              </a:pathLst>
            </a:custGeom>
            <a:solidFill>
              <a:srgbClr val="6642B4"/>
            </a:solidFill>
          </p:spPr>
          <p:txBody>
            <a:bodyPr wrap="square" lIns="0" tIns="0" rIns="0" bIns="0" rtlCol="0"/>
            <a:lstStyle/>
            <a:p>
              <a:endParaRPr/>
            </a:p>
          </p:txBody>
        </p:sp>
        <p:sp>
          <p:nvSpPr>
            <p:cNvPr id="43" name="object 43"/>
            <p:cNvSpPr/>
            <p:nvPr/>
          </p:nvSpPr>
          <p:spPr>
            <a:xfrm>
              <a:off x="5262371" y="1053084"/>
              <a:ext cx="3194685" cy="363220"/>
            </a:xfrm>
            <a:custGeom>
              <a:avLst/>
              <a:gdLst/>
              <a:ahLst/>
              <a:cxnLst/>
              <a:rect l="l" t="t" r="r" b="b"/>
              <a:pathLst>
                <a:path w="3194684" h="363219">
                  <a:moveTo>
                    <a:pt x="73532" y="0"/>
                  </a:moveTo>
                  <a:lnTo>
                    <a:pt x="44737" y="6844"/>
                  </a:lnTo>
                  <a:lnTo>
                    <a:pt x="21383" y="25415"/>
                  </a:lnTo>
                  <a:lnTo>
                    <a:pt x="5720" y="52774"/>
                  </a:lnTo>
                  <a:lnTo>
                    <a:pt x="0" y="85978"/>
                  </a:lnTo>
                  <a:lnTo>
                    <a:pt x="0" y="362712"/>
                  </a:lnTo>
                  <a:lnTo>
                    <a:pt x="3194304" y="362712"/>
                  </a:lnTo>
                  <a:lnTo>
                    <a:pt x="3194304" y="85978"/>
                  </a:lnTo>
                  <a:lnTo>
                    <a:pt x="3188422" y="52292"/>
                  </a:lnTo>
                  <a:lnTo>
                    <a:pt x="3172396" y="24987"/>
                  </a:lnTo>
                  <a:lnTo>
                    <a:pt x="3148655" y="6683"/>
                  </a:lnTo>
                  <a:lnTo>
                    <a:pt x="3119628" y="0"/>
                  </a:lnTo>
                  <a:lnTo>
                    <a:pt x="73532" y="0"/>
                  </a:lnTo>
                  <a:close/>
                </a:path>
              </a:pathLst>
            </a:custGeom>
            <a:ln w="9525">
              <a:solidFill>
                <a:srgbClr val="000000"/>
              </a:solidFill>
            </a:ln>
          </p:spPr>
          <p:txBody>
            <a:bodyPr wrap="square" lIns="0" tIns="0" rIns="0" bIns="0" rtlCol="0"/>
            <a:lstStyle/>
            <a:p>
              <a:endParaRPr/>
            </a:p>
          </p:txBody>
        </p:sp>
        <p:sp>
          <p:nvSpPr>
            <p:cNvPr id="44" name="object 44"/>
            <p:cNvSpPr/>
            <p:nvPr/>
          </p:nvSpPr>
          <p:spPr>
            <a:xfrm>
              <a:off x="8127301" y="1121511"/>
              <a:ext cx="233514" cy="231990"/>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7527035" y="1126274"/>
              <a:ext cx="226060" cy="222885"/>
            </a:xfrm>
            <a:custGeom>
              <a:avLst/>
              <a:gdLst/>
              <a:ahLst/>
              <a:cxnLst/>
              <a:rect l="l" t="t" r="r" b="b"/>
              <a:pathLst>
                <a:path w="226059" h="222884">
                  <a:moveTo>
                    <a:pt x="225551" y="0"/>
                  </a:moveTo>
                  <a:lnTo>
                    <a:pt x="0" y="0"/>
                  </a:lnTo>
                  <a:lnTo>
                    <a:pt x="0" y="222465"/>
                  </a:lnTo>
                  <a:lnTo>
                    <a:pt x="225551" y="222465"/>
                  </a:lnTo>
                  <a:lnTo>
                    <a:pt x="225551" y="0"/>
                  </a:lnTo>
                  <a:close/>
                </a:path>
              </a:pathLst>
            </a:custGeom>
            <a:solidFill>
              <a:srgbClr val="FFE9FC"/>
            </a:solidFill>
          </p:spPr>
          <p:txBody>
            <a:bodyPr wrap="square" lIns="0" tIns="0" rIns="0" bIns="0" rtlCol="0"/>
            <a:lstStyle/>
            <a:p>
              <a:endParaRPr/>
            </a:p>
          </p:txBody>
        </p:sp>
        <p:sp>
          <p:nvSpPr>
            <p:cNvPr id="46" name="object 46"/>
            <p:cNvSpPr/>
            <p:nvPr/>
          </p:nvSpPr>
          <p:spPr>
            <a:xfrm>
              <a:off x="7527035" y="1126274"/>
              <a:ext cx="226060" cy="222885"/>
            </a:xfrm>
            <a:custGeom>
              <a:avLst/>
              <a:gdLst/>
              <a:ahLst/>
              <a:cxnLst/>
              <a:rect l="l" t="t" r="r" b="b"/>
              <a:pathLst>
                <a:path w="226059" h="222884">
                  <a:moveTo>
                    <a:pt x="0" y="222465"/>
                  </a:moveTo>
                  <a:lnTo>
                    <a:pt x="225551" y="222465"/>
                  </a:lnTo>
                  <a:lnTo>
                    <a:pt x="225551" y="0"/>
                  </a:lnTo>
                  <a:lnTo>
                    <a:pt x="0" y="0"/>
                  </a:lnTo>
                  <a:lnTo>
                    <a:pt x="0" y="222465"/>
                  </a:lnTo>
                  <a:close/>
                </a:path>
                <a:path w="226059" h="222884">
                  <a:moveTo>
                    <a:pt x="42672" y="172173"/>
                  </a:moveTo>
                  <a:lnTo>
                    <a:pt x="182880" y="172173"/>
                  </a:lnTo>
                </a:path>
              </a:pathLst>
            </a:custGeom>
            <a:ln w="9525">
              <a:solidFill>
                <a:srgbClr val="000000"/>
              </a:solidFill>
            </a:ln>
          </p:spPr>
          <p:txBody>
            <a:bodyPr wrap="square" lIns="0" tIns="0" rIns="0" bIns="0" rtlCol="0"/>
            <a:lstStyle/>
            <a:p>
              <a:endParaRPr/>
            </a:p>
          </p:txBody>
        </p:sp>
        <p:sp>
          <p:nvSpPr>
            <p:cNvPr id="47" name="object 47"/>
            <p:cNvSpPr/>
            <p:nvPr/>
          </p:nvSpPr>
          <p:spPr>
            <a:xfrm>
              <a:off x="7825549" y="1121511"/>
              <a:ext cx="235076" cy="231990"/>
            </a:xfrm>
            <a:prstGeom prst="rect">
              <a:avLst/>
            </a:prstGeom>
            <a:blipFill>
              <a:blip r:embed="rId4" cstate="print"/>
              <a:stretch>
                <a:fillRect/>
              </a:stretch>
            </a:blipFill>
          </p:spPr>
          <p:txBody>
            <a:bodyPr wrap="square" lIns="0" tIns="0" rIns="0" bIns="0" rtlCol="0"/>
            <a:lstStyle/>
            <a:p>
              <a:endParaRPr/>
            </a:p>
          </p:txBody>
        </p:sp>
      </p:grpSp>
      <p:sp>
        <p:nvSpPr>
          <p:cNvPr id="48" name="object 48"/>
          <p:cNvSpPr txBox="1"/>
          <p:nvPr/>
        </p:nvSpPr>
        <p:spPr>
          <a:xfrm>
            <a:off x="228600" y="1097152"/>
            <a:ext cx="4419599" cy="1203535"/>
          </a:xfrm>
          <a:prstGeom prst="rect">
            <a:avLst/>
          </a:prstGeom>
        </p:spPr>
        <p:txBody>
          <a:bodyPr vert="horz" wrap="square" lIns="0" tIns="100965" rIns="0" bIns="0" rtlCol="0">
            <a:spAutoFit/>
          </a:bodyPr>
          <a:lstStyle/>
          <a:p>
            <a:pPr marL="12700" marR="175260">
              <a:lnSpc>
                <a:spcPts val="2880"/>
              </a:lnSpc>
              <a:spcBef>
                <a:spcPts val="795"/>
              </a:spcBef>
            </a:pPr>
            <a:r>
              <a:rPr lang="en-US" sz="2400" kern="1400" dirty="0">
                <a:solidFill>
                  <a:srgbClr val="212120"/>
                </a:solidFill>
                <a:effectLst/>
                <a:latin typeface="UTM Neo Sans Intel"/>
                <a:ea typeface="Times New Roman" panose="02020603050405020304" pitchFamily="18" charset="0"/>
                <a:cs typeface="Times New Roman" panose="02020603050405020304" pitchFamily="18" charset="0"/>
              </a:rPr>
              <a:t>Distinguishing malicious programs based on visualization and hybrid learning algorithms</a:t>
            </a:r>
            <a:endParaRPr lang="en-US" sz="2400" dirty="0">
              <a:latin typeface="Arial"/>
              <a:cs typeface="Arial"/>
            </a:endParaRPr>
          </a:p>
        </p:txBody>
      </p:sp>
      <p:sp>
        <p:nvSpPr>
          <p:cNvPr id="49" name="object 49"/>
          <p:cNvSpPr/>
          <p:nvPr/>
        </p:nvSpPr>
        <p:spPr>
          <a:xfrm>
            <a:off x="3410711" y="50"/>
            <a:ext cx="1667510" cy="1668780"/>
          </a:xfrm>
          <a:custGeom>
            <a:avLst/>
            <a:gdLst/>
            <a:ahLst/>
            <a:cxnLst/>
            <a:rect l="l" t="t" r="r" b="b"/>
            <a:pathLst>
              <a:path w="1667510" h="1668780">
                <a:moveTo>
                  <a:pt x="554685" y="0"/>
                </a:moveTo>
                <a:lnTo>
                  <a:pt x="0" y="0"/>
                </a:lnTo>
                <a:lnTo>
                  <a:pt x="0" y="553161"/>
                </a:lnTo>
                <a:lnTo>
                  <a:pt x="554685" y="553161"/>
                </a:lnTo>
                <a:lnTo>
                  <a:pt x="554685" y="0"/>
                </a:lnTo>
                <a:close/>
              </a:path>
              <a:path w="1667510" h="1668780">
                <a:moveTo>
                  <a:pt x="1110945" y="557796"/>
                </a:moveTo>
                <a:lnTo>
                  <a:pt x="557784" y="557796"/>
                </a:lnTo>
                <a:lnTo>
                  <a:pt x="557784" y="1110945"/>
                </a:lnTo>
                <a:lnTo>
                  <a:pt x="1110945" y="1110945"/>
                </a:lnTo>
                <a:lnTo>
                  <a:pt x="1110945" y="557796"/>
                </a:lnTo>
                <a:close/>
              </a:path>
              <a:path w="1667510" h="1668780">
                <a:moveTo>
                  <a:pt x="1667205" y="1114044"/>
                </a:moveTo>
                <a:lnTo>
                  <a:pt x="1112520" y="1114044"/>
                </a:lnTo>
                <a:lnTo>
                  <a:pt x="1112520" y="1668729"/>
                </a:lnTo>
                <a:lnTo>
                  <a:pt x="1667205" y="1668729"/>
                </a:lnTo>
                <a:lnTo>
                  <a:pt x="1667205" y="1114044"/>
                </a:lnTo>
                <a:close/>
              </a:path>
            </a:pathLst>
          </a:custGeom>
          <a:solidFill>
            <a:srgbClr val="826DEC"/>
          </a:solidFill>
        </p:spPr>
        <p:txBody>
          <a:bodyPr wrap="square" lIns="0" tIns="0" rIns="0" bIns="0" rtlCol="0"/>
          <a:lstStyle/>
          <a:p>
            <a:endParaRPr/>
          </a:p>
        </p:txBody>
      </p:sp>
      <p:grpSp>
        <p:nvGrpSpPr>
          <p:cNvPr id="50" name="object 50"/>
          <p:cNvGrpSpPr/>
          <p:nvPr/>
        </p:nvGrpSpPr>
        <p:grpSpPr>
          <a:xfrm>
            <a:off x="4460747" y="1773745"/>
            <a:ext cx="3425190" cy="2115820"/>
            <a:chOff x="4460747" y="1773745"/>
            <a:chExt cx="3425190" cy="2115820"/>
          </a:xfrm>
        </p:grpSpPr>
        <p:sp>
          <p:nvSpPr>
            <p:cNvPr id="51" name="object 51"/>
            <p:cNvSpPr/>
            <p:nvPr/>
          </p:nvSpPr>
          <p:spPr>
            <a:xfrm>
              <a:off x="5860632" y="1773745"/>
              <a:ext cx="2024797" cy="1935860"/>
            </a:xfrm>
            <a:prstGeom prst="rect">
              <a:avLst/>
            </a:prstGeom>
            <a:blipFill>
              <a:blip r:embed="rId5" cstate="print"/>
              <a:stretch>
                <a:fillRect/>
              </a:stretch>
            </a:blipFill>
          </p:spPr>
          <p:txBody>
            <a:bodyPr wrap="square" lIns="0" tIns="0" rIns="0" bIns="0" rtlCol="0"/>
            <a:lstStyle/>
            <a:p>
              <a:endParaRPr/>
            </a:p>
          </p:txBody>
        </p:sp>
        <p:sp>
          <p:nvSpPr>
            <p:cNvPr id="52" name="object 52"/>
            <p:cNvSpPr/>
            <p:nvPr/>
          </p:nvSpPr>
          <p:spPr>
            <a:xfrm>
              <a:off x="4814252" y="3232403"/>
              <a:ext cx="657225" cy="657225"/>
            </a:xfrm>
            <a:custGeom>
              <a:avLst/>
              <a:gdLst/>
              <a:ahLst/>
              <a:cxnLst/>
              <a:rect l="l" t="t" r="r" b="b"/>
              <a:pathLst>
                <a:path w="657225" h="657225">
                  <a:moveTo>
                    <a:pt x="610298" y="0"/>
                  </a:moveTo>
                  <a:lnTo>
                    <a:pt x="327723" y="263906"/>
                  </a:lnTo>
                  <a:lnTo>
                    <a:pt x="79692" y="13462"/>
                  </a:lnTo>
                  <a:lnTo>
                    <a:pt x="72030" y="7554"/>
                  </a:lnTo>
                  <a:lnTo>
                    <a:pt x="63833" y="3349"/>
                  </a:lnTo>
                  <a:lnTo>
                    <a:pt x="55278" y="835"/>
                  </a:lnTo>
                  <a:lnTo>
                    <a:pt x="46545" y="0"/>
                  </a:lnTo>
                  <a:lnTo>
                    <a:pt x="37885" y="835"/>
                  </a:lnTo>
                  <a:lnTo>
                    <a:pt x="3381" y="29495"/>
                  </a:lnTo>
                  <a:lnTo>
                    <a:pt x="0" y="47053"/>
                  </a:lnTo>
                  <a:lnTo>
                    <a:pt x="3381" y="64325"/>
                  </a:lnTo>
                  <a:lnTo>
                    <a:pt x="13525" y="79501"/>
                  </a:lnTo>
                  <a:lnTo>
                    <a:pt x="263080" y="328421"/>
                  </a:lnTo>
                  <a:lnTo>
                    <a:pt x="13525" y="578865"/>
                  </a:lnTo>
                  <a:lnTo>
                    <a:pt x="3381" y="593964"/>
                  </a:lnTo>
                  <a:lnTo>
                    <a:pt x="0" y="611073"/>
                  </a:lnTo>
                  <a:lnTo>
                    <a:pt x="3381" y="628200"/>
                  </a:lnTo>
                  <a:lnTo>
                    <a:pt x="36814" y="656209"/>
                  </a:lnTo>
                  <a:lnTo>
                    <a:pt x="45148" y="656843"/>
                  </a:lnTo>
                  <a:lnTo>
                    <a:pt x="53861" y="656209"/>
                  </a:lnTo>
                  <a:lnTo>
                    <a:pt x="62182" y="654029"/>
                  </a:lnTo>
                  <a:lnTo>
                    <a:pt x="70240" y="649884"/>
                  </a:lnTo>
                  <a:lnTo>
                    <a:pt x="78168" y="643356"/>
                  </a:lnTo>
                  <a:lnTo>
                    <a:pt x="327723" y="394334"/>
                  </a:lnTo>
                  <a:lnTo>
                    <a:pt x="585444" y="649884"/>
                  </a:lnTo>
                  <a:lnTo>
                    <a:pt x="593645" y="654029"/>
                  </a:lnTo>
                  <a:lnTo>
                    <a:pt x="602680" y="656209"/>
                  </a:lnTo>
                  <a:lnTo>
                    <a:pt x="611822" y="656843"/>
                  </a:lnTo>
                  <a:lnTo>
                    <a:pt x="619942" y="656209"/>
                  </a:lnTo>
                  <a:lnTo>
                    <a:pt x="653589" y="628200"/>
                  </a:lnTo>
                  <a:lnTo>
                    <a:pt x="656971" y="611073"/>
                  </a:lnTo>
                  <a:lnTo>
                    <a:pt x="653589" y="593964"/>
                  </a:lnTo>
                  <a:lnTo>
                    <a:pt x="643445" y="578865"/>
                  </a:lnTo>
                  <a:lnTo>
                    <a:pt x="393890" y="328421"/>
                  </a:lnTo>
                  <a:lnTo>
                    <a:pt x="643445" y="79501"/>
                  </a:lnTo>
                  <a:lnTo>
                    <a:pt x="653589" y="64325"/>
                  </a:lnTo>
                  <a:lnTo>
                    <a:pt x="656971" y="47053"/>
                  </a:lnTo>
                  <a:lnTo>
                    <a:pt x="653589" y="29495"/>
                  </a:lnTo>
                  <a:lnTo>
                    <a:pt x="643445" y="13462"/>
                  </a:lnTo>
                  <a:lnTo>
                    <a:pt x="635783" y="7554"/>
                  </a:lnTo>
                  <a:lnTo>
                    <a:pt x="627586" y="3349"/>
                  </a:lnTo>
                  <a:lnTo>
                    <a:pt x="619031" y="835"/>
                  </a:lnTo>
                  <a:lnTo>
                    <a:pt x="610298" y="0"/>
                  </a:lnTo>
                  <a:close/>
                </a:path>
              </a:pathLst>
            </a:custGeom>
            <a:solidFill>
              <a:srgbClr val="F985F0"/>
            </a:solidFill>
          </p:spPr>
          <p:txBody>
            <a:bodyPr wrap="square" lIns="0" tIns="0" rIns="0" bIns="0" rtlCol="0"/>
            <a:lstStyle/>
            <a:p>
              <a:endParaRPr/>
            </a:p>
          </p:txBody>
        </p:sp>
        <p:sp>
          <p:nvSpPr>
            <p:cNvPr id="53" name="object 53"/>
            <p:cNvSpPr/>
            <p:nvPr/>
          </p:nvSpPr>
          <p:spPr>
            <a:xfrm>
              <a:off x="4460747" y="1779269"/>
              <a:ext cx="1146048" cy="233934"/>
            </a:xfrm>
            <a:prstGeom prst="rect">
              <a:avLst/>
            </a:prstGeom>
            <a:blipFill>
              <a:blip r:embed="rId6" cstate="print"/>
              <a:stretch>
                <a:fillRect/>
              </a:stretch>
            </a:blipFill>
          </p:spPr>
          <p:txBody>
            <a:bodyPr wrap="square" lIns="0" tIns="0" rIns="0" bIns="0" rtlCol="0"/>
            <a:lstStyle/>
            <a:p>
              <a:endParaRPr/>
            </a:p>
          </p:txBody>
        </p:sp>
      </p:grpSp>
      <p:sp>
        <p:nvSpPr>
          <p:cNvPr id="54" name="object 26">
            <a:extLst>
              <a:ext uri="{FF2B5EF4-FFF2-40B4-BE49-F238E27FC236}">
                <a16:creationId xmlns:a16="http://schemas.microsoft.com/office/drawing/2014/main" id="{A7935F59-0E0D-FE71-54FA-50050B4BCA9F}"/>
              </a:ext>
            </a:extLst>
          </p:cNvPr>
          <p:cNvSpPr txBox="1"/>
          <p:nvPr/>
        </p:nvSpPr>
        <p:spPr>
          <a:xfrm>
            <a:off x="371287" y="2748298"/>
            <a:ext cx="1784985" cy="751488"/>
          </a:xfrm>
          <a:prstGeom prst="rect">
            <a:avLst/>
          </a:prstGeom>
        </p:spPr>
        <p:txBody>
          <a:bodyPr vert="horz" wrap="square" lIns="0" tIns="101600" rIns="0" bIns="0" rtlCol="0">
            <a:spAutoFit/>
          </a:bodyPr>
          <a:lstStyle/>
          <a:p>
            <a:pPr algn="ctr">
              <a:lnSpc>
                <a:spcPct val="100000"/>
              </a:lnSpc>
              <a:spcBef>
                <a:spcPts val="800"/>
              </a:spcBef>
            </a:pPr>
            <a:r>
              <a:rPr sz="2200" spc="190" dirty="0">
                <a:latin typeface="Arial"/>
                <a:cs typeface="Arial"/>
              </a:rPr>
              <a:t>20520</a:t>
            </a:r>
            <a:r>
              <a:rPr lang="en-US" sz="2200" spc="190" dirty="0">
                <a:latin typeface="Arial"/>
                <a:cs typeface="Arial"/>
              </a:rPr>
              <a:t>392</a:t>
            </a:r>
            <a:endParaRPr sz="2200" dirty="0">
              <a:latin typeface="Arial"/>
              <a:cs typeface="Arial"/>
            </a:endParaRPr>
          </a:p>
          <a:p>
            <a:pPr algn="ctr">
              <a:lnSpc>
                <a:spcPct val="100000"/>
              </a:lnSpc>
              <a:spcBef>
                <a:spcPts val="515"/>
              </a:spcBef>
            </a:pPr>
            <a:r>
              <a:rPr sz="1600" spc="-90" dirty="0">
                <a:latin typeface="Arimo"/>
                <a:cs typeface="Arimo"/>
              </a:rPr>
              <a:t>Nguyễn </a:t>
            </a:r>
            <a:r>
              <a:rPr lang="vi-VN" sz="1600" spc="-50" dirty="0">
                <a:latin typeface="Arimo"/>
                <a:cs typeface="Arimo"/>
              </a:rPr>
              <a:t>Trần</a:t>
            </a:r>
            <a:r>
              <a:rPr sz="1600" spc="-155" dirty="0">
                <a:latin typeface="Arimo"/>
                <a:cs typeface="Arimo"/>
              </a:rPr>
              <a:t> </a:t>
            </a:r>
            <a:r>
              <a:rPr lang="vi-VN" sz="1600" spc="-155" dirty="0">
                <a:latin typeface="Arimo"/>
                <a:cs typeface="Arimo"/>
              </a:rPr>
              <a:t>Đức  Anh</a:t>
            </a:r>
          </a:p>
        </p:txBody>
      </p:sp>
      <p:sp>
        <p:nvSpPr>
          <p:cNvPr id="55" name="object 28">
            <a:extLst>
              <a:ext uri="{FF2B5EF4-FFF2-40B4-BE49-F238E27FC236}">
                <a16:creationId xmlns:a16="http://schemas.microsoft.com/office/drawing/2014/main" id="{4F166A49-A16B-B459-9D8A-EAD8DF98662B}"/>
              </a:ext>
            </a:extLst>
          </p:cNvPr>
          <p:cNvSpPr txBox="1"/>
          <p:nvPr/>
        </p:nvSpPr>
        <p:spPr>
          <a:xfrm>
            <a:off x="2845710" y="2748298"/>
            <a:ext cx="1681480" cy="751488"/>
          </a:xfrm>
          <a:prstGeom prst="rect">
            <a:avLst/>
          </a:prstGeom>
        </p:spPr>
        <p:txBody>
          <a:bodyPr vert="horz" wrap="square" lIns="0" tIns="101600" rIns="0" bIns="0" rtlCol="0">
            <a:spAutoFit/>
          </a:bodyPr>
          <a:lstStyle/>
          <a:p>
            <a:pPr marL="74930">
              <a:lnSpc>
                <a:spcPct val="100000"/>
              </a:lnSpc>
              <a:spcBef>
                <a:spcPts val="800"/>
              </a:spcBef>
            </a:pPr>
            <a:r>
              <a:rPr sz="2200" spc="280" dirty="0">
                <a:latin typeface="Arial"/>
                <a:cs typeface="Arial"/>
              </a:rPr>
              <a:t>20520</a:t>
            </a:r>
            <a:r>
              <a:rPr lang="en-US" sz="2200" spc="280" dirty="0">
                <a:latin typeface="Arial"/>
                <a:cs typeface="Arial"/>
              </a:rPr>
              <a:t>463</a:t>
            </a:r>
            <a:endParaRPr sz="2200" dirty="0">
              <a:latin typeface="Arial"/>
              <a:cs typeface="Arial"/>
            </a:endParaRPr>
          </a:p>
          <a:p>
            <a:pPr marL="12700">
              <a:lnSpc>
                <a:spcPct val="100000"/>
              </a:lnSpc>
              <a:spcBef>
                <a:spcPts val="515"/>
              </a:spcBef>
            </a:pPr>
            <a:r>
              <a:rPr lang="vi-VN" sz="1600" dirty="0">
                <a:latin typeface="Arimo"/>
                <a:cs typeface="Arimo"/>
              </a:rPr>
              <a:t>Nguyễn Thái Dương</a:t>
            </a:r>
            <a:endParaRPr lang="en-US" sz="1600" dirty="0">
              <a:latin typeface="Arimo"/>
              <a:cs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FEDEF4-036B-6086-6108-6239A438BECF}"/>
              </a:ext>
            </a:extLst>
          </p:cNvPr>
          <p:cNvSpPr>
            <a:spLocks noGrp="1"/>
          </p:cNvSpPr>
          <p:nvPr>
            <p:ph type="title"/>
          </p:nvPr>
        </p:nvSpPr>
        <p:spPr/>
        <p:txBody>
          <a:bodyPr/>
          <a:lstStyle/>
          <a:p>
            <a:endParaRPr lang="en-US" dirty="0"/>
          </a:p>
        </p:txBody>
      </p:sp>
      <p:sp>
        <p:nvSpPr>
          <p:cNvPr id="8" name="object 24">
            <a:extLst>
              <a:ext uri="{FF2B5EF4-FFF2-40B4-BE49-F238E27FC236}">
                <a16:creationId xmlns:a16="http://schemas.microsoft.com/office/drawing/2014/main" id="{9218F7C7-5900-90A7-9033-8E42E561359A}"/>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err="1"/>
              <a:t>Result</a:t>
            </a:r>
            <a:endParaRPr lang="en-US" sz="3000" kern="0" dirty="0"/>
          </a:p>
        </p:txBody>
      </p:sp>
      <p:sp>
        <p:nvSpPr>
          <p:cNvPr id="13" name="Hộp Văn bản 12">
            <a:extLst>
              <a:ext uri="{FF2B5EF4-FFF2-40B4-BE49-F238E27FC236}">
                <a16:creationId xmlns:a16="http://schemas.microsoft.com/office/drawing/2014/main" id="{EC6352C0-7633-41F1-19D3-09A20D739B5F}"/>
              </a:ext>
            </a:extLst>
          </p:cNvPr>
          <p:cNvSpPr txBox="1"/>
          <p:nvPr/>
        </p:nvSpPr>
        <p:spPr>
          <a:xfrm>
            <a:off x="952499" y="687048"/>
            <a:ext cx="4572000" cy="369332"/>
          </a:xfrm>
          <a:prstGeom prst="rect">
            <a:avLst/>
          </a:prstGeom>
          <a:noFill/>
        </p:spPr>
        <p:txBody>
          <a:bodyPr wrap="square">
            <a:spAutoFit/>
          </a:bodyPr>
          <a:lstStyle/>
          <a:p>
            <a:r>
              <a:rPr lang="en-US" dirty="0"/>
              <a:t>ML methods of MTIS</a:t>
            </a:r>
          </a:p>
        </p:txBody>
      </p:sp>
      <p:pic>
        <p:nvPicPr>
          <p:cNvPr id="15" name="Hình ảnh 14">
            <a:extLst>
              <a:ext uri="{FF2B5EF4-FFF2-40B4-BE49-F238E27FC236}">
                <a16:creationId xmlns:a16="http://schemas.microsoft.com/office/drawing/2014/main" id="{FCEE45F4-12FD-6361-999E-57FBB0624052}"/>
              </a:ext>
            </a:extLst>
          </p:cNvPr>
          <p:cNvPicPr>
            <a:picLocks noChangeAspect="1"/>
          </p:cNvPicPr>
          <p:nvPr/>
        </p:nvPicPr>
        <p:blipFill>
          <a:blip r:embed="rId2"/>
          <a:stretch>
            <a:fillRect/>
          </a:stretch>
        </p:blipFill>
        <p:spPr>
          <a:xfrm>
            <a:off x="685800" y="1276350"/>
            <a:ext cx="7696200" cy="3352800"/>
          </a:xfrm>
          <a:prstGeom prst="rect">
            <a:avLst/>
          </a:prstGeom>
        </p:spPr>
      </p:pic>
    </p:spTree>
    <p:extLst>
      <p:ext uri="{BB962C8B-B14F-4D97-AF65-F5344CB8AC3E}">
        <p14:creationId xmlns:p14="http://schemas.microsoft.com/office/powerpoint/2010/main" val="383710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FEDEF4-036B-6086-6108-6239A438BECF}"/>
              </a:ext>
            </a:extLst>
          </p:cNvPr>
          <p:cNvSpPr>
            <a:spLocks noGrp="1"/>
          </p:cNvSpPr>
          <p:nvPr>
            <p:ph type="title"/>
          </p:nvPr>
        </p:nvSpPr>
        <p:spPr/>
        <p:txBody>
          <a:bodyPr/>
          <a:lstStyle/>
          <a:p>
            <a:endParaRPr lang="en-US" dirty="0"/>
          </a:p>
        </p:txBody>
      </p:sp>
      <p:sp>
        <p:nvSpPr>
          <p:cNvPr id="8" name="object 24">
            <a:extLst>
              <a:ext uri="{FF2B5EF4-FFF2-40B4-BE49-F238E27FC236}">
                <a16:creationId xmlns:a16="http://schemas.microsoft.com/office/drawing/2014/main" id="{9218F7C7-5900-90A7-9033-8E42E561359A}"/>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err="1"/>
              <a:t>Result</a:t>
            </a:r>
            <a:endParaRPr lang="en-US" sz="3000" kern="0" dirty="0"/>
          </a:p>
        </p:txBody>
      </p:sp>
      <p:pic>
        <p:nvPicPr>
          <p:cNvPr id="10" name="Hình ảnh 9">
            <a:extLst>
              <a:ext uri="{FF2B5EF4-FFF2-40B4-BE49-F238E27FC236}">
                <a16:creationId xmlns:a16="http://schemas.microsoft.com/office/drawing/2014/main" id="{D0FF41C1-D349-9C50-D0E9-9C1602A2D492}"/>
              </a:ext>
            </a:extLst>
          </p:cNvPr>
          <p:cNvPicPr>
            <a:picLocks noChangeAspect="1"/>
          </p:cNvPicPr>
          <p:nvPr/>
        </p:nvPicPr>
        <p:blipFill>
          <a:blip r:embed="rId2"/>
          <a:stretch>
            <a:fillRect/>
          </a:stretch>
        </p:blipFill>
        <p:spPr>
          <a:xfrm>
            <a:off x="952499" y="1121605"/>
            <a:ext cx="7239000" cy="4024616"/>
          </a:xfrm>
          <a:prstGeom prst="rect">
            <a:avLst/>
          </a:prstGeom>
        </p:spPr>
      </p:pic>
      <p:sp>
        <p:nvSpPr>
          <p:cNvPr id="13" name="Hộp Văn bản 12">
            <a:extLst>
              <a:ext uri="{FF2B5EF4-FFF2-40B4-BE49-F238E27FC236}">
                <a16:creationId xmlns:a16="http://schemas.microsoft.com/office/drawing/2014/main" id="{EC6352C0-7633-41F1-19D3-09A20D739B5F}"/>
              </a:ext>
            </a:extLst>
          </p:cNvPr>
          <p:cNvSpPr txBox="1"/>
          <p:nvPr/>
        </p:nvSpPr>
        <p:spPr>
          <a:xfrm>
            <a:off x="952499" y="687048"/>
            <a:ext cx="4572000" cy="369332"/>
          </a:xfrm>
          <a:prstGeom prst="rect">
            <a:avLst/>
          </a:prstGeom>
          <a:noFill/>
        </p:spPr>
        <p:txBody>
          <a:bodyPr wrap="square">
            <a:spAutoFit/>
          </a:bodyPr>
          <a:lstStyle/>
          <a:p>
            <a:r>
              <a:rPr lang="en-US" dirty="0"/>
              <a:t>ML methods of MTIS</a:t>
            </a:r>
          </a:p>
        </p:txBody>
      </p:sp>
    </p:spTree>
    <p:extLst>
      <p:ext uri="{BB962C8B-B14F-4D97-AF65-F5344CB8AC3E}">
        <p14:creationId xmlns:p14="http://schemas.microsoft.com/office/powerpoint/2010/main" val="59297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4">
            <a:extLst>
              <a:ext uri="{FF2B5EF4-FFF2-40B4-BE49-F238E27FC236}">
                <a16:creationId xmlns:a16="http://schemas.microsoft.com/office/drawing/2014/main" id="{E23A6280-FFC2-0BDF-10A2-372FB7750B62}"/>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err="1"/>
              <a:t>Result</a:t>
            </a:r>
            <a:endParaRPr lang="en-US" sz="3000" kern="0" dirty="0"/>
          </a:p>
        </p:txBody>
      </p:sp>
      <p:sp>
        <p:nvSpPr>
          <p:cNvPr id="5" name="Hộp Văn bản 4">
            <a:extLst>
              <a:ext uri="{FF2B5EF4-FFF2-40B4-BE49-F238E27FC236}">
                <a16:creationId xmlns:a16="http://schemas.microsoft.com/office/drawing/2014/main" id="{02C9F638-1D35-5907-B3F5-D8AB746A49FD}"/>
              </a:ext>
            </a:extLst>
          </p:cNvPr>
          <p:cNvSpPr txBox="1"/>
          <p:nvPr/>
        </p:nvSpPr>
        <p:spPr>
          <a:xfrm>
            <a:off x="99498" y="1000106"/>
            <a:ext cx="4572000" cy="369332"/>
          </a:xfrm>
          <a:prstGeom prst="rect">
            <a:avLst/>
          </a:prstGeom>
          <a:noFill/>
        </p:spPr>
        <p:txBody>
          <a:bodyPr wrap="square">
            <a:spAutoFit/>
          </a:bodyPr>
          <a:lstStyle/>
          <a:p>
            <a:r>
              <a:rPr lang="vi-VN" dirty="0">
                <a:latin typeface="Calibri (Thân)"/>
              </a:rPr>
              <a:t>D</a:t>
            </a:r>
            <a:r>
              <a:rPr lang="en-US" dirty="0">
                <a:latin typeface="Calibri (Thân)"/>
              </a:rPr>
              <a:t>L methods of MTIS</a:t>
            </a:r>
          </a:p>
        </p:txBody>
      </p:sp>
      <p:pic>
        <p:nvPicPr>
          <p:cNvPr id="7" name="Hình ảnh 6">
            <a:extLst>
              <a:ext uri="{FF2B5EF4-FFF2-40B4-BE49-F238E27FC236}">
                <a16:creationId xmlns:a16="http://schemas.microsoft.com/office/drawing/2014/main" id="{4483BDD9-47B8-8151-DEBC-BFFB3E287006}"/>
              </a:ext>
            </a:extLst>
          </p:cNvPr>
          <p:cNvPicPr>
            <a:picLocks noChangeAspect="1"/>
          </p:cNvPicPr>
          <p:nvPr/>
        </p:nvPicPr>
        <p:blipFill>
          <a:blip r:embed="rId2"/>
          <a:stretch>
            <a:fillRect/>
          </a:stretch>
        </p:blipFill>
        <p:spPr>
          <a:xfrm>
            <a:off x="197741" y="1428750"/>
            <a:ext cx="8748518" cy="3238781"/>
          </a:xfrm>
          <a:prstGeom prst="rect">
            <a:avLst/>
          </a:prstGeom>
        </p:spPr>
      </p:pic>
    </p:spTree>
    <p:extLst>
      <p:ext uri="{BB962C8B-B14F-4D97-AF65-F5344CB8AC3E}">
        <p14:creationId xmlns:p14="http://schemas.microsoft.com/office/powerpoint/2010/main" val="140399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4">
            <a:extLst>
              <a:ext uri="{FF2B5EF4-FFF2-40B4-BE49-F238E27FC236}">
                <a16:creationId xmlns:a16="http://schemas.microsoft.com/office/drawing/2014/main" id="{9B4079B6-A487-5472-F1A4-75723D905074}"/>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a:t>Thực nghiệm</a:t>
            </a:r>
            <a:endParaRPr lang="en-US" sz="3000" kern="0" dirty="0"/>
          </a:p>
        </p:txBody>
      </p:sp>
      <p:pic>
        <p:nvPicPr>
          <p:cNvPr id="15" name="Hình ảnh 14">
            <a:extLst>
              <a:ext uri="{FF2B5EF4-FFF2-40B4-BE49-F238E27FC236}">
                <a16:creationId xmlns:a16="http://schemas.microsoft.com/office/drawing/2014/main" id="{1C9DF327-DF5E-2730-48EF-E9E2C0E82A8A}"/>
              </a:ext>
            </a:extLst>
          </p:cNvPr>
          <p:cNvPicPr>
            <a:picLocks noChangeAspect="1"/>
          </p:cNvPicPr>
          <p:nvPr/>
        </p:nvPicPr>
        <p:blipFill>
          <a:blip r:embed="rId2"/>
          <a:stretch>
            <a:fillRect/>
          </a:stretch>
        </p:blipFill>
        <p:spPr>
          <a:xfrm>
            <a:off x="1047385" y="1276350"/>
            <a:ext cx="1314815" cy="2339543"/>
          </a:xfrm>
          <a:prstGeom prst="rect">
            <a:avLst/>
          </a:prstGeom>
        </p:spPr>
      </p:pic>
      <p:pic>
        <p:nvPicPr>
          <p:cNvPr id="17" name="Hình ảnh 16">
            <a:extLst>
              <a:ext uri="{FF2B5EF4-FFF2-40B4-BE49-F238E27FC236}">
                <a16:creationId xmlns:a16="http://schemas.microsoft.com/office/drawing/2014/main" id="{F49F9979-DA4E-A3EF-8404-548BE688CF93}"/>
              </a:ext>
            </a:extLst>
          </p:cNvPr>
          <p:cNvPicPr>
            <a:picLocks noChangeAspect="1"/>
          </p:cNvPicPr>
          <p:nvPr/>
        </p:nvPicPr>
        <p:blipFill>
          <a:blip r:embed="rId3"/>
          <a:stretch>
            <a:fillRect/>
          </a:stretch>
        </p:blipFill>
        <p:spPr>
          <a:xfrm>
            <a:off x="2362200" y="1276350"/>
            <a:ext cx="5829805" cy="2339543"/>
          </a:xfrm>
          <a:prstGeom prst="rect">
            <a:avLst/>
          </a:prstGeom>
        </p:spPr>
      </p:pic>
    </p:spTree>
    <p:extLst>
      <p:ext uri="{BB962C8B-B14F-4D97-AF65-F5344CB8AC3E}">
        <p14:creationId xmlns:p14="http://schemas.microsoft.com/office/powerpoint/2010/main" val="175516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4">
            <a:extLst>
              <a:ext uri="{FF2B5EF4-FFF2-40B4-BE49-F238E27FC236}">
                <a16:creationId xmlns:a16="http://schemas.microsoft.com/office/drawing/2014/main" id="{3C46901E-F895-2E15-FD3A-BAAFC1A8B6DB}"/>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a:t>Thực nghiệm</a:t>
            </a:r>
            <a:endParaRPr lang="en-US" sz="3000" kern="0" dirty="0"/>
          </a:p>
        </p:txBody>
      </p:sp>
      <p:pic>
        <p:nvPicPr>
          <p:cNvPr id="6" name="Hình ảnh 5">
            <a:extLst>
              <a:ext uri="{FF2B5EF4-FFF2-40B4-BE49-F238E27FC236}">
                <a16:creationId xmlns:a16="http://schemas.microsoft.com/office/drawing/2014/main" id="{BC5998EF-56D1-9F9E-D888-417260BF7299}"/>
              </a:ext>
            </a:extLst>
          </p:cNvPr>
          <p:cNvPicPr>
            <a:picLocks noChangeAspect="1"/>
          </p:cNvPicPr>
          <p:nvPr/>
        </p:nvPicPr>
        <p:blipFill>
          <a:blip r:embed="rId2"/>
          <a:stretch>
            <a:fillRect/>
          </a:stretch>
        </p:blipFill>
        <p:spPr>
          <a:xfrm>
            <a:off x="35767" y="1043434"/>
            <a:ext cx="4536233" cy="4082572"/>
          </a:xfrm>
          <a:prstGeom prst="rect">
            <a:avLst/>
          </a:prstGeom>
        </p:spPr>
      </p:pic>
      <p:pic>
        <p:nvPicPr>
          <p:cNvPr id="8" name="Hình ảnh 7">
            <a:extLst>
              <a:ext uri="{FF2B5EF4-FFF2-40B4-BE49-F238E27FC236}">
                <a16:creationId xmlns:a16="http://schemas.microsoft.com/office/drawing/2014/main" id="{C4A404E9-ECDA-41E0-6AF5-026FC0BCF960}"/>
              </a:ext>
            </a:extLst>
          </p:cNvPr>
          <p:cNvPicPr>
            <a:picLocks noChangeAspect="1"/>
          </p:cNvPicPr>
          <p:nvPr/>
        </p:nvPicPr>
        <p:blipFill>
          <a:blip r:embed="rId3"/>
          <a:stretch>
            <a:fillRect/>
          </a:stretch>
        </p:blipFill>
        <p:spPr>
          <a:xfrm>
            <a:off x="4724400" y="1043433"/>
            <a:ext cx="4402494" cy="4122777"/>
          </a:xfrm>
          <a:prstGeom prst="rect">
            <a:avLst/>
          </a:prstGeom>
        </p:spPr>
      </p:pic>
    </p:spTree>
    <p:extLst>
      <p:ext uri="{BB962C8B-B14F-4D97-AF65-F5344CB8AC3E}">
        <p14:creationId xmlns:p14="http://schemas.microsoft.com/office/powerpoint/2010/main" val="405028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4">
            <a:extLst>
              <a:ext uri="{FF2B5EF4-FFF2-40B4-BE49-F238E27FC236}">
                <a16:creationId xmlns:a16="http://schemas.microsoft.com/office/drawing/2014/main" id="{CF93832B-EA88-4BA8-A010-8A4A7BC68F8F}"/>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vi-VN" sz="3000" kern="0" dirty="0"/>
              <a:t>Thực nghiệm</a:t>
            </a:r>
            <a:endParaRPr lang="en-US" sz="3000" kern="0" dirty="0"/>
          </a:p>
        </p:txBody>
      </p:sp>
      <p:graphicFrame>
        <p:nvGraphicFramePr>
          <p:cNvPr id="5" name="Bảng 5">
            <a:extLst>
              <a:ext uri="{FF2B5EF4-FFF2-40B4-BE49-F238E27FC236}">
                <a16:creationId xmlns:a16="http://schemas.microsoft.com/office/drawing/2014/main" id="{F080A185-025D-AD91-9F94-E8CB402067B5}"/>
              </a:ext>
            </a:extLst>
          </p:cNvPr>
          <p:cNvGraphicFramePr>
            <a:graphicFrameLocks noGrp="1"/>
          </p:cNvGraphicFramePr>
          <p:nvPr>
            <p:extLst>
              <p:ext uri="{D42A27DB-BD31-4B8C-83A1-F6EECF244321}">
                <p14:modId xmlns:p14="http://schemas.microsoft.com/office/powerpoint/2010/main" val="2061027102"/>
              </p:ext>
            </p:extLst>
          </p:nvPr>
        </p:nvGraphicFramePr>
        <p:xfrm>
          <a:off x="1066800" y="1504950"/>
          <a:ext cx="7086600" cy="2590800"/>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1712084542"/>
                    </a:ext>
                  </a:extLst>
                </a:gridCol>
                <a:gridCol w="1771650">
                  <a:extLst>
                    <a:ext uri="{9D8B030D-6E8A-4147-A177-3AD203B41FA5}">
                      <a16:colId xmlns:a16="http://schemas.microsoft.com/office/drawing/2014/main" val="2350143989"/>
                    </a:ext>
                  </a:extLst>
                </a:gridCol>
                <a:gridCol w="1771650">
                  <a:extLst>
                    <a:ext uri="{9D8B030D-6E8A-4147-A177-3AD203B41FA5}">
                      <a16:colId xmlns:a16="http://schemas.microsoft.com/office/drawing/2014/main" val="4203501378"/>
                    </a:ext>
                  </a:extLst>
                </a:gridCol>
                <a:gridCol w="1771650">
                  <a:extLst>
                    <a:ext uri="{9D8B030D-6E8A-4147-A177-3AD203B41FA5}">
                      <a16:colId xmlns:a16="http://schemas.microsoft.com/office/drawing/2014/main" val="2752394080"/>
                    </a:ext>
                  </a:extLst>
                </a:gridCol>
              </a:tblGrid>
              <a:tr h="863600">
                <a:tc>
                  <a:txBody>
                    <a:bodyPr/>
                    <a:lstStyle/>
                    <a:p>
                      <a:pPr algn="ctr"/>
                      <a:r>
                        <a:rPr lang="vi-VN" dirty="0" err="1"/>
                        <a:t>method</a:t>
                      </a:r>
                      <a:endParaRPr lang="en-US" dirty="0"/>
                    </a:p>
                  </a:txBody>
                  <a:tcPr/>
                </a:tc>
                <a:tc>
                  <a:txBody>
                    <a:bodyPr/>
                    <a:lstStyle/>
                    <a:p>
                      <a:pPr algn="ctr"/>
                      <a:r>
                        <a:rPr lang="en-US" dirty="0"/>
                        <a:t>Precision rate (%)</a:t>
                      </a:r>
                    </a:p>
                  </a:txBody>
                  <a:tcPr/>
                </a:tc>
                <a:tc>
                  <a:txBody>
                    <a:bodyPr/>
                    <a:lstStyle/>
                    <a:p>
                      <a:pPr algn="ctr"/>
                      <a:r>
                        <a:rPr lang="en-US" dirty="0"/>
                        <a:t>Recall Rate (%)</a:t>
                      </a:r>
                    </a:p>
                  </a:txBody>
                  <a:tcPr/>
                </a:tc>
                <a:tc>
                  <a:txBody>
                    <a:bodyPr/>
                    <a:lstStyle/>
                    <a:p>
                      <a:pPr algn="ctr"/>
                      <a:r>
                        <a:rPr lang="en-US" dirty="0"/>
                        <a:t>Classification A </a:t>
                      </a:r>
                      <a:r>
                        <a:rPr lang="en-US" dirty="0" err="1"/>
                        <a:t>ccuracy</a:t>
                      </a:r>
                      <a:r>
                        <a:rPr lang="en-US" dirty="0"/>
                        <a:t>(%) </a:t>
                      </a:r>
                    </a:p>
                  </a:txBody>
                  <a:tcPr/>
                </a:tc>
                <a:extLst>
                  <a:ext uri="{0D108BD9-81ED-4DB2-BD59-A6C34878D82A}">
                    <a16:rowId xmlns:a16="http://schemas.microsoft.com/office/drawing/2014/main" val="3680749139"/>
                  </a:ext>
                </a:extLst>
              </a:tr>
              <a:tr h="863600">
                <a:tc>
                  <a:txBody>
                    <a:bodyPr/>
                    <a:lstStyle/>
                    <a:p>
                      <a:pPr algn="ctr"/>
                      <a:r>
                        <a:rPr lang="en-US" dirty="0"/>
                        <a:t>Proposed method</a:t>
                      </a:r>
                    </a:p>
                  </a:txBody>
                  <a:tcPr/>
                </a:tc>
                <a:tc>
                  <a:txBody>
                    <a:bodyPr/>
                    <a:lstStyle/>
                    <a:p>
                      <a:pPr algn="ctr"/>
                      <a:r>
                        <a:rPr lang="vi-VN" dirty="0"/>
                        <a:t>99</a:t>
                      </a:r>
                      <a:endParaRPr lang="en-US" dirty="0"/>
                    </a:p>
                  </a:txBody>
                  <a:tcPr/>
                </a:tc>
                <a:tc>
                  <a:txBody>
                    <a:bodyPr/>
                    <a:lstStyle/>
                    <a:p>
                      <a:pPr algn="ctr"/>
                      <a:r>
                        <a:rPr lang="vi-VN" dirty="0"/>
                        <a:t>99</a:t>
                      </a:r>
                      <a:endParaRPr lang="en-US" dirty="0"/>
                    </a:p>
                  </a:txBody>
                  <a:tcPr/>
                </a:tc>
                <a:tc>
                  <a:txBody>
                    <a:bodyPr/>
                    <a:lstStyle/>
                    <a:p>
                      <a:pPr algn="ctr"/>
                      <a:r>
                        <a:rPr lang="vi-VN" dirty="0"/>
                        <a:t>98.71</a:t>
                      </a:r>
                      <a:endParaRPr lang="en-US" dirty="0"/>
                    </a:p>
                  </a:txBody>
                  <a:tcPr/>
                </a:tc>
                <a:extLst>
                  <a:ext uri="{0D108BD9-81ED-4DB2-BD59-A6C34878D82A}">
                    <a16:rowId xmlns:a16="http://schemas.microsoft.com/office/drawing/2014/main" val="1214222379"/>
                  </a:ext>
                </a:extLst>
              </a:tr>
              <a:tr h="863600">
                <a:tc>
                  <a:txBody>
                    <a:bodyPr/>
                    <a:lstStyle/>
                    <a:p>
                      <a:pPr algn="ctr"/>
                      <a:r>
                        <a:rPr lang="vi-VN" dirty="0"/>
                        <a:t>Thực nghiệm</a:t>
                      </a:r>
                      <a:endParaRPr lang="en-US" dirty="0"/>
                    </a:p>
                  </a:txBody>
                  <a:tcPr/>
                </a:tc>
                <a:tc>
                  <a:txBody>
                    <a:bodyPr/>
                    <a:lstStyle/>
                    <a:p>
                      <a:pPr algn="ctr"/>
                      <a:r>
                        <a:rPr lang="vi-VN" dirty="0"/>
                        <a:t>93</a:t>
                      </a:r>
                      <a:endParaRPr lang="en-US" dirty="0"/>
                    </a:p>
                  </a:txBody>
                  <a:tcPr/>
                </a:tc>
                <a:tc>
                  <a:txBody>
                    <a:bodyPr/>
                    <a:lstStyle/>
                    <a:p>
                      <a:pPr algn="ctr"/>
                      <a:r>
                        <a:rPr lang="vi-VN" dirty="0"/>
                        <a:t>94</a:t>
                      </a:r>
                      <a:endParaRPr lang="en-US" dirty="0"/>
                    </a:p>
                  </a:txBody>
                  <a:tcPr/>
                </a:tc>
                <a:tc>
                  <a:txBody>
                    <a:bodyPr/>
                    <a:lstStyle/>
                    <a:p>
                      <a:pPr algn="ctr"/>
                      <a:r>
                        <a:rPr lang="vi-VN" dirty="0"/>
                        <a:t>94</a:t>
                      </a:r>
                      <a:endParaRPr lang="en-US" dirty="0"/>
                    </a:p>
                  </a:txBody>
                  <a:tcPr/>
                </a:tc>
                <a:extLst>
                  <a:ext uri="{0D108BD9-81ED-4DB2-BD59-A6C34878D82A}">
                    <a16:rowId xmlns:a16="http://schemas.microsoft.com/office/drawing/2014/main" val="2669332600"/>
                  </a:ext>
                </a:extLst>
              </a:tr>
            </a:tbl>
          </a:graphicData>
        </a:graphic>
      </p:graphicFrame>
    </p:spTree>
    <p:extLst>
      <p:ext uri="{BB962C8B-B14F-4D97-AF65-F5344CB8AC3E}">
        <p14:creationId xmlns:p14="http://schemas.microsoft.com/office/powerpoint/2010/main" val="83023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89" y="1644332"/>
            <a:ext cx="4613021" cy="1854835"/>
          </a:xfrm>
          <a:prstGeom prst="rect">
            <a:avLst/>
          </a:prstGeom>
        </p:spPr>
        <p:txBody>
          <a:bodyPr vert="horz" wrap="square" lIns="0" tIns="12700" rIns="0" bIns="0" rtlCol="0">
            <a:spAutoFit/>
          </a:bodyPr>
          <a:lstStyle/>
          <a:p>
            <a:pPr marL="239395" marR="5080" indent="-227329">
              <a:lnSpc>
                <a:spcPct val="100000"/>
              </a:lnSpc>
              <a:spcBef>
                <a:spcPts val="100"/>
              </a:spcBef>
            </a:pPr>
            <a:r>
              <a:rPr spc="1275" dirty="0"/>
              <a:t>Kết</a:t>
            </a:r>
            <a:r>
              <a:rPr spc="-204" dirty="0"/>
              <a:t> </a:t>
            </a:r>
            <a:r>
              <a:rPr spc="1475" dirty="0"/>
              <a:t>thúc  </a:t>
            </a:r>
            <a:r>
              <a:rPr spc="1195" dirty="0"/>
              <a:t>báo</a:t>
            </a:r>
            <a:r>
              <a:rPr spc="-165" dirty="0"/>
              <a:t> </a:t>
            </a:r>
            <a:r>
              <a:rPr spc="1085" dirty="0"/>
              <a:t>cáo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43343" y="126"/>
            <a:ext cx="2200910" cy="1675130"/>
          </a:xfrm>
          <a:custGeom>
            <a:avLst/>
            <a:gdLst/>
            <a:ahLst/>
            <a:cxnLst/>
            <a:rect l="l" t="t" r="r" b="b"/>
            <a:pathLst>
              <a:path w="2200909" h="1675130">
                <a:moveTo>
                  <a:pt x="2200655" y="0"/>
                </a:moveTo>
                <a:lnTo>
                  <a:pt x="93472" y="0"/>
                </a:lnTo>
                <a:lnTo>
                  <a:pt x="74646" y="48413"/>
                </a:lnTo>
                <a:lnTo>
                  <a:pt x="57756" y="97917"/>
                </a:lnTo>
                <a:lnTo>
                  <a:pt x="42878" y="148415"/>
                </a:lnTo>
                <a:lnTo>
                  <a:pt x="30086" y="199814"/>
                </a:lnTo>
                <a:lnTo>
                  <a:pt x="19453" y="252018"/>
                </a:lnTo>
                <a:lnTo>
                  <a:pt x="11053" y="304931"/>
                </a:lnTo>
                <a:lnTo>
                  <a:pt x="4962" y="358459"/>
                </a:lnTo>
                <a:lnTo>
                  <a:pt x="1252" y="412507"/>
                </a:lnTo>
                <a:lnTo>
                  <a:pt x="0" y="466978"/>
                </a:lnTo>
                <a:lnTo>
                  <a:pt x="961" y="515596"/>
                </a:lnTo>
                <a:lnTo>
                  <a:pt x="3821" y="563723"/>
                </a:lnTo>
                <a:lnTo>
                  <a:pt x="8543" y="611322"/>
                </a:lnTo>
                <a:lnTo>
                  <a:pt x="15091" y="658358"/>
                </a:lnTo>
                <a:lnTo>
                  <a:pt x="23429" y="704794"/>
                </a:lnTo>
                <a:lnTo>
                  <a:pt x="33519" y="750596"/>
                </a:lnTo>
                <a:lnTo>
                  <a:pt x="45325" y="795726"/>
                </a:lnTo>
                <a:lnTo>
                  <a:pt x="58811" y="840150"/>
                </a:lnTo>
                <a:lnTo>
                  <a:pt x="73940" y="883831"/>
                </a:lnTo>
                <a:lnTo>
                  <a:pt x="90676" y="926733"/>
                </a:lnTo>
                <a:lnTo>
                  <a:pt x="108982" y="968821"/>
                </a:lnTo>
                <a:lnTo>
                  <a:pt x="128822" y="1010058"/>
                </a:lnTo>
                <a:lnTo>
                  <a:pt x="150160" y="1050409"/>
                </a:lnTo>
                <a:lnTo>
                  <a:pt x="172958" y="1089838"/>
                </a:lnTo>
                <a:lnTo>
                  <a:pt x="197180" y="1128308"/>
                </a:lnTo>
                <a:lnTo>
                  <a:pt x="222791" y="1165785"/>
                </a:lnTo>
                <a:lnTo>
                  <a:pt x="249753" y="1202231"/>
                </a:lnTo>
                <a:lnTo>
                  <a:pt x="278029" y="1237612"/>
                </a:lnTo>
                <a:lnTo>
                  <a:pt x="307584" y="1271891"/>
                </a:lnTo>
                <a:lnTo>
                  <a:pt x="338381" y="1305032"/>
                </a:lnTo>
                <a:lnTo>
                  <a:pt x="370384" y="1337000"/>
                </a:lnTo>
                <a:lnTo>
                  <a:pt x="403555" y="1367758"/>
                </a:lnTo>
                <a:lnTo>
                  <a:pt x="437859" y="1397271"/>
                </a:lnTo>
                <a:lnTo>
                  <a:pt x="473259" y="1425502"/>
                </a:lnTo>
                <a:lnTo>
                  <a:pt x="509718" y="1452417"/>
                </a:lnTo>
                <a:lnTo>
                  <a:pt x="547201" y="1477978"/>
                </a:lnTo>
                <a:lnTo>
                  <a:pt x="585670" y="1502150"/>
                </a:lnTo>
                <a:lnTo>
                  <a:pt x="625089" y="1524898"/>
                </a:lnTo>
                <a:lnTo>
                  <a:pt x="665421" y="1546185"/>
                </a:lnTo>
                <a:lnTo>
                  <a:pt x="706631" y="1565975"/>
                </a:lnTo>
                <a:lnTo>
                  <a:pt x="748681" y="1584233"/>
                </a:lnTo>
                <a:lnTo>
                  <a:pt x="791535" y="1600922"/>
                </a:lnTo>
                <a:lnTo>
                  <a:pt x="835157" y="1616007"/>
                </a:lnTo>
                <a:lnTo>
                  <a:pt x="879510" y="1629452"/>
                </a:lnTo>
                <a:lnTo>
                  <a:pt x="924558" y="1641220"/>
                </a:lnTo>
                <a:lnTo>
                  <a:pt x="970264" y="1651276"/>
                </a:lnTo>
                <a:lnTo>
                  <a:pt x="1016591" y="1659585"/>
                </a:lnTo>
                <a:lnTo>
                  <a:pt x="1063504" y="1666110"/>
                </a:lnTo>
                <a:lnTo>
                  <a:pt x="1110965" y="1670814"/>
                </a:lnTo>
                <a:lnTo>
                  <a:pt x="1158939" y="1673664"/>
                </a:lnTo>
                <a:lnTo>
                  <a:pt x="1207388" y="1674622"/>
                </a:lnTo>
                <a:lnTo>
                  <a:pt x="1258652" y="1673561"/>
                </a:lnTo>
                <a:lnTo>
                  <a:pt x="1309355" y="1670405"/>
                </a:lnTo>
                <a:lnTo>
                  <a:pt x="1359457" y="1665195"/>
                </a:lnTo>
                <a:lnTo>
                  <a:pt x="1408916" y="1657972"/>
                </a:lnTo>
                <a:lnTo>
                  <a:pt x="1457693" y="1648775"/>
                </a:lnTo>
                <a:lnTo>
                  <a:pt x="1505747" y="1637645"/>
                </a:lnTo>
                <a:lnTo>
                  <a:pt x="1553037" y="1624622"/>
                </a:lnTo>
                <a:lnTo>
                  <a:pt x="1599522" y="1609748"/>
                </a:lnTo>
                <a:lnTo>
                  <a:pt x="1645162" y="1593062"/>
                </a:lnTo>
                <a:lnTo>
                  <a:pt x="1689916" y="1574605"/>
                </a:lnTo>
                <a:lnTo>
                  <a:pt x="1733743" y="1554418"/>
                </a:lnTo>
                <a:lnTo>
                  <a:pt x="1776602" y="1532540"/>
                </a:lnTo>
                <a:lnTo>
                  <a:pt x="1818454" y="1509013"/>
                </a:lnTo>
                <a:lnTo>
                  <a:pt x="1859257" y="1483876"/>
                </a:lnTo>
                <a:lnTo>
                  <a:pt x="1898970" y="1457171"/>
                </a:lnTo>
                <a:lnTo>
                  <a:pt x="1937554" y="1428938"/>
                </a:lnTo>
                <a:lnTo>
                  <a:pt x="1974966" y="1399216"/>
                </a:lnTo>
                <a:lnTo>
                  <a:pt x="2011168" y="1368047"/>
                </a:lnTo>
                <a:lnTo>
                  <a:pt x="2046117" y="1335472"/>
                </a:lnTo>
                <a:lnTo>
                  <a:pt x="2079773" y="1301530"/>
                </a:lnTo>
                <a:lnTo>
                  <a:pt x="2112095" y="1266261"/>
                </a:lnTo>
                <a:lnTo>
                  <a:pt x="2143044" y="1229708"/>
                </a:lnTo>
                <a:lnTo>
                  <a:pt x="2172577" y="1191909"/>
                </a:lnTo>
                <a:lnTo>
                  <a:pt x="2200655" y="1152906"/>
                </a:lnTo>
                <a:lnTo>
                  <a:pt x="2200655" y="0"/>
                </a:lnTo>
                <a:close/>
              </a:path>
            </a:pathLst>
          </a:custGeom>
          <a:solidFill>
            <a:srgbClr val="826DEC"/>
          </a:solidFill>
        </p:spPr>
        <p:txBody>
          <a:bodyPr wrap="square" lIns="0" tIns="0" rIns="0" bIns="0" rtlCol="0"/>
          <a:lstStyle/>
          <a:p>
            <a:endParaRPr/>
          </a:p>
        </p:txBody>
      </p:sp>
      <p:sp>
        <p:nvSpPr>
          <p:cNvPr id="3" name="object 3"/>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9" name="object 19"/>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20" name="object 20"/>
          <p:cNvGrpSpPr/>
          <p:nvPr/>
        </p:nvGrpSpPr>
        <p:grpSpPr>
          <a:xfrm>
            <a:off x="0" y="4603813"/>
            <a:ext cx="9144000" cy="539750"/>
            <a:chOff x="0" y="4603813"/>
            <a:chExt cx="9144000" cy="539750"/>
          </a:xfrm>
        </p:grpSpPr>
        <p:sp>
          <p:nvSpPr>
            <p:cNvPr id="21" name="object 21"/>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2" name="object 22"/>
            <p:cNvSpPr/>
            <p:nvPr/>
          </p:nvSpPr>
          <p:spPr>
            <a:xfrm>
              <a:off x="0" y="4606194"/>
              <a:ext cx="9144000" cy="5080"/>
            </a:xfrm>
            <a:custGeom>
              <a:avLst/>
              <a:gdLst/>
              <a:ahLst/>
              <a:cxnLst/>
              <a:rect l="l" t="t" r="r" b="b"/>
              <a:pathLst>
                <a:path w="9144000" h="5079">
                  <a:moveTo>
                    <a:pt x="0" y="0"/>
                  </a:moveTo>
                  <a:lnTo>
                    <a:pt x="9144000" y="0"/>
                  </a:lnTo>
                </a:path>
                <a:path w="9144000" h="5079">
                  <a:moveTo>
                    <a:pt x="0" y="4762"/>
                  </a:moveTo>
                  <a:lnTo>
                    <a:pt x="9144000" y="4762"/>
                  </a:lnTo>
                </a:path>
              </a:pathLst>
            </a:custGeom>
            <a:ln w="4762">
              <a:solidFill>
                <a:srgbClr val="826DEC"/>
              </a:solidFill>
            </a:ln>
          </p:spPr>
          <p:txBody>
            <a:bodyPr wrap="square" lIns="0" tIns="0" rIns="0" bIns="0" rtlCol="0"/>
            <a:lstStyle/>
            <a:p>
              <a:endParaRPr/>
            </a:p>
          </p:txBody>
        </p:sp>
      </p:grpSp>
      <p:sp>
        <p:nvSpPr>
          <p:cNvPr id="23" name="object 23"/>
          <p:cNvSpPr/>
          <p:nvPr/>
        </p:nvSpPr>
        <p:spPr>
          <a:xfrm>
            <a:off x="372288" y="126851"/>
            <a:ext cx="655955" cy="657225"/>
          </a:xfrm>
          <a:custGeom>
            <a:avLst/>
            <a:gdLst/>
            <a:ahLst/>
            <a:cxnLst/>
            <a:rect l="l" t="t" r="r" b="b"/>
            <a:pathLst>
              <a:path w="655955" h="657225">
                <a:moveTo>
                  <a:pt x="608939" y="0"/>
                </a:moveTo>
                <a:lnTo>
                  <a:pt x="326974" y="263905"/>
                </a:lnTo>
                <a:lnTo>
                  <a:pt x="79489" y="13462"/>
                </a:lnTo>
                <a:lnTo>
                  <a:pt x="71856" y="7554"/>
                </a:lnTo>
                <a:lnTo>
                  <a:pt x="63701" y="3349"/>
                </a:lnTo>
                <a:lnTo>
                  <a:pt x="55191" y="835"/>
                </a:lnTo>
                <a:lnTo>
                  <a:pt x="46494" y="0"/>
                </a:lnTo>
                <a:lnTo>
                  <a:pt x="37811" y="835"/>
                </a:lnTo>
                <a:lnTo>
                  <a:pt x="3371" y="29495"/>
                </a:lnTo>
                <a:lnTo>
                  <a:pt x="0" y="47053"/>
                </a:lnTo>
                <a:lnTo>
                  <a:pt x="3371" y="64325"/>
                </a:lnTo>
                <a:lnTo>
                  <a:pt x="13487" y="79501"/>
                </a:lnTo>
                <a:lnTo>
                  <a:pt x="262496" y="328421"/>
                </a:lnTo>
                <a:lnTo>
                  <a:pt x="13487" y="578865"/>
                </a:lnTo>
                <a:lnTo>
                  <a:pt x="3371" y="593965"/>
                </a:lnTo>
                <a:lnTo>
                  <a:pt x="0" y="611076"/>
                </a:lnTo>
                <a:lnTo>
                  <a:pt x="3371" y="628211"/>
                </a:lnTo>
                <a:lnTo>
                  <a:pt x="36702" y="656205"/>
                </a:lnTo>
                <a:lnTo>
                  <a:pt x="45008" y="656843"/>
                </a:lnTo>
                <a:lnTo>
                  <a:pt x="53748" y="656205"/>
                </a:lnTo>
                <a:lnTo>
                  <a:pt x="62064" y="654018"/>
                </a:lnTo>
                <a:lnTo>
                  <a:pt x="70104" y="649878"/>
                </a:lnTo>
                <a:lnTo>
                  <a:pt x="78016" y="643381"/>
                </a:lnTo>
                <a:lnTo>
                  <a:pt x="326974" y="394334"/>
                </a:lnTo>
                <a:lnTo>
                  <a:pt x="584076" y="649878"/>
                </a:lnTo>
                <a:lnTo>
                  <a:pt x="592259" y="654018"/>
                </a:lnTo>
                <a:lnTo>
                  <a:pt x="601293" y="656205"/>
                </a:lnTo>
                <a:lnTo>
                  <a:pt x="610463" y="656843"/>
                </a:lnTo>
                <a:lnTo>
                  <a:pt x="618536" y="656205"/>
                </a:lnTo>
                <a:lnTo>
                  <a:pt x="652049" y="628211"/>
                </a:lnTo>
                <a:lnTo>
                  <a:pt x="655421" y="611076"/>
                </a:lnTo>
                <a:lnTo>
                  <a:pt x="652049" y="593965"/>
                </a:lnTo>
                <a:lnTo>
                  <a:pt x="641934" y="578865"/>
                </a:lnTo>
                <a:lnTo>
                  <a:pt x="392976" y="328421"/>
                </a:lnTo>
                <a:lnTo>
                  <a:pt x="641934" y="79501"/>
                </a:lnTo>
                <a:lnTo>
                  <a:pt x="652049" y="64325"/>
                </a:lnTo>
                <a:lnTo>
                  <a:pt x="655421" y="47053"/>
                </a:lnTo>
                <a:lnTo>
                  <a:pt x="652049" y="29495"/>
                </a:lnTo>
                <a:lnTo>
                  <a:pt x="641934" y="13462"/>
                </a:lnTo>
                <a:lnTo>
                  <a:pt x="634301" y="7554"/>
                </a:lnTo>
                <a:lnTo>
                  <a:pt x="626146" y="3349"/>
                </a:lnTo>
                <a:lnTo>
                  <a:pt x="617636" y="835"/>
                </a:lnTo>
                <a:lnTo>
                  <a:pt x="608939" y="0"/>
                </a:lnTo>
                <a:close/>
              </a:path>
            </a:pathLst>
          </a:custGeom>
          <a:solidFill>
            <a:srgbClr val="6642B4"/>
          </a:solidFill>
        </p:spPr>
        <p:txBody>
          <a:bodyPr wrap="square" lIns="0" tIns="0" rIns="0" bIns="0" rtlCol="0"/>
          <a:lstStyle/>
          <a:p>
            <a:endParaRPr/>
          </a:p>
        </p:txBody>
      </p:sp>
      <p:grpSp>
        <p:nvGrpSpPr>
          <p:cNvPr id="24" name="object 24"/>
          <p:cNvGrpSpPr/>
          <p:nvPr/>
        </p:nvGrpSpPr>
        <p:grpSpPr>
          <a:xfrm>
            <a:off x="4923725" y="837691"/>
            <a:ext cx="4039235" cy="3585210"/>
            <a:chOff x="4472940" y="1023937"/>
            <a:chExt cx="4039235" cy="3585210"/>
          </a:xfrm>
        </p:grpSpPr>
        <p:sp>
          <p:nvSpPr>
            <p:cNvPr id="25" name="object 25"/>
            <p:cNvSpPr/>
            <p:nvPr/>
          </p:nvSpPr>
          <p:spPr>
            <a:xfrm>
              <a:off x="5586984" y="1389888"/>
              <a:ext cx="2920365" cy="2725420"/>
            </a:xfrm>
            <a:custGeom>
              <a:avLst/>
              <a:gdLst/>
              <a:ahLst/>
              <a:cxnLst/>
              <a:rect l="l" t="t" r="r" b="b"/>
              <a:pathLst>
                <a:path w="2920365" h="2725420">
                  <a:moveTo>
                    <a:pt x="2919984" y="0"/>
                  </a:moveTo>
                  <a:lnTo>
                    <a:pt x="0" y="0"/>
                  </a:lnTo>
                  <a:lnTo>
                    <a:pt x="0" y="2685707"/>
                  </a:lnTo>
                  <a:lnTo>
                    <a:pt x="2426" y="2701423"/>
                  </a:lnTo>
                  <a:lnTo>
                    <a:pt x="9032" y="2713834"/>
                  </a:lnTo>
                  <a:lnTo>
                    <a:pt x="18805" y="2721983"/>
                  </a:lnTo>
                  <a:lnTo>
                    <a:pt x="30733" y="2724912"/>
                  </a:lnTo>
                  <a:lnTo>
                    <a:pt x="2889249" y="2724912"/>
                  </a:lnTo>
                  <a:lnTo>
                    <a:pt x="2901178" y="2721983"/>
                  </a:lnTo>
                  <a:lnTo>
                    <a:pt x="2910951" y="2713834"/>
                  </a:lnTo>
                  <a:lnTo>
                    <a:pt x="2917557" y="2701423"/>
                  </a:lnTo>
                  <a:lnTo>
                    <a:pt x="2919984" y="2685707"/>
                  </a:lnTo>
                  <a:lnTo>
                    <a:pt x="2919984" y="0"/>
                  </a:lnTo>
                  <a:close/>
                </a:path>
              </a:pathLst>
            </a:custGeom>
            <a:solidFill>
              <a:srgbClr val="FFE9FC"/>
            </a:solidFill>
          </p:spPr>
          <p:txBody>
            <a:bodyPr wrap="square" lIns="0" tIns="0" rIns="0" bIns="0" rtlCol="0"/>
            <a:lstStyle/>
            <a:p>
              <a:endParaRPr/>
            </a:p>
          </p:txBody>
        </p:sp>
        <p:sp>
          <p:nvSpPr>
            <p:cNvPr id="26" name="object 26"/>
            <p:cNvSpPr/>
            <p:nvPr/>
          </p:nvSpPr>
          <p:spPr>
            <a:xfrm>
              <a:off x="5586984" y="1389888"/>
              <a:ext cx="2920365" cy="2725420"/>
            </a:xfrm>
            <a:custGeom>
              <a:avLst/>
              <a:gdLst/>
              <a:ahLst/>
              <a:cxnLst/>
              <a:rect l="l" t="t" r="r" b="b"/>
              <a:pathLst>
                <a:path w="2920365" h="2725420">
                  <a:moveTo>
                    <a:pt x="0" y="0"/>
                  </a:moveTo>
                  <a:lnTo>
                    <a:pt x="0" y="2685707"/>
                  </a:lnTo>
                  <a:lnTo>
                    <a:pt x="2426" y="2701423"/>
                  </a:lnTo>
                  <a:lnTo>
                    <a:pt x="9032" y="2713834"/>
                  </a:lnTo>
                  <a:lnTo>
                    <a:pt x="18805" y="2721983"/>
                  </a:lnTo>
                  <a:lnTo>
                    <a:pt x="30733" y="2724912"/>
                  </a:lnTo>
                  <a:lnTo>
                    <a:pt x="2889249" y="2724912"/>
                  </a:lnTo>
                  <a:lnTo>
                    <a:pt x="2901178" y="2721983"/>
                  </a:lnTo>
                  <a:lnTo>
                    <a:pt x="2910951" y="2713834"/>
                  </a:lnTo>
                  <a:lnTo>
                    <a:pt x="2917557" y="2701423"/>
                  </a:lnTo>
                  <a:lnTo>
                    <a:pt x="2919984" y="2685707"/>
                  </a:lnTo>
                  <a:lnTo>
                    <a:pt x="2919984" y="0"/>
                  </a:lnTo>
                  <a:lnTo>
                    <a:pt x="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5586984" y="1389888"/>
              <a:ext cx="2920365" cy="2725420"/>
            </a:xfrm>
            <a:custGeom>
              <a:avLst/>
              <a:gdLst/>
              <a:ahLst/>
              <a:cxnLst/>
              <a:rect l="l" t="t" r="r" b="b"/>
              <a:pathLst>
                <a:path w="2920365" h="2725420">
                  <a:moveTo>
                    <a:pt x="2889249" y="2724912"/>
                  </a:moveTo>
                  <a:lnTo>
                    <a:pt x="30733" y="2724912"/>
                  </a:lnTo>
                  <a:lnTo>
                    <a:pt x="18805" y="2721983"/>
                  </a:lnTo>
                  <a:lnTo>
                    <a:pt x="9032" y="2713834"/>
                  </a:lnTo>
                  <a:lnTo>
                    <a:pt x="2426" y="2701423"/>
                  </a:lnTo>
                  <a:lnTo>
                    <a:pt x="0" y="2685707"/>
                  </a:lnTo>
                  <a:lnTo>
                    <a:pt x="0" y="0"/>
                  </a:lnTo>
                  <a:lnTo>
                    <a:pt x="2919984" y="0"/>
                  </a:lnTo>
                  <a:lnTo>
                    <a:pt x="2919984" y="2685707"/>
                  </a:lnTo>
                  <a:lnTo>
                    <a:pt x="2917557" y="2701423"/>
                  </a:lnTo>
                  <a:lnTo>
                    <a:pt x="2910951" y="2713834"/>
                  </a:lnTo>
                  <a:lnTo>
                    <a:pt x="2901178" y="2721983"/>
                  </a:lnTo>
                  <a:lnTo>
                    <a:pt x="2889249" y="2724912"/>
                  </a:lnTo>
                  <a:close/>
                </a:path>
              </a:pathLst>
            </a:custGeom>
            <a:ln w="9525">
              <a:solidFill>
                <a:srgbClr val="000000"/>
              </a:solidFill>
            </a:ln>
          </p:spPr>
          <p:txBody>
            <a:bodyPr wrap="square" lIns="0" tIns="0" rIns="0" bIns="0" rtlCol="0"/>
            <a:lstStyle/>
            <a:p>
              <a:endParaRPr/>
            </a:p>
          </p:txBody>
        </p:sp>
        <p:sp>
          <p:nvSpPr>
            <p:cNvPr id="28" name="object 28"/>
            <p:cNvSpPr/>
            <p:nvPr/>
          </p:nvSpPr>
          <p:spPr>
            <a:xfrm>
              <a:off x="5820156" y="1635251"/>
              <a:ext cx="2463165" cy="2181225"/>
            </a:xfrm>
            <a:custGeom>
              <a:avLst/>
              <a:gdLst/>
              <a:ahLst/>
              <a:cxnLst/>
              <a:rect l="l" t="t" r="r" b="b"/>
              <a:pathLst>
                <a:path w="2463165" h="2181225">
                  <a:moveTo>
                    <a:pt x="2462783" y="0"/>
                  </a:moveTo>
                  <a:lnTo>
                    <a:pt x="0" y="0"/>
                  </a:lnTo>
                  <a:lnTo>
                    <a:pt x="0" y="2180844"/>
                  </a:lnTo>
                  <a:lnTo>
                    <a:pt x="2462783" y="2180844"/>
                  </a:lnTo>
                  <a:lnTo>
                    <a:pt x="2462783" y="0"/>
                  </a:lnTo>
                  <a:close/>
                </a:path>
              </a:pathLst>
            </a:custGeom>
            <a:solidFill>
              <a:srgbClr val="EBE0FF"/>
            </a:solidFill>
          </p:spPr>
          <p:txBody>
            <a:bodyPr wrap="square" lIns="0" tIns="0" rIns="0" bIns="0" rtlCol="0"/>
            <a:lstStyle/>
            <a:p>
              <a:endParaRPr/>
            </a:p>
          </p:txBody>
        </p:sp>
        <p:sp>
          <p:nvSpPr>
            <p:cNvPr id="29" name="object 29"/>
            <p:cNvSpPr/>
            <p:nvPr/>
          </p:nvSpPr>
          <p:spPr>
            <a:xfrm>
              <a:off x="5820156" y="1635251"/>
              <a:ext cx="2463165" cy="2181225"/>
            </a:xfrm>
            <a:custGeom>
              <a:avLst/>
              <a:gdLst/>
              <a:ahLst/>
              <a:cxnLst/>
              <a:rect l="l" t="t" r="r" b="b"/>
              <a:pathLst>
                <a:path w="2463165" h="2181225">
                  <a:moveTo>
                    <a:pt x="0" y="2180844"/>
                  </a:moveTo>
                  <a:lnTo>
                    <a:pt x="2462783" y="2180844"/>
                  </a:lnTo>
                  <a:lnTo>
                    <a:pt x="2462783" y="0"/>
                  </a:lnTo>
                  <a:lnTo>
                    <a:pt x="0" y="0"/>
                  </a:lnTo>
                  <a:lnTo>
                    <a:pt x="0" y="2180844"/>
                  </a:lnTo>
                  <a:close/>
                </a:path>
              </a:pathLst>
            </a:custGeom>
            <a:ln w="9525">
              <a:solidFill>
                <a:srgbClr val="000000"/>
              </a:solidFill>
            </a:ln>
          </p:spPr>
          <p:txBody>
            <a:bodyPr wrap="square" lIns="0" tIns="0" rIns="0" bIns="0" rtlCol="0"/>
            <a:lstStyle/>
            <a:p>
              <a:endParaRPr/>
            </a:p>
          </p:txBody>
        </p:sp>
        <p:sp>
          <p:nvSpPr>
            <p:cNvPr id="30" name="object 30"/>
            <p:cNvSpPr/>
            <p:nvPr/>
          </p:nvSpPr>
          <p:spPr>
            <a:xfrm>
              <a:off x="5585460" y="1028700"/>
              <a:ext cx="2921635" cy="363220"/>
            </a:xfrm>
            <a:custGeom>
              <a:avLst/>
              <a:gdLst/>
              <a:ahLst/>
              <a:cxnLst/>
              <a:rect l="l" t="t" r="r" b="b"/>
              <a:pathLst>
                <a:path w="2921634" h="363219">
                  <a:moveTo>
                    <a:pt x="2853182" y="0"/>
                  </a:moveTo>
                  <a:lnTo>
                    <a:pt x="67310" y="0"/>
                  </a:lnTo>
                  <a:lnTo>
                    <a:pt x="40933" y="6844"/>
                  </a:lnTo>
                  <a:lnTo>
                    <a:pt x="19557" y="25415"/>
                  </a:lnTo>
                  <a:lnTo>
                    <a:pt x="5230" y="52774"/>
                  </a:lnTo>
                  <a:lnTo>
                    <a:pt x="0" y="85978"/>
                  </a:lnTo>
                  <a:lnTo>
                    <a:pt x="0" y="362712"/>
                  </a:lnTo>
                  <a:lnTo>
                    <a:pt x="2921508" y="362712"/>
                  </a:lnTo>
                  <a:lnTo>
                    <a:pt x="2921508" y="85978"/>
                  </a:lnTo>
                  <a:lnTo>
                    <a:pt x="2916118" y="52292"/>
                  </a:lnTo>
                  <a:lnTo>
                    <a:pt x="2901441" y="24987"/>
                  </a:lnTo>
                  <a:lnTo>
                    <a:pt x="2879717" y="6683"/>
                  </a:lnTo>
                  <a:lnTo>
                    <a:pt x="2853182" y="0"/>
                  </a:lnTo>
                  <a:close/>
                </a:path>
              </a:pathLst>
            </a:custGeom>
            <a:solidFill>
              <a:srgbClr val="F985F0"/>
            </a:solidFill>
          </p:spPr>
          <p:txBody>
            <a:bodyPr wrap="square" lIns="0" tIns="0" rIns="0" bIns="0" rtlCol="0"/>
            <a:lstStyle/>
            <a:p>
              <a:endParaRPr/>
            </a:p>
          </p:txBody>
        </p:sp>
        <p:sp>
          <p:nvSpPr>
            <p:cNvPr id="31" name="object 31"/>
            <p:cNvSpPr/>
            <p:nvPr/>
          </p:nvSpPr>
          <p:spPr>
            <a:xfrm>
              <a:off x="5585460" y="1028700"/>
              <a:ext cx="2921635" cy="363220"/>
            </a:xfrm>
            <a:custGeom>
              <a:avLst/>
              <a:gdLst/>
              <a:ahLst/>
              <a:cxnLst/>
              <a:rect l="l" t="t" r="r" b="b"/>
              <a:pathLst>
                <a:path w="2921634" h="363219">
                  <a:moveTo>
                    <a:pt x="67310" y="0"/>
                  </a:moveTo>
                  <a:lnTo>
                    <a:pt x="40933" y="6844"/>
                  </a:lnTo>
                  <a:lnTo>
                    <a:pt x="19557" y="25415"/>
                  </a:lnTo>
                  <a:lnTo>
                    <a:pt x="5230" y="52774"/>
                  </a:lnTo>
                  <a:lnTo>
                    <a:pt x="0" y="85978"/>
                  </a:lnTo>
                  <a:lnTo>
                    <a:pt x="0" y="362712"/>
                  </a:lnTo>
                  <a:lnTo>
                    <a:pt x="2921508" y="362712"/>
                  </a:lnTo>
                  <a:lnTo>
                    <a:pt x="2921508" y="85978"/>
                  </a:lnTo>
                  <a:lnTo>
                    <a:pt x="2916118" y="52292"/>
                  </a:lnTo>
                  <a:lnTo>
                    <a:pt x="2901441" y="24987"/>
                  </a:lnTo>
                  <a:lnTo>
                    <a:pt x="2879717" y="6683"/>
                  </a:lnTo>
                  <a:lnTo>
                    <a:pt x="2853182" y="0"/>
                  </a:lnTo>
                  <a:lnTo>
                    <a:pt x="67310" y="0"/>
                  </a:lnTo>
                  <a:close/>
                </a:path>
              </a:pathLst>
            </a:custGeom>
            <a:ln w="9524">
              <a:solidFill>
                <a:srgbClr val="000000"/>
              </a:solidFill>
            </a:ln>
          </p:spPr>
          <p:txBody>
            <a:bodyPr wrap="square" lIns="0" tIns="0" rIns="0" bIns="0" rtlCol="0"/>
            <a:lstStyle/>
            <a:p>
              <a:endParaRPr/>
            </a:p>
          </p:txBody>
        </p:sp>
        <p:sp>
          <p:nvSpPr>
            <p:cNvPr id="32" name="object 32"/>
            <p:cNvSpPr/>
            <p:nvPr/>
          </p:nvSpPr>
          <p:spPr>
            <a:xfrm>
              <a:off x="8154733" y="1086459"/>
              <a:ext cx="233514" cy="23351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7554468" y="1091222"/>
              <a:ext cx="224154" cy="224154"/>
            </a:xfrm>
            <a:custGeom>
              <a:avLst/>
              <a:gdLst/>
              <a:ahLst/>
              <a:cxnLst/>
              <a:rect l="l" t="t" r="r" b="b"/>
              <a:pathLst>
                <a:path w="224154" h="224155">
                  <a:moveTo>
                    <a:pt x="224027" y="0"/>
                  </a:moveTo>
                  <a:lnTo>
                    <a:pt x="0" y="0"/>
                  </a:lnTo>
                  <a:lnTo>
                    <a:pt x="0" y="223989"/>
                  </a:lnTo>
                  <a:lnTo>
                    <a:pt x="224027" y="223989"/>
                  </a:lnTo>
                  <a:lnTo>
                    <a:pt x="224027" y="0"/>
                  </a:lnTo>
                  <a:close/>
                </a:path>
              </a:pathLst>
            </a:custGeom>
            <a:solidFill>
              <a:srgbClr val="FFE9FC"/>
            </a:solidFill>
          </p:spPr>
          <p:txBody>
            <a:bodyPr wrap="square" lIns="0" tIns="0" rIns="0" bIns="0" rtlCol="0"/>
            <a:lstStyle/>
            <a:p>
              <a:endParaRPr/>
            </a:p>
          </p:txBody>
        </p:sp>
        <p:sp>
          <p:nvSpPr>
            <p:cNvPr id="34" name="object 34"/>
            <p:cNvSpPr/>
            <p:nvPr/>
          </p:nvSpPr>
          <p:spPr>
            <a:xfrm>
              <a:off x="7554468" y="1091222"/>
              <a:ext cx="224154" cy="224154"/>
            </a:xfrm>
            <a:custGeom>
              <a:avLst/>
              <a:gdLst/>
              <a:ahLst/>
              <a:cxnLst/>
              <a:rect l="l" t="t" r="r" b="b"/>
              <a:pathLst>
                <a:path w="224154" h="224155">
                  <a:moveTo>
                    <a:pt x="0" y="223989"/>
                  </a:moveTo>
                  <a:lnTo>
                    <a:pt x="224027" y="223989"/>
                  </a:lnTo>
                  <a:lnTo>
                    <a:pt x="224027" y="0"/>
                  </a:lnTo>
                  <a:lnTo>
                    <a:pt x="0" y="0"/>
                  </a:lnTo>
                  <a:lnTo>
                    <a:pt x="0" y="223989"/>
                  </a:lnTo>
                  <a:close/>
                </a:path>
                <a:path w="224154" h="224155">
                  <a:moveTo>
                    <a:pt x="42672" y="173697"/>
                  </a:moveTo>
                  <a:lnTo>
                    <a:pt x="181355" y="173697"/>
                  </a:lnTo>
                </a:path>
              </a:pathLst>
            </a:custGeom>
            <a:ln w="9525">
              <a:solidFill>
                <a:srgbClr val="000000"/>
              </a:solidFill>
            </a:ln>
          </p:spPr>
          <p:txBody>
            <a:bodyPr wrap="square" lIns="0" tIns="0" rIns="0" bIns="0" rtlCol="0"/>
            <a:lstStyle/>
            <a:p>
              <a:endParaRPr/>
            </a:p>
          </p:txBody>
        </p:sp>
        <p:sp>
          <p:nvSpPr>
            <p:cNvPr id="35" name="object 35"/>
            <p:cNvSpPr/>
            <p:nvPr/>
          </p:nvSpPr>
          <p:spPr>
            <a:xfrm>
              <a:off x="7852981" y="1086459"/>
              <a:ext cx="233552" cy="233514"/>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4472940" y="3497630"/>
              <a:ext cx="1106805" cy="1111250"/>
            </a:xfrm>
            <a:custGeom>
              <a:avLst/>
              <a:gdLst/>
              <a:ahLst/>
              <a:cxnLst/>
              <a:rect l="l" t="t" r="r" b="b"/>
              <a:pathLst>
                <a:path w="1106804" h="1111250">
                  <a:moveTo>
                    <a:pt x="553161" y="557796"/>
                  </a:moveTo>
                  <a:lnTo>
                    <a:pt x="0" y="557796"/>
                  </a:lnTo>
                  <a:lnTo>
                    <a:pt x="0" y="1110945"/>
                  </a:lnTo>
                  <a:lnTo>
                    <a:pt x="553161" y="1110945"/>
                  </a:lnTo>
                  <a:lnTo>
                    <a:pt x="553161" y="557796"/>
                  </a:lnTo>
                  <a:close/>
                </a:path>
                <a:path w="1106804" h="1111250">
                  <a:moveTo>
                    <a:pt x="1106373" y="0"/>
                  </a:moveTo>
                  <a:lnTo>
                    <a:pt x="553212" y="0"/>
                  </a:lnTo>
                  <a:lnTo>
                    <a:pt x="553212" y="553161"/>
                  </a:lnTo>
                  <a:lnTo>
                    <a:pt x="1106373" y="553161"/>
                  </a:lnTo>
                  <a:lnTo>
                    <a:pt x="1106373" y="0"/>
                  </a:lnTo>
                  <a:close/>
                </a:path>
              </a:pathLst>
            </a:custGeom>
            <a:solidFill>
              <a:srgbClr val="D16CC8"/>
            </a:solidFill>
          </p:spPr>
          <p:txBody>
            <a:bodyPr wrap="square" lIns="0" tIns="0" rIns="0" bIns="0" rtlCol="0"/>
            <a:lstStyle/>
            <a:p>
              <a:endParaRPr/>
            </a:p>
          </p:txBody>
        </p:sp>
        <p:sp>
          <p:nvSpPr>
            <p:cNvPr id="37" name="object 37"/>
            <p:cNvSpPr/>
            <p:nvPr/>
          </p:nvSpPr>
          <p:spPr>
            <a:xfrm>
              <a:off x="6022643" y="1755457"/>
              <a:ext cx="2051556" cy="2063877"/>
            </a:xfrm>
            <a:prstGeom prst="rect">
              <a:avLst/>
            </a:prstGeom>
            <a:blipFill>
              <a:blip r:embed="rId5" cstate="print"/>
              <a:stretch>
                <a:fillRect/>
              </a:stretch>
            </a:blipFill>
          </p:spPr>
          <p:txBody>
            <a:bodyPr wrap="square" lIns="0" tIns="0" rIns="0" bIns="0" rtlCol="0"/>
            <a:lstStyle/>
            <a:p>
              <a:endParaRPr/>
            </a:p>
          </p:txBody>
        </p:sp>
      </p:grpSp>
      <p:sp>
        <p:nvSpPr>
          <p:cNvPr id="38" name="object 38"/>
          <p:cNvSpPr txBox="1">
            <a:spLocks noGrp="1"/>
          </p:cNvSpPr>
          <p:nvPr>
            <p:ph type="title"/>
          </p:nvPr>
        </p:nvSpPr>
        <p:spPr>
          <a:xfrm>
            <a:off x="1204721" y="229403"/>
            <a:ext cx="4095750" cy="452120"/>
          </a:xfrm>
          <a:prstGeom prst="rect">
            <a:avLst/>
          </a:prstGeom>
        </p:spPr>
        <p:txBody>
          <a:bodyPr vert="horz" wrap="square" lIns="0" tIns="12065" rIns="0" bIns="0" rtlCol="0">
            <a:spAutoFit/>
          </a:bodyPr>
          <a:lstStyle/>
          <a:p>
            <a:pPr marL="12700">
              <a:lnSpc>
                <a:spcPct val="100000"/>
              </a:lnSpc>
              <a:spcBef>
                <a:spcPts val="95"/>
              </a:spcBef>
            </a:pPr>
            <a:r>
              <a:rPr lang="vi-VN" sz="2800" dirty="0"/>
              <a:t>Giới thiệu</a:t>
            </a:r>
            <a:endParaRPr sz="2800" dirty="0"/>
          </a:p>
        </p:txBody>
      </p:sp>
      <p:sp>
        <p:nvSpPr>
          <p:cNvPr id="39" name="object 39"/>
          <p:cNvSpPr txBox="1"/>
          <p:nvPr/>
        </p:nvSpPr>
        <p:spPr>
          <a:xfrm>
            <a:off x="191025" y="1028700"/>
            <a:ext cx="5621191" cy="2821285"/>
          </a:xfrm>
          <a:prstGeom prst="rect">
            <a:avLst/>
          </a:prstGeom>
        </p:spPr>
        <p:txBody>
          <a:bodyPr vert="horz" wrap="square" lIns="0" tIns="12700" rIns="0" bIns="0" rtlCol="0">
            <a:spAutoFit/>
          </a:bodyPr>
          <a:lstStyle/>
          <a:p>
            <a:pPr marL="12700" marR="5080">
              <a:spcBef>
                <a:spcPts val="100"/>
              </a:spcBef>
            </a:pPr>
            <a:r>
              <a:rPr lang="vi-VN" b="0" i="0" dirty="0">
                <a:solidFill>
                  <a:srgbClr val="222222"/>
                </a:solidFill>
                <a:effectLst/>
              </a:rPr>
              <a:t>Bài viết này đề xuất một kiến trúc mới là </a:t>
            </a:r>
            <a:r>
              <a:rPr lang="en-US" b="0" i="0" dirty="0">
                <a:solidFill>
                  <a:srgbClr val="222222"/>
                </a:solidFill>
                <a:effectLst/>
              </a:rPr>
              <a:t>malware threat intelligence system </a:t>
            </a:r>
            <a:r>
              <a:rPr lang="vi-VN" b="0" i="0" dirty="0">
                <a:solidFill>
                  <a:srgbClr val="222222"/>
                </a:solidFill>
                <a:effectLst/>
              </a:rPr>
              <a:t>(MTIS).</a:t>
            </a:r>
          </a:p>
          <a:p>
            <a:pPr marL="12700" marR="5080">
              <a:spcBef>
                <a:spcPts val="100"/>
              </a:spcBef>
            </a:pPr>
            <a:r>
              <a:rPr lang="vi-VN" dirty="0">
                <a:solidFill>
                  <a:srgbClr val="222222"/>
                </a:solidFill>
              </a:rPr>
              <a:t>Hệ thống gán nhãn bằng phương pháp </a:t>
            </a:r>
            <a:r>
              <a:rPr lang="en-US" b="0" i="0" dirty="0">
                <a:solidFill>
                  <a:srgbClr val="222222"/>
                </a:solidFill>
                <a:effectLst/>
              </a:rPr>
              <a:t>clustering </a:t>
            </a:r>
            <a:r>
              <a:rPr lang="vi-VN" b="0" i="0" dirty="0">
                <a:solidFill>
                  <a:srgbClr val="222222"/>
                </a:solidFill>
                <a:effectLst/>
              </a:rPr>
              <a:t>và</a:t>
            </a:r>
            <a:r>
              <a:rPr lang="en-US" b="0" i="0" dirty="0">
                <a:solidFill>
                  <a:srgbClr val="222222"/>
                </a:solidFill>
                <a:effectLst/>
              </a:rPr>
              <a:t> </a:t>
            </a:r>
            <a:r>
              <a:rPr lang="vi-VN" b="0" i="0" dirty="0" err="1">
                <a:solidFill>
                  <a:srgbClr val="222222"/>
                </a:solidFill>
                <a:effectLst/>
              </a:rPr>
              <a:t>AVClass</a:t>
            </a:r>
            <a:r>
              <a:rPr lang="vi-VN" b="0" i="0" dirty="0">
                <a:solidFill>
                  <a:srgbClr val="222222"/>
                </a:solidFill>
                <a:effectLst/>
              </a:rPr>
              <a:t>.</a:t>
            </a:r>
            <a:endParaRPr lang="en-US" b="0" i="0" dirty="0">
              <a:solidFill>
                <a:srgbClr val="222222"/>
              </a:solidFill>
              <a:effectLst/>
            </a:endParaRPr>
          </a:p>
          <a:p>
            <a:pPr marL="12700" marR="5080">
              <a:spcBef>
                <a:spcPts val="100"/>
              </a:spcBef>
            </a:pPr>
            <a:r>
              <a:rPr lang="vi-VN" b="0" i="0" dirty="0">
                <a:solidFill>
                  <a:srgbClr val="222222"/>
                </a:solidFill>
                <a:effectLst/>
              </a:rPr>
              <a:t>Hệ thống sử dụng các phương pháp máy học và mạng thần kinh tích chập (CNN) để phân loại các mẫu</a:t>
            </a:r>
            <a:r>
              <a:rPr lang="en-US" b="0" i="0" dirty="0">
                <a:solidFill>
                  <a:srgbClr val="222222"/>
                </a:solidFill>
                <a:effectLst/>
              </a:rPr>
              <a:t> malware</a:t>
            </a:r>
            <a:r>
              <a:rPr lang="vi-VN" b="0" i="0" dirty="0">
                <a:solidFill>
                  <a:srgbClr val="222222"/>
                </a:solidFill>
                <a:effectLst/>
              </a:rPr>
              <a:t>, được hiển thị thành hình ảnh</a:t>
            </a:r>
            <a:r>
              <a:rPr lang="en-US" b="0" i="0" dirty="0">
                <a:solidFill>
                  <a:srgbClr val="222222"/>
                </a:solidFill>
                <a:effectLst/>
              </a:rPr>
              <a:t> gray-scale image</a:t>
            </a:r>
            <a:r>
              <a:rPr lang="vi-VN" b="0" i="0" dirty="0">
                <a:solidFill>
                  <a:srgbClr val="222222"/>
                </a:solidFill>
                <a:effectLst/>
              </a:rPr>
              <a:t>.</a:t>
            </a:r>
            <a:endParaRPr lang="en-US" b="0" i="0" dirty="0">
              <a:solidFill>
                <a:srgbClr val="222222"/>
              </a:solidFill>
              <a:effectLst/>
            </a:endParaRPr>
          </a:p>
          <a:p>
            <a:pPr marL="12700" marR="5080">
              <a:spcBef>
                <a:spcPts val="100"/>
              </a:spcBef>
            </a:pPr>
            <a:r>
              <a:rPr lang="vi-VN" b="0" i="0" dirty="0">
                <a:solidFill>
                  <a:srgbClr val="222222"/>
                </a:solidFill>
                <a:effectLst/>
              </a:rPr>
              <a:t>Kết quả cho thấy kiến trúc được đề xuất có thể phát hiện chính xác các mẫu </a:t>
            </a:r>
            <a:r>
              <a:rPr lang="en-US" b="0" i="0" dirty="0">
                <a:solidFill>
                  <a:srgbClr val="222222"/>
                </a:solidFill>
                <a:effectLst/>
              </a:rPr>
              <a:t>malware </a:t>
            </a:r>
            <a:r>
              <a:rPr lang="vi-VN" b="0" i="0" dirty="0">
                <a:solidFill>
                  <a:srgbClr val="222222"/>
                </a:solidFill>
                <a:effectLst/>
              </a:rPr>
              <a:t>trong thực tế kể cả các mẫu </a:t>
            </a:r>
            <a:r>
              <a:rPr lang="vi-VN" b="0" i="0" dirty="0" err="1">
                <a:solidFill>
                  <a:srgbClr val="222222"/>
                </a:solidFill>
                <a:effectLst/>
              </a:rPr>
              <a:t>packed</a:t>
            </a:r>
            <a:r>
              <a:rPr lang="vi-VN" b="0" i="0" dirty="0">
                <a:solidFill>
                  <a:srgbClr val="222222"/>
                </a:solidFill>
                <a:effectLst/>
              </a:rPr>
              <a:t> và </a:t>
            </a:r>
            <a:r>
              <a:rPr lang="vi-VN" b="0" i="0" dirty="0" err="1">
                <a:solidFill>
                  <a:srgbClr val="222222"/>
                </a:solidFill>
                <a:effectLst/>
              </a:rPr>
              <a:t>encrypted</a:t>
            </a:r>
            <a:r>
              <a:rPr lang="vi-VN" b="0" i="0" dirty="0">
                <a:solidFill>
                  <a:srgbClr val="222222"/>
                </a:solidFill>
                <a:effectLst/>
              </a:rPr>
              <a:t> </a:t>
            </a:r>
            <a:r>
              <a:rPr lang="vi-VN" b="0" i="0" dirty="0" err="1">
                <a:solidFill>
                  <a:srgbClr val="222222"/>
                </a:solidFill>
                <a:effectLst/>
              </a:rPr>
              <a:t>malware</a:t>
            </a:r>
            <a:r>
              <a:rPr lang="vi-VN" b="0" i="0" dirty="0">
                <a:solidFill>
                  <a:srgbClr val="222222"/>
                </a:solidFill>
                <a:effectLst/>
              </a:rPr>
              <a:t>.</a:t>
            </a:r>
            <a:r>
              <a:rPr lang="en-US" b="0" i="0" dirty="0">
                <a:solidFill>
                  <a:srgbClr val="222222"/>
                </a:solidFill>
                <a:effectLst/>
              </a:rPr>
              <a:t> </a:t>
            </a:r>
            <a:endParaRPr lang="en-US" sz="1800" kern="1400" dirty="0">
              <a:solidFill>
                <a:srgbClr val="212120"/>
              </a:solidFill>
              <a:effectLst/>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43343" y="126"/>
            <a:ext cx="2200910" cy="1675130"/>
          </a:xfrm>
          <a:custGeom>
            <a:avLst/>
            <a:gdLst/>
            <a:ahLst/>
            <a:cxnLst/>
            <a:rect l="l" t="t" r="r" b="b"/>
            <a:pathLst>
              <a:path w="2200909" h="1675130">
                <a:moveTo>
                  <a:pt x="2200655" y="0"/>
                </a:moveTo>
                <a:lnTo>
                  <a:pt x="93472" y="0"/>
                </a:lnTo>
                <a:lnTo>
                  <a:pt x="74646" y="48413"/>
                </a:lnTo>
                <a:lnTo>
                  <a:pt x="57756" y="97917"/>
                </a:lnTo>
                <a:lnTo>
                  <a:pt x="42878" y="148415"/>
                </a:lnTo>
                <a:lnTo>
                  <a:pt x="30086" y="199814"/>
                </a:lnTo>
                <a:lnTo>
                  <a:pt x="19453" y="252018"/>
                </a:lnTo>
                <a:lnTo>
                  <a:pt x="11053" y="304931"/>
                </a:lnTo>
                <a:lnTo>
                  <a:pt x="4962" y="358459"/>
                </a:lnTo>
                <a:lnTo>
                  <a:pt x="1252" y="412507"/>
                </a:lnTo>
                <a:lnTo>
                  <a:pt x="0" y="466978"/>
                </a:lnTo>
                <a:lnTo>
                  <a:pt x="961" y="515596"/>
                </a:lnTo>
                <a:lnTo>
                  <a:pt x="3821" y="563723"/>
                </a:lnTo>
                <a:lnTo>
                  <a:pt x="8543" y="611322"/>
                </a:lnTo>
                <a:lnTo>
                  <a:pt x="15091" y="658358"/>
                </a:lnTo>
                <a:lnTo>
                  <a:pt x="23429" y="704794"/>
                </a:lnTo>
                <a:lnTo>
                  <a:pt x="33519" y="750596"/>
                </a:lnTo>
                <a:lnTo>
                  <a:pt x="45325" y="795726"/>
                </a:lnTo>
                <a:lnTo>
                  <a:pt x="58811" y="840150"/>
                </a:lnTo>
                <a:lnTo>
                  <a:pt x="73940" y="883831"/>
                </a:lnTo>
                <a:lnTo>
                  <a:pt x="90676" y="926733"/>
                </a:lnTo>
                <a:lnTo>
                  <a:pt x="108982" y="968821"/>
                </a:lnTo>
                <a:lnTo>
                  <a:pt x="128822" y="1010058"/>
                </a:lnTo>
                <a:lnTo>
                  <a:pt x="150160" y="1050409"/>
                </a:lnTo>
                <a:lnTo>
                  <a:pt x="172958" y="1089838"/>
                </a:lnTo>
                <a:lnTo>
                  <a:pt x="197180" y="1128308"/>
                </a:lnTo>
                <a:lnTo>
                  <a:pt x="222791" y="1165785"/>
                </a:lnTo>
                <a:lnTo>
                  <a:pt x="249753" y="1202231"/>
                </a:lnTo>
                <a:lnTo>
                  <a:pt x="278029" y="1237612"/>
                </a:lnTo>
                <a:lnTo>
                  <a:pt x="307584" y="1271891"/>
                </a:lnTo>
                <a:lnTo>
                  <a:pt x="338381" y="1305032"/>
                </a:lnTo>
                <a:lnTo>
                  <a:pt x="370384" y="1337000"/>
                </a:lnTo>
                <a:lnTo>
                  <a:pt x="403555" y="1367758"/>
                </a:lnTo>
                <a:lnTo>
                  <a:pt x="437859" y="1397271"/>
                </a:lnTo>
                <a:lnTo>
                  <a:pt x="473259" y="1425502"/>
                </a:lnTo>
                <a:lnTo>
                  <a:pt x="509718" y="1452417"/>
                </a:lnTo>
                <a:lnTo>
                  <a:pt x="547201" y="1477978"/>
                </a:lnTo>
                <a:lnTo>
                  <a:pt x="585670" y="1502150"/>
                </a:lnTo>
                <a:lnTo>
                  <a:pt x="625089" y="1524898"/>
                </a:lnTo>
                <a:lnTo>
                  <a:pt x="665421" y="1546185"/>
                </a:lnTo>
                <a:lnTo>
                  <a:pt x="706631" y="1565975"/>
                </a:lnTo>
                <a:lnTo>
                  <a:pt x="748681" y="1584233"/>
                </a:lnTo>
                <a:lnTo>
                  <a:pt x="791535" y="1600922"/>
                </a:lnTo>
                <a:lnTo>
                  <a:pt x="835157" y="1616007"/>
                </a:lnTo>
                <a:lnTo>
                  <a:pt x="879510" y="1629452"/>
                </a:lnTo>
                <a:lnTo>
                  <a:pt x="924558" y="1641220"/>
                </a:lnTo>
                <a:lnTo>
                  <a:pt x="970264" y="1651276"/>
                </a:lnTo>
                <a:lnTo>
                  <a:pt x="1016591" y="1659585"/>
                </a:lnTo>
                <a:lnTo>
                  <a:pt x="1063504" y="1666110"/>
                </a:lnTo>
                <a:lnTo>
                  <a:pt x="1110965" y="1670814"/>
                </a:lnTo>
                <a:lnTo>
                  <a:pt x="1158939" y="1673664"/>
                </a:lnTo>
                <a:lnTo>
                  <a:pt x="1207388" y="1674622"/>
                </a:lnTo>
                <a:lnTo>
                  <a:pt x="1258652" y="1673561"/>
                </a:lnTo>
                <a:lnTo>
                  <a:pt x="1309355" y="1670405"/>
                </a:lnTo>
                <a:lnTo>
                  <a:pt x="1359457" y="1665195"/>
                </a:lnTo>
                <a:lnTo>
                  <a:pt x="1408916" y="1657972"/>
                </a:lnTo>
                <a:lnTo>
                  <a:pt x="1457693" y="1648775"/>
                </a:lnTo>
                <a:lnTo>
                  <a:pt x="1505747" y="1637645"/>
                </a:lnTo>
                <a:lnTo>
                  <a:pt x="1553037" y="1624622"/>
                </a:lnTo>
                <a:lnTo>
                  <a:pt x="1599522" y="1609748"/>
                </a:lnTo>
                <a:lnTo>
                  <a:pt x="1645162" y="1593062"/>
                </a:lnTo>
                <a:lnTo>
                  <a:pt x="1689916" y="1574605"/>
                </a:lnTo>
                <a:lnTo>
                  <a:pt x="1733743" y="1554418"/>
                </a:lnTo>
                <a:lnTo>
                  <a:pt x="1776602" y="1532540"/>
                </a:lnTo>
                <a:lnTo>
                  <a:pt x="1818454" y="1509013"/>
                </a:lnTo>
                <a:lnTo>
                  <a:pt x="1859257" y="1483876"/>
                </a:lnTo>
                <a:lnTo>
                  <a:pt x="1898970" y="1457171"/>
                </a:lnTo>
                <a:lnTo>
                  <a:pt x="1937554" y="1428938"/>
                </a:lnTo>
                <a:lnTo>
                  <a:pt x="1974966" y="1399216"/>
                </a:lnTo>
                <a:lnTo>
                  <a:pt x="2011168" y="1368047"/>
                </a:lnTo>
                <a:lnTo>
                  <a:pt x="2046117" y="1335472"/>
                </a:lnTo>
                <a:lnTo>
                  <a:pt x="2079773" y="1301530"/>
                </a:lnTo>
                <a:lnTo>
                  <a:pt x="2112095" y="1266261"/>
                </a:lnTo>
                <a:lnTo>
                  <a:pt x="2143044" y="1229708"/>
                </a:lnTo>
                <a:lnTo>
                  <a:pt x="2172577" y="1191909"/>
                </a:lnTo>
                <a:lnTo>
                  <a:pt x="2200655" y="1152906"/>
                </a:lnTo>
                <a:lnTo>
                  <a:pt x="2200655" y="0"/>
                </a:lnTo>
                <a:close/>
              </a:path>
            </a:pathLst>
          </a:custGeom>
          <a:solidFill>
            <a:srgbClr val="826DEC"/>
          </a:solidFill>
        </p:spPr>
        <p:txBody>
          <a:bodyPr wrap="square" lIns="0" tIns="0" rIns="0" bIns="0" rtlCol="0"/>
          <a:lstStyle/>
          <a:p>
            <a:endParaRPr/>
          </a:p>
        </p:txBody>
      </p:sp>
      <p:sp>
        <p:nvSpPr>
          <p:cNvPr id="3" name="object 3"/>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9" name="object 19"/>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20" name="object 20"/>
          <p:cNvGrpSpPr/>
          <p:nvPr/>
        </p:nvGrpSpPr>
        <p:grpSpPr>
          <a:xfrm>
            <a:off x="0" y="4603813"/>
            <a:ext cx="9144000" cy="539750"/>
            <a:chOff x="0" y="4603813"/>
            <a:chExt cx="9144000" cy="539750"/>
          </a:xfrm>
        </p:grpSpPr>
        <p:sp>
          <p:nvSpPr>
            <p:cNvPr id="21" name="object 21"/>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2" name="object 22"/>
            <p:cNvSpPr/>
            <p:nvPr/>
          </p:nvSpPr>
          <p:spPr>
            <a:xfrm>
              <a:off x="0" y="4606194"/>
              <a:ext cx="9144000" cy="5080"/>
            </a:xfrm>
            <a:custGeom>
              <a:avLst/>
              <a:gdLst/>
              <a:ahLst/>
              <a:cxnLst/>
              <a:rect l="l" t="t" r="r" b="b"/>
              <a:pathLst>
                <a:path w="9144000" h="5079">
                  <a:moveTo>
                    <a:pt x="0" y="0"/>
                  </a:moveTo>
                  <a:lnTo>
                    <a:pt x="9144000" y="0"/>
                  </a:lnTo>
                </a:path>
                <a:path w="9144000" h="5079">
                  <a:moveTo>
                    <a:pt x="0" y="4762"/>
                  </a:moveTo>
                  <a:lnTo>
                    <a:pt x="9144000" y="4762"/>
                  </a:lnTo>
                </a:path>
              </a:pathLst>
            </a:custGeom>
            <a:ln w="4762">
              <a:solidFill>
                <a:srgbClr val="826DEC"/>
              </a:solidFill>
            </a:ln>
          </p:spPr>
          <p:txBody>
            <a:bodyPr wrap="square" lIns="0" tIns="0" rIns="0" bIns="0" rtlCol="0"/>
            <a:lstStyle/>
            <a:p>
              <a:endParaRPr/>
            </a:p>
          </p:txBody>
        </p:sp>
      </p:grpSp>
      <p:sp>
        <p:nvSpPr>
          <p:cNvPr id="23" name="object 23"/>
          <p:cNvSpPr/>
          <p:nvPr/>
        </p:nvSpPr>
        <p:spPr>
          <a:xfrm>
            <a:off x="372288" y="126851"/>
            <a:ext cx="655955" cy="657225"/>
          </a:xfrm>
          <a:custGeom>
            <a:avLst/>
            <a:gdLst/>
            <a:ahLst/>
            <a:cxnLst/>
            <a:rect l="l" t="t" r="r" b="b"/>
            <a:pathLst>
              <a:path w="655955" h="657225">
                <a:moveTo>
                  <a:pt x="608939" y="0"/>
                </a:moveTo>
                <a:lnTo>
                  <a:pt x="326974" y="263905"/>
                </a:lnTo>
                <a:lnTo>
                  <a:pt x="79489" y="13462"/>
                </a:lnTo>
                <a:lnTo>
                  <a:pt x="71856" y="7554"/>
                </a:lnTo>
                <a:lnTo>
                  <a:pt x="63701" y="3349"/>
                </a:lnTo>
                <a:lnTo>
                  <a:pt x="55191" y="835"/>
                </a:lnTo>
                <a:lnTo>
                  <a:pt x="46494" y="0"/>
                </a:lnTo>
                <a:lnTo>
                  <a:pt x="37811" y="835"/>
                </a:lnTo>
                <a:lnTo>
                  <a:pt x="3371" y="29495"/>
                </a:lnTo>
                <a:lnTo>
                  <a:pt x="0" y="47053"/>
                </a:lnTo>
                <a:lnTo>
                  <a:pt x="3371" y="64325"/>
                </a:lnTo>
                <a:lnTo>
                  <a:pt x="13487" y="79501"/>
                </a:lnTo>
                <a:lnTo>
                  <a:pt x="262496" y="328421"/>
                </a:lnTo>
                <a:lnTo>
                  <a:pt x="13487" y="578865"/>
                </a:lnTo>
                <a:lnTo>
                  <a:pt x="3371" y="593965"/>
                </a:lnTo>
                <a:lnTo>
                  <a:pt x="0" y="611076"/>
                </a:lnTo>
                <a:lnTo>
                  <a:pt x="3371" y="628211"/>
                </a:lnTo>
                <a:lnTo>
                  <a:pt x="36702" y="656205"/>
                </a:lnTo>
                <a:lnTo>
                  <a:pt x="45008" y="656843"/>
                </a:lnTo>
                <a:lnTo>
                  <a:pt x="53748" y="656205"/>
                </a:lnTo>
                <a:lnTo>
                  <a:pt x="62064" y="654018"/>
                </a:lnTo>
                <a:lnTo>
                  <a:pt x="70104" y="649878"/>
                </a:lnTo>
                <a:lnTo>
                  <a:pt x="78016" y="643381"/>
                </a:lnTo>
                <a:lnTo>
                  <a:pt x="326974" y="394334"/>
                </a:lnTo>
                <a:lnTo>
                  <a:pt x="584076" y="649878"/>
                </a:lnTo>
                <a:lnTo>
                  <a:pt x="592259" y="654018"/>
                </a:lnTo>
                <a:lnTo>
                  <a:pt x="601293" y="656205"/>
                </a:lnTo>
                <a:lnTo>
                  <a:pt x="610463" y="656843"/>
                </a:lnTo>
                <a:lnTo>
                  <a:pt x="618536" y="656205"/>
                </a:lnTo>
                <a:lnTo>
                  <a:pt x="652049" y="628211"/>
                </a:lnTo>
                <a:lnTo>
                  <a:pt x="655421" y="611076"/>
                </a:lnTo>
                <a:lnTo>
                  <a:pt x="652049" y="593965"/>
                </a:lnTo>
                <a:lnTo>
                  <a:pt x="641934" y="578865"/>
                </a:lnTo>
                <a:lnTo>
                  <a:pt x="392976" y="328421"/>
                </a:lnTo>
                <a:lnTo>
                  <a:pt x="641934" y="79501"/>
                </a:lnTo>
                <a:lnTo>
                  <a:pt x="652049" y="64325"/>
                </a:lnTo>
                <a:lnTo>
                  <a:pt x="655421" y="47053"/>
                </a:lnTo>
                <a:lnTo>
                  <a:pt x="652049" y="29495"/>
                </a:lnTo>
                <a:lnTo>
                  <a:pt x="641934" y="13462"/>
                </a:lnTo>
                <a:lnTo>
                  <a:pt x="634301" y="7554"/>
                </a:lnTo>
                <a:lnTo>
                  <a:pt x="626146" y="3349"/>
                </a:lnTo>
                <a:lnTo>
                  <a:pt x="617636" y="835"/>
                </a:lnTo>
                <a:lnTo>
                  <a:pt x="608939" y="0"/>
                </a:lnTo>
                <a:close/>
              </a:path>
            </a:pathLst>
          </a:custGeom>
          <a:solidFill>
            <a:srgbClr val="6642B4"/>
          </a:solidFill>
        </p:spPr>
        <p:txBody>
          <a:bodyPr wrap="square" lIns="0" tIns="0" rIns="0" bIns="0" rtlCol="0"/>
          <a:lstStyle/>
          <a:p>
            <a:endParaRPr/>
          </a:p>
        </p:txBody>
      </p:sp>
      <p:sp>
        <p:nvSpPr>
          <p:cNvPr id="38" name="object 38"/>
          <p:cNvSpPr txBox="1">
            <a:spLocks noGrp="1"/>
          </p:cNvSpPr>
          <p:nvPr>
            <p:ph type="title"/>
          </p:nvPr>
        </p:nvSpPr>
        <p:spPr>
          <a:xfrm>
            <a:off x="1204720" y="229403"/>
            <a:ext cx="4757166" cy="443070"/>
          </a:xfrm>
          <a:prstGeom prst="rect">
            <a:avLst/>
          </a:prstGeom>
        </p:spPr>
        <p:txBody>
          <a:bodyPr vert="horz" wrap="square" lIns="0" tIns="12065" rIns="0" bIns="0" rtlCol="0">
            <a:spAutoFit/>
          </a:bodyPr>
          <a:lstStyle/>
          <a:p>
            <a:pPr marL="12700">
              <a:lnSpc>
                <a:spcPct val="100000"/>
              </a:lnSpc>
              <a:spcBef>
                <a:spcPts val="95"/>
              </a:spcBef>
            </a:pPr>
            <a:r>
              <a:rPr lang="en-US" sz="2800" spc="505" dirty="0"/>
              <a:t>Architectural </a:t>
            </a:r>
            <a:r>
              <a:rPr lang="vi-VN" sz="2800" spc="505" dirty="0" err="1"/>
              <a:t>of</a:t>
            </a:r>
            <a:r>
              <a:rPr lang="vi-VN" sz="2800" spc="505" dirty="0"/>
              <a:t> </a:t>
            </a:r>
            <a:r>
              <a:rPr lang="en-US" sz="2800" spc="505" dirty="0"/>
              <a:t>MTIS</a:t>
            </a:r>
            <a:endParaRPr sz="2800" dirty="0"/>
          </a:p>
        </p:txBody>
      </p:sp>
      <p:sp>
        <p:nvSpPr>
          <p:cNvPr id="39" name="object 39"/>
          <p:cNvSpPr txBox="1"/>
          <p:nvPr/>
        </p:nvSpPr>
        <p:spPr>
          <a:xfrm>
            <a:off x="372288" y="1319027"/>
            <a:ext cx="8190975" cy="1880002"/>
          </a:xfrm>
          <a:prstGeom prst="rect">
            <a:avLst/>
          </a:prstGeom>
        </p:spPr>
        <p:txBody>
          <a:bodyPr vert="horz" wrap="square" lIns="0" tIns="12700" rIns="0" bIns="0" rtlCol="0">
            <a:spAutoFit/>
          </a:bodyPr>
          <a:lstStyle/>
          <a:p>
            <a:pPr>
              <a:lnSpc>
                <a:spcPct val="100000"/>
              </a:lnSpc>
              <a:spcBef>
                <a:spcPts val="800"/>
              </a:spcBef>
            </a:pPr>
            <a:r>
              <a:rPr lang="vi-VN" spc="30" dirty="0">
                <a:solidFill>
                  <a:srgbClr val="000000"/>
                </a:solidFill>
                <a:ea typeface="Calibri" panose="020F0502020204030204" pitchFamily="34" charset="0"/>
                <a:cs typeface="Segoe UI" panose="020B0502040204020203" pitchFamily="34" charset="0"/>
              </a:rPr>
              <a:t>A</a:t>
            </a:r>
            <a:r>
              <a:rPr lang="en-US" spc="30" dirty="0" err="1">
                <a:solidFill>
                  <a:srgbClr val="000000"/>
                </a:solidFill>
                <a:effectLst/>
                <a:ea typeface="Calibri" panose="020F0502020204030204" pitchFamily="34" charset="0"/>
                <a:cs typeface="Segoe UI" panose="020B0502040204020203" pitchFamily="34" charset="0"/>
              </a:rPr>
              <a:t>ttack</a:t>
            </a:r>
            <a:r>
              <a:rPr lang="en-US" spc="30" dirty="0">
                <a:solidFill>
                  <a:srgbClr val="000000"/>
                </a:solidFill>
                <a:effectLst/>
                <a:ea typeface="Calibri" panose="020F0502020204030204" pitchFamily="34" charset="0"/>
                <a:cs typeface="Segoe UI" panose="020B0502040204020203" pitchFamily="34" charset="0"/>
              </a:rPr>
              <a:t> data capturing and </a:t>
            </a:r>
            <a:r>
              <a:rPr lang="vi-VN" spc="30" dirty="0" err="1">
                <a:solidFill>
                  <a:srgbClr val="000000"/>
                </a:solidFill>
                <a:effectLst/>
                <a:ea typeface="Calibri" panose="020F0502020204030204" pitchFamily="34" charset="0"/>
                <a:cs typeface="Segoe UI" panose="020B0502040204020203" pitchFamily="34" charset="0"/>
              </a:rPr>
              <a:t>collection</a:t>
            </a:r>
            <a:r>
              <a:rPr lang="vi-VN" spc="30" dirty="0">
                <a:solidFill>
                  <a:srgbClr val="000000"/>
                </a:solidFill>
                <a:effectLst/>
                <a:ea typeface="Calibri" panose="020F0502020204030204" pitchFamily="34" charset="0"/>
                <a:cs typeface="Segoe UI" panose="020B0502040204020203" pitchFamily="34" charset="0"/>
              </a:rPr>
              <a:t>: Sử dụng kiến trúc </a:t>
            </a:r>
            <a:r>
              <a:rPr lang="vi-VN" spc="30" dirty="0" err="1">
                <a:solidFill>
                  <a:srgbClr val="000000"/>
                </a:solidFill>
                <a:ea typeface="Calibri" panose="020F0502020204030204" pitchFamily="34" charset="0"/>
                <a:cs typeface="Segoe UI" panose="020B0502040204020203" pitchFamily="34" charset="0"/>
              </a:rPr>
              <a:t>C</a:t>
            </a:r>
            <a:r>
              <a:rPr lang="vi-VN" spc="30" dirty="0" err="1">
                <a:solidFill>
                  <a:srgbClr val="000000"/>
                </a:solidFill>
                <a:effectLst/>
                <a:ea typeface="Calibri" panose="020F0502020204030204" pitchFamily="34" charset="0"/>
                <a:cs typeface="Segoe UI" panose="020B0502040204020203" pitchFamily="34" charset="0"/>
              </a:rPr>
              <a:t>lient</a:t>
            </a:r>
            <a:r>
              <a:rPr lang="vi-VN" spc="30" dirty="0">
                <a:solidFill>
                  <a:srgbClr val="000000"/>
                </a:solidFill>
                <a:effectLst/>
                <a:ea typeface="Calibri" panose="020F0502020204030204" pitchFamily="34" charset="0"/>
                <a:cs typeface="Segoe UI" panose="020B0502040204020203" pitchFamily="34" charset="0"/>
              </a:rPr>
              <a:t>-Server kết hợp với kỹ thuật </a:t>
            </a:r>
            <a:r>
              <a:rPr lang="vi-VN" spc="30" dirty="0" err="1">
                <a:solidFill>
                  <a:srgbClr val="000000"/>
                </a:solidFill>
                <a:effectLst/>
                <a:ea typeface="Calibri" panose="020F0502020204030204" pitchFamily="34" charset="0"/>
                <a:cs typeface="Segoe UI" panose="020B0502040204020203" pitchFamily="34" charset="0"/>
              </a:rPr>
              <a:t>honeypot</a:t>
            </a:r>
            <a:r>
              <a:rPr lang="vi-VN" spc="30" dirty="0">
                <a:solidFill>
                  <a:srgbClr val="000000"/>
                </a:solidFill>
                <a:effectLst/>
                <a:ea typeface="Calibri" panose="020F0502020204030204" pitchFamily="34" charset="0"/>
                <a:cs typeface="Segoe UI" panose="020B0502040204020203" pitchFamily="34" charset="0"/>
              </a:rPr>
              <a:t>.</a:t>
            </a:r>
          </a:p>
          <a:p>
            <a:pPr>
              <a:lnSpc>
                <a:spcPct val="100000"/>
              </a:lnSpc>
              <a:spcBef>
                <a:spcPts val="800"/>
              </a:spcBef>
            </a:pPr>
            <a:r>
              <a:rPr lang="vi-VN" spc="30" dirty="0">
                <a:solidFill>
                  <a:srgbClr val="000000"/>
                </a:solidFill>
                <a:ea typeface="Calibri" panose="020F0502020204030204" pitchFamily="34" charset="0"/>
                <a:cs typeface="Segoe UI" panose="020B0502040204020203" pitchFamily="34" charset="0"/>
              </a:rPr>
              <a:t>D</a:t>
            </a:r>
            <a:r>
              <a:rPr lang="en-US" spc="30" dirty="0" err="1">
                <a:solidFill>
                  <a:srgbClr val="000000"/>
                </a:solidFill>
                <a:effectLst/>
                <a:ea typeface="Calibri" panose="020F0502020204030204" pitchFamily="34" charset="0"/>
                <a:cs typeface="Segoe UI" panose="020B0502040204020203" pitchFamily="34" charset="0"/>
              </a:rPr>
              <a:t>ata</a:t>
            </a:r>
            <a:r>
              <a:rPr lang="en-US" spc="30" dirty="0">
                <a:solidFill>
                  <a:srgbClr val="000000"/>
                </a:solidFill>
                <a:effectLst/>
                <a:ea typeface="Calibri" panose="020F0502020204030204" pitchFamily="34" charset="0"/>
                <a:cs typeface="Segoe UI" panose="020B0502040204020203" pitchFamily="34" charset="0"/>
              </a:rPr>
              <a:t> labeling and </a:t>
            </a:r>
            <a:r>
              <a:rPr lang="vi-VN" spc="30" dirty="0" err="1">
                <a:solidFill>
                  <a:srgbClr val="000000"/>
                </a:solidFill>
                <a:effectLst/>
                <a:ea typeface="Calibri" panose="020F0502020204030204" pitchFamily="34" charset="0"/>
                <a:cs typeface="Segoe UI" panose="020B0502040204020203" pitchFamily="34" charset="0"/>
              </a:rPr>
              <a:t>processing</a:t>
            </a:r>
            <a:r>
              <a:rPr lang="vi-VN" spc="30" dirty="0">
                <a:solidFill>
                  <a:srgbClr val="000000"/>
                </a:solidFill>
                <a:effectLst/>
                <a:ea typeface="Calibri" panose="020F0502020204030204" pitchFamily="34" charset="0"/>
                <a:cs typeface="Segoe UI" panose="020B0502040204020203" pitchFamily="34" charset="0"/>
              </a:rPr>
              <a:t>: Sử dụng</a:t>
            </a:r>
            <a:r>
              <a:rPr lang="en-US" spc="30" dirty="0">
                <a:solidFill>
                  <a:srgbClr val="000000"/>
                </a:solidFill>
                <a:effectLst/>
                <a:ea typeface="Calibri" panose="020F0502020204030204" pitchFamily="34" charset="0"/>
                <a:cs typeface="Segoe UI" panose="020B0502040204020203" pitchFamily="34" charset="0"/>
              </a:rPr>
              <a:t> </a:t>
            </a:r>
            <a:r>
              <a:rPr lang="vi-VN" spc="30" dirty="0">
                <a:solidFill>
                  <a:srgbClr val="000000"/>
                </a:solidFill>
                <a:effectLst/>
                <a:ea typeface="Calibri" panose="020F0502020204030204" pitchFamily="34" charset="0"/>
                <a:cs typeface="Segoe UI" panose="020B0502040204020203" pitchFamily="34" charset="0"/>
              </a:rPr>
              <a:t>AVC</a:t>
            </a:r>
            <a:r>
              <a:rPr lang="en-US" spc="30" dirty="0">
                <a:solidFill>
                  <a:srgbClr val="000000"/>
                </a:solidFill>
                <a:effectLst/>
                <a:ea typeface="Calibri" panose="020F0502020204030204" pitchFamily="34" charset="0"/>
                <a:cs typeface="Segoe UI" panose="020B0502040204020203" pitchFamily="34" charset="0"/>
              </a:rPr>
              <a:t>lass </a:t>
            </a:r>
            <a:r>
              <a:rPr lang="vi-VN" spc="30" dirty="0">
                <a:solidFill>
                  <a:srgbClr val="000000"/>
                </a:solidFill>
                <a:effectLst/>
                <a:ea typeface="Calibri" panose="020F0502020204030204" pitchFamily="34" charset="0"/>
                <a:cs typeface="Segoe UI" panose="020B0502040204020203" pitchFamily="34" charset="0"/>
              </a:rPr>
              <a:t>và</a:t>
            </a:r>
            <a:r>
              <a:rPr lang="en-US" spc="30" dirty="0">
                <a:solidFill>
                  <a:srgbClr val="000000"/>
                </a:solidFill>
                <a:effectLst/>
                <a:ea typeface="Calibri" panose="020F0502020204030204" pitchFamily="34" charset="0"/>
                <a:cs typeface="Segoe UI" panose="020B0502040204020203" pitchFamily="34" charset="0"/>
              </a:rPr>
              <a:t> customized Malheur engine </a:t>
            </a:r>
            <a:r>
              <a:rPr lang="vi-VN" spc="30" dirty="0">
                <a:solidFill>
                  <a:srgbClr val="000000"/>
                </a:solidFill>
                <a:effectLst/>
                <a:ea typeface="Calibri" panose="020F0502020204030204" pitchFamily="34" charset="0"/>
                <a:cs typeface="Segoe UI" panose="020B0502040204020203" pitchFamily="34" charset="0"/>
              </a:rPr>
              <a:t>để phân loại nhãn cho các loại </a:t>
            </a:r>
            <a:r>
              <a:rPr lang="vi-VN" spc="30" dirty="0" err="1">
                <a:solidFill>
                  <a:srgbClr val="000000"/>
                </a:solidFill>
                <a:effectLst/>
                <a:ea typeface="Calibri" panose="020F0502020204030204" pitchFamily="34" charset="0"/>
                <a:cs typeface="Segoe UI" panose="020B0502040204020203" pitchFamily="34" charset="0"/>
              </a:rPr>
              <a:t>malware</a:t>
            </a:r>
            <a:r>
              <a:rPr lang="vi-VN" spc="30" dirty="0">
                <a:solidFill>
                  <a:srgbClr val="000000"/>
                </a:solidFill>
                <a:effectLst/>
                <a:ea typeface="Calibri" panose="020F0502020204030204" pitchFamily="34" charset="0"/>
                <a:cs typeface="Segoe UI" panose="020B0502040204020203" pitchFamily="34" charset="0"/>
              </a:rPr>
              <a:t> </a:t>
            </a:r>
            <a:r>
              <a:rPr lang="vi-VN" spc="30" dirty="0" err="1">
                <a:solidFill>
                  <a:srgbClr val="000000"/>
                </a:solidFill>
                <a:effectLst/>
                <a:ea typeface="Calibri" panose="020F0502020204030204" pitchFamily="34" charset="0"/>
                <a:cs typeface="Segoe UI" panose="020B0502040204020203" pitchFamily="34" charset="0"/>
              </a:rPr>
              <a:t>families</a:t>
            </a:r>
            <a:r>
              <a:rPr lang="vi-VN" spc="30" dirty="0">
                <a:solidFill>
                  <a:srgbClr val="000000"/>
                </a:solidFill>
                <a:effectLst/>
                <a:ea typeface="Calibri" panose="020F0502020204030204" pitchFamily="34" charset="0"/>
                <a:cs typeface="Segoe UI" panose="020B0502040204020203" pitchFamily="34" charset="0"/>
              </a:rPr>
              <a:t>. Sau đó chuyển thành </a:t>
            </a:r>
          </a:p>
          <a:p>
            <a:pPr>
              <a:lnSpc>
                <a:spcPct val="100000"/>
              </a:lnSpc>
              <a:spcBef>
                <a:spcPts val="800"/>
              </a:spcBef>
            </a:pPr>
            <a:r>
              <a:rPr lang="vi-VN" spc="30" dirty="0">
                <a:solidFill>
                  <a:srgbClr val="000000"/>
                </a:solidFill>
                <a:ea typeface="Calibri" panose="020F0502020204030204" pitchFamily="34" charset="0"/>
                <a:cs typeface="Segoe UI" panose="020B0502040204020203" pitchFamily="34" charset="0"/>
              </a:rPr>
              <a:t>A</a:t>
            </a:r>
            <a:r>
              <a:rPr lang="en-US" spc="30" dirty="0" err="1">
                <a:solidFill>
                  <a:srgbClr val="000000"/>
                </a:solidFill>
                <a:effectLst/>
                <a:ea typeface="Calibri" panose="020F0502020204030204" pitchFamily="34" charset="0"/>
                <a:cs typeface="Segoe UI" panose="020B0502040204020203" pitchFamily="34" charset="0"/>
              </a:rPr>
              <a:t>nalysis</a:t>
            </a:r>
            <a:r>
              <a:rPr lang="en-US" spc="30" dirty="0">
                <a:solidFill>
                  <a:srgbClr val="000000"/>
                </a:solidFill>
                <a:effectLst/>
                <a:ea typeface="Calibri" panose="020F0502020204030204" pitchFamily="34" charset="0"/>
                <a:cs typeface="Segoe UI" panose="020B0502040204020203" pitchFamily="34" charset="0"/>
              </a:rPr>
              <a:t> and </a:t>
            </a:r>
            <a:r>
              <a:rPr lang="en-US" spc="30" dirty="0" err="1">
                <a:solidFill>
                  <a:srgbClr val="000000"/>
                </a:solidFill>
                <a:effectLst/>
                <a:ea typeface="Calibri" panose="020F0502020204030204" pitchFamily="34" charset="0"/>
                <a:cs typeface="Segoe UI" panose="020B0502040204020203" pitchFamily="34" charset="0"/>
              </a:rPr>
              <a:t>clas</a:t>
            </a:r>
            <a:r>
              <a:rPr lang="vi-VN" spc="30" dirty="0" err="1">
                <a:solidFill>
                  <a:srgbClr val="000000"/>
                </a:solidFill>
                <a:effectLst/>
                <a:ea typeface="Calibri" panose="020F0502020204030204" pitchFamily="34" charset="0"/>
                <a:cs typeface="Segoe UI" panose="020B0502040204020203" pitchFamily="34" charset="0"/>
              </a:rPr>
              <a:t>sification</a:t>
            </a:r>
            <a:r>
              <a:rPr lang="vi-VN" spc="30" dirty="0">
                <a:solidFill>
                  <a:srgbClr val="000000"/>
                </a:solidFill>
                <a:effectLst/>
                <a:ea typeface="Calibri" panose="020F0502020204030204" pitchFamily="34" charset="0"/>
                <a:cs typeface="Segoe UI" panose="020B0502040204020203" pitchFamily="34" charset="0"/>
              </a:rPr>
              <a:t>: Sử dụng </a:t>
            </a:r>
            <a:r>
              <a:rPr lang="en-US" b="0" i="0" dirty="0">
                <a:solidFill>
                  <a:srgbClr val="000000"/>
                </a:solidFill>
                <a:effectLst/>
                <a:cs typeface="Segoe UI" panose="020B0502040204020203" pitchFamily="34" charset="0"/>
              </a:rPr>
              <a:t>LBP, GLCM </a:t>
            </a:r>
            <a:r>
              <a:rPr lang="en-US" b="0" i="0" dirty="0" err="1">
                <a:solidFill>
                  <a:srgbClr val="000000"/>
                </a:solidFill>
                <a:effectLst/>
                <a:cs typeface="Segoe UI" panose="020B0502040204020203" pitchFamily="34" charset="0"/>
              </a:rPr>
              <a:t>và</a:t>
            </a:r>
            <a:r>
              <a:rPr lang="en-US" b="0" i="0" dirty="0">
                <a:solidFill>
                  <a:srgbClr val="000000"/>
                </a:solidFill>
                <a:effectLst/>
                <a:cs typeface="Segoe UI" panose="020B0502040204020203" pitchFamily="34" charset="0"/>
              </a:rPr>
              <a:t> DSIFT</a:t>
            </a:r>
            <a:r>
              <a:rPr lang="vi-VN" b="0" i="0" dirty="0">
                <a:solidFill>
                  <a:srgbClr val="000000"/>
                </a:solidFill>
                <a:effectLst/>
                <a:cs typeface="Segoe UI" panose="020B0502040204020203" pitchFamily="34" charset="0"/>
              </a:rPr>
              <a:t> để trích xuất các tính năng từ </a:t>
            </a:r>
            <a:r>
              <a:rPr lang="vi-VN" b="0" i="0" dirty="0" err="1">
                <a:solidFill>
                  <a:srgbClr val="000000"/>
                </a:solidFill>
                <a:effectLst/>
                <a:cs typeface="Segoe UI" panose="020B0502040204020203" pitchFamily="34" charset="0"/>
              </a:rPr>
              <a:t>visualized</a:t>
            </a:r>
            <a:r>
              <a:rPr lang="vi-VN" b="0" i="0" dirty="0">
                <a:solidFill>
                  <a:srgbClr val="000000"/>
                </a:solidFill>
                <a:effectLst/>
                <a:cs typeface="Segoe UI" panose="020B0502040204020203" pitchFamily="34" charset="0"/>
              </a:rPr>
              <a:t> </a:t>
            </a:r>
            <a:r>
              <a:rPr lang="vi-VN" b="0" i="0" dirty="0" err="1">
                <a:solidFill>
                  <a:srgbClr val="000000"/>
                </a:solidFill>
                <a:effectLst/>
                <a:cs typeface="Segoe UI" panose="020B0502040204020203" pitchFamily="34" charset="0"/>
              </a:rPr>
              <a:t>malware</a:t>
            </a:r>
            <a:r>
              <a:rPr lang="vi-VN" b="0" i="0" dirty="0">
                <a:solidFill>
                  <a:srgbClr val="000000"/>
                </a:solidFill>
                <a:effectLst/>
                <a:cs typeface="Segoe UI" panose="020B0502040204020203" pitchFamily="34" charset="0"/>
              </a:rPr>
              <a:t> </a:t>
            </a:r>
            <a:r>
              <a:rPr lang="vi-VN" b="0" i="0" dirty="0" err="1">
                <a:solidFill>
                  <a:srgbClr val="000000"/>
                </a:solidFill>
                <a:effectLst/>
                <a:cs typeface="Segoe UI" panose="020B0502040204020203" pitchFamily="34" charset="0"/>
              </a:rPr>
              <a:t>image</a:t>
            </a:r>
            <a:r>
              <a:rPr lang="vi-VN" b="0" i="0" dirty="0">
                <a:solidFill>
                  <a:srgbClr val="000000"/>
                </a:solidFill>
                <a:effectLst/>
                <a:cs typeface="Segoe UI" panose="020B0502040204020203" pitchFamily="34" charset="0"/>
              </a:rPr>
              <a:t>.</a:t>
            </a:r>
            <a:endParaRPr lang="en-US" spc="-155" dirty="0">
              <a:cs typeface="Segoe UI" panose="020B0502040204020203" pitchFamily="34" charset="0"/>
            </a:endParaRPr>
          </a:p>
        </p:txBody>
      </p:sp>
    </p:spTree>
    <p:extLst>
      <p:ext uri="{BB962C8B-B14F-4D97-AF65-F5344CB8AC3E}">
        <p14:creationId xmlns:p14="http://schemas.microsoft.com/office/powerpoint/2010/main" val="145779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 name="object 3"/>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19" name="object 19"/>
          <p:cNvGrpSpPr/>
          <p:nvPr/>
        </p:nvGrpSpPr>
        <p:grpSpPr>
          <a:xfrm>
            <a:off x="0" y="4603813"/>
            <a:ext cx="9144000" cy="539750"/>
            <a:chOff x="0" y="4603813"/>
            <a:chExt cx="9144000" cy="539750"/>
          </a:xfrm>
        </p:grpSpPr>
        <p:sp>
          <p:nvSpPr>
            <p:cNvPr id="20" name="object 20"/>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1" name="object 21"/>
            <p:cNvSpPr/>
            <p:nvPr/>
          </p:nvSpPr>
          <p:spPr>
            <a:xfrm>
              <a:off x="0" y="4606194"/>
              <a:ext cx="9144000" cy="5080"/>
            </a:xfrm>
            <a:custGeom>
              <a:avLst/>
              <a:gdLst/>
              <a:ahLst/>
              <a:cxnLst/>
              <a:rect l="l" t="t" r="r" b="b"/>
              <a:pathLst>
                <a:path w="9144000" h="5079">
                  <a:moveTo>
                    <a:pt x="0" y="0"/>
                  </a:moveTo>
                  <a:lnTo>
                    <a:pt x="9144000" y="0"/>
                  </a:lnTo>
                </a:path>
                <a:path w="9144000" h="5079">
                  <a:moveTo>
                    <a:pt x="0" y="4762"/>
                  </a:moveTo>
                  <a:lnTo>
                    <a:pt x="9144000" y="4762"/>
                  </a:lnTo>
                </a:path>
              </a:pathLst>
            </a:custGeom>
            <a:ln w="4762">
              <a:solidFill>
                <a:srgbClr val="826DEC"/>
              </a:solidFill>
            </a:ln>
          </p:spPr>
          <p:txBody>
            <a:bodyPr wrap="square" lIns="0" tIns="0" rIns="0" bIns="0" rtlCol="0"/>
            <a:lstStyle/>
            <a:p>
              <a:endParaRPr/>
            </a:p>
          </p:txBody>
        </p:sp>
      </p:grpSp>
      <p:sp>
        <p:nvSpPr>
          <p:cNvPr id="22" name="object 22"/>
          <p:cNvSpPr/>
          <p:nvPr/>
        </p:nvSpPr>
        <p:spPr>
          <a:xfrm>
            <a:off x="8037576" y="3497630"/>
            <a:ext cx="1106805" cy="1111250"/>
          </a:xfrm>
          <a:custGeom>
            <a:avLst/>
            <a:gdLst/>
            <a:ahLst/>
            <a:cxnLst/>
            <a:rect l="l" t="t" r="r" b="b"/>
            <a:pathLst>
              <a:path w="1106804" h="1111250">
                <a:moveTo>
                  <a:pt x="553161" y="0"/>
                </a:moveTo>
                <a:lnTo>
                  <a:pt x="0" y="0"/>
                </a:lnTo>
                <a:lnTo>
                  <a:pt x="0" y="553161"/>
                </a:lnTo>
                <a:lnTo>
                  <a:pt x="553161" y="553161"/>
                </a:lnTo>
                <a:lnTo>
                  <a:pt x="553161" y="0"/>
                </a:lnTo>
                <a:close/>
              </a:path>
              <a:path w="1106804" h="1111250">
                <a:moveTo>
                  <a:pt x="1106373" y="557796"/>
                </a:moveTo>
                <a:lnTo>
                  <a:pt x="553212" y="557796"/>
                </a:lnTo>
                <a:lnTo>
                  <a:pt x="553212" y="1110945"/>
                </a:lnTo>
                <a:lnTo>
                  <a:pt x="1106373" y="1110945"/>
                </a:lnTo>
                <a:lnTo>
                  <a:pt x="1106373" y="557796"/>
                </a:lnTo>
                <a:close/>
              </a:path>
            </a:pathLst>
          </a:custGeom>
          <a:solidFill>
            <a:srgbClr val="F985F0"/>
          </a:solidFill>
        </p:spPr>
        <p:txBody>
          <a:bodyPr wrap="square" lIns="0" tIns="0" rIns="0" bIns="0" rtlCol="0"/>
          <a:lstStyle/>
          <a:p>
            <a:endParaRPr/>
          </a:p>
        </p:txBody>
      </p:sp>
      <p:sp>
        <p:nvSpPr>
          <p:cNvPr id="23" name="object 23"/>
          <p:cNvSpPr/>
          <p:nvPr/>
        </p:nvSpPr>
        <p:spPr>
          <a:xfrm>
            <a:off x="8128952" y="445008"/>
            <a:ext cx="655955" cy="657225"/>
          </a:xfrm>
          <a:custGeom>
            <a:avLst/>
            <a:gdLst/>
            <a:ahLst/>
            <a:cxnLst/>
            <a:rect l="l" t="t" r="r" b="b"/>
            <a:pathLst>
              <a:path w="655954" h="657225">
                <a:moveTo>
                  <a:pt x="608901" y="0"/>
                </a:moveTo>
                <a:lnTo>
                  <a:pt x="326961" y="263905"/>
                </a:lnTo>
                <a:lnTo>
                  <a:pt x="79438" y="13462"/>
                </a:lnTo>
                <a:lnTo>
                  <a:pt x="71850" y="7554"/>
                </a:lnTo>
                <a:lnTo>
                  <a:pt x="63690" y="3349"/>
                </a:lnTo>
                <a:lnTo>
                  <a:pt x="55149" y="835"/>
                </a:lnTo>
                <a:lnTo>
                  <a:pt x="46418" y="0"/>
                </a:lnTo>
                <a:lnTo>
                  <a:pt x="37760" y="835"/>
                </a:lnTo>
                <a:lnTo>
                  <a:pt x="3381" y="29495"/>
                </a:lnTo>
                <a:lnTo>
                  <a:pt x="0" y="47053"/>
                </a:lnTo>
                <a:lnTo>
                  <a:pt x="3381" y="64325"/>
                </a:lnTo>
                <a:lnTo>
                  <a:pt x="13525" y="79501"/>
                </a:lnTo>
                <a:lnTo>
                  <a:pt x="262445" y="328421"/>
                </a:lnTo>
                <a:lnTo>
                  <a:pt x="13525" y="578865"/>
                </a:lnTo>
                <a:lnTo>
                  <a:pt x="3381" y="593965"/>
                </a:lnTo>
                <a:lnTo>
                  <a:pt x="0" y="611076"/>
                </a:lnTo>
                <a:lnTo>
                  <a:pt x="3381" y="628211"/>
                </a:lnTo>
                <a:lnTo>
                  <a:pt x="36706" y="656205"/>
                </a:lnTo>
                <a:lnTo>
                  <a:pt x="45021" y="656843"/>
                </a:lnTo>
                <a:lnTo>
                  <a:pt x="53734" y="656205"/>
                </a:lnTo>
                <a:lnTo>
                  <a:pt x="62055" y="654018"/>
                </a:lnTo>
                <a:lnTo>
                  <a:pt x="70113" y="649878"/>
                </a:lnTo>
                <a:lnTo>
                  <a:pt x="78041" y="643381"/>
                </a:lnTo>
                <a:lnTo>
                  <a:pt x="326961" y="394334"/>
                </a:lnTo>
                <a:lnTo>
                  <a:pt x="584047" y="649878"/>
                </a:lnTo>
                <a:lnTo>
                  <a:pt x="592248" y="654018"/>
                </a:lnTo>
                <a:lnTo>
                  <a:pt x="601283" y="656205"/>
                </a:lnTo>
                <a:lnTo>
                  <a:pt x="610425" y="656843"/>
                </a:lnTo>
                <a:lnTo>
                  <a:pt x="618525" y="656205"/>
                </a:lnTo>
                <a:lnTo>
                  <a:pt x="652065" y="628211"/>
                </a:lnTo>
                <a:lnTo>
                  <a:pt x="655446" y="611076"/>
                </a:lnTo>
                <a:lnTo>
                  <a:pt x="652065" y="593965"/>
                </a:lnTo>
                <a:lnTo>
                  <a:pt x="641921" y="578865"/>
                </a:lnTo>
                <a:lnTo>
                  <a:pt x="393001" y="328421"/>
                </a:lnTo>
                <a:lnTo>
                  <a:pt x="641921" y="79501"/>
                </a:lnTo>
                <a:lnTo>
                  <a:pt x="652065" y="64325"/>
                </a:lnTo>
                <a:lnTo>
                  <a:pt x="655446" y="47053"/>
                </a:lnTo>
                <a:lnTo>
                  <a:pt x="652065" y="29495"/>
                </a:lnTo>
                <a:lnTo>
                  <a:pt x="641921" y="13462"/>
                </a:lnTo>
                <a:lnTo>
                  <a:pt x="634279" y="7554"/>
                </a:lnTo>
                <a:lnTo>
                  <a:pt x="626125" y="3349"/>
                </a:lnTo>
                <a:lnTo>
                  <a:pt x="617614" y="835"/>
                </a:lnTo>
                <a:lnTo>
                  <a:pt x="608901" y="0"/>
                </a:lnTo>
                <a:close/>
              </a:path>
            </a:pathLst>
          </a:custGeom>
          <a:solidFill>
            <a:srgbClr val="6642B4"/>
          </a:solidFill>
        </p:spPr>
        <p:txBody>
          <a:bodyPr wrap="square" lIns="0" tIns="0" rIns="0" bIns="0" rtlCol="0"/>
          <a:lstStyle/>
          <a:p>
            <a:endParaRPr/>
          </a:p>
        </p:txBody>
      </p:sp>
      <p:sp>
        <p:nvSpPr>
          <p:cNvPr id="24" name="object 24"/>
          <p:cNvSpPr txBox="1">
            <a:spLocks noGrp="1"/>
          </p:cNvSpPr>
          <p:nvPr>
            <p:ph type="title"/>
          </p:nvPr>
        </p:nvSpPr>
        <p:spPr>
          <a:xfrm>
            <a:off x="-381" y="205233"/>
            <a:ext cx="914400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t>Attack data capturing and collection</a:t>
            </a:r>
          </a:p>
        </p:txBody>
      </p:sp>
      <p:sp>
        <p:nvSpPr>
          <p:cNvPr id="26" name="object 26"/>
          <p:cNvSpPr/>
          <p:nvPr/>
        </p:nvSpPr>
        <p:spPr>
          <a:xfrm>
            <a:off x="426719" y="1284986"/>
            <a:ext cx="425450" cy="419100"/>
          </a:xfrm>
          <a:custGeom>
            <a:avLst/>
            <a:gdLst/>
            <a:ahLst/>
            <a:cxnLst/>
            <a:rect l="l" t="t" r="r" b="b"/>
            <a:pathLst>
              <a:path w="425450" h="419100">
                <a:moveTo>
                  <a:pt x="425195" y="209296"/>
                </a:moveTo>
                <a:lnTo>
                  <a:pt x="419608" y="257039"/>
                </a:lnTo>
                <a:lnTo>
                  <a:pt x="403633" y="300996"/>
                </a:lnTo>
                <a:lnTo>
                  <a:pt x="378446" y="339871"/>
                </a:lnTo>
                <a:lnTo>
                  <a:pt x="345227" y="372365"/>
                </a:lnTo>
                <a:lnTo>
                  <a:pt x="305154" y="397181"/>
                </a:lnTo>
                <a:lnTo>
                  <a:pt x="259404" y="413023"/>
                </a:lnTo>
                <a:lnTo>
                  <a:pt x="209156" y="418591"/>
                </a:lnTo>
                <a:lnTo>
                  <a:pt x="161456" y="413023"/>
                </a:lnTo>
                <a:lnTo>
                  <a:pt x="117533" y="397181"/>
                </a:lnTo>
                <a:lnTo>
                  <a:pt x="78684" y="372365"/>
                </a:lnTo>
                <a:lnTo>
                  <a:pt x="46207" y="339871"/>
                </a:lnTo>
                <a:lnTo>
                  <a:pt x="21402" y="300996"/>
                </a:lnTo>
                <a:lnTo>
                  <a:pt x="5567" y="257039"/>
                </a:lnTo>
                <a:lnTo>
                  <a:pt x="0" y="209296"/>
                </a:lnTo>
                <a:lnTo>
                  <a:pt x="5567" y="161552"/>
                </a:lnTo>
                <a:lnTo>
                  <a:pt x="21402" y="117595"/>
                </a:lnTo>
                <a:lnTo>
                  <a:pt x="46207" y="78720"/>
                </a:lnTo>
                <a:lnTo>
                  <a:pt x="78684" y="46226"/>
                </a:lnTo>
                <a:lnTo>
                  <a:pt x="117533" y="21410"/>
                </a:lnTo>
                <a:lnTo>
                  <a:pt x="161456" y="5568"/>
                </a:lnTo>
                <a:lnTo>
                  <a:pt x="209156" y="0"/>
                </a:lnTo>
                <a:lnTo>
                  <a:pt x="259404" y="5568"/>
                </a:lnTo>
                <a:lnTo>
                  <a:pt x="305154" y="21410"/>
                </a:lnTo>
                <a:lnTo>
                  <a:pt x="345227" y="46226"/>
                </a:lnTo>
                <a:lnTo>
                  <a:pt x="378446" y="78720"/>
                </a:lnTo>
                <a:lnTo>
                  <a:pt x="403633" y="117595"/>
                </a:lnTo>
                <a:lnTo>
                  <a:pt x="419608" y="161552"/>
                </a:lnTo>
                <a:lnTo>
                  <a:pt x="425195" y="209296"/>
                </a:lnTo>
                <a:close/>
              </a:path>
            </a:pathLst>
          </a:custGeom>
          <a:ln w="9525">
            <a:solidFill>
              <a:srgbClr val="000000"/>
            </a:solidFill>
          </a:ln>
        </p:spPr>
        <p:txBody>
          <a:bodyPr wrap="square" lIns="0" tIns="0" rIns="0" bIns="0" rtlCol="0"/>
          <a:lstStyle/>
          <a:p>
            <a:endParaRPr/>
          </a:p>
        </p:txBody>
      </p:sp>
      <p:sp>
        <p:nvSpPr>
          <p:cNvPr id="27" name="object 27"/>
          <p:cNvSpPr/>
          <p:nvPr/>
        </p:nvSpPr>
        <p:spPr>
          <a:xfrm>
            <a:off x="1141679" y="1284986"/>
            <a:ext cx="426720" cy="419100"/>
          </a:xfrm>
          <a:custGeom>
            <a:avLst/>
            <a:gdLst/>
            <a:ahLst/>
            <a:cxnLst/>
            <a:rect l="l" t="t" r="r" b="b"/>
            <a:pathLst>
              <a:path w="426719" h="419100">
                <a:moveTo>
                  <a:pt x="426262" y="209296"/>
                </a:moveTo>
                <a:lnTo>
                  <a:pt x="420679" y="257039"/>
                </a:lnTo>
                <a:lnTo>
                  <a:pt x="404796" y="300996"/>
                </a:lnTo>
                <a:lnTo>
                  <a:pt x="379916" y="339871"/>
                </a:lnTo>
                <a:lnTo>
                  <a:pt x="347340" y="372365"/>
                </a:lnTo>
                <a:lnTo>
                  <a:pt x="308371" y="397181"/>
                </a:lnTo>
                <a:lnTo>
                  <a:pt x="264310" y="413023"/>
                </a:lnTo>
                <a:lnTo>
                  <a:pt x="216458" y="418591"/>
                </a:lnTo>
                <a:lnTo>
                  <a:pt x="166147" y="413023"/>
                </a:lnTo>
                <a:lnTo>
                  <a:pt x="120322" y="397181"/>
                </a:lnTo>
                <a:lnTo>
                  <a:pt x="80169" y="372365"/>
                </a:lnTo>
                <a:lnTo>
                  <a:pt x="46874" y="339871"/>
                </a:lnTo>
                <a:lnTo>
                  <a:pt x="21623" y="300996"/>
                </a:lnTo>
                <a:lnTo>
                  <a:pt x="5603" y="257039"/>
                </a:lnTo>
                <a:lnTo>
                  <a:pt x="0" y="209296"/>
                </a:lnTo>
                <a:lnTo>
                  <a:pt x="5603" y="161552"/>
                </a:lnTo>
                <a:lnTo>
                  <a:pt x="21623" y="117595"/>
                </a:lnTo>
                <a:lnTo>
                  <a:pt x="46874" y="78720"/>
                </a:lnTo>
                <a:lnTo>
                  <a:pt x="80169" y="46226"/>
                </a:lnTo>
                <a:lnTo>
                  <a:pt x="120322" y="21410"/>
                </a:lnTo>
                <a:lnTo>
                  <a:pt x="166147" y="5568"/>
                </a:lnTo>
                <a:lnTo>
                  <a:pt x="216458" y="0"/>
                </a:lnTo>
                <a:lnTo>
                  <a:pt x="264310" y="5568"/>
                </a:lnTo>
                <a:lnTo>
                  <a:pt x="308371" y="21410"/>
                </a:lnTo>
                <a:lnTo>
                  <a:pt x="347340" y="46226"/>
                </a:lnTo>
                <a:lnTo>
                  <a:pt x="379916" y="78720"/>
                </a:lnTo>
                <a:lnTo>
                  <a:pt x="404796" y="117595"/>
                </a:lnTo>
                <a:lnTo>
                  <a:pt x="420679" y="161552"/>
                </a:lnTo>
                <a:lnTo>
                  <a:pt x="426262" y="209296"/>
                </a:lnTo>
                <a:close/>
              </a:path>
            </a:pathLst>
          </a:custGeom>
          <a:ln w="9525">
            <a:solidFill>
              <a:srgbClr val="000000"/>
            </a:solidFill>
          </a:ln>
        </p:spPr>
        <p:txBody>
          <a:bodyPr wrap="square" lIns="0" tIns="0" rIns="0" bIns="0" rtlCol="0"/>
          <a:lstStyle/>
          <a:p>
            <a:endParaRPr/>
          </a:p>
        </p:txBody>
      </p:sp>
      <p:sp>
        <p:nvSpPr>
          <p:cNvPr id="28" name="object 28"/>
          <p:cNvSpPr/>
          <p:nvPr/>
        </p:nvSpPr>
        <p:spPr>
          <a:xfrm>
            <a:off x="1877822" y="1284986"/>
            <a:ext cx="426720" cy="419100"/>
          </a:xfrm>
          <a:custGeom>
            <a:avLst/>
            <a:gdLst/>
            <a:ahLst/>
            <a:cxnLst/>
            <a:rect l="l" t="t" r="r" b="b"/>
            <a:pathLst>
              <a:path w="426719" h="419100">
                <a:moveTo>
                  <a:pt x="426211" y="209296"/>
                </a:moveTo>
                <a:lnTo>
                  <a:pt x="420609" y="257039"/>
                </a:lnTo>
                <a:lnTo>
                  <a:pt x="404591" y="300996"/>
                </a:lnTo>
                <a:lnTo>
                  <a:pt x="379345" y="339871"/>
                </a:lnTo>
                <a:lnTo>
                  <a:pt x="346057" y="372365"/>
                </a:lnTo>
                <a:lnTo>
                  <a:pt x="305913" y="397181"/>
                </a:lnTo>
                <a:lnTo>
                  <a:pt x="260100" y="413023"/>
                </a:lnTo>
                <a:lnTo>
                  <a:pt x="209803" y="418591"/>
                </a:lnTo>
                <a:lnTo>
                  <a:pt x="161952" y="413023"/>
                </a:lnTo>
                <a:lnTo>
                  <a:pt x="117891" y="397181"/>
                </a:lnTo>
                <a:lnTo>
                  <a:pt x="78922" y="372365"/>
                </a:lnTo>
                <a:lnTo>
                  <a:pt x="46346" y="339871"/>
                </a:lnTo>
                <a:lnTo>
                  <a:pt x="21466" y="300996"/>
                </a:lnTo>
                <a:lnTo>
                  <a:pt x="5583" y="257039"/>
                </a:lnTo>
                <a:lnTo>
                  <a:pt x="0" y="209296"/>
                </a:lnTo>
                <a:lnTo>
                  <a:pt x="5583" y="161552"/>
                </a:lnTo>
                <a:lnTo>
                  <a:pt x="21466" y="117595"/>
                </a:lnTo>
                <a:lnTo>
                  <a:pt x="46346" y="78720"/>
                </a:lnTo>
                <a:lnTo>
                  <a:pt x="78922" y="46226"/>
                </a:lnTo>
                <a:lnTo>
                  <a:pt x="117891" y="21410"/>
                </a:lnTo>
                <a:lnTo>
                  <a:pt x="161952" y="5568"/>
                </a:lnTo>
                <a:lnTo>
                  <a:pt x="209803" y="0"/>
                </a:lnTo>
                <a:lnTo>
                  <a:pt x="260100" y="5568"/>
                </a:lnTo>
                <a:lnTo>
                  <a:pt x="305913" y="21410"/>
                </a:lnTo>
                <a:lnTo>
                  <a:pt x="346057" y="46226"/>
                </a:lnTo>
                <a:lnTo>
                  <a:pt x="379345" y="78720"/>
                </a:lnTo>
                <a:lnTo>
                  <a:pt x="404591" y="117595"/>
                </a:lnTo>
                <a:lnTo>
                  <a:pt x="420609" y="161552"/>
                </a:lnTo>
                <a:lnTo>
                  <a:pt x="426211" y="209296"/>
                </a:lnTo>
                <a:close/>
              </a:path>
            </a:pathLst>
          </a:custGeom>
          <a:ln w="9524">
            <a:solidFill>
              <a:srgbClr val="000000"/>
            </a:solidFill>
          </a:ln>
        </p:spPr>
        <p:txBody>
          <a:bodyPr wrap="square" lIns="0" tIns="0" rIns="0" bIns="0" rtlCol="0"/>
          <a:lstStyle/>
          <a:p>
            <a:endParaRPr/>
          </a:p>
        </p:txBody>
      </p:sp>
      <p:pic>
        <p:nvPicPr>
          <p:cNvPr id="29" name="Hình ảnh 28">
            <a:extLst>
              <a:ext uri="{FF2B5EF4-FFF2-40B4-BE49-F238E27FC236}">
                <a16:creationId xmlns:a16="http://schemas.microsoft.com/office/drawing/2014/main" id="{39D65AA5-8A2A-52E7-3677-E89227FF17F7}"/>
              </a:ext>
            </a:extLst>
          </p:cNvPr>
          <p:cNvPicPr>
            <a:picLocks noChangeAspect="1"/>
          </p:cNvPicPr>
          <p:nvPr/>
        </p:nvPicPr>
        <p:blipFill>
          <a:blip r:embed="rId3"/>
          <a:stretch>
            <a:fillRect/>
          </a:stretch>
        </p:blipFill>
        <p:spPr>
          <a:xfrm>
            <a:off x="-381" y="1102233"/>
            <a:ext cx="9144381" cy="4039936"/>
          </a:xfrm>
          <a:prstGeom prst="rect">
            <a:avLst/>
          </a:prstGeom>
        </p:spPr>
      </p:pic>
    </p:spTree>
    <p:extLst>
      <p:ext uri="{BB962C8B-B14F-4D97-AF65-F5344CB8AC3E}">
        <p14:creationId xmlns:p14="http://schemas.microsoft.com/office/powerpoint/2010/main" val="53424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 name="object 3"/>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19" name="object 19"/>
          <p:cNvGrpSpPr/>
          <p:nvPr/>
        </p:nvGrpSpPr>
        <p:grpSpPr>
          <a:xfrm>
            <a:off x="0" y="4603813"/>
            <a:ext cx="9144000" cy="539750"/>
            <a:chOff x="0" y="4603813"/>
            <a:chExt cx="9144000" cy="539750"/>
          </a:xfrm>
        </p:grpSpPr>
        <p:sp>
          <p:nvSpPr>
            <p:cNvPr id="20" name="object 20"/>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1" name="object 21"/>
            <p:cNvSpPr/>
            <p:nvPr/>
          </p:nvSpPr>
          <p:spPr>
            <a:xfrm>
              <a:off x="0" y="4606194"/>
              <a:ext cx="9144000" cy="5080"/>
            </a:xfrm>
            <a:custGeom>
              <a:avLst/>
              <a:gdLst/>
              <a:ahLst/>
              <a:cxnLst/>
              <a:rect l="l" t="t" r="r" b="b"/>
              <a:pathLst>
                <a:path w="9144000" h="5079">
                  <a:moveTo>
                    <a:pt x="0" y="0"/>
                  </a:moveTo>
                  <a:lnTo>
                    <a:pt x="9144000" y="0"/>
                  </a:lnTo>
                </a:path>
                <a:path w="9144000" h="5079">
                  <a:moveTo>
                    <a:pt x="0" y="4762"/>
                  </a:moveTo>
                  <a:lnTo>
                    <a:pt x="9144000" y="4762"/>
                  </a:lnTo>
                </a:path>
              </a:pathLst>
            </a:custGeom>
            <a:ln w="4762">
              <a:solidFill>
                <a:srgbClr val="826DEC"/>
              </a:solidFill>
            </a:ln>
          </p:spPr>
          <p:txBody>
            <a:bodyPr wrap="square" lIns="0" tIns="0" rIns="0" bIns="0" rtlCol="0"/>
            <a:lstStyle/>
            <a:p>
              <a:endParaRPr/>
            </a:p>
          </p:txBody>
        </p:sp>
      </p:grpSp>
      <p:sp>
        <p:nvSpPr>
          <p:cNvPr id="22" name="object 22"/>
          <p:cNvSpPr/>
          <p:nvPr/>
        </p:nvSpPr>
        <p:spPr>
          <a:xfrm>
            <a:off x="8037576" y="3497630"/>
            <a:ext cx="1106805" cy="1111250"/>
          </a:xfrm>
          <a:custGeom>
            <a:avLst/>
            <a:gdLst/>
            <a:ahLst/>
            <a:cxnLst/>
            <a:rect l="l" t="t" r="r" b="b"/>
            <a:pathLst>
              <a:path w="1106804" h="1111250">
                <a:moveTo>
                  <a:pt x="553161" y="0"/>
                </a:moveTo>
                <a:lnTo>
                  <a:pt x="0" y="0"/>
                </a:lnTo>
                <a:lnTo>
                  <a:pt x="0" y="553161"/>
                </a:lnTo>
                <a:lnTo>
                  <a:pt x="553161" y="553161"/>
                </a:lnTo>
                <a:lnTo>
                  <a:pt x="553161" y="0"/>
                </a:lnTo>
                <a:close/>
              </a:path>
              <a:path w="1106804" h="1111250">
                <a:moveTo>
                  <a:pt x="1106373" y="557796"/>
                </a:moveTo>
                <a:lnTo>
                  <a:pt x="553212" y="557796"/>
                </a:lnTo>
                <a:lnTo>
                  <a:pt x="553212" y="1110945"/>
                </a:lnTo>
                <a:lnTo>
                  <a:pt x="1106373" y="1110945"/>
                </a:lnTo>
                <a:lnTo>
                  <a:pt x="1106373" y="557796"/>
                </a:lnTo>
                <a:close/>
              </a:path>
            </a:pathLst>
          </a:custGeom>
          <a:solidFill>
            <a:srgbClr val="F985F0"/>
          </a:solidFill>
        </p:spPr>
        <p:txBody>
          <a:bodyPr wrap="square" lIns="0" tIns="0" rIns="0" bIns="0" rtlCol="0"/>
          <a:lstStyle/>
          <a:p>
            <a:endParaRPr/>
          </a:p>
        </p:txBody>
      </p:sp>
      <p:sp>
        <p:nvSpPr>
          <p:cNvPr id="24" name="object 24"/>
          <p:cNvSpPr txBox="1">
            <a:spLocks noGrp="1"/>
          </p:cNvSpPr>
          <p:nvPr>
            <p:ph type="title"/>
          </p:nvPr>
        </p:nvSpPr>
        <p:spPr>
          <a:xfrm>
            <a:off x="1979866" y="147334"/>
            <a:ext cx="536105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t>Data labeling and processing</a:t>
            </a:r>
            <a:endParaRPr sz="3000" dirty="0"/>
          </a:p>
        </p:txBody>
      </p:sp>
      <p:sp>
        <p:nvSpPr>
          <p:cNvPr id="26" name="object 26"/>
          <p:cNvSpPr/>
          <p:nvPr/>
        </p:nvSpPr>
        <p:spPr>
          <a:xfrm>
            <a:off x="426719" y="1284986"/>
            <a:ext cx="425450" cy="419100"/>
          </a:xfrm>
          <a:custGeom>
            <a:avLst/>
            <a:gdLst/>
            <a:ahLst/>
            <a:cxnLst/>
            <a:rect l="l" t="t" r="r" b="b"/>
            <a:pathLst>
              <a:path w="425450" h="419100">
                <a:moveTo>
                  <a:pt x="425195" y="209296"/>
                </a:moveTo>
                <a:lnTo>
                  <a:pt x="419608" y="257039"/>
                </a:lnTo>
                <a:lnTo>
                  <a:pt x="403633" y="300996"/>
                </a:lnTo>
                <a:lnTo>
                  <a:pt x="378446" y="339871"/>
                </a:lnTo>
                <a:lnTo>
                  <a:pt x="345227" y="372365"/>
                </a:lnTo>
                <a:lnTo>
                  <a:pt x="305154" y="397181"/>
                </a:lnTo>
                <a:lnTo>
                  <a:pt x="259404" y="413023"/>
                </a:lnTo>
                <a:lnTo>
                  <a:pt x="209156" y="418591"/>
                </a:lnTo>
                <a:lnTo>
                  <a:pt x="161456" y="413023"/>
                </a:lnTo>
                <a:lnTo>
                  <a:pt x="117533" y="397181"/>
                </a:lnTo>
                <a:lnTo>
                  <a:pt x="78684" y="372365"/>
                </a:lnTo>
                <a:lnTo>
                  <a:pt x="46207" y="339871"/>
                </a:lnTo>
                <a:lnTo>
                  <a:pt x="21402" y="300996"/>
                </a:lnTo>
                <a:lnTo>
                  <a:pt x="5567" y="257039"/>
                </a:lnTo>
                <a:lnTo>
                  <a:pt x="0" y="209296"/>
                </a:lnTo>
                <a:lnTo>
                  <a:pt x="5567" y="161552"/>
                </a:lnTo>
                <a:lnTo>
                  <a:pt x="21402" y="117595"/>
                </a:lnTo>
                <a:lnTo>
                  <a:pt x="46207" y="78720"/>
                </a:lnTo>
                <a:lnTo>
                  <a:pt x="78684" y="46226"/>
                </a:lnTo>
                <a:lnTo>
                  <a:pt x="117533" y="21410"/>
                </a:lnTo>
                <a:lnTo>
                  <a:pt x="161456" y="5568"/>
                </a:lnTo>
                <a:lnTo>
                  <a:pt x="209156" y="0"/>
                </a:lnTo>
                <a:lnTo>
                  <a:pt x="259404" y="5568"/>
                </a:lnTo>
                <a:lnTo>
                  <a:pt x="305154" y="21410"/>
                </a:lnTo>
                <a:lnTo>
                  <a:pt x="345227" y="46226"/>
                </a:lnTo>
                <a:lnTo>
                  <a:pt x="378446" y="78720"/>
                </a:lnTo>
                <a:lnTo>
                  <a:pt x="403633" y="117595"/>
                </a:lnTo>
                <a:lnTo>
                  <a:pt x="419608" y="161552"/>
                </a:lnTo>
                <a:lnTo>
                  <a:pt x="425195" y="209296"/>
                </a:lnTo>
                <a:close/>
              </a:path>
            </a:pathLst>
          </a:custGeom>
          <a:ln w="9525">
            <a:solidFill>
              <a:srgbClr val="000000"/>
            </a:solidFill>
          </a:ln>
        </p:spPr>
        <p:txBody>
          <a:bodyPr wrap="square" lIns="0" tIns="0" rIns="0" bIns="0" rtlCol="0"/>
          <a:lstStyle/>
          <a:p>
            <a:endParaRPr/>
          </a:p>
        </p:txBody>
      </p:sp>
      <p:sp>
        <p:nvSpPr>
          <p:cNvPr id="27" name="object 27"/>
          <p:cNvSpPr/>
          <p:nvPr/>
        </p:nvSpPr>
        <p:spPr>
          <a:xfrm>
            <a:off x="1141679" y="1284986"/>
            <a:ext cx="426720" cy="419100"/>
          </a:xfrm>
          <a:custGeom>
            <a:avLst/>
            <a:gdLst/>
            <a:ahLst/>
            <a:cxnLst/>
            <a:rect l="l" t="t" r="r" b="b"/>
            <a:pathLst>
              <a:path w="426719" h="419100">
                <a:moveTo>
                  <a:pt x="426262" y="209296"/>
                </a:moveTo>
                <a:lnTo>
                  <a:pt x="420679" y="257039"/>
                </a:lnTo>
                <a:lnTo>
                  <a:pt x="404796" y="300996"/>
                </a:lnTo>
                <a:lnTo>
                  <a:pt x="379916" y="339871"/>
                </a:lnTo>
                <a:lnTo>
                  <a:pt x="347340" y="372365"/>
                </a:lnTo>
                <a:lnTo>
                  <a:pt x="308371" y="397181"/>
                </a:lnTo>
                <a:lnTo>
                  <a:pt x="264310" y="413023"/>
                </a:lnTo>
                <a:lnTo>
                  <a:pt x="216458" y="418591"/>
                </a:lnTo>
                <a:lnTo>
                  <a:pt x="166147" y="413023"/>
                </a:lnTo>
                <a:lnTo>
                  <a:pt x="120322" y="397181"/>
                </a:lnTo>
                <a:lnTo>
                  <a:pt x="80169" y="372365"/>
                </a:lnTo>
                <a:lnTo>
                  <a:pt x="46874" y="339871"/>
                </a:lnTo>
                <a:lnTo>
                  <a:pt x="21623" y="300996"/>
                </a:lnTo>
                <a:lnTo>
                  <a:pt x="5603" y="257039"/>
                </a:lnTo>
                <a:lnTo>
                  <a:pt x="0" y="209296"/>
                </a:lnTo>
                <a:lnTo>
                  <a:pt x="5603" y="161552"/>
                </a:lnTo>
                <a:lnTo>
                  <a:pt x="21623" y="117595"/>
                </a:lnTo>
                <a:lnTo>
                  <a:pt x="46874" y="78720"/>
                </a:lnTo>
                <a:lnTo>
                  <a:pt x="80169" y="46226"/>
                </a:lnTo>
                <a:lnTo>
                  <a:pt x="120322" y="21410"/>
                </a:lnTo>
                <a:lnTo>
                  <a:pt x="166147" y="5568"/>
                </a:lnTo>
                <a:lnTo>
                  <a:pt x="216458" y="0"/>
                </a:lnTo>
                <a:lnTo>
                  <a:pt x="264310" y="5568"/>
                </a:lnTo>
                <a:lnTo>
                  <a:pt x="308371" y="21410"/>
                </a:lnTo>
                <a:lnTo>
                  <a:pt x="347340" y="46226"/>
                </a:lnTo>
                <a:lnTo>
                  <a:pt x="379916" y="78720"/>
                </a:lnTo>
                <a:lnTo>
                  <a:pt x="404796" y="117595"/>
                </a:lnTo>
                <a:lnTo>
                  <a:pt x="420679" y="161552"/>
                </a:lnTo>
                <a:lnTo>
                  <a:pt x="426262" y="209296"/>
                </a:lnTo>
                <a:close/>
              </a:path>
            </a:pathLst>
          </a:custGeom>
          <a:ln w="9525">
            <a:solidFill>
              <a:srgbClr val="000000"/>
            </a:solidFill>
          </a:ln>
        </p:spPr>
        <p:txBody>
          <a:bodyPr wrap="square" lIns="0" tIns="0" rIns="0" bIns="0" rtlCol="0"/>
          <a:lstStyle/>
          <a:p>
            <a:endParaRPr/>
          </a:p>
        </p:txBody>
      </p:sp>
      <p:sp>
        <p:nvSpPr>
          <p:cNvPr id="28" name="object 28"/>
          <p:cNvSpPr/>
          <p:nvPr/>
        </p:nvSpPr>
        <p:spPr>
          <a:xfrm>
            <a:off x="1877822" y="1284986"/>
            <a:ext cx="426720" cy="419100"/>
          </a:xfrm>
          <a:custGeom>
            <a:avLst/>
            <a:gdLst/>
            <a:ahLst/>
            <a:cxnLst/>
            <a:rect l="l" t="t" r="r" b="b"/>
            <a:pathLst>
              <a:path w="426719" h="419100">
                <a:moveTo>
                  <a:pt x="426211" y="209296"/>
                </a:moveTo>
                <a:lnTo>
                  <a:pt x="420609" y="257039"/>
                </a:lnTo>
                <a:lnTo>
                  <a:pt x="404591" y="300996"/>
                </a:lnTo>
                <a:lnTo>
                  <a:pt x="379345" y="339871"/>
                </a:lnTo>
                <a:lnTo>
                  <a:pt x="346057" y="372365"/>
                </a:lnTo>
                <a:lnTo>
                  <a:pt x="305913" y="397181"/>
                </a:lnTo>
                <a:lnTo>
                  <a:pt x="260100" y="413023"/>
                </a:lnTo>
                <a:lnTo>
                  <a:pt x="209803" y="418591"/>
                </a:lnTo>
                <a:lnTo>
                  <a:pt x="161952" y="413023"/>
                </a:lnTo>
                <a:lnTo>
                  <a:pt x="117891" y="397181"/>
                </a:lnTo>
                <a:lnTo>
                  <a:pt x="78922" y="372365"/>
                </a:lnTo>
                <a:lnTo>
                  <a:pt x="46346" y="339871"/>
                </a:lnTo>
                <a:lnTo>
                  <a:pt x="21466" y="300996"/>
                </a:lnTo>
                <a:lnTo>
                  <a:pt x="5583" y="257039"/>
                </a:lnTo>
                <a:lnTo>
                  <a:pt x="0" y="209296"/>
                </a:lnTo>
                <a:lnTo>
                  <a:pt x="5583" y="161552"/>
                </a:lnTo>
                <a:lnTo>
                  <a:pt x="21466" y="117595"/>
                </a:lnTo>
                <a:lnTo>
                  <a:pt x="46346" y="78720"/>
                </a:lnTo>
                <a:lnTo>
                  <a:pt x="78922" y="46226"/>
                </a:lnTo>
                <a:lnTo>
                  <a:pt x="117891" y="21410"/>
                </a:lnTo>
                <a:lnTo>
                  <a:pt x="161952" y="5568"/>
                </a:lnTo>
                <a:lnTo>
                  <a:pt x="209803" y="0"/>
                </a:lnTo>
                <a:lnTo>
                  <a:pt x="260100" y="5568"/>
                </a:lnTo>
                <a:lnTo>
                  <a:pt x="305913" y="21410"/>
                </a:lnTo>
                <a:lnTo>
                  <a:pt x="346057" y="46226"/>
                </a:lnTo>
                <a:lnTo>
                  <a:pt x="379345" y="78720"/>
                </a:lnTo>
                <a:lnTo>
                  <a:pt x="404591" y="117595"/>
                </a:lnTo>
                <a:lnTo>
                  <a:pt x="420609" y="161552"/>
                </a:lnTo>
                <a:lnTo>
                  <a:pt x="426211" y="209296"/>
                </a:lnTo>
                <a:close/>
              </a:path>
            </a:pathLst>
          </a:custGeom>
          <a:ln w="9524">
            <a:solidFill>
              <a:srgbClr val="000000"/>
            </a:solidFill>
          </a:ln>
        </p:spPr>
        <p:txBody>
          <a:bodyPr wrap="square" lIns="0" tIns="0" rIns="0" bIns="0" rtlCol="0"/>
          <a:lstStyle/>
          <a:p>
            <a:endParaRPr/>
          </a:p>
        </p:txBody>
      </p:sp>
      <p:pic>
        <p:nvPicPr>
          <p:cNvPr id="32" name="Hình ảnh 31">
            <a:extLst>
              <a:ext uri="{FF2B5EF4-FFF2-40B4-BE49-F238E27FC236}">
                <a16:creationId xmlns:a16="http://schemas.microsoft.com/office/drawing/2014/main" id="{0771677D-1B23-1D9B-EF7F-AD5FB70AA9A5}"/>
              </a:ext>
            </a:extLst>
          </p:cNvPr>
          <p:cNvPicPr>
            <a:picLocks noChangeAspect="1"/>
          </p:cNvPicPr>
          <p:nvPr/>
        </p:nvPicPr>
        <p:blipFill>
          <a:blip r:embed="rId3"/>
          <a:stretch>
            <a:fillRect/>
          </a:stretch>
        </p:blipFill>
        <p:spPr>
          <a:xfrm>
            <a:off x="-13447" y="751653"/>
            <a:ext cx="9144000" cy="4391847"/>
          </a:xfrm>
          <a:prstGeom prst="rect">
            <a:avLst/>
          </a:prstGeom>
        </p:spPr>
      </p:pic>
    </p:spTree>
    <p:extLst>
      <p:ext uri="{BB962C8B-B14F-4D97-AF65-F5344CB8AC3E}">
        <p14:creationId xmlns:p14="http://schemas.microsoft.com/office/powerpoint/2010/main" val="147338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0D7817F-E95A-19EB-87DC-99945DB9B476}"/>
              </a:ext>
            </a:extLst>
          </p:cNvPr>
          <p:cNvPicPr>
            <a:picLocks noChangeAspect="1"/>
          </p:cNvPicPr>
          <p:nvPr/>
        </p:nvPicPr>
        <p:blipFill>
          <a:blip r:embed="rId3"/>
          <a:stretch>
            <a:fillRect/>
          </a:stretch>
        </p:blipFill>
        <p:spPr>
          <a:xfrm>
            <a:off x="1" y="895350"/>
            <a:ext cx="5714999" cy="4248150"/>
          </a:xfrm>
          <a:prstGeom prst="rect">
            <a:avLst/>
          </a:prstGeom>
        </p:spPr>
      </p:pic>
      <p:sp>
        <p:nvSpPr>
          <p:cNvPr id="8" name="object 24">
            <a:extLst>
              <a:ext uri="{FF2B5EF4-FFF2-40B4-BE49-F238E27FC236}">
                <a16:creationId xmlns:a16="http://schemas.microsoft.com/office/drawing/2014/main" id="{EEC93731-580E-2DED-2F0E-52F0044C8E9A}"/>
              </a:ext>
            </a:extLst>
          </p:cNvPr>
          <p:cNvSpPr txBox="1">
            <a:spLocks noGrp="1"/>
          </p:cNvSpPr>
          <p:nvPr>
            <p:ph type="title"/>
          </p:nvPr>
        </p:nvSpPr>
        <p:spPr>
          <a:xfrm>
            <a:off x="1979866" y="147334"/>
            <a:ext cx="536105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t>Data labeling and processing</a:t>
            </a:r>
            <a:endParaRPr sz="3000" dirty="0"/>
          </a:p>
        </p:txBody>
      </p:sp>
      <p:pic>
        <p:nvPicPr>
          <p:cNvPr id="3" name="Picture 2">
            <a:extLst>
              <a:ext uri="{FF2B5EF4-FFF2-40B4-BE49-F238E27FC236}">
                <a16:creationId xmlns:a16="http://schemas.microsoft.com/office/drawing/2014/main" id="{B3E837B7-4414-B87D-ED7E-A91914D6D16D}"/>
              </a:ext>
            </a:extLst>
          </p:cNvPr>
          <p:cNvPicPr>
            <a:picLocks noChangeAspect="1"/>
          </p:cNvPicPr>
          <p:nvPr/>
        </p:nvPicPr>
        <p:blipFill>
          <a:blip r:embed="rId4"/>
          <a:stretch>
            <a:fillRect/>
          </a:stretch>
        </p:blipFill>
        <p:spPr>
          <a:xfrm>
            <a:off x="5715000" y="895350"/>
            <a:ext cx="3428999" cy="4248150"/>
          </a:xfrm>
          <a:prstGeom prst="rect">
            <a:avLst/>
          </a:prstGeom>
        </p:spPr>
      </p:pic>
    </p:spTree>
    <p:extLst>
      <p:ext uri="{BB962C8B-B14F-4D97-AF65-F5344CB8AC3E}">
        <p14:creationId xmlns:p14="http://schemas.microsoft.com/office/powerpoint/2010/main" val="210412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3" name="object 3"/>
          <p:cNvSpPr/>
          <p:nvPr/>
        </p:nvSpPr>
        <p:spPr>
          <a:xfrm>
            <a:off x="1016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4" name="object 4"/>
          <p:cNvSpPr/>
          <p:nvPr/>
        </p:nvSpPr>
        <p:spPr>
          <a:xfrm>
            <a:off x="1493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5" name="object 5"/>
          <p:cNvSpPr/>
          <p:nvPr/>
        </p:nvSpPr>
        <p:spPr>
          <a:xfrm>
            <a:off x="19703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6" name="object 6"/>
          <p:cNvSpPr/>
          <p:nvPr/>
        </p:nvSpPr>
        <p:spPr>
          <a:xfrm>
            <a:off x="24458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7" name="object 7"/>
          <p:cNvSpPr/>
          <p:nvPr/>
        </p:nvSpPr>
        <p:spPr>
          <a:xfrm>
            <a:off x="2922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8" name="object 8"/>
          <p:cNvSpPr/>
          <p:nvPr/>
        </p:nvSpPr>
        <p:spPr>
          <a:xfrm>
            <a:off x="339832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9" name="object 9"/>
          <p:cNvSpPr/>
          <p:nvPr/>
        </p:nvSpPr>
        <p:spPr>
          <a:xfrm>
            <a:off x="3872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0" name="object 10"/>
          <p:cNvSpPr/>
          <p:nvPr/>
        </p:nvSpPr>
        <p:spPr>
          <a:xfrm>
            <a:off x="435235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1" name="object 11"/>
          <p:cNvSpPr/>
          <p:nvPr/>
        </p:nvSpPr>
        <p:spPr>
          <a:xfrm>
            <a:off x="482784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2" name="object 12"/>
          <p:cNvSpPr/>
          <p:nvPr/>
        </p:nvSpPr>
        <p:spPr>
          <a:xfrm>
            <a:off x="5301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3" name="object 13"/>
          <p:cNvSpPr/>
          <p:nvPr/>
        </p:nvSpPr>
        <p:spPr>
          <a:xfrm>
            <a:off x="5777293"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4" name="object 14"/>
          <p:cNvSpPr/>
          <p:nvPr/>
        </p:nvSpPr>
        <p:spPr>
          <a:xfrm>
            <a:off x="62543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5" name="object 15"/>
          <p:cNvSpPr/>
          <p:nvPr/>
        </p:nvSpPr>
        <p:spPr>
          <a:xfrm>
            <a:off x="67313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6" name="object 16"/>
          <p:cNvSpPr/>
          <p:nvPr/>
        </p:nvSpPr>
        <p:spPr>
          <a:xfrm>
            <a:off x="7206805"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7" name="object 17"/>
          <p:cNvSpPr/>
          <p:nvPr/>
        </p:nvSpPr>
        <p:spPr>
          <a:xfrm>
            <a:off x="7683817"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18" name="object 18"/>
          <p:cNvSpPr/>
          <p:nvPr/>
        </p:nvSpPr>
        <p:spPr>
          <a:xfrm>
            <a:off x="8157781"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grpSp>
        <p:nvGrpSpPr>
          <p:cNvPr id="19" name="object 19"/>
          <p:cNvGrpSpPr/>
          <p:nvPr/>
        </p:nvGrpSpPr>
        <p:grpSpPr>
          <a:xfrm>
            <a:off x="0" y="4603813"/>
            <a:ext cx="9144000" cy="539750"/>
            <a:chOff x="0" y="4603813"/>
            <a:chExt cx="9144000" cy="539750"/>
          </a:xfrm>
        </p:grpSpPr>
        <p:sp>
          <p:nvSpPr>
            <p:cNvPr id="20" name="object 20"/>
            <p:cNvSpPr/>
            <p:nvPr/>
          </p:nvSpPr>
          <p:spPr>
            <a:xfrm>
              <a:off x="8633269" y="4616335"/>
              <a:ext cx="9525" cy="527685"/>
            </a:xfrm>
            <a:custGeom>
              <a:avLst/>
              <a:gdLst/>
              <a:ahLst/>
              <a:cxnLst/>
              <a:rect l="l" t="t" r="r" b="b"/>
              <a:pathLst>
                <a:path w="9525" h="527685">
                  <a:moveTo>
                    <a:pt x="9525" y="0"/>
                  </a:moveTo>
                  <a:lnTo>
                    <a:pt x="0" y="0"/>
                  </a:lnTo>
                  <a:lnTo>
                    <a:pt x="0" y="527164"/>
                  </a:lnTo>
                  <a:lnTo>
                    <a:pt x="9525" y="527164"/>
                  </a:lnTo>
                  <a:lnTo>
                    <a:pt x="9525" y="0"/>
                  </a:lnTo>
                  <a:close/>
                </a:path>
              </a:pathLst>
            </a:custGeom>
            <a:solidFill>
              <a:srgbClr val="826DEC"/>
            </a:solidFill>
          </p:spPr>
          <p:txBody>
            <a:bodyPr wrap="square" lIns="0" tIns="0" rIns="0" bIns="0" rtlCol="0"/>
            <a:lstStyle/>
            <a:p>
              <a:endParaRPr/>
            </a:p>
          </p:txBody>
        </p:sp>
        <p:sp>
          <p:nvSpPr>
            <p:cNvPr id="21" name="object 21"/>
            <p:cNvSpPr/>
            <p:nvPr/>
          </p:nvSpPr>
          <p:spPr>
            <a:xfrm>
              <a:off x="0" y="4606194"/>
              <a:ext cx="9144000" cy="5080"/>
            </a:xfrm>
            <a:custGeom>
              <a:avLst/>
              <a:gdLst/>
              <a:ahLst/>
              <a:cxnLst/>
              <a:rect l="l" t="t" r="r" b="b"/>
              <a:pathLst>
                <a:path w="9144000" h="5079">
                  <a:moveTo>
                    <a:pt x="0" y="0"/>
                  </a:moveTo>
                  <a:lnTo>
                    <a:pt x="9144000" y="0"/>
                  </a:lnTo>
                </a:path>
                <a:path w="9144000" h="5079">
                  <a:moveTo>
                    <a:pt x="0" y="4762"/>
                  </a:moveTo>
                  <a:lnTo>
                    <a:pt x="9144000" y="4762"/>
                  </a:lnTo>
                </a:path>
              </a:pathLst>
            </a:custGeom>
            <a:ln w="4762">
              <a:solidFill>
                <a:srgbClr val="826DEC"/>
              </a:solidFill>
            </a:ln>
          </p:spPr>
          <p:txBody>
            <a:bodyPr wrap="square" lIns="0" tIns="0" rIns="0" bIns="0" rtlCol="0"/>
            <a:lstStyle/>
            <a:p>
              <a:endParaRPr/>
            </a:p>
          </p:txBody>
        </p:sp>
      </p:grpSp>
      <p:sp>
        <p:nvSpPr>
          <p:cNvPr id="22" name="object 22"/>
          <p:cNvSpPr/>
          <p:nvPr/>
        </p:nvSpPr>
        <p:spPr>
          <a:xfrm>
            <a:off x="8037576" y="3497630"/>
            <a:ext cx="1106805" cy="1111250"/>
          </a:xfrm>
          <a:custGeom>
            <a:avLst/>
            <a:gdLst/>
            <a:ahLst/>
            <a:cxnLst/>
            <a:rect l="l" t="t" r="r" b="b"/>
            <a:pathLst>
              <a:path w="1106804" h="1111250">
                <a:moveTo>
                  <a:pt x="553161" y="0"/>
                </a:moveTo>
                <a:lnTo>
                  <a:pt x="0" y="0"/>
                </a:lnTo>
                <a:lnTo>
                  <a:pt x="0" y="553161"/>
                </a:lnTo>
                <a:lnTo>
                  <a:pt x="553161" y="553161"/>
                </a:lnTo>
                <a:lnTo>
                  <a:pt x="553161" y="0"/>
                </a:lnTo>
                <a:close/>
              </a:path>
              <a:path w="1106804" h="1111250">
                <a:moveTo>
                  <a:pt x="1106373" y="557796"/>
                </a:moveTo>
                <a:lnTo>
                  <a:pt x="553212" y="557796"/>
                </a:lnTo>
                <a:lnTo>
                  <a:pt x="553212" y="1110945"/>
                </a:lnTo>
                <a:lnTo>
                  <a:pt x="1106373" y="1110945"/>
                </a:lnTo>
                <a:lnTo>
                  <a:pt x="1106373" y="557796"/>
                </a:lnTo>
                <a:close/>
              </a:path>
            </a:pathLst>
          </a:custGeom>
          <a:solidFill>
            <a:srgbClr val="F985F0"/>
          </a:solidFill>
        </p:spPr>
        <p:txBody>
          <a:bodyPr wrap="square" lIns="0" tIns="0" rIns="0" bIns="0" rtlCol="0"/>
          <a:lstStyle/>
          <a:p>
            <a:endParaRPr/>
          </a:p>
        </p:txBody>
      </p:sp>
      <p:sp>
        <p:nvSpPr>
          <p:cNvPr id="24" name="object 24"/>
          <p:cNvSpPr txBox="1">
            <a:spLocks noGrp="1"/>
          </p:cNvSpPr>
          <p:nvPr>
            <p:ph type="title"/>
          </p:nvPr>
        </p:nvSpPr>
        <p:spPr>
          <a:xfrm>
            <a:off x="1979866" y="147334"/>
            <a:ext cx="536105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t>Data labeling and processing</a:t>
            </a:r>
            <a:endParaRPr sz="3000" dirty="0"/>
          </a:p>
        </p:txBody>
      </p:sp>
      <p:sp>
        <p:nvSpPr>
          <p:cNvPr id="26" name="object 26"/>
          <p:cNvSpPr/>
          <p:nvPr/>
        </p:nvSpPr>
        <p:spPr>
          <a:xfrm>
            <a:off x="426719" y="1284986"/>
            <a:ext cx="425450" cy="419100"/>
          </a:xfrm>
          <a:custGeom>
            <a:avLst/>
            <a:gdLst/>
            <a:ahLst/>
            <a:cxnLst/>
            <a:rect l="l" t="t" r="r" b="b"/>
            <a:pathLst>
              <a:path w="425450" h="419100">
                <a:moveTo>
                  <a:pt x="425195" y="209296"/>
                </a:moveTo>
                <a:lnTo>
                  <a:pt x="419608" y="257039"/>
                </a:lnTo>
                <a:lnTo>
                  <a:pt x="403633" y="300996"/>
                </a:lnTo>
                <a:lnTo>
                  <a:pt x="378446" y="339871"/>
                </a:lnTo>
                <a:lnTo>
                  <a:pt x="345227" y="372365"/>
                </a:lnTo>
                <a:lnTo>
                  <a:pt x="305154" y="397181"/>
                </a:lnTo>
                <a:lnTo>
                  <a:pt x="259404" y="413023"/>
                </a:lnTo>
                <a:lnTo>
                  <a:pt x="209156" y="418591"/>
                </a:lnTo>
                <a:lnTo>
                  <a:pt x="161456" y="413023"/>
                </a:lnTo>
                <a:lnTo>
                  <a:pt x="117533" y="397181"/>
                </a:lnTo>
                <a:lnTo>
                  <a:pt x="78684" y="372365"/>
                </a:lnTo>
                <a:lnTo>
                  <a:pt x="46207" y="339871"/>
                </a:lnTo>
                <a:lnTo>
                  <a:pt x="21402" y="300996"/>
                </a:lnTo>
                <a:lnTo>
                  <a:pt x="5567" y="257039"/>
                </a:lnTo>
                <a:lnTo>
                  <a:pt x="0" y="209296"/>
                </a:lnTo>
                <a:lnTo>
                  <a:pt x="5567" y="161552"/>
                </a:lnTo>
                <a:lnTo>
                  <a:pt x="21402" y="117595"/>
                </a:lnTo>
                <a:lnTo>
                  <a:pt x="46207" y="78720"/>
                </a:lnTo>
                <a:lnTo>
                  <a:pt x="78684" y="46226"/>
                </a:lnTo>
                <a:lnTo>
                  <a:pt x="117533" y="21410"/>
                </a:lnTo>
                <a:lnTo>
                  <a:pt x="161456" y="5568"/>
                </a:lnTo>
                <a:lnTo>
                  <a:pt x="209156" y="0"/>
                </a:lnTo>
                <a:lnTo>
                  <a:pt x="259404" y="5568"/>
                </a:lnTo>
                <a:lnTo>
                  <a:pt x="305154" y="21410"/>
                </a:lnTo>
                <a:lnTo>
                  <a:pt x="345227" y="46226"/>
                </a:lnTo>
                <a:lnTo>
                  <a:pt x="378446" y="78720"/>
                </a:lnTo>
                <a:lnTo>
                  <a:pt x="403633" y="117595"/>
                </a:lnTo>
                <a:lnTo>
                  <a:pt x="419608" y="161552"/>
                </a:lnTo>
                <a:lnTo>
                  <a:pt x="425195" y="209296"/>
                </a:lnTo>
                <a:close/>
              </a:path>
            </a:pathLst>
          </a:custGeom>
          <a:ln w="9525">
            <a:solidFill>
              <a:srgbClr val="000000"/>
            </a:solidFill>
          </a:ln>
        </p:spPr>
        <p:txBody>
          <a:bodyPr wrap="square" lIns="0" tIns="0" rIns="0" bIns="0" rtlCol="0"/>
          <a:lstStyle/>
          <a:p>
            <a:endParaRPr/>
          </a:p>
        </p:txBody>
      </p:sp>
      <p:sp>
        <p:nvSpPr>
          <p:cNvPr id="27" name="object 27"/>
          <p:cNvSpPr/>
          <p:nvPr/>
        </p:nvSpPr>
        <p:spPr>
          <a:xfrm>
            <a:off x="1141679" y="1284986"/>
            <a:ext cx="426720" cy="419100"/>
          </a:xfrm>
          <a:custGeom>
            <a:avLst/>
            <a:gdLst/>
            <a:ahLst/>
            <a:cxnLst/>
            <a:rect l="l" t="t" r="r" b="b"/>
            <a:pathLst>
              <a:path w="426719" h="419100">
                <a:moveTo>
                  <a:pt x="426262" y="209296"/>
                </a:moveTo>
                <a:lnTo>
                  <a:pt x="420679" y="257039"/>
                </a:lnTo>
                <a:lnTo>
                  <a:pt x="404796" y="300996"/>
                </a:lnTo>
                <a:lnTo>
                  <a:pt x="379916" y="339871"/>
                </a:lnTo>
                <a:lnTo>
                  <a:pt x="347340" y="372365"/>
                </a:lnTo>
                <a:lnTo>
                  <a:pt x="308371" y="397181"/>
                </a:lnTo>
                <a:lnTo>
                  <a:pt x="264310" y="413023"/>
                </a:lnTo>
                <a:lnTo>
                  <a:pt x="216458" y="418591"/>
                </a:lnTo>
                <a:lnTo>
                  <a:pt x="166147" y="413023"/>
                </a:lnTo>
                <a:lnTo>
                  <a:pt x="120322" y="397181"/>
                </a:lnTo>
                <a:lnTo>
                  <a:pt x="80169" y="372365"/>
                </a:lnTo>
                <a:lnTo>
                  <a:pt x="46874" y="339871"/>
                </a:lnTo>
                <a:lnTo>
                  <a:pt x="21623" y="300996"/>
                </a:lnTo>
                <a:lnTo>
                  <a:pt x="5603" y="257039"/>
                </a:lnTo>
                <a:lnTo>
                  <a:pt x="0" y="209296"/>
                </a:lnTo>
                <a:lnTo>
                  <a:pt x="5603" y="161552"/>
                </a:lnTo>
                <a:lnTo>
                  <a:pt x="21623" y="117595"/>
                </a:lnTo>
                <a:lnTo>
                  <a:pt x="46874" y="78720"/>
                </a:lnTo>
                <a:lnTo>
                  <a:pt x="80169" y="46226"/>
                </a:lnTo>
                <a:lnTo>
                  <a:pt x="120322" y="21410"/>
                </a:lnTo>
                <a:lnTo>
                  <a:pt x="166147" y="5568"/>
                </a:lnTo>
                <a:lnTo>
                  <a:pt x="216458" y="0"/>
                </a:lnTo>
                <a:lnTo>
                  <a:pt x="264310" y="5568"/>
                </a:lnTo>
                <a:lnTo>
                  <a:pt x="308371" y="21410"/>
                </a:lnTo>
                <a:lnTo>
                  <a:pt x="347340" y="46226"/>
                </a:lnTo>
                <a:lnTo>
                  <a:pt x="379916" y="78720"/>
                </a:lnTo>
                <a:lnTo>
                  <a:pt x="404796" y="117595"/>
                </a:lnTo>
                <a:lnTo>
                  <a:pt x="420679" y="161552"/>
                </a:lnTo>
                <a:lnTo>
                  <a:pt x="426262" y="209296"/>
                </a:lnTo>
                <a:close/>
              </a:path>
            </a:pathLst>
          </a:custGeom>
          <a:ln w="9525">
            <a:solidFill>
              <a:srgbClr val="000000"/>
            </a:solidFill>
          </a:ln>
        </p:spPr>
        <p:txBody>
          <a:bodyPr wrap="square" lIns="0" tIns="0" rIns="0" bIns="0" rtlCol="0"/>
          <a:lstStyle/>
          <a:p>
            <a:endParaRPr/>
          </a:p>
        </p:txBody>
      </p:sp>
      <p:sp>
        <p:nvSpPr>
          <p:cNvPr id="28" name="object 28"/>
          <p:cNvSpPr/>
          <p:nvPr/>
        </p:nvSpPr>
        <p:spPr>
          <a:xfrm>
            <a:off x="1877822" y="1284986"/>
            <a:ext cx="426720" cy="419100"/>
          </a:xfrm>
          <a:custGeom>
            <a:avLst/>
            <a:gdLst/>
            <a:ahLst/>
            <a:cxnLst/>
            <a:rect l="l" t="t" r="r" b="b"/>
            <a:pathLst>
              <a:path w="426719" h="419100">
                <a:moveTo>
                  <a:pt x="426211" y="209296"/>
                </a:moveTo>
                <a:lnTo>
                  <a:pt x="420609" y="257039"/>
                </a:lnTo>
                <a:lnTo>
                  <a:pt x="404591" y="300996"/>
                </a:lnTo>
                <a:lnTo>
                  <a:pt x="379345" y="339871"/>
                </a:lnTo>
                <a:lnTo>
                  <a:pt x="346057" y="372365"/>
                </a:lnTo>
                <a:lnTo>
                  <a:pt x="305913" y="397181"/>
                </a:lnTo>
                <a:lnTo>
                  <a:pt x="260100" y="413023"/>
                </a:lnTo>
                <a:lnTo>
                  <a:pt x="209803" y="418591"/>
                </a:lnTo>
                <a:lnTo>
                  <a:pt x="161952" y="413023"/>
                </a:lnTo>
                <a:lnTo>
                  <a:pt x="117891" y="397181"/>
                </a:lnTo>
                <a:lnTo>
                  <a:pt x="78922" y="372365"/>
                </a:lnTo>
                <a:lnTo>
                  <a:pt x="46346" y="339871"/>
                </a:lnTo>
                <a:lnTo>
                  <a:pt x="21466" y="300996"/>
                </a:lnTo>
                <a:lnTo>
                  <a:pt x="5583" y="257039"/>
                </a:lnTo>
                <a:lnTo>
                  <a:pt x="0" y="209296"/>
                </a:lnTo>
                <a:lnTo>
                  <a:pt x="5583" y="161552"/>
                </a:lnTo>
                <a:lnTo>
                  <a:pt x="21466" y="117595"/>
                </a:lnTo>
                <a:lnTo>
                  <a:pt x="46346" y="78720"/>
                </a:lnTo>
                <a:lnTo>
                  <a:pt x="78922" y="46226"/>
                </a:lnTo>
                <a:lnTo>
                  <a:pt x="117891" y="21410"/>
                </a:lnTo>
                <a:lnTo>
                  <a:pt x="161952" y="5568"/>
                </a:lnTo>
                <a:lnTo>
                  <a:pt x="209803" y="0"/>
                </a:lnTo>
                <a:lnTo>
                  <a:pt x="260100" y="5568"/>
                </a:lnTo>
                <a:lnTo>
                  <a:pt x="305913" y="21410"/>
                </a:lnTo>
                <a:lnTo>
                  <a:pt x="346057" y="46226"/>
                </a:lnTo>
                <a:lnTo>
                  <a:pt x="379345" y="78720"/>
                </a:lnTo>
                <a:lnTo>
                  <a:pt x="404591" y="117595"/>
                </a:lnTo>
                <a:lnTo>
                  <a:pt x="420609" y="161552"/>
                </a:lnTo>
                <a:lnTo>
                  <a:pt x="426211" y="209296"/>
                </a:lnTo>
                <a:close/>
              </a:path>
            </a:pathLst>
          </a:custGeom>
          <a:ln w="9524">
            <a:solidFill>
              <a:srgbClr val="000000"/>
            </a:solidFill>
          </a:ln>
        </p:spPr>
        <p:txBody>
          <a:bodyPr wrap="square" lIns="0" tIns="0" rIns="0" bIns="0" rtlCol="0"/>
          <a:lstStyle/>
          <a:p>
            <a:endParaRPr/>
          </a:p>
        </p:txBody>
      </p:sp>
      <p:pic>
        <p:nvPicPr>
          <p:cNvPr id="32" name="Hình ảnh 31">
            <a:extLst>
              <a:ext uri="{FF2B5EF4-FFF2-40B4-BE49-F238E27FC236}">
                <a16:creationId xmlns:a16="http://schemas.microsoft.com/office/drawing/2014/main" id="{0771677D-1B23-1D9B-EF7F-AD5FB70AA9A5}"/>
              </a:ext>
            </a:extLst>
          </p:cNvPr>
          <p:cNvPicPr>
            <a:picLocks noChangeAspect="1"/>
          </p:cNvPicPr>
          <p:nvPr/>
        </p:nvPicPr>
        <p:blipFill>
          <a:blip r:embed="rId3"/>
          <a:stretch>
            <a:fillRect/>
          </a:stretch>
        </p:blipFill>
        <p:spPr>
          <a:xfrm>
            <a:off x="-13447" y="751653"/>
            <a:ext cx="9144000" cy="4391847"/>
          </a:xfrm>
          <a:prstGeom prst="rect">
            <a:avLst/>
          </a:prstGeom>
        </p:spPr>
      </p:pic>
    </p:spTree>
    <p:extLst>
      <p:ext uri="{BB962C8B-B14F-4D97-AF65-F5344CB8AC3E}">
        <p14:creationId xmlns:p14="http://schemas.microsoft.com/office/powerpoint/2010/main" val="41310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8A715B-281C-5295-A379-D4F5D860E3B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D531081E-D6C2-990C-A2AD-267FD7320C4E}"/>
              </a:ext>
            </a:extLst>
          </p:cNvPr>
          <p:cNvSpPr>
            <a:spLocks noGrp="1"/>
          </p:cNvSpPr>
          <p:nvPr>
            <p:ph type="body" idx="1"/>
          </p:nvPr>
        </p:nvSpPr>
        <p:spPr/>
        <p:txBody>
          <a:bodyPr/>
          <a:lstStyle/>
          <a:p>
            <a:endParaRPr lang="en-US"/>
          </a:p>
        </p:txBody>
      </p:sp>
      <p:pic>
        <p:nvPicPr>
          <p:cNvPr id="5" name="Hình ảnh 4">
            <a:extLst>
              <a:ext uri="{FF2B5EF4-FFF2-40B4-BE49-F238E27FC236}">
                <a16:creationId xmlns:a16="http://schemas.microsoft.com/office/drawing/2014/main" id="{AD305771-C511-EDDF-7DEA-CDD7C5DC8F4C}"/>
              </a:ext>
            </a:extLst>
          </p:cNvPr>
          <p:cNvPicPr>
            <a:picLocks noChangeAspect="1"/>
          </p:cNvPicPr>
          <p:nvPr/>
        </p:nvPicPr>
        <p:blipFill>
          <a:blip r:embed="rId3"/>
          <a:stretch>
            <a:fillRect/>
          </a:stretch>
        </p:blipFill>
        <p:spPr>
          <a:xfrm>
            <a:off x="0" y="985616"/>
            <a:ext cx="9144000" cy="4157884"/>
          </a:xfrm>
          <a:prstGeom prst="rect">
            <a:avLst/>
          </a:prstGeom>
        </p:spPr>
      </p:pic>
      <p:sp>
        <p:nvSpPr>
          <p:cNvPr id="6" name="object 24">
            <a:extLst>
              <a:ext uri="{FF2B5EF4-FFF2-40B4-BE49-F238E27FC236}">
                <a16:creationId xmlns:a16="http://schemas.microsoft.com/office/drawing/2014/main" id="{B5D83692-F739-3388-7396-A32798EC2A13}"/>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en-US" sz="3000" kern="0" dirty="0"/>
              <a:t>Analysis and classification</a:t>
            </a:r>
          </a:p>
        </p:txBody>
      </p:sp>
    </p:spTree>
    <p:extLst>
      <p:ext uri="{BB962C8B-B14F-4D97-AF65-F5344CB8AC3E}">
        <p14:creationId xmlns:p14="http://schemas.microsoft.com/office/powerpoint/2010/main" val="402481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8A715B-281C-5295-A379-D4F5D860E3B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D531081E-D6C2-990C-A2AD-267FD7320C4E}"/>
              </a:ext>
            </a:extLst>
          </p:cNvPr>
          <p:cNvSpPr>
            <a:spLocks noGrp="1"/>
          </p:cNvSpPr>
          <p:nvPr>
            <p:ph type="body" idx="1"/>
          </p:nvPr>
        </p:nvSpPr>
        <p:spPr/>
        <p:txBody>
          <a:bodyPr/>
          <a:lstStyle/>
          <a:p>
            <a:endParaRPr lang="en-US"/>
          </a:p>
        </p:txBody>
      </p:sp>
      <p:sp>
        <p:nvSpPr>
          <p:cNvPr id="6" name="object 24">
            <a:extLst>
              <a:ext uri="{FF2B5EF4-FFF2-40B4-BE49-F238E27FC236}">
                <a16:creationId xmlns:a16="http://schemas.microsoft.com/office/drawing/2014/main" id="{B5D83692-F739-3388-7396-A32798EC2A13}"/>
              </a:ext>
            </a:extLst>
          </p:cNvPr>
          <p:cNvSpPr txBox="1">
            <a:spLocks/>
          </p:cNvSpPr>
          <p:nvPr/>
        </p:nvSpPr>
        <p:spPr>
          <a:xfrm>
            <a:off x="1979866" y="147334"/>
            <a:ext cx="5361050" cy="474489"/>
          </a:xfrm>
          <a:prstGeom prst="rect">
            <a:avLst/>
          </a:prstGeom>
        </p:spPr>
        <p:txBody>
          <a:bodyPr vert="horz" wrap="square" lIns="0" tIns="12700" rIns="0" bIns="0" rtlCol="0">
            <a:spAutoFit/>
          </a:bodyPr>
          <a:lstStyle>
            <a:lvl1pPr>
              <a:defRPr sz="6000" b="0" i="0">
                <a:solidFill>
                  <a:schemeClr val="tx1"/>
                </a:solidFill>
                <a:latin typeface="Arial"/>
                <a:ea typeface="+mj-ea"/>
                <a:cs typeface="Arial"/>
              </a:defRPr>
            </a:lvl1pPr>
          </a:lstStyle>
          <a:p>
            <a:pPr marL="12700" algn="ctr">
              <a:spcBef>
                <a:spcPts val="100"/>
              </a:spcBef>
            </a:pPr>
            <a:r>
              <a:rPr lang="en-US" sz="3000" kern="0" dirty="0"/>
              <a:t>Analysis and classification</a:t>
            </a:r>
          </a:p>
        </p:txBody>
      </p:sp>
      <p:pic>
        <p:nvPicPr>
          <p:cNvPr id="7" name="Picture 6">
            <a:extLst>
              <a:ext uri="{FF2B5EF4-FFF2-40B4-BE49-F238E27FC236}">
                <a16:creationId xmlns:a16="http://schemas.microsoft.com/office/drawing/2014/main" id="{8B1ACCF2-EB24-F5FC-F38A-FA94808719C0}"/>
              </a:ext>
            </a:extLst>
          </p:cNvPr>
          <p:cNvPicPr>
            <a:picLocks noChangeAspect="1"/>
          </p:cNvPicPr>
          <p:nvPr/>
        </p:nvPicPr>
        <p:blipFill>
          <a:blip r:embed="rId3"/>
          <a:stretch>
            <a:fillRect/>
          </a:stretch>
        </p:blipFill>
        <p:spPr>
          <a:xfrm>
            <a:off x="-1" y="1314145"/>
            <a:ext cx="9144000" cy="3354191"/>
          </a:xfrm>
          <a:prstGeom prst="rect">
            <a:avLst/>
          </a:prstGeom>
        </p:spPr>
      </p:pic>
    </p:spTree>
    <p:extLst>
      <p:ext uri="{BB962C8B-B14F-4D97-AF65-F5344CB8AC3E}">
        <p14:creationId xmlns:p14="http://schemas.microsoft.com/office/powerpoint/2010/main" val="238937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978</Words>
  <Application>Microsoft Office PowerPoint</Application>
  <PresentationFormat>Trình chiếu Trên màn hình (16:9)</PresentationFormat>
  <Paragraphs>68</Paragraphs>
  <Slides>16</Slides>
  <Notes>8</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16</vt:i4>
      </vt:variant>
    </vt:vector>
  </HeadingPairs>
  <TitlesOfParts>
    <vt:vector size="25" baseType="lpstr">
      <vt:lpstr>Arial</vt:lpstr>
      <vt:lpstr>Arimo</vt:lpstr>
      <vt:lpstr>Calibri</vt:lpstr>
      <vt:lpstr>Calibri (Thân)</vt:lpstr>
      <vt:lpstr>Roboto</vt:lpstr>
      <vt:lpstr>Söhne</vt:lpstr>
      <vt:lpstr>ui-sans-serif</vt:lpstr>
      <vt:lpstr>UTM Neo Sans Intel</vt:lpstr>
      <vt:lpstr>Office Theme</vt:lpstr>
      <vt:lpstr>Bản trình bày PowerPoint</vt:lpstr>
      <vt:lpstr>Giới thiệu</vt:lpstr>
      <vt:lpstr>Architectural of MTIS</vt:lpstr>
      <vt:lpstr>Attack data capturing and collection</vt:lpstr>
      <vt:lpstr>Data labeling and processing</vt:lpstr>
      <vt:lpstr>Data labeling and processing</vt:lpstr>
      <vt:lpstr>Data labeling and processing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Kết thúc  báo cáo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kết nối bạn bè trên mạng xã hội</dc:title>
  <dc:creator>IceBear</dc:creator>
  <cp:lastModifiedBy>Nguyễn Thái Dương</cp:lastModifiedBy>
  <cp:revision>16</cp:revision>
  <dcterms:created xsi:type="dcterms:W3CDTF">2022-11-05T06:14:44Z</dcterms:created>
  <dcterms:modified xsi:type="dcterms:W3CDTF">2023-06-29T16:37:26Z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2022-04-02T00:00:00Z</vt:filetime>
  </property>
  <property fmtid="{D5CDD505-2E9C-101B-9397-08002B2CF9AE}" pid="3" name="Creator">
    <vt:lpwstr>Microsoft® PowerPoint® for Microsoft 365</vt:lpwstr>
  </property>
  <property fmtid="{D5CDD505-2E9C-101B-9397-08002B2CF9AE}" pid="4" name="LastSaved">
    <vt:filetime>2022-11-05T00:00:00Z</vt:filetime>
  </property>
</Properties>
</file>