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65" y="-75565"/>
            <a:ext cx="10515600" cy="1325563"/>
          </a:xfrm>
        </p:spPr>
        <p:txBody>
          <a:bodyPr/>
          <a:lstStyle/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Basic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" y="1134745"/>
            <a:ext cx="5897245" cy="56445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OLTP: Operational, relational database</a:t>
            </a: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Multiuser Database System - number of users: about 1000 users</a:t>
            </a: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User types:</a:t>
            </a:r>
          </a:p>
          <a:p>
            <a:pPr lvl="1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property management company workers</a:t>
            </a:r>
          </a:p>
          <a:p>
            <a:pPr lvl="1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property owners</a:t>
            </a:r>
          </a:p>
          <a:p>
            <a:pPr lvl="1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property residents/leasers/renters</a:t>
            </a: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Centralized database </a:t>
            </a: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data privacy/security: (design different portals for different types of users)</a:t>
            </a:r>
          </a:p>
          <a:p>
            <a:pPr lvl="1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require username and password to check the data</a:t>
            </a:r>
          </a:p>
          <a:p>
            <a:pPr lvl="1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owners can only have access to their properties and their own information.</a:t>
            </a:r>
          </a:p>
          <a:p>
            <a:pPr lvl="1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residents can see the property, the lease, the payment and their own information.</a:t>
            </a:r>
          </a:p>
          <a:p>
            <a:pPr lvl="1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management workers can see all information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409055" y="245745"/>
            <a:ext cx="589153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Constraints - For data integrity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09055" y="1167130"/>
            <a:ext cx="5267960" cy="320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Resident must link to a lease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property must link to an owner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payment must link to a resident and a lease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ids cannot be null or empty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payment amount must be greater than 0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phone number must be 10 digits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05" y="779780"/>
            <a:ext cx="4949825" cy="3883660"/>
          </a:xfrm>
        </p:spPr>
        <p:txBody>
          <a:bodyPr>
            <a:normAutofit/>
          </a:bodyPr>
          <a:lstStyle/>
          <a:p>
            <a:r>
              <a:rPr lang="en-US" altLang="zh-CN" sz="1800" b="1" i="1">
                <a:latin typeface="Times New Roman" panose="02020603050405020304" charset="0"/>
                <a:cs typeface="Times New Roman" panose="02020603050405020304" charset="0"/>
              </a:rPr>
              <a:t>Property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name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location(city, state, post code)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age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type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status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construction material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number of floors/bedroom/bathroom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heating/cooling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fridge/oven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washer/dryer</a:t>
            </a:r>
          </a:p>
          <a:p>
            <a:pPr lvl="1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detailed description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71500" y="4610100"/>
            <a:ext cx="4163695" cy="216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>
                <a:latin typeface="Times New Roman" panose="02020603050405020304" charset="0"/>
                <a:cs typeface="Times New Roman" panose="02020603050405020304" charset="0"/>
              </a:rPr>
              <a:t>Residents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name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phone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email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address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detail</a:t>
            </a:r>
          </a:p>
          <a:p>
            <a:pPr lvl="1"/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159500" y="779780"/>
            <a:ext cx="5464175" cy="230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>
                <a:latin typeface="Times New Roman" panose="02020603050405020304" charset="0"/>
                <a:cs typeface="Times New Roman" panose="02020603050405020304" charset="0"/>
              </a:rPr>
              <a:t>Payment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amount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date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type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resident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159500" y="2689225"/>
            <a:ext cx="5464175" cy="2310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>
                <a:latin typeface="Times New Roman" panose="02020603050405020304" charset="0"/>
                <a:cs typeface="Times New Roman" panose="02020603050405020304" charset="0"/>
              </a:rPr>
              <a:t>Owner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name</a:t>
            </a:r>
          </a:p>
          <a:p>
            <a:pPr lvl="1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phone</a:t>
            </a:r>
          </a:p>
          <a:p>
            <a:pPr lvl="1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email</a:t>
            </a:r>
          </a:p>
          <a:p>
            <a:pPr lvl="1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address</a:t>
            </a:r>
          </a:p>
          <a:p>
            <a:pPr lvl="1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detail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6159500" y="5076825"/>
            <a:ext cx="5464175" cy="162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>
                <a:latin typeface="Times New Roman" panose="02020603050405020304" charset="0"/>
                <a:cs typeface="Times New Roman" panose="02020603050405020304" charset="0"/>
              </a:rPr>
              <a:t>Lease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start/end date</a:t>
            </a:r>
          </a:p>
          <a:p>
            <a:pPr lvl="1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sign date</a:t>
            </a:r>
          </a:p>
          <a:p>
            <a:pPr lvl="1"/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1500" y="196215"/>
            <a:ext cx="7272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Entity and features Identification: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755"/>
            <a:ext cx="10515600" cy="1325563"/>
          </a:xfrm>
        </p:spPr>
        <p:txBody>
          <a:bodyPr/>
          <a:lstStyle/>
          <a:p>
            <a:r>
              <a:rPr lang="en-US" sz="3200" b="1" u="sng">
                <a:latin typeface="Times New Roman" panose="02020603050405020304" charset="0"/>
                <a:cs typeface="Times New Roman" panose="02020603050405020304" charset="0"/>
              </a:rPr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62730"/>
            <a:ext cx="10515600" cy="226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Owner - Property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1 to n. 1 owner can have multiple properties.</a:t>
            </a:r>
          </a:p>
          <a:p>
            <a:pPr marL="0" indent="0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Property - Residents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1 to n. 1 property might have many residents.</a:t>
            </a:r>
          </a:p>
          <a:p>
            <a:pPr marL="0" indent="0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Resident - Payment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1 to n. 1 resident can make multiple payments.</a:t>
            </a:r>
          </a:p>
          <a:p>
            <a:pPr marL="0" indent="0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Lease - Payment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1 to n. 1 single lease will contain many payments for different months/years.</a:t>
            </a:r>
          </a:p>
          <a:p>
            <a:pPr marL="0" indent="0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Resident - Lease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1 to 1. 1 single resident can only have 1 lease.</a:t>
            </a:r>
          </a:p>
          <a:p>
            <a:pPr marL="0" indent="0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Lease - Property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1 to 1. 1 lease is corresponding to 1 property.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1433195"/>
            <a:ext cx="10515600" cy="226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Properties are owned by owners.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Properties are rented by renters/residents/leasers.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Renters/residents/leasers sign lease for the property.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Renters/residents/leasers make payments for rents.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Each payment has its corresponding lease.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1780" y="328295"/>
            <a:ext cx="3291840" cy="1325880"/>
          </a:xfrm>
        </p:spPr>
        <p:txBody>
          <a:bodyPr/>
          <a:lstStyle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ER Diagram Design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320" y="441960"/>
            <a:ext cx="8588375" cy="6064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351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Basic Design</vt:lpstr>
      <vt:lpstr>PowerPoint Presentation</vt:lpstr>
      <vt:lpstr>Relationship</vt:lpstr>
      <vt:lpstr>ER Diagram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Design</dc:title>
  <dc:creator/>
  <cp:lastModifiedBy>Shi Jessica</cp:lastModifiedBy>
  <cp:revision>9</cp:revision>
  <dcterms:created xsi:type="dcterms:W3CDTF">2021-10-17T05:47:14Z</dcterms:created>
  <dcterms:modified xsi:type="dcterms:W3CDTF">2021-10-18T01:19:22Z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DF75C8872AB3413791229E3A0B995902</vt:lpwstr>
  </property>
  <property fmtid="{D5CDD505-2E9C-101B-9397-08002B2CF9AE}" pid="3" name="KSOProductBuildVer">
    <vt:lpwstr>1033-11.2.0.10307</vt:lpwstr>
  </property>
</Properties>
</file>