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aleway"/>
      <p:regular r:id="rId27"/>
      <p:bold r:id="rId28"/>
      <p:italic r:id="rId29"/>
      <p:boldItalic r:id="rId30"/>
    </p:embeddedFont>
    <p:embeddedFont>
      <p:font typeface="Roboto"/>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B39DEBC-B40F-45EA-AD52-E0AED4B0BF96}">
  <a:tblStyle styleId="{5B39DEBC-B40F-45EA-AD52-E0AED4B0BF9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font" Target="fonts/Raleway-boldItalic.fntdata"/><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35" Type="http://schemas.openxmlformats.org/officeDocument/2006/relationships/font" Target="fonts/Lato-regular.fntdata"/><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37" Type="http://schemas.openxmlformats.org/officeDocument/2006/relationships/font" Target="fonts/Lato-italic.fntdata"/><Relationship Id="rId14" Type="http://schemas.openxmlformats.org/officeDocument/2006/relationships/slide" Target="slides/slide8.xml"/><Relationship Id="rId36" Type="http://schemas.openxmlformats.org/officeDocument/2006/relationships/font" Target="fonts/Lat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La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c2d613d12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c2d613d12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333333"/>
                </a:solidFill>
                <a:latin typeface="Roboto"/>
                <a:ea typeface="Roboto"/>
                <a:cs typeface="Roboto"/>
                <a:sym typeface="Roboto"/>
              </a:rPr>
              <a:t>In </a:t>
            </a:r>
            <a:r>
              <a:rPr b="1" lang="en" sz="1200">
                <a:solidFill>
                  <a:srgbClr val="333333"/>
                </a:solidFill>
                <a:latin typeface="Roboto"/>
                <a:ea typeface="Roboto"/>
                <a:cs typeface="Roboto"/>
                <a:sym typeface="Roboto"/>
              </a:rPr>
              <a:t>CountVectorizer </a:t>
            </a:r>
            <a:r>
              <a:rPr lang="en" sz="1200">
                <a:solidFill>
                  <a:srgbClr val="333333"/>
                </a:solidFill>
                <a:latin typeface="Roboto"/>
                <a:ea typeface="Roboto"/>
                <a:cs typeface="Roboto"/>
                <a:sym typeface="Roboto"/>
              </a:rPr>
              <a:t>we </a:t>
            </a:r>
            <a:r>
              <a:rPr b="1" lang="en" sz="1200">
                <a:solidFill>
                  <a:srgbClr val="333333"/>
                </a:solidFill>
                <a:latin typeface="Roboto"/>
                <a:ea typeface="Roboto"/>
                <a:cs typeface="Roboto"/>
                <a:sym typeface="Roboto"/>
              </a:rPr>
              <a:t>only count the number of times a word appears in the document </a:t>
            </a:r>
            <a:r>
              <a:rPr lang="en" sz="1200">
                <a:solidFill>
                  <a:srgbClr val="333333"/>
                </a:solidFill>
                <a:latin typeface="Roboto"/>
                <a:ea typeface="Roboto"/>
                <a:cs typeface="Roboto"/>
                <a:sym typeface="Roboto"/>
              </a:rPr>
              <a:t>which results in biasing in favour of most frequent words. this ends up in ignoring rare words which could have helped in processing our data more efficiently.</a:t>
            </a:r>
            <a:endParaRPr sz="1200">
              <a:solidFill>
                <a:srgbClr val="333333"/>
              </a:solidFill>
              <a:latin typeface="Roboto"/>
              <a:ea typeface="Roboto"/>
              <a:cs typeface="Roboto"/>
              <a:sym typeface="Roboto"/>
            </a:endParaRPr>
          </a:p>
          <a:p>
            <a:pPr indent="0" lvl="0" marL="0" rtl="0" algn="l">
              <a:lnSpc>
                <a:spcPct val="115000"/>
              </a:lnSpc>
              <a:spcBef>
                <a:spcPts val="1200"/>
              </a:spcBef>
              <a:spcAft>
                <a:spcPts val="0"/>
              </a:spcAft>
              <a:buNone/>
            </a:pPr>
            <a:r>
              <a:rPr lang="en" sz="1200">
                <a:solidFill>
                  <a:srgbClr val="333333"/>
                </a:solidFill>
                <a:latin typeface="Roboto"/>
                <a:ea typeface="Roboto"/>
                <a:cs typeface="Roboto"/>
                <a:sym typeface="Roboto"/>
              </a:rPr>
              <a:t>With the TFIDFVectorizer the value increases proportionally to count, but is offset by the frequency of the word in the corpus. - This is the IDF (inverse document frequency part).</a:t>
            </a:r>
            <a:endParaRPr sz="1200">
              <a:solidFill>
                <a:srgbClr val="333333"/>
              </a:solidFill>
              <a:latin typeface="Roboto"/>
              <a:ea typeface="Roboto"/>
              <a:cs typeface="Roboto"/>
              <a:sym typeface="Roboto"/>
            </a:endParaRPr>
          </a:p>
          <a:p>
            <a:pPr indent="0" lvl="0" marL="0" rtl="0" algn="l">
              <a:lnSpc>
                <a:spcPct val="115000"/>
              </a:lnSpc>
              <a:spcBef>
                <a:spcPts val="1200"/>
              </a:spcBef>
              <a:spcAft>
                <a:spcPts val="0"/>
              </a:spcAft>
              <a:buNone/>
            </a:pPr>
            <a:r>
              <a:rPr lang="en" sz="1200">
                <a:solidFill>
                  <a:srgbClr val="333333"/>
                </a:solidFill>
                <a:latin typeface="Roboto"/>
                <a:ea typeface="Roboto"/>
                <a:cs typeface="Roboto"/>
                <a:sym typeface="Roboto"/>
              </a:rPr>
              <a:t>This helps to adjust for the fact that some words appear more frequently.</a:t>
            </a:r>
            <a:endParaRPr sz="1200">
              <a:solidFill>
                <a:srgbClr val="333333"/>
              </a:solidFill>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c2d613d12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c2d613d12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highlight>
                  <a:srgbClr val="FFFFFF"/>
                </a:highlight>
              </a:rPr>
              <a:t>So in order to overcome the above shortcomings of BOW representation. We used deep learning architecture to map text to low-dimensional semantic space based on word order, and performs text representation and classification in end-to-end mode. </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 sz="1200">
                <a:solidFill>
                  <a:srgbClr val="FF0000"/>
                </a:solidFill>
                <a:highlight>
                  <a:srgbClr val="FFFFFF"/>
                </a:highlight>
              </a:rPr>
              <a:t>Its performance is significantly improved compared to the traditional method</a:t>
            </a:r>
            <a:endParaRPr sz="1200">
              <a:solidFill>
                <a:srgbClr val="FF0000"/>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c2d613d12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c2d613d12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highlight>
                  <a:srgbClr val="FFFFFF"/>
                </a:highlight>
              </a:rPr>
              <a:t>For the CNN, I used the paddlepaddle platform.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1. first convolute input word vector sequence to generate a </a:t>
            </a:r>
            <a:r>
              <a:rPr b="1" lang="en" sz="1200">
                <a:solidFill>
                  <a:srgbClr val="FF0000"/>
                </a:solidFill>
                <a:highlight>
                  <a:srgbClr val="FFFFFF"/>
                </a:highlight>
              </a:rPr>
              <a:t>feature map</a:t>
            </a:r>
            <a:r>
              <a:rPr lang="en" sz="1200">
                <a:solidFill>
                  <a:srgbClr val="24292E"/>
                </a:solidFill>
                <a:highlight>
                  <a:srgbClr val="FFFFFF"/>
                </a:highlight>
              </a:rPr>
              <a:t>,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2. and then obtain the </a:t>
            </a:r>
            <a:r>
              <a:rPr b="1" lang="en" sz="1200">
                <a:solidFill>
                  <a:srgbClr val="FF0000"/>
                </a:solidFill>
                <a:highlight>
                  <a:srgbClr val="FFFFFF"/>
                </a:highlight>
              </a:rPr>
              <a:t>features of the whole sentence</a:t>
            </a:r>
            <a:r>
              <a:rPr lang="en" sz="1200">
                <a:solidFill>
                  <a:srgbClr val="24292E"/>
                </a:solidFill>
                <a:highlight>
                  <a:srgbClr val="FFFFFF"/>
                </a:highlight>
              </a:rPr>
              <a:t> by using a </a:t>
            </a:r>
            <a:r>
              <a:rPr b="1" lang="en" sz="1200">
                <a:solidFill>
                  <a:srgbClr val="FF0000"/>
                </a:solidFill>
                <a:highlight>
                  <a:srgbClr val="FFFFFF"/>
                </a:highlight>
              </a:rPr>
              <a:t>max pooling on the feature map</a:t>
            </a:r>
            <a:r>
              <a:rPr lang="en" sz="1200">
                <a:solidFill>
                  <a:srgbClr val="24292E"/>
                </a:solidFill>
                <a:highlight>
                  <a:srgbClr val="FFFFFF"/>
                </a:highlight>
              </a:rPr>
              <a:t>.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3. Finally, the </a:t>
            </a:r>
            <a:r>
              <a:rPr lang="en" sz="1200">
                <a:solidFill>
                  <a:srgbClr val="24292E"/>
                </a:solidFill>
                <a:highlight>
                  <a:srgbClr val="FFFFFF"/>
                </a:highlight>
              </a:rPr>
              <a:t>obtained</a:t>
            </a:r>
            <a:r>
              <a:rPr lang="en" sz="1200">
                <a:solidFill>
                  <a:srgbClr val="24292E"/>
                </a:solidFill>
                <a:highlight>
                  <a:srgbClr val="FFFFFF"/>
                </a:highlight>
              </a:rPr>
              <a:t> </a:t>
            </a:r>
            <a:r>
              <a:rPr b="1" lang="en" sz="1200">
                <a:solidFill>
                  <a:srgbClr val="FF0000"/>
                </a:solidFill>
                <a:highlight>
                  <a:srgbClr val="FFFFFF"/>
                </a:highlight>
              </a:rPr>
              <a:t>splicing of all the features</a:t>
            </a:r>
            <a:r>
              <a:rPr lang="en" sz="1200">
                <a:solidFill>
                  <a:srgbClr val="24292E"/>
                </a:solidFill>
                <a:highlight>
                  <a:srgbClr val="FFFFFF"/>
                </a:highlight>
              </a:rPr>
              <a:t> is the </a:t>
            </a:r>
            <a:r>
              <a:rPr b="1" lang="en" sz="1200">
                <a:solidFill>
                  <a:srgbClr val="FF0000"/>
                </a:solidFill>
                <a:highlight>
                  <a:srgbClr val="FFFFFF"/>
                </a:highlight>
              </a:rPr>
              <a:t>fixed-length vector representation of the text</a:t>
            </a:r>
            <a:r>
              <a:rPr lang="en" sz="1200">
                <a:solidFill>
                  <a:srgbClr val="24292E"/>
                </a:solidFill>
                <a:highlight>
                  <a:srgbClr val="FFFFFF"/>
                </a:highlight>
              </a:rPr>
              <a:t>.</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4. For the text classification problem, we then </a:t>
            </a:r>
            <a:r>
              <a:rPr b="1" lang="en" sz="1200">
                <a:solidFill>
                  <a:srgbClr val="FF0000"/>
                </a:solidFill>
                <a:highlight>
                  <a:srgbClr val="FFFFFF"/>
                </a:highlight>
              </a:rPr>
              <a:t>connect it via softmax</a:t>
            </a:r>
            <a:r>
              <a:rPr lang="en" sz="1200">
                <a:solidFill>
                  <a:srgbClr val="24292E"/>
                </a:solidFill>
                <a:highlight>
                  <a:srgbClr val="FFFFFF"/>
                </a:highlight>
              </a:rPr>
              <a:t> to construct a complete model.</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So our cnn model is composed of 1 embedding  layer, 2 </a:t>
            </a:r>
            <a:r>
              <a:rPr lang="en" sz="1200">
                <a:solidFill>
                  <a:srgbClr val="24292E"/>
                </a:solidFill>
                <a:highlight>
                  <a:srgbClr val="FFFFFF"/>
                </a:highlight>
              </a:rPr>
              <a:t>convolution</a:t>
            </a:r>
            <a:r>
              <a:rPr lang="en" sz="1200">
                <a:solidFill>
                  <a:srgbClr val="24292E"/>
                </a:solidFill>
                <a:highlight>
                  <a:srgbClr val="FFFFFF"/>
                </a:highlight>
              </a:rPr>
              <a:t> layer and 1 dense layer. First filter size equal to 3  and second one equals to 4, then # of filters equal to dimension of the hidden layer, 1 activation function of tanh, and pooling layer with sqrt pooling. </a:t>
            </a:r>
            <a:endParaRPr sz="1200">
              <a:solidFill>
                <a:srgbClr val="24292E"/>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c2d613d12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c2d613d12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 short-term memory models are a type of recurrent neural network. In recurrent neural networks (RNN), predictions are made sequentially, and the hidden layer from one prediction is fed to the hidden layer of the next prediction. This gives the network ”memory”, in the sense that the results from previous predictions can inform future predictions. </a:t>
            </a:r>
            <a:r>
              <a:rPr b="1" lang="en">
                <a:solidFill>
                  <a:srgbClr val="FF0000"/>
                </a:solidFill>
              </a:rPr>
              <a:t>LSTMs add additional factors to a traditional RNN that give it more of a fine-grained control over memory. These factors control: </a:t>
            </a:r>
            <a:endParaRPr b="1">
              <a:solidFill>
                <a:srgbClr val="FF0000"/>
              </a:solidFill>
            </a:endParaRPr>
          </a:p>
          <a:p>
            <a:pPr indent="0" lvl="0" marL="0" rtl="0" algn="l">
              <a:spcBef>
                <a:spcPts val="0"/>
              </a:spcBef>
              <a:spcAft>
                <a:spcPts val="0"/>
              </a:spcAft>
              <a:buNone/>
            </a:pPr>
            <a:r>
              <a:rPr lang="en"/>
              <a:t>1) how much the </a:t>
            </a:r>
            <a:r>
              <a:rPr b="1" lang="en">
                <a:solidFill>
                  <a:srgbClr val="FF0000"/>
                </a:solidFill>
              </a:rPr>
              <a:t>current input matters</a:t>
            </a:r>
            <a:r>
              <a:rPr lang="en"/>
              <a:t> in creating the new memory, </a:t>
            </a:r>
            <a:endParaRPr/>
          </a:p>
          <a:p>
            <a:pPr indent="0" lvl="0" marL="0" rtl="0" algn="l">
              <a:spcBef>
                <a:spcPts val="0"/>
              </a:spcBef>
              <a:spcAft>
                <a:spcPts val="0"/>
              </a:spcAft>
              <a:buNone/>
            </a:pPr>
            <a:r>
              <a:rPr lang="en"/>
              <a:t>2) how much the </a:t>
            </a:r>
            <a:r>
              <a:rPr b="1" lang="en">
                <a:solidFill>
                  <a:srgbClr val="FF0000"/>
                </a:solidFill>
              </a:rPr>
              <a:t>previous memories </a:t>
            </a:r>
            <a:r>
              <a:rPr lang="en"/>
              <a:t>matters in creating the new memory, </a:t>
            </a:r>
            <a:br>
              <a:rPr lang="en"/>
            </a:br>
            <a:r>
              <a:rPr lang="en"/>
              <a:t>3) what </a:t>
            </a:r>
            <a:r>
              <a:rPr b="1" lang="en">
                <a:solidFill>
                  <a:srgbClr val="FF0000"/>
                </a:solidFill>
              </a:rPr>
              <a:t>parts of the memory</a:t>
            </a:r>
            <a:r>
              <a:rPr lang="en"/>
              <a:t> are important in generating the output.</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c2d613d12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c2d613d12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c2d613d12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c2d613d12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c2d613d12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c2d613d12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c2d613d12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c2d613d12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c346c85f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c346c85f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c2d613d12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c2d613d12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6c2d613d12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6c2d613d12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c2d613d12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c2d613d12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6c2d613d12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6c2d613d12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Dataset is downloaded from the Stanford website. </a:t>
            </a:r>
            <a:endParaRPr sz="1200"/>
          </a:p>
          <a:p>
            <a:pPr indent="0" lvl="0" marL="0" rtl="0" algn="l">
              <a:spcBef>
                <a:spcPts val="0"/>
              </a:spcBef>
              <a:spcAft>
                <a:spcPts val="0"/>
              </a:spcAft>
              <a:buNone/>
            </a:pPr>
            <a:r>
              <a:rPr lang="en" sz="1200"/>
              <a:t>The core dataset contains 50,000 reviews split evenly into 25k train and 25k test sets. The overall distribution of labels is balanced (25k pos and 25k neg)</a:t>
            </a:r>
            <a:endParaRPr sz="1200"/>
          </a:p>
          <a:p>
            <a:pPr indent="0" lvl="0" marL="0" rtl="0" algn="l">
              <a:spcBef>
                <a:spcPts val="0"/>
              </a:spcBef>
              <a:spcAft>
                <a:spcPts val="0"/>
              </a:spcAft>
              <a:buNone/>
            </a:pPr>
            <a:r>
              <a:rPr lang="en" sz="1200"/>
              <a:t>This dataset contains movie reviews along with their associated ratings from 1 to 10 and binary sentiment polarity labels.  </a:t>
            </a:r>
            <a:r>
              <a:rPr lang="en"/>
              <a:t>		 	 	 		</a:t>
            </a:r>
            <a:endParaRPr/>
          </a:p>
          <a:p>
            <a:pPr indent="0" lvl="0" marL="0" rtl="0" algn="l">
              <a:spcBef>
                <a:spcPts val="0"/>
              </a:spcBef>
              <a:spcAft>
                <a:spcPts val="0"/>
              </a:spcAft>
              <a:buNone/>
            </a:pPr>
            <a:r>
              <a:rPr lang="en" sz="1200"/>
              <a:t>In the labeled train/test sets, a negative review has a score &lt;= 4 out of 10, and a positive review has a score &gt;= 7 out of 10.  </a:t>
            </a:r>
            <a:endParaRPr sz="1200"/>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6c2d613d12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c2d613d12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6c2d613d12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c2d613d12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c2d613d12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c2d613d12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c2d613d12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c2d613d12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c2d613d12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c2d613d12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c2d613d12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c2d613d12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highlight>
                  <a:srgbClr val="FFFFFF"/>
                </a:highlight>
              </a:rPr>
              <a:t>BOW means that its word order, grammar and syntax are ignored, and this text is only treated as a collection of words, so the BOW method does not adequately represent the semantic information of the text.</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For example, the sentence "This movie is awful" and "a boring, empty, non-connotative work" have a high semantic similarity in sentiment analysis, but their BOW representation has a similarity of zero. Another example is that the BOW is very similar to the sentence "an empty, work without connotations" and "a work that is not empty and has connotations", but in fact they mean differently.</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FF0000"/>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51625" y="388575"/>
            <a:ext cx="8691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800">
                <a:solidFill>
                  <a:srgbClr val="F3F3F3"/>
                </a:solidFill>
                <a:latin typeface="Raleway"/>
                <a:ea typeface="Raleway"/>
                <a:cs typeface="Raleway"/>
                <a:sym typeface="Raleway"/>
              </a:rPr>
              <a:t>Sentiment Analysis of IMDB Reviews</a:t>
            </a:r>
            <a:endParaRPr b="1" sz="3800">
              <a:solidFill>
                <a:srgbClr val="F3F3F3"/>
              </a:solidFill>
              <a:latin typeface="Raleway"/>
              <a:ea typeface="Raleway"/>
              <a:cs typeface="Raleway"/>
              <a:sym typeface="Raleway"/>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6158250" y="4333975"/>
            <a:ext cx="2582700" cy="56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r>
              <a:rPr lang="en" sz="1400">
                <a:solidFill>
                  <a:srgbClr val="F3F3F3"/>
                </a:solidFill>
              </a:rPr>
              <a:t>Indraneel Mane, R</a:t>
            </a:r>
            <a:r>
              <a:rPr lang="en" sz="1400">
                <a:solidFill>
                  <a:srgbClr val="F3F3F3"/>
                </a:solidFill>
              </a:rPr>
              <a:t>uoxi Pan </a:t>
            </a:r>
            <a:endParaRPr sz="1400">
              <a:solidFill>
                <a:srgbClr val="F3F3F3"/>
              </a:solidFill>
            </a:endParaRPr>
          </a:p>
        </p:txBody>
      </p:sp>
      <p:pic>
        <p:nvPicPr>
          <p:cNvPr id="56" name="Google Shape;56;p13"/>
          <p:cNvPicPr preferRelativeResize="0"/>
          <p:nvPr/>
        </p:nvPicPr>
        <p:blipFill>
          <a:blip r:embed="rId3">
            <a:alphaModFix/>
          </a:blip>
          <a:stretch>
            <a:fillRect/>
          </a:stretch>
        </p:blipFill>
        <p:spPr>
          <a:xfrm>
            <a:off x="804975" y="1891025"/>
            <a:ext cx="7524950" cy="2220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TF-IDF</a:t>
            </a:r>
            <a:endParaRPr b="1"/>
          </a:p>
        </p:txBody>
      </p:sp>
      <p:pic>
        <p:nvPicPr>
          <p:cNvPr id="110" name="Google Shape;110;p22"/>
          <p:cNvPicPr preferRelativeResize="0"/>
          <p:nvPr/>
        </p:nvPicPr>
        <p:blipFill>
          <a:blip r:embed="rId3">
            <a:alphaModFix/>
          </a:blip>
          <a:stretch>
            <a:fillRect/>
          </a:stretch>
        </p:blipFill>
        <p:spPr>
          <a:xfrm>
            <a:off x="2196825" y="1239075"/>
            <a:ext cx="4408050" cy="3444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2066175" y="2096775"/>
            <a:ext cx="513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Deep Learning </a:t>
            </a:r>
            <a:r>
              <a:rPr b="1" lang="en"/>
              <a:t>Architectures</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245000"/>
            <a:ext cx="8520600" cy="5727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b="1" lang="en" sz="2400">
                <a:solidFill>
                  <a:srgbClr val="EFEFEF"/>
                </a:solidFill>
              </a:rPr>
              <a:t>Text Convolutional Neural Network (CNN)</a:t>
            </a:r>
            <a:endParaRPr b="1" sz="2400">
              <a:solidFill>
                <a:srgbClr val="EFEFEF"/>
              </a:solidFill>
            </a:endParaRPr>
          </a:p>
          <a:p>
            <a:pPr indent="0" lvl="0" marL="0" rtl="0" algn="l">
              <a:spcBef>
                <a:spcPts val="1200"/>
              </a:spcBef>
              <a:spcAft>
                <a:spcPts val="0"/>
              </a:spcAft>
              <a:buNone/>
            </a:pPr>
            <a:r>
              <a:t/>
            </a:r>
            <a:endParaRPr/>
          </a:p>
        </p:txBody>
      </p:sp>
      <p:pic>
        <p:nvPicPr>
          <p:cNvPr id="121" name="Google Shape;121;p24"/>
          <p:cNvPicPr preferRelativeResize="0"/>
          <p:nvPr/>
        </p:nvPicPr>
        <p:blipFill>
          <a:blip r:embed="rId3">
            <a:alphaModFix/>
          </a:blip>
          <a:stretch>
            <a:fillRect/>
          </a:stretch>
        </p:blipFill>
        <p:spPr>
          <a:xfrm>
            <a:off x="686550" y="1346100"/>
            <a:ext cx="7982949" cy="2919324"/>
          </a:xfrm>
          <a:prstGeom prst="rect">
            <a:avLst/>
          </a:prstGeom>
          <a:noFill/>
          <a:ln>
            <a:noFill/>
          </a:ln>
        </p:spPr>
      </p:pic>
      <p:sp>
        <p:nvSpPr>
          <p:cNvPr id="122" name="Google Shape;122;p24"/>
          <p:cNvSpPr txBox="1"/>
          <p:nvPr/>
        </p:nvSpPr>
        <p:spPr>
          <a:xfrm>
            <a:off x="3851150" y="4450200"/>
            <a:ext cx="20625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EFEFEF"/>
                </a:solidFill>
              </a:rPr>
              <a:t>C</a:t>
            </a:r>
            <a:r>
              <a:rPr b="1" lang="en">
                <a:solidFill>
                  <a:srgbClr val="EFEFEF"/>
                </a:solidFill>
              </a:rPr>
              <a:t>onvolution Layer</a:t>
            </a:r>
            <a:endParaRPr b="1">
              <a:solidFill>
                <a:srgbClr val="EFEFEF"/>
              </a:solidFill>
            </a:endParaRPr>
          </a:p>
        </p:txBody>
      </p:sp>
      <p:sp>
        <p:nvSpPr>
          <p:cNvPr id="123" name="Google Shape;123;p24"/>
          <p:cNvSpPr txBox="1"/>
          <p:nvPr/>
        </p:nvSpPr>
        <p:spPr>
          <a:xfrm>
            <a:off x="6341575" y="4368150"/>
            <a:ext cx="1566300" cy="6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EFEFEF"/>
                </a:solidFill>
              </a:rPr>
              <a:t>Max Pooling Layer</a:t>
            </a:r>
            <a:endParaRPr b="1">
              <a:solidFill>
                <a:srgbClr val="EFEFEF"/>
              </a:solidFill>
            </a:endParaRPr>
          </a:p>
        </p:txBody>
      </p:sp>
      <p:sp>
        <p:nvSpPr>
          <p:cNvPr id="124" name="Google Shape;124;p24"/>
          <p:cNvSpPr txBox="1"/>
          <p:nvPr/>
        </p:nvSpPr>
        <p:spPr>
          <a:xfrm>
            <a:off x="1041025" y="4450200"/>
            <a:ext cx="2695800" cy="30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3F3F3"/>
                </a:solidFill>
              </a:rPr>
              <a:t>I</a:t>
            </a:r>
            <a:r>
              <a:rPr b="1" lang="en">
                <a:solidFill>
                  <a:srgbClr val="F3F3F3"/>
                </a:solidFill>
              </a:rPr>
              <a:t>nput word vector sequence</a:t>
            </a:r>
            <a:endParaRPr b="1">
              <a:solidFill>
                <a:srgbClr val="F3F3F3"/>
              </a:solidFill>
            </a:endParaRPr>
          </a:p>
        </p:txBody>
      </p:sp>
      <p:sp>
        <p:nvSpPr>
          <p:cNvPr id="125" name="Google Shape;125;p24"/>
          <p:cNvSpPr txBox="1"/>
          <p:nvPr/>
        </p:nvSpPr>
        <p:spPr>
          <a:xfrm>
            <a:off x="7677000" y="4300225"/>
            <a:ext cx="1155300" cy="3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EFEFEF"/>
                </a:solidFill>
              </a:rPr>
              <a:t>Fully Connected Layer</a:t>
            </a:r>
            <a:endParaRPr b="1">
              <a:solidFill>
                <a:srgbClr val="EFEFE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270225" y="194300"/>
            <a:ext cx="8520600" cy="5727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b="1" lang="en" sz="2400">
                <a:solidFill>
                  <a:srgbClr val="EFEFEF"/>
                </a:solidFill>
              </a:rPr>
              <a:t>Recurrent Neural Networks (RNN)</a:t>
            </a:r>
            <a:endParaRPr b="1" sz="1400">
              <a:solidFill>
                <a:srgbClr val="EFEFEF"/>
              </a:solidFill>
            </a:endParaRPr>
          </a:p>
          <a:p>
            <a:pPr indent="0" lvl="0" marL="0" rtl="0" algn="l">
              <a:spcBef>
                <a:spcPts val="1200"/>
              </a:spcBef>
              <a:spcAft>
                <a:spcPts val="0"/>
              </a:spcAft>
              <a:buNone/>
            </a:pPr>
            <a:r>
              <a:t/>
            </a:r>
            <a:endParaRPr/>
          </a:p>
        </p:txBody>
      </p:sp>
      <p:sp>
        <p:nvSpPr>
          <p:cNvPr id="131" name="Google Shape;131;p25"/>
          <p:cNvSpPr txBox="1"/>
          <p:nvPr>
            <p:ph idx="1" type="body"/>
          </p:nvPr>
        </p:nvSpPr>
        <p:spPr>
          <a:xfrm>
            <a:off x="311700" y="9727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EFEFEF"/>
                </a:solidFill>
              </a:rPr>
              <a:t>Extension:  LSTM, </a:t>
            </a:r>
            <a:r>
              <a:rPr b="1" lang="en" sz="2000">
                <a:solidFill>
                  <a:srgbClr val="EFEFEF"/>
                </a:solidFill>
              </a:rPr>
              <a:t>Stacked Bidirectional LSTM</a:t>
            </a:r>
            <a:endParaRPr b="1" sz="2000">
              <a:solidFill>
                <a:srgbClr val="EFEFEF"/>
              </a:solidFill>
            </a:endParaRPr>
          </a:p>
          <a:p>
            <a:pPr indent="0" lvl="0" marL="0" rtl="0" algn="l">
              <a:spcBef>
                <a:spcPts val="1600"/>
              </a:spcBef>
              <a:spcAft>
                <a:spcPts val="1600"/>
              </a:spcAft>
              <a:buNone/>
            </a:pPr>
            <a:r>
              <a:t/>
            </a:r>
            <a:endParaRPr b="1" sz="2000">
              <a:solidFill>
                <a:srgbClr val="EFEFEF"/>
              </a:solidFill>
            </a:endParaRPr>
          </a:p>
        </p:txBody>
      </p:sp>
      <p:pic>
        <p:nvPicPr>
          <p:cNvPr id="132" name="Google Shape;132;p25"/>
          <p:cNvPicPr preferRelativeResize="0"/>
          <p:nvPr/>
        </p:nvPicPr>
        <p:blipFill>
          <a:blip r:embed="rId3">
            <a:alphaModFix/>
          </a:blip>
          <a:stretch>
            <a:fillRect/>
          </a:stretch>
        </p:blipFill>
        <p:spPr>
          <a:xfrm>
            <a:off x="2710301" y="1874553"/>
            <a:ext cx="4397192" cy="1612800"/>
          </a:xfrm>
          <a:prstGeom prst="rect">
            <a:avLst/>
          </a:prstGeom>
          <a:noFill/>
          <a:ln>
            <a:noFill/>
          </a:ln>
        </p:spPr>
      </p:pic>
      <p:pic>
        <p:nvPicPr>
          <p:cNvPr id="133" name="Google Shape;133;p25"/>
          <p:cNvPicPr preferRelativeResize="0"/>
          <p:nvPr/>
        </p:nvPicPr>
        <p:blipFill>
          <a:blip r:embed="rId4">
            <a:alphaModFix/>
          </a:blip>
          <a:stretch>
            <a:fillRect/>
          </a:stretch>
        </p:blipFill>
        <p:spPr>
          <a:xfrm>
            <a:off x="1026863" y="3719913"/>
            <a:ext cx="7007325" cy="912025"/>
          </a:xfrm>
          <a:prstGeom prst="rect">
            <a:avLst/>
          </a:prstGeom>
          <a:noFill/>
          <a:ln>
            <a:noFill/>
          </a:ln>
        </p:spPr>
      </p:pic>
      <p:sp>
        <p:nvSpPr>
          <p:cNvPr id="134" name="Google Shape;134;p25"/>
          <p:cNvSpPr txBox="1"/>
          <p:nvPr/>
        </p:nvSpPr>
        <p:spPr>
          <a:xfrm>
            <a:off x="681025" y="2571750"/>
            <a:ext cx="2517900" cy="1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EFEFEF"/>
                </a:solidFill>
              </a:rPr>
              <a:t>T</a:t>
            </a:r>
            <a:r>
              <a:rPr b="1" lang="en">
                <a:solidFill>
                  <a:srgbClr val="EFEFEF"/>
                </a:solidFill>
              </a:rPr>
              <a:t>raditional RNN:</a:t>
            </a:r>
            <a:endParaRPr b="1">
              <a:solidFill>
                <a:srgbClr val="EFEFE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2014950" y="1848575"/>
            <a:ext cx="5114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Machine learning Algorithms</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graphicFrame>
        <p:nvGraphicFramePr>
          <p:cNvPr id="144" name="Google Shape;144;p27"/>
          <p:cNvGraphicFramePr/>
          <p:nvPr/>
        </p:nvGraphicFramePr>
        <p:xfrm>
          <a:off x="342900" y="903655"/>
          <a:ext cx="3000000" cy="3000000"/>
        </p:xfrm>
        <a:graphic>
          <a:graphicData uri="http://schemas.openxmlformats.org/drawingml/2006/table">
            <a:tbl>
              <a:tblPr>
                <a:noFill/>
                <a:tableStyleId>{5B39DEBC-B40F-45EA-AD52-E0AED4B0BF96}</a:tableStyleId>
              </a:tblPr>
              <a:tblGrid>
                <a:gridCol w="2999700"/>
                <a:gridCol w="1425650"/>
                <a:gridCol w="1503225"/>
                <a:gridCol w="1403425"/>
                <a:gridCol w="1292625"/>
              </a:tblGrid>
              <a:tr h="487250">
                <a:tc>
                  <a:txBody>
                    <a:bodyPr/>
                    <a:lstStyle/>
                    <a:p>
                      <a:pPr indent="0" lvl="0" marL="0" rtl="0" algn="l">
                        <a:spcBef>
                          <a:spcPts val="0"/>
                        </a:spcBef>
                        <a:spcAft>
                          <a:spcPts val="0"/>
                        </a:spcAft>
                        <a:buNone/>
                      </a:pPr>
                      <a:r>
                        <a:rPr b="1" lang="en">
                          <a:solidFill>
                            <a:srgbClr val="FFFFFF"/>
                          </a:solidFill>
                        </a:rPr>
                        <a:t>Model</a:t>
                      </a:r>
                      <a:r>
                        <a:rPr lang="en">
                          <a:solidFill>
                            <a:srgbClr val="FFFFFF"/>
                          </a:solidFill>
                        </a:rPr>
                        <a:t>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b="1" lang="en">
                          <a:solidFill>
                            <a:srgbClr val="FFFFFF"/>
                          </a:solidFill>
                        </a:rPr>
                        <a:t>Accuracy</a:t>
                      </a:r>
                      <a:endParaRPr b="1">
                        <a:solidFill>
                          <a:srgbClr val="FFFFFF"/>
                        </a:solidFill>
                      </a:endParaRPr>
                    </a:p>
                  </a:txBody>
                  <a:tcPr marT="91425" marB="91425" marR="91425" marL="91425"/>
                </a:tc>
                <a:tc>
                  <a:txBody>
                    <a:bodyPr/>
                    <a:lstStyle/>
                    <a:p>
                      <a:pPr indent="0" lvl="0" marL="0" rtl="0" algn="l">
                        <a:spcBef>
                          <a:spcPts val="0"/>
                        </a:spcBef>
                        <a:spcAft>
                          <a:spcPts val="0"/>
                        </a:spcAft>
                        <a:buNone/>
                      </a:pPr>
                      <a:r>
                        <a:rPr b="1" lang="en">
                          <a:solidFill>
                            <a:srgbClr val="FFFFFF"/>
                          </a:solidFill>
                        </a:rPr>
                        <a:t>Precision</a:t>
                      </a:r>
                      <a:endParaRPr b="1">
                        <a:solidFill>
                          <a:srgbClr val="FFFFFF"/>
                        </a:solidFill>
                      </a:endParaRPr>
                    </a:p>
                  </a:txBody>
                  <a:tcPr marT="91425" marB="91425" marR="91425" marL="91425"/>
                </a:tc>
                <a:tc>
                  <a:txBody>
                    <a:bodyPr/>
                    <a:lstStyle/>
                    <a:p>
                      <a:pPr indent="0" lvl="0" marL="0" rtl="0" algn="l">
                        <a:spcBef>
                          <a:spcPts val="0"/>
                        </a:spcBef>
                        <a:spcAft>
                          <a:spcPts val="0"/>
                        </a:spcAft>
                        <a:buNone/>
                      </a:pPr>
                      <a:r>
                        <a:rPr b="1" lang="en">
                          <a:solidFill>
                            <a:srgbClr val="FFFFFF"/>
                          </a:solidFill>
                        </a:rPr>
                        <a:t>Recall</a:t>
                      </a:r>
                      <a:endParaRPr b="1">
                        <a:solidFill>
                          <a:srgbClr val="FFFFFF"/>
                        </a:solidFill>
                      </a:endParaRPr>
                    </a:p>
                  </a:txBody>
                  <a:tcPr marT="91425" marB="91425" marR="91425" marL="91425"/>
                </a:tc>
                <a:tc>
                  <a:txBody>
                    <a:bodyPr/>
                    <a:lstStyle/>
                    <a:p>
                      <a:pPr indent="0" lvl="0" marL="0" rtl="0" algn="l">
                        <a:spcBef>
                          <a:spcPts val="0"/>
                        </a:spcBef>
                        <a:spcAft>
                          <a:spcPts val="0"/>
                        </a:spcAft>
                        <a:buNone/>
                      </a:pPr>
                      <a:r>
                        <a:rPr b="1" lang="en">
                          <a:solidFill>
                            <a:srgbClr val="FFFFFF"/>
                          </a:solidFill>
                        </a:rPr>
                        <a:t>f1-Score</a:t>
                      </a:r>
                      <a:endParaRPr b="1">
                        <a:solidFill>
                          <a:srgbClr val="FFFFFF"/>
                        </a:solidFill>
                      </a:endParaRPr>
                    </a:p>
                  </a:txBody>
                  <a:tcPr marT="91425" marB="91425" marR="91425" marL="91425"/>
                </a:tc>
              </a:tr>
              <a:tr h="486950">
                <a:tc>
                  <a:txBody>
                    <a:bodyPr/>
                    <a:lstStyle/>
                    <a:p>
                      <a:pPr indent="0" lvl="0" marL="0" rtl="0" algn="l">
                        <a:spcBef>
                          <a:spcPts val="0"/>
                        </a:spcBef>
                        <a:spcAft>
                          <a:spcPts val="0"/>
                        </a:spcAft>
                        <a:buNone/>
                      </a:pPr>
                      <a:r>
                        <a:rPr lang="en">
                          <a:solidFill>
                            <a:srgbClr val="FFFFFF"/>
                          </a:solidFill>
                        </a:rPr>
                        <a:t>Multinomial Naive Bayes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0.818</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0.855</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0.765</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0.807</a:t>
                      </a:r>
                      <a:endParaRPr>
                        <a:solidFill>
                          <a:srgbClr val="FFFFFF"/>
                        </a:solidFill>
                      </a:endParaRPr>
                    </a:p>
                  </a:txBody>
                  <a:tcPr marT="91425" marB="91425" marR="91425" marL="91425"/>
                </a:tc>
              </a:tr>
              <a:tr h="492000">
                <a:tc>
                  <a:txBody>
                    <a:bodyPr/>
                    <a:lstStyle/>
                    <a:p>
                      <a:pPr indent="0" lvl="0" marL="0" rtl="0" algn="l">
                        <a:spcBef>
                          <a:spcPts val="0"/>
                        </a:spcBef>
                        <a:spcAft>
                          <a:spcPts val="0"/>
                        </a:spcAft>
                        <a:buNone/>
                      </a:pPr>
                      <a:r>
                        <a:rPr lang="en">
                          <a:solidFill>
                            <a:srgbClr val="FFFFFF"/>
                          </a:solidFill>
                        </a:rPr>
                        <a:t>Logistic Regression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0.831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0.843</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0.814</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0.828</a:t>
                      </a:r>
                      <a:endParaRPr>
                        <a:solidFill>
                          <a:srgbClr val="FFFFFF"/>
                        </a:solidFill>
                      </a:endParaRPr>
                    </a:p>
                  </a:txBody>
                  <a:tcPr marT="91425" marB="91425" marR="91425" marL="91425"/>
                </a:tc>
              </a:tr>
              <a:tr h="492000">
                <a:tc>
                  <a:txBody>
                    <a:bodyPr/>
                    <a:lstStyle/>
                    <a:p>
                      <a:pPr indent="0" lvl="0" marL="0" rtl="0" algn="l">
                        <a:spcBef>
                          <a:spcPts val="0"/>
                        </a:spcBef>
                        <a:spcAft>
                          <a:spcPts val="0"/>
                        </a:spcAft>
                        <a:buNone/>
                      </a:pPr>
                      <a:r>
                        <a:rPr lang="en">
                          <a:solidFill>
                            <a:srgbClr val="FFFFFF"/>
                          </a:solidFill>
                        </a:rPr>
                        <a:t>LDA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0.79</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0.798</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0.778</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0.787</a:t>
                      </a:r>
                      <a:endParaRPr>
                        <a:solidFill>
                          <a:srgbClr val="FFFFFF"/>
                        </a:solidFill>
                      </a:endParaRPr>
                    </a:p>
                  </a:txBody>
                  <a:tcPr marT="91425" marB="91425" marR="91425" marL="91425"/>
                </a:tc>
              </a:tr>
              <a:tr h="492000">
                <a:tc>
                  <a:txBody>
                    <a:bodyPr/>
                    <a:lstStyle/>
                    <a:p>
                      <a:pPr indent="0" lvl="0" marL="0" rtl="0" algn="l">
                        <a:spcBef>
                          <a:spcPts val="0"/>
                        </a:spcBef>
                        <a:spcAft>
                          <a:spcPts val="0"/>
                        </a:spcAft>
                        <a:buNone/>
                      </a:pPr>
                      <a:r>
                        <a:rPr lang="en">
                          <a:solidFill>
                            <a:srgbClr val="FFFFFF"/>
                          </a:solidFill>
                        </a:rPr>
                        <a:t>Decision Tree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0.722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0.723</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0.719</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0.721</a:t>
                      </a:r>
                      <a:endParaRPr>
                        <a:solidFill>
                          <a:srgbClr val="FFFFFF"/>
                        </a:solidFill>
                      </a:endParaRPr>
                    </a:p>
                  </a:txBody>
                  <a:tcPr marT="91425" marB="91425" marR="91425" marL="91425"/>
                </a:tc>
              </a:tr>
              <a:tr h="492000">
                <a:tc>
                  <a:txBody>
                    <a:bodyPr/>
                    <a:lstStyle/>
                    <a:p>
                      <a:pPr indent="0" lvl="0" marL="0" rtl="0" algn="l">
                        <a:spcBef>
                          <a:spcPts val="0"/>
                        </a:spcBef>
                        <a:spcAft>
                          <a:spcPts val="0"/>
                        </a:spcAft>
                        <a:buNone/>
                      </a:pPr>
                      <a:r>
                        <a:rPr lang="en">
                          <a:solidFill>
                            <a:srgbClr val="FFFFFF"/>
                          </a:solidFill>
                        </a:rPr>
                        <a:t>Linear SVC</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0.818</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0.799</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0.831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0.814</a:t>
                      </a:r>
                      <a:endParaRPr>
                        <a:solidFill>
                          <a:srgbClr val="FFFFFF"/>
                        </a:solidFill>
                      </a:endParaRPr>
                    </a:p>
                  </a:txBody>
                  <a:tcPr marT="91425" marB="91425" marR="91425" marL="91425"/>
                </a:tc>
              </a:tr>
              <a:tr h="492000">
                <a:tc>
                  <a:txBody>
                    <a:bodyPr/>
                    <a:lstStyle/>
                    <a:p>
                      <a:pPr indent="0" lvl="0" marL="0" rtl="0" algn="l">
                        <a:spcBef>
                          <a:spcPts val="0"/>
                        </a:spcBef>
                        <a:spcAft>
                          <a:spcPts val="0"/>
                        </a:spcAft>
                        <a:buNone/>
                      </a:pPr>
                      <a:r>
                        <a:rPr lang="en">
                          <a:solidFill>
                            <a:srgbClr val="FFFFFF"/>
                          </a:solidFill>
                        </a:rPr>
                        <a:t>Random Forest (100 estimators)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0.855</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0.859</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0.849</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0.853</a:t>
                      </a:r>
                      <a:endParaRPr>
                        <a:solidFill>
                          <a:srgbClr val="FFFFFF"/>
                        </a:solidFill>
                      </a:endParaRPr>
                    </a:p>
                  </a:txBody>
                  <a:tcPr marT="91425" marB="91425" marR="91425" marL="91425"/>
                </a:tc>
              </a:tr>
              <a:tr h="643025">
                <a:tc>
                  <a:txBody>
                    <a:bodyPr/>
                    <a:lstStyle/>
                    <a:p>
                      <a:pPr indent="0" lvl="0" marL="0" rtl="0" algn="l">
                        <a:spcBef>
                          <a:spcPts val="0"/>
                        </a:spcBef>
                        <a:spcAft>
                          <a:spcPts val="0"/>
                        </a:spcAft>
                        <a:buNone/>
                      </a:pPr>
                      <a:r>
                        <a:rPr lang="en">
                          <a:solidFill>
                            <a:srgbClr val="FFFFFF"/>
                          </a:solidFill>
                        </a:rPr>
                        <a:t>Adaboost with logistic regression</a:t>
                      </a:r>
                      <a:endParaRPr>
                        <a:solidFill>
                          <a:srgbClr val="FFFFFF"/>
                        </a:solidFill>
                      </a:endParaRPr>
                    </a:p>
                    <a:p>
                      <a:pPr indent="0" lvl="0" marL="0" rtl="0" algn="l">
                        <a:spcBef>
                          <a:spcPts val="0"/>
                        </a:spcBef>
                        <a:spcAft>
                          <a:spcPts val="0"/>
                        </a:spcAft>
                        <a:buNone/>
                      </a:pPr>
                      <a:r>
                        <a:rPr lang="en">
                          <a:solidFill>
                            <a:srgbClr val="FFFFFF"/>
                          </a:solidFill>
                        </a:rPr>
                        <a:t>(12 estimators)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0.884</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0.885</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0.884</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0.884</a:t>
                      </a:r>
                      <a:endParaRPr>
                        <a:solidFill>
                          <a:srgbClr val="FFFFFF"/>
                        </a:solidFill>
                      </a:endParaRPr>
                    </a:p>
                  </a:txBody>
                  <a:tcPr marT="91425" marB="91425" marR="91425" marL="91425"/>
                </a:tc>
              </a:tr>
            </a:tbl>
          </a:graphicData>
        </a:graphic>
      </p:graphicFrame>
      <p:sp>
        <p:nvSpPr>
          <p:cNvPr id="145" name="Google Shape;145;p27"/>
          <p:cNvSpPr txBox="1"/>
          <p:nvPr/>
        </p:nvSpPr>
        <p:spPr>
          <a:xfrm>
            <a:off x="342900" y="292425"/>
            <a:ext cx="7610100" cy="48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FFFFFF"/>
                </a:solidFill>
              </a:rPr>
              <a:t>Model Accuracy</a:t>
            </a:r>
            <a:endParaRPr b="1" sz="28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graphicFrame>
        <p:nvGraphicFramePr>
          <p:cNvPr id="150" name="Google Shape;150;p28"/>
          <p:cNvGraphicFramePr/>
          <p:nvPr/>
        </p:nvGraphicFramePr>
        <p:xfrm>
          <a:off x="952500" y="286350"/>
          <a:ext cx="3000000" cy="3000000"/>
        </p:xfrm>
        <a:graphic>
          <a:graphicData uri="http://schemas.openxmlformats.org/drawingml/2006/table">
            <a:tbl>
              <a:tblPr>
                <a:noFill/>
                <a:tableStyleId>{5B39DEBC-B40F-45EA-AD52-E0AED4B0BF96}</a:tableStyleId>
              </a:tblPr>
              <a:tblGrid>
                <a:gridCol w="3995600"/>
                <a:gridCol w="3243400"/>
              </a:tblGrid>
              <a:tr h="520800">
                <a:tc>
                  <a:txBody>
                    <a:bodyPr/>
                    <a:lstStyle/>
                    <a:p>
                      <a:pPr indent="0" lvl="0" marL="0" rtl="0" algn="l">
                        <a:spcBef>
                          <a:spcPts val="0"/>
                        </a:spcBef>
                        <a:spcAft>
                          <a:spcPts val="0"/>
                        </a:spcAft>
                        <a:buNone/>
                      </a:pPr>
                      <a:r>
                        <a:rPr b="1" lang="en">
                          <a:solidFill>
                            <a:srgbClr val="FFFFFF"/>
                          </a:solidFill>
                        </a:rPr>
                        <a:t>Model</a:t>
                      </a:r>
                      <a:endParaRPr b="1">
                        <a:solidFill>
                          <a:srgbClr val="FFFFFF"/>
                        </a:solidFill>
                      </a:endParaRPr>
                    </a:p>
                  </a:txBody>
                  <a:tcPr marT="91425" marB="91425" marR="91425" marL="91425"/>
                </a:tc>
                <a:tc>
                  <a:txBody>
                    <a:bodyPr/>
                    <a:lstStyle/>
                    <a:p>
                      <a:pPr indent="0" lvl="0" marL="0" rtl="0" algn="l">
                        <a:spcBef>
                          <a:spcPts val="0"/>
                        </a:spcBef>
                        <a:spcAft>
                          <a:spcPts val="0"/>
                        </a:spcAft>
                        <a:buNone/>
                      </a:pPr>
                      <a:r>
                        <a:rPr b="1" lang="en">
                          <a:solidFill>
                            <a:srgbClr val="FFFFFF"/>
                          </a:solidFill>
                        </a:rPr>
                        <a:t>Accuracy</a:t>
                      </a:r>
                      <a:endParaRPr b="1">
                        <a:solidFill>
                          <a:srgbClr val="FFFFFF"/>
                        </a:solidFill>
                      </a:endParaRPr>
                    </a:p>
                  </a:txBody>
                  <a:tcPr marT="91425" marB="91425" marR="91425" marL="91425"/>
                </a:tc>
              </a:tr>
              <a:tr h="520800">
                <a:tc>
                  <a:txBody>
                    <a:bodyPr/>
                    <a:lstStyle/>
                    <a:p>
                      <a:pPr indent="0" lvl="0" marL="0" rtl="0" algn="l">
                        <a:spcBef>
                          <a:spcPts val="0"/>
                        </a:spcBef>
                        <a:spcAft>
                          <a:spcPts val="0"/>
                        </a:spcAft>
                        <a:buNone/>
                      </a:pPr>
                      <a:r>
                        <a:rPr lang="en">
                          <a:solidFill>
                            <a:srgbClr val="FFFFFF"/>
                          </a:solidFill>
                        </a:rPr>
                        <a:t>FFNN (3 hidden layers)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0.855</a:t>
                      </a:r>
                      <a:endParaRPr>
                        <a:solidFill>
                          <a:srgbClr val="FFFFFF"/>
                        </a:solidFill>
                      </a:endParaRPr>
                    </a:p>
                  </a:txBody>
                  <a:tcPr marT="91425" marB="91425" marR="91425" marL="91425"/>
                </a:tc>
              </a:tr>
              <a:tr h="520800">
                <a:tc>
                  <a:txBody>
                    <a:bodyPr/>
                    <a:lstStyle/>
                    <a:p>
                      <a:pPr indent="0" lvl="0" marL="0" rtl="0" algn="l">
                        <a:spcBef>
                          <a:spcPts val="0"/>
                        </a:spcBef>
                        <a:spcAft>
                          <a:spcPts val="0"/>
                        </a:spcAft>
                        <a:buNone/>
                      </a:pPr>
                      <a:r>
                        <a:rPr lang="en">
                          <a:solidFill>
                            <a:srgbClr val="FFFFFF"/>
                          </a:solidFill>
                        </a:rPr>
                        <a:t>LSTM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0.873</a:t>
                      </a:r>
                      <a:endParaRPr>
                        <a:solidFill>
                          <a:srgbClr val="FFFFFF"/>
                        </a:solidFill>
                      </a:endParaRPr>
                    </a:p>
                  </a:txBody>
                  <a:tcPr marT="91425" marB="91425" marR="91425" marL="91425"/>
                </a:tc>
              </a:tr>
              <a:tr h="520800">
                <a:tc>
                  <a:txBody>
                    <a:bodyPr/>
                    <a:lstStyle/>
                    <a:p>
                      <a:pPr indent="0" lvl="0" marL="0" rtl="0" algn="l">
                        <a:spcBef>
                          <a:spcPts val="0"/>
                        </a:spcBef>
                        <a:spcAft>
                          <a:spcPts val="0"/>
                        </a:spcAft>
                        <a:buNone/>
                      </a:pPr>
                      <a:r>
                        <a:rPr lang="en">
                          <a:solidFill>
                            <a:srgbClr val="FFFFFF"/>
                          </a:solidFill>
                        </a:rPr>
                        <a:t>Extra Tree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0.877</a:t>
                      </a:r>
                      <a:endParaRPr>
                        <a:solidFill>
                          <a:srgbClr val="FFFFFF"/>
                        </a:solidFill>
                      </a:endParaRPr>
                    </a:p>
                  </a:txBody>
                  <a:tcPr marT="91425" marB="91425" marR="91425" marL="91425"/>
                </a:tc>
              </a:tr>
              <a:tr h="520800">
                <a:tc>
                  <a:txBody>
                    <a:bodyPr/>
                    <a:lstStyle/>
                    <a:p>
                      <a:pPr indent="0" lvl="0" marL="0" rtl="0" algn="l">
                        <a:spcBef>
                          <a:spcPts val="0"/>
                        </a:spcBef>
                        <a:spcAft>
                          <a:spcPts val="0"/>
                        </a:spcAft>
                        <a:buNone/>
                      </a:pPr>
                      <a:r>
                        <a:rPr lang="en">
                          <a:solidFill>
                            <a:srgbClr val="FFFFFF"/>
                          </a:solidFill>
                        </a:rPr>
                        <a:t>Adaboost with decision tree (500 estimators)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0.842</a:t>
                      </a:r>
                      <a:endParaRPr>
                        <a:solidFill>
                          <a:srgbClr val="FFFFFF"/>
                        </a:solidFill>
                      </a:endParaRPr>
                    </a:p>
                  </a:txBody>
                  <a:tcPr marT="91425" marB="91425" marR="91425" marL="91425"/>
                </a:tc>
              </a:tr>
              <a:tr h="520800">
                <a:tc>
                  <a:txBody>
                    <a:bodyPr/>
                    <a:lstStyle/>
                    <a:p>
                      <a:pPr indent="0" lvl="0" marL="0" rtl="0" algn="l">
                        <a:spcBef>
                          <a:spcPts val="0"/>
                        </a:spcBef>
                        <a:spcAft>
                          <a:spcPts val="0"/>
                        </a:spcAft>
                        <a:buNone/>
                      </a:pPr>
                      <a:r>
                        <a:rPr lang="en">
                          <a:solidFill>
                            <a:srgbClr val="FFFFFF"/>
                          </a:solidFill>
                        </a:rPr>
                        <a:t>Gradient boosting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0.777</a:t>
                      </a:r>
                      <a:endParaRPr>
                        <a:solidFill>
                          <a:srgbClr val="FFFFFF"/>
                        </a:solidFill>
                      </a:endParaRPr>
                    </a:p>
                  </a:txBody>
                  <a:tcPr marT="91425" marB="91425" marR="91425" marL="91425"/>
                </a:tc>
              </a:tr>
              <a:tr h="520800">
                <a:tc>
                  <a:txBody>
                    <a:bodyPr/>
                    <a:lstStyle/>
                    <a:p>
                      <a:pPr indent="0" lvl="0" marL="0" rtl="0" algn="l">
                        <a:spcBef>
                          <a:spcPts val="0"/>
                        </a:spcBef>
                        <a:spcAft>
                          <a:spcPts val="0"/>
                        </a:spcAft>
                        <a:buNone/>
                      </a:pPr>
                      <a:r>
                        <a:rPr lang="en">
                          <a:solidFill>
                            <a:srgbClr val="FFFFFF"/>
                          </a:solidFill>
                        </a:rPr>
                        <a:t>XGboost</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0.864</a:t>
                      </a:r>
                      <a:endParaRPr>
                        <a:solidFill>
                          <a:srgbClr val="FFFFFF"/>
                        </a:solidFill>
                      </a:endParaRPr>
                    </a:p>
                  </a:txBody>
                  <a:tcPr marT="91425" marB="91425" marR="91425" marL="91425"/>
                </a:tc>
              </a:tr>
              <a:tr h="520800">
                <a:tc>
                  <a:txBody>
                    <a:bodyPr/>
                    <a:lstStyle/>
                    <a:p>
                      <a:pPr indent="0" lvl="0" marL="0" rtl="0" algn="l">
                        <a:spcBef>
                          <a:spcPts val="0"/>
                        </a:spcBef>
                        <a:spcAft>
                          <a:spcPts val="0"/>
                        </a:spcAft>
                        <a:buNone/>
                      </a:pPr>
                      <a:r>
                        <a:rPr lang="en">
                          <a:solidFill>
                            <a:srgbClr val="FFFFFF"/>
                          </a:solidFill>
                        </a:rPr>
                        <a:t>CNN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0.83</a:t>
                      </a:r>
                      <a:endParaRPr>
                        <a:solidFill>
                          <a:srgbClr val="FFFFFF"/>
                        </a:solidFill>
                      </a:endParaRPr>
                    </a:p>
                  </a:txBody>
                  <a:tcPr marT="91425" marB="91425" marR="91425" marL="91425"/>
                </a:tc>
              </a:tr>
              <a:tr h="520800">
                <a:tc>
                  <a:txBody>
                    <a:bodyPr/>
                    <a:lstStyle/>
                    <a:p>
                      <a:pPr indent="0" lvl="0" marL="0" rtl="0" algn="l">
                        <a:spcBef>
                          <a:spcPts val="0"/>
                        </a:spcBef>
                        <a:spcAft>
                          <a:spcPts val="0"/>
                        </a:spcAft>
                        <a:buNone/>
                      </a:pPr>
                      <a:r>
                        <a:rPr lang="en">
                          <a:solidFill>
                            <a:srgbClr val="FFFFFF"/>
                          </a:solidFill>
                        </a:rPr>
                        <a:t>Voting Classifier</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0.89</a:t>
                      </a:r>
                      <a:endParaRPr>
                        <a:solidFill>
                          <a:srgbClr val="FFFFFF"/>
                        </a:solidFill>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11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ROC Curve</a:t>
            </a:r>
            <a:endParaRPr b="1"/>
          </a:p>
        </p:txBody>
      </p:sp>
      <p:pic>
        <p:nvPicPr>
          <p:cNvPr id="156" name="Google Shape;156;p29"/>
          <p:cNvPicPr preferRelativeResize="0"/>
          <p:nvPr/>
        </p:nvPicPr>
        <p:blipFill>
          <a:blip r:embed="rId3">
            <a:alphaModFix/>
          </a:blip>
          <a:stretch>
            <a:fillRect/>
          </a:stretch>
        </p:blipFill>
        <p:spPr>
          <a:xfrm>
            <a:off x="1622688" y="984425"/>
            <a:ext cx="5898635" cy="3854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pic>
        <p:nvPicPr>
          <p:cNvPr id="161" name="Google Shape;161;p30"/>
          <p:cNvPicPr preferRelativeResize="0"/>
          <p:nvPr/>
        </p:nvPicPr>
        <p:blipFill>
          <a:blip r:embed="rId3">
            <a:alphaModFix/>
          </a:blip>
          <a:stretch>
            <a:fillRect/>
          </a:stretch>
        </p:blipFill>
        <p:spPr>
          <a:xfrm>
            <a:off x="898813" y="289088"/>
            <a:ext cx="7346375" cy="4565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564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Future Work</a:t>
            </a:r>
            <a:endParaRPr b="1"/>
          </a:p>
        </p:txBody>
      </p:sp>
      <p:sp>
        <p:nvSpPr>
          <p:cNvPr id="167" name="Google Shape;167;p31"/>
          <p:cNvSpPr txBox="1"/>
          <p:nvPr>
            <p:ph idx="1" type="body"/>
          </p:nvPr>
        </p:nvSpPr>
        <p:spPr>
          <a:xfrm>
            <a:off x="311700" y="1614650"/>
            <a:ext cx="80163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F3F3F3"/>
              </a:buClr>
              <a:buSzPts val="2000"/>
              <a:buChar char="●"/>
            </a:pPr>
            <a:r>
              <a:rPr lang="en" sz="2000">
                <a:solidFill>
                  <a:srgbClr val="F3F3F3"/>
                </a:solidFill>
              </a:rPr>
              <a:t>Try n-gram models</a:t>
            </a:r>
            <a:endParaRPr sz="2000">
              <a:solidFill>
                <a:srgbClr val="F3F3F3"/>
              </a:solidFill>
            </a:endParaRPr>
          </a:p>
          <a:p>
            <a:pPr indent="-355600" lvl="0" marL="457200" rtl="0" algn="l">
              <a:spcBef>
                <a:spcPts val="0"/>
              </a:spcBef>
              <a:spcAft>
                <a:spcPts val="0"/>
              </a:spcAft>
              <a:buClr>
                <a:srgbClr val="F3F3F3"/>
              </a:buClr>
              <a:buSzPts val="2000"/>
              <a:buChar char="●"/>
            </a:pPr>
            <a:r>
              <a:rPr lang="en" sz="2000">
                <a:solidFill>
                  <a:srgbClr val="F3F3F3"/>
                </a:solidFill>
              </a:rPr>
              <a:t>Bi-LSTM with </a:t>
            </a:r>
            <a:r>
              <a:rPr lang="en" sz="2000" u="sng">
                <a:solidFill>
                  <a:srgbClr val="F3F3F3"/>
                </a:solidFill>
              </a:rPr>
              <a:t>Attention-mechanism</a:t>
            </a:r>
            <a:r>
              <a:rPr lang="en" sz="2000">
                <a:solidFill>
                  <a:srgbClr val="F3F3F3"/>
                </a:solidFill>
              </a:rPr>
              <a:t>(binary classification)</a:t>
            </a:r>
            <a:endParaRPr sz="2000">
              <a:solidFill>
                <a:srgbClr val="F3F3F3"/>
              </a:solidFill>
            </a:endParaRPr>
          </a:p>
          <a:p>
            <a:pPr indent="-355600" lvl="0" marL="457200" rtl="0" algn="l">
              <a:spcBef>
                <a:spcPts val="0"/>
              </a:spcBef>
              <a:spcAft>
                <a:spcPts val="0"/>
              </a:spcAft>
              <a:buClr>
                <a:srgbClr val="F3F3F3"/>
              </a:buClr>
              <a:buSzPts val="2000"/>
              <a:buChar char="●"/>
            </a:pPr>
            <a:r>
              <a:rPr lang="en" sz="2000">
                <a:solidFill>
                  <a:srgbClr val="F3F3F3"/>
                </a:solidFill>
              </a:rPr>
              <a:t>Improve CNN</a:t>
            </a:r>
            <a:endParaRPr sz="2000">
              <a:solidFill>
                <a:srgbClr val="F3F3F3"/>
              </a:solidFill>
            </a:endParaRPr>
          </a:p>
          <a:p>
            <a:pPr indent="-355600" lvl="0" marL="457200" rtl="0" algn="l">
              <a:spcBef>
                <a:spcPts val="0"/>
              </a:spcBef>
              <a:spcAft>
                <a:spcPts val="0"/>
              </a:spcAft>
              <a:buClr>
                <a:srgbClr val="F3F3F3"/>
              </a:buClr>
              <a:buSzPts val="2000"/>
              <a:buChar char="●"/>
            </a:pPr>
            <a:r>
              <a:rPr lang="en" sz="2000">
                <a:solidFill>
                  <a:srgbClr val="F3F3F3"/>
                </a:solidFill>
              </a:rPr>
              <a:t>Study about other learning algorithms like graph neural net, adversarial training</a:t>
            </a:r>
            <a:endParaRPr sz="2000">
              <a:solidFill>
                <a:srgbClr val="F3F3F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EFEFEF"/>
                </a:solidFill>
                <a:latin typeface="Raleway"/>
                <a:ea typeface="Raleway"/>
                <a:cs typeface="Raleway"/>
                <a:sym typeface="Raleway"/>
              </a:rPr>
              <a:t>Goal of project</a:t>
            </a:r>
            <a:r>
              <a:rPr b="1" lang="en" sz="3200">
                <a:solidFill>
                  <a:srgbClr val="1A1A1A"/>
                </a:solidFill>
                <a:latin typeface="Raleway"/>
                <a:ea typeface="Raleway"/>
                <a:cs typeface="Raleway"/>
                <a:sym typeface="Raleway"/>
              </a:rPr>
              <a:t> </a:t>
            </a:r>
            <a:endParaRPr b="1" sz="3200">
              <a:solidFill>
                <a:srgbClr val="1A1A1A"/>
              </a:solidFill>
              <a:latin typeface="Raleway"/>
              <a:ea typeface="Raleway"/>
              <a:cs typeface="Raleway"/>
              <a:sym typeface="Raleway"/>
            </a:endParaRPr>
          </a:p>
          <a:p>
            <a:pPr indent="0" lvl="0" marL="0" rtl="0" algn="l">
              <a:spcBef>
                <a:spcPts val="0"/>
              </a:spcBef>
              <a:spcAft>
                <a:spcPts val="0"/>
              </a:spcAft>
              <a:buNone/>
            </a:pPr>
            <a:r>
              <a:t/>
            </a:r>
            <a:endParaRPr/>
          </a:p>
        </p:txBody>
      </p:sp>
      <p:sp>
        <p:nvSpPr>
          <p:cNvPr id="62" name="Google Shape;62;p14"/>
          <p:cNvSpPr txBox="1"/>
          <p:nvPr>
            <p:ph idx="1" type="body"/>
          </p:nvPr>
        </p:nvSpPr>
        <p:spPr>
          <a:xfrm>
            <a:off x="805800" y="1319125"/>
            <a:ext cx="8026500" cy="31824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rPr lang="en" sz="2400">
                <a:solidFill>
                  <a:srgbClr val="D9D9D9"/>
                </a:solidFill>
              </a:rPr>
              <a:t>The goal of our project is to provide insights about the sentiments associated with texts like reviews, feedbacks etc. This can help large enterprises to understand their customers and provide better experience. </a:t>
            </a:r>
            <a:endParaRPr sz="2400">
              <a:solidFill>
                <a:srgbClr val="D9D9D9"/>
              </a:solidFill>
            </a:endParaRPr>
          </a:p>
          <a:p>
            <a:pPr indent="457200" lvl="0" marL="0" rtl="0" algn="l">
              <a:lnSpc>
                <a:spcPct val="100000"/>
              </a:lnSpc>
              <a:spcBef>
                <a:spcPts val="0"/>
              </a:spcBef>
              <a:spcAft>
                <a:spcPts val="0"/>
              </a:spcAft>
              <a:buNone/>
            </a:pPr>
            <a:r>
              <a:rPr lang="en" sz="2400">
                <a:solidFill>
                  <a:srgbClr val="D9D9D9"/>
                </a:solidFill>
              </a:rPr>
              <a:t>In order to achieve this, we learn various different algorithms used for classification, by applying packages and also implement our own algorithms so that we are getting more understanding of the classification algorithms. </a:t>
            </a:r>
            <a:endParaRPr sz="2400">
              <a:solidFill>
                <a:srgbClr val="D9D9D9"/>
              </a:solidFill>
            </a:endParaRPr>
          </a:p>
          <a:p>
            <a:pPr indent="0" lvl="0" marL="0" rtl="0" algn="l">
              <a:spcBef>
                <a:spcPts val="0"/>
              </a:spcBef>
              <a:spcAft>
                <a:spcPts val="0"/>
              </a:spcAft>
              <a:buNone/>
            </a:pPr>
            <a:r>
              <a:rPr lang="en" sz="2000">
                <a:solidFill>
                  <a:srgbClr val="000000"/>
                </a:solidFill>
              </a:rPr>
              <a:t>				</a:t>
            </a:r>
            <a:endParaRPr sz="2000">
              <a:solidFill>
                <a:srgbClr val="000000"/>
              </a:solidFill>
            </a:endParaRPr>
          </a:p>
          <a:p>
            <a:pPr indent="0" lvl="0" marL="0" rtl="0" algn="l">
              <a:lnSpc>
                <a:spcPct val="100000"/>
              </a:lnSpc>
              <a:spcBef>
                <a:spcPts val="0"/>
              </a:spcBef>
              <a:spcAft>
                <a:spcPts val="0"/>
              </a:spcAft>
              <a:buNone/>
            </a:pPr>
            <a:r>
              <a:rPr lang="en" sz="2000">
                <a:solidFill>
                  <a:srgbClr val="000000"/>
                </a:solidFill>
              </a:rPr>
              <a:t>			</a:t>
            </a:r>
            <a:endParaRPr sz="2000">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3063300" y="2096775"/>
            <a:ext cx="38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t>Thank you! </a:t>
            </a:r>
            <a:r>
              <a:rPr b="1" lang="en" sz="3200"/>
              <a:t>😊</a:t>
            </a:r>
            <a:endParaRPr b="1" sz="3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EFEFEF"/>
                </a:solidFill>
                <a:latin typeface="Lato"/>
                <a:ea typeface="Lato"/>
                <a:cs typeface="Lato"/>
                <a:sym typeface="Lato"/>
              </a:rPr>
              <a:t>Dataset</a:t>
            </a:r>
            <a:endParaRPr>
              <a:solidFill>
                <a:srgbClr val="EFEFEF"/>
              </a:solidFill>
            </a:endParaRPr>
          </a:p>
        </p:txBody>
      </p:sp>
      <p:sp>
        <p:nvSpPr>
          <p:cNvPr id="68" name="Google Shape;68;p15"/>
          <p:cNvSpPr txBox="1"/>
          <p:nvPr>
            <p:ph idx="1" type="body"/>
          </p:nvPr>
        </p:nvSpPr>
        <p:spPr>
          <a:xfrm>
            <a:off x="1694875" y="1186117"/>
            <a:ext cx="5682900" cy="4035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rgbClr val="D9D9D9"/>
                </a:solidFill>
                <a:latin typeface="Lato"/>
                <a:ea typeface="Lato"/>
                <a:cs typeface="Lato"/>
                <a:sym typeface="Lato"/>
              </a:rPr>
              <a:t>Training Set Snapshot</a:t>
            </a:r>
            <a:endParaRPr b="1" sz="1400">
              <a:solidFill>
                <a:srgbClr val="D9D9D9"/>
              </a:solidFill>
              <a:latin typeface="Lato"/>
              <a:ea typeface="Lato"/>
              <a:cs typeface="Lato"/>
              <a:sym typeface="Lato"/>
            </a:endParaRPr>
          </a:p>
          <a:p>
            <a:pPr indent="0" lvl="0" marL="0" rtl="0" algn="l">
              <a:spcBef>
                <a:spcPts val="0"/>
              </a:spcBef>
              <a:spcAft>
                <a:spcPts val="1600"/>
              </a:spcAft>
              <a:buNone/>
            </a:pPr>
            <a:r>
              <a:t/>
            </a:r>
            <a:endParaRPr/>
          </a:p>
        </p:txBody>
      </p:sp>
      <p:pic>
        <p:nvPicPr>
          <p:cNvPr id="69" name="Google Shape;69;p15"/>
          <p:cNvPicPr preferRelativeResize="0"/>
          <p:nvPr/>
        </p:nvPicPr>
        <p:blipFill>
          <a:blip r:embed="rId3">
            <a:alphaModFix/>
          </a:blip>
          <a:stretch>
            <a:fillRect/>
          </a:stretch>
        </p:blipFill>
        <p:spPr>
          <a:xfrm>
            <a:off x="2005650" y="1589625"/>
            <a:ext cx="5061349" cy="32321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Overview</a:t>
            </a:r>
            <a:endParaRPr b="1"/>
          </a:p>
        </p:txBody>
      </p:sp>
      <p:pic>
        <p:nvPicPr>
          <p:cNvPr id="75" name="Google Shape;75;p16"/>
          <p:cNvPicPr preferRelativeResize="0"/>
          <p:nvPr/>
        </p:nvPicPr>
        <p:blipFill>
          <a:blip r:embed="rId3">
            <a:alphaModFix/>
          </a:blip>
          <a:stretch>
            <a:fillRect/>
          </a:stretch>
        </p:blipFill>
        <p:spPr>
          <a:xfrm>
            <a:off x="1199799" y="1091750"/>
            <a:ext cx="6969425" cy="35662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1244500" y="2122775"/>
            <a:ext cx="774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a:t>
            </a:r>
            <a:r>
              <a:rPr b="1" lang="en"/>
              <a:t>reprocessing V.S No Preprocessing</a:t>
            </a:r>
            <a:endParaRPr b="1"/>
          </a:p>
          <a:p>
            <a:pPr indent="0" lvl="0" marL="0" rtl="0" algn="l">
              <a:spcBef>
                <a:spcPts val="0"/>
              </a:spcBef>
              <a:spcAft>
                <a:spcPts val="0"/>
              </a:spcAft>
              <a:buNone/>
            </a:pPr>
            <a:r>
              <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Results Without Preprocessing</a:t>
            </a:r>
            <a:endParaRPr b="1"/>
          </a:p>
          <a:p>
            <a:pPr indent="0" lvl="0" marL="0" rtl="0" algn="l">
              <a:spcBef>
                <a:spcPts val="0"/>
              </a:spcBef>
              <a:spcAft>
                <a:spcPts val="0"/>
              </a:spcAft>
              <a:buNone/>
            </a:pPr>
            <a:r>
              <a:t/>
            </a:r>
            <a:endParaRPr b="1" sz="2000"/>
          </a:p>
        </p:txBody>
      </p:sp>
      <p:sp>
        <p:nvSpPr>
          <p:cNvPr id="86" name="Google Shape;86;p18"/>
          <p:cNvSpPr txBox="1"/>
          <p:nvPr>
            <p:ph idx="1" type="body"/>
          </p:nvPr>
        </p:nvSpPr>
        <p:spPr>
          <a:xfrm>
            <a:off x="354475" y="1737325"/>
            <a:ext cx="8520600" cy="284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Logistic regression -</a:t>
            </a:r>
            <a:r>
              <a:rPr b="1" lang="en">
                <a:solidFill>
                  <a:srgbClr val="EFEFEF"/>
                </a:solidFill>
              </a:rPr>
              <a:t> </a:t>
            </a:r>
            <a:r>
              <a:rPr b="1" lang="en" u="sng">
                <a:solidFill>
                  <a:srgbClr val="EFEFEF"/>
                </a:solidFill>
              </a:rPr>
              <a:t>0.52152</a:t>
            </a:r>
            <a:endParaRPr b="1" u="sng">
              <a:solidFill>
                <a:srgbClr val="EFEFEF"/>
              </a:solidFill>
            </a:endParaRPr>
          </a:p>
          <a:p>
            <a:pPr indent="0" lvl="0" marL="0" rtl="0" algn="l">
              <a:spcBef>
                <a:spcPts val="1600"/>
              </a:spcBef>
              <a:spcAft>
                <a:spcPts val="0"/>
              </a:spcAft>
              <a:buNone/>
            </a:pPr>
            <a:r>
              <a:rPr lang="en">
                <a:solidFill>
                  <a:srgbClr val="EFEFEF"/>
                </a:solidFill>
              </a:rPr>
              <a:t>Support vector machine - </a:t>
            </a:r>
            <a:r>
              <a:rPr b="1" lang="en" u="sng">
                <a:solidFill>
                  <a:srgbClr val="EFEFEF"/>
                </a:solidFill>
              </a:rPr>
              <a:t>0.52472</a:t>
            </a:r>
            <a:endParaRPr b="1" u="sng">
              <a:solidFill>
                <a:srgbClr val="EFEFEF"/>
              </a:solidFill>
            </a:endParaRPr>
          </a:p>
          <a:p>
            <a:pPr indent="0" lvl="0" marL="0" rtl="0" algn="l">
              <a:spcBef>
                <a:spcPts val="1600"/>
              </a:spcBef>
              <a:spcAft>
                <a:spcPts val="1600"/>
              </a:spcAft>
              <a:buNone/>
            </a:pPr>
            <a:r>
              <a:t/>
            </a:r>
            <a:endParaRPr b="1" u="sng"/>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 Cleaning and Preprocessing</a:t>
            </a:r>
            <a:endParaRPr b="1"/>
          </a:p>
        </p:txBody>
      </p:sp>
      <p:sp>
        <p:nvSpPr>
          <p:cNvPr id="92" name="Google Shape;92;p19"/>
          <p:cNvSpPr txBox="1"/>
          <p:nvPr>
            <p:ph idx="1" type="body"/>
          </p:nvPr>
        </p:nvSpPr>
        <p:spPr>
          <a:xfrm>
            <a:off x="311700" y="1152475"/>
            <a:ext cx="8520600" cy="3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1] Removing html tags</a:t>
            </a:r>
            <a:endParaRPr>
              <a:solidFill>
                <a:srgbClr val="EFEFEF"/>
              </a:solidFill>
            </a:endParaRPr>
          </a:p>
          <a:p>
            <a:pPr indent="0" lvl="0" marL="0" rtl="0" algn="l">
              <a:spcBef>
                <a:spcPts val="1600"/>
              </a:spcBef>
              <a:spcAft>
                <a:spcPts val="0"/>
              </a:spcAft>
              <a:buNone/>
            </a:pPr>
            <a:r>
              <a:rPr lang="en">
                <a:solidFill>
                  <a:srgbClr val="EFEFEF"/>
                </a:solidFill>
              </a:rPr>
              <a:t>2] Converting all text to lowercase</a:t>
            </a:r>
            <a:endParaRPr>
              <a:solidFill>
                <a:srgbClr val="EFEFEF"/>
              </a:solidFill>
            </a:endParaRPr>
          </a:p>
          <a:p>
            <a:pPr indent="0" lvl="0" marL="0" rtl="0" algn="l">
              <a:spcBef>
                <a:spcPts val="1600"/>
              </a:spcBef>
              <a:spcAft>
                <a:spcPts val="0"/>
              </a:spcAft>
              <a:buNone/>
            </a:pPr>
            <a:r>
              <a:rPr lang="en">
                <a:solidFill>
                  <a:srgbClr val="EFEFEF"/>
                </a:solidFill>
              </a:rPr>
              <a:t>3] Tokenize all texts</a:t>
            </a:r>
            <a:endParaRPr>
              <a:solidFill>
                <a:srgbClr val="EFEFEF"/>
              </a:solidFill>
            </a:endParaRPr>
          </a:p>
          <a:p>
            <a:pPr indent="0" lvl="0" marL="0" rtl="0" algn="l">
              <a:spcBef>
                <a:spcPts val="1600"/>
              </a:spcBef>
              <a:spcAft>
                <a:spcPts val="0"/>
              </a:spcAft>
              <a:buNone/>
            </a:pPr>
            <a:r>
              <a:rPr lang="en">
                <a:solidFill>
                  <a:srgbClr val="EFEFEF"/>
                </a:solidFill>
              </a:rPr>
              <a:t>4] Remove stop words and punctuation</a:t>
            </a:r>
            <a:endParaRPr>
              <a:solidFill>
                <a:srgbClr val="EFEFEF"/>
              </a:solidFill>
            </a:endParaRPr>
          </a:p>
          <a:p>
            <a:pPr indent="0" lvl="0" marL="0" rtl="0" algn="l">
              <a:spcBef>
                <a:spcPts val="1600"/>
              </a:spcBef>
              <a:spcAft>
                <a:spcPts val="0"/>
              </a:spcAft>
              <a:buNone/>
            </a:pPr>
            <a:r>
              <a:rPr lang="en">
                <a:solidFill>
                  <a:srgbClr val="EFEFEF"/>
                </a:solidFill>
              </a:rPr>
              <a:t>5] Adding parts of speech to each word</a:t>
            </a:r>
            <a:endParaRPr>
              <a:solidFill>
                <a:srgbClr val="EFEFEF"/>
              </a:solidFill>
            </a:endParaRPr>
          </a:p>
          <a:p>
            <a:pPr indent="0" lvl="0" marL="0" rtl="0" algn="l">
              <a:spcBef>
                <a:spcPts val="1600"/>
              </a:spcBef>
              <a:spcAft>
                <a:spcPts val="0"/>
              </a:spcAft>
              <a:buNone/>
            </a:pPr>
            <a:r>
              <a:rPr lang="en">
                <a:solidFill>
                  <a:srgbClr val="EFEFEF"/>
                </a:solidFill>
              </a:rPr>
              <a:t>6] Lemmatize tokens</a:t>
            </a:r>
            <a:endParaRPr>
              <a:solidFill>
                <a:srgbClr val="EFEFEF"/>
              </a:solidFill>
            </a:endParaRPr>
          </a:p>
          <a:p>
            <a:pPr indent="0" lvl="0" marL="0" rtl="0" algn="l">
              <a:spcBef>
                <a:spcPts val="1600"/>
              </a:spcBef>
              <a:spcAft>
                <a:spcPts val="1600"/>
              </a:spcAft>
              <a:buNone/>
            </a:pPr>
            <a:r>
              <a:rPr lang="en">
                <a:solidFill>
                  <a:srgbClr val="EFEFEF"/>
                </a:solidFill>
              </a:rPr>
              <a:t>7] Join all token to get final cleaned text.</a:t>
            </a:r>
            <a:endParaRPr>
              <a:solidFill>
                <a:srgbClr val="EFEFE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2776600" y="1819325"/>
            <a:ext cx="3453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Feature Extraction</a:t>
            </a:r>
            <a:endParaRPr b="1"/>
          </a:p>
        </p:txBody>
      </p:sp>
      <p:sp>
        <p:nvSpPr>
          <p:cNvPr id="98" name="Google Shape;98;p20"/>
          <p:cNvSpPr txBox="1"/>
          <p:nvPr/>
        </p:nvSpPr>
        <p:spPr>
          <a:xfrm>
            <a:off x="3483850" y="2571750"/>
            <a:ext cx="2039400" cy="8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3F3F3"/>
                </a:solidFill>
              </a:rPr>
              <a:t>- </a:t>
            </a:r>
            <a:r>
              <a:rPr b="1" lang="en" sz="1800">
                <a:solidFill>
                  <a:srgbClr val="F3F3F3"/>
                </a:solidFill>
              </a:rPr>
              <a:t>Bag of Words</a:t>
            </a:r>
            <a:endParaRPr b="1" sz="1800">
              <a:solidFill>
                <a:srgbClr val="F3F3F3"/>
              </a:solidFill>
            </a:endParaRPr>
          </a:p>
          <a:p>
            <a:pPr indent="0" lvl="0" marL="0" rtl="0" algn="l">
              <a:spcBef>
                <a:spcPts val="0"/>
              </a:spcBef>
              <a:spcAft>
                <a:spcPts val="0"/>
              </a:spcAft>
              <a:buNone/>
            </a:pPr>
            <a:r>
              <a:t/>
            </a:r>
            <a:endParaRPr b="1" sz="1800">
              <a:solidFill>
                <a:srgbClr val="F3F3F3"/>
              </a:solidFill>
            </a:endParaRPr>
          </a:p>
          <a:p>
            <a:pPr indent="0" lvl="0" marL="0" rtl="0" algn="l">
              <a:spcBef>
                <a:spcPts val="0"/>
              </a:spcBef>
              <a:spcAft>
                <a:spcPts val="0"/>
              </a:spcAft>
              <a:buNone/>
            </a:pPr>
            <a:r>
              <a:rPr b="1" lang="en" sz="1800">
                <a:solidFill>
                  <a:srgbClr val="F3F3F3"/>
                </a:solidFill>
              </a:rPr>
              <a:t>- </a:t>
            </a:r>
            <a:r>
              <a:rPr b="1" lang="en" sz="1800">
                <a:solidFill>
                  <a:srgbClr val="F3F3F3"/>
                </a:solidFill>
              </a:rPr>
              <a:t>TF-IDF</a:t>
            </a:r>
            <a:endParaRPr b="1" sz="1800">
              <a:solidFill>
                <a:srgbClr val="F3F3F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BOW (B</a:t>
            </a:r>
            <a:r>
              <a:rPr b="1" lang="en"/>
              <a:t>ag of words</a:t>
            </a:r>
            <a:r>
              <a:rPr b="1" lang="en"/>
              <a:t>)</a:t>
            </a:r>
            <a:endParaRPr b="1"/>
          </a:p>
          <a:p>
            <a:pPr indent="0" lvl="0" marL="0" rtl="0" algn="l">
              <a:spcBef>
                <a:spcPts val="0"/>
              </a:spcBef>
              <a:spcAft>
                <a:spcPts val="0"/>
              </a:spcAft>
              <a:buNone/>
            </a:pPr>
            <a:r>
              <a:rPr b="1" lang="en" sz="2400"/>
              <a:t>Countvectorizer</a:t>
            </a:r>
            <a:endParaRPr b="1" sz="2400"/>
          </a:p>
        </p:txBody>
      </p:sp>
      <p:pic>
        <p:nvPicPr>
          <p:cNvPr id="104" name="Google Shape;104;p21"/>
          <p:cNvPicPr preferRelativeResize="0"/>
          <p:nvPr/>
        </p:nvPicPr>
        <p:blipFill>
          <a:blip r:embed="rId3">
            <a:alphaModFix/>
          </a:blip>
          <a:stretch>
            <a:fillRect/>
          </a:stretch>
        </p:blipFill>
        <p:spPr>
          <a:xfrm>
            <a:off x="1629575" y="1465575"/>
            <a:ext cx="5960275" cy="3426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