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2" r:id="rId18"/>
    <p:sldId id="271" r:id="rId19"/>
    <p:sldId id="274"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algn="ctr">
              <a:buFontTx/>
              <a:defRPr>
                <a:solidFill>
                  <a:srgbClr val="888888"/>
                </a:solidFill>
              </a:defRPr>
            </a:lvl1pPr>
            <a:lvl2pPr algn="ctr">
              <a:buFontTx/>
              <a:defRPr>
                <a:solidFill>
                  <a:srgbClr val="888888"/>
                </a:solidFill>
              </a:defRPr>
            </a:lvl2pPr>
            <a:lvl3pPr algn="ctr">
              <a:buFontTx/>
              <a:defRPr>
                <a:solidFill>
                  <a:srgbClr val="888888"/>
                </a:solidFill>
              </a:defRPr>
            </a:lvl3pPr>
            <a:lvl4pPr algn="ctr">
              <a:buFontTx/>
              <a:defRPr>
                <a:solidFill>
                  <a:srgbClr val="888888"/>
                </a:solidFill>
              </a:defRPr>
            </a:lvl4pPr>
            <a:lvl5pPr algn="ctr">
              <a:buFontTx/>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a:spcBef>
                <a:spcPts val="400"/>
              </a:spcBef>
              <a:buFontTx/>
              <a:defRPr sz="2000">
                <a:solidFill>
                  <a:srgbClr val="888888"/>
                </a:solidFill>
              </a:defRPr>
            </a:lvl1pPr>
            <a:lvl2pPr>
              <a:spcBef>
                <a:spcPts val="400"/>
              </a:spcBef>
              <a:buFontTx/>
              <a:defRPr sz="2000">
                <a:solidFill>
                  <a:srgbClr val="888888"/>
                </a:solidFill>
              </a:defRPr>
            </a:lvl2pPr>
            <a:lvl3pPr>
              <a:spcBef>
                <a:spcPts val="400"/>
              </a:spcBef>
              <a:buFontTx/>
              <a:defRPr sz="2000">
                <a:solidFill>
                  <a:srgbClr val="888888"/>
                </a:solidFill>
              </a:defRPr>
            </a:lvl3pPr>
            <a:lvl4pPr>
              <a:spcBef>
                <a:spcPts val="400"/>
              </a:spcBef>
              <a:buFontTx/>
              <a:defRPr sz="2000">
                <a:solidFill>
                  <a:srgbClr val="888888"/>
                </a:solidFill>
              </a:defRPr>
            </a:lvl4pPr>
            <a:lvl5pPr>
              <a:spcBef>
                <a:spcPts val="400"/>
              </a:spcBef>
              <a:buFontTx/>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a:spcBef>
                <a:spcPts val="500"/>
              </a:spcBef>
              <a:buFontTx/>
              <a:defRPr sz="2400" b="1"/>
            </a:lvl1pPr>
            <a:lvl2pPr>
              <a:spcBef>
                <a:spcPts val="500"/>
              </a:spcBef>
              <a:buFontTx/>
              <a:defRPr sz="2400" b="1"/>
            </a:lvl2pPr>
            <a:lvl3pPr>
              <a:spcBef>
                <a:spcPts val="500"/>
              </a:spcBef>
              <a:buFontTx/>
              <a:defRPr sz="2400" b="1"/>
            </a:lvl3pPr>
            <a:lvl4pPr>
              <a:spcBef>
                <a:spcPts val="500"/>
              </a:spcBef>
              <a:buFontTx/>
              <a:defRPr sz="2400" b="1"/>
            </a:lvl4pPr>
            <a:lvl5pPr>
              <a:spcBef>
                <a:spcPts val="500"/>
              </a:spcBef>
              <a:buFontTx/>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a:spcBef>
                <a:spcPts val="500"/>
              </a:spcBef>
              <a:buFontTx/>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a:spcBef>
                <a:spcPts val="300"/>
              </a:spcBef>
              <a:buFontTx/>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a:spcBef>
                <a:spcPts val="300"/>
              </a:spcBef>
              <a:buFontTx/>
              <a:defRPr sz="1400"/>
            </a:lvl1pPr>
            <a:lvl2pPr>
              <a:spcBef>
                <a:spcPts val="300"/>
              </a:spcBef>
              <a:buFontTx/>
              <a:defRPr sz="1400"/>
            </a:lvl2pPr>
            <a:lvl3pPr>
              <a:spcBef>
                <a:spcPts val="300"/>
              </a:spcBef>
              <a:buFontTx/>
              <a:defRPr sz="1400"/>
            </a:lvl3pPr>
            <a:lvl4pPr>
              <a:spcBef>
                <a:spcPts val="300"/>
              </a:spcBef>
              <a:buFontTx/>
              <a:defRPr sz="1400"/>
            </a:lvl4pPr>
            <a:lvl5pPr>
              <a:spcBef>
                <a:spcPts val="300"/>
              </a:spcBef>
              <a:buFontTx/>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0" marR="0" indent="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1pPr>
      <a:lvl2pPr marL="0" marR="0" indent="457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2pPr>
      <a:lvl3pPr marL="0" marR="0" indent="914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3pPr>
      <a:lvl4pPr marL="0" marR="0" indent="1371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4pPr>
      <a:lvl5pPr marL="0" marR="0" indent="18288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5pPr>
      <a:lvl6pPr marL="0" marR="0" indent="22860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6pPr>
      <a:lvl7pPr marL="0" marR="0" indent="2743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7pPr>
      <a:lvl8pPr marL="0" marR="0" indent="3200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8pPr>
      <a:lvl9pPr marL="0" marR="0" indent="3657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1219200" y="1295400"/>
            <a:ext cx="6477000" cy="688975"/>
          </a:xfrm>
          <a:prstGeom prst="rect">
            <a:avLst/>
          </a:prstGeom>
        </p:spPr>
        <p:txBody>
          <a:bodyPr/>
          <a:lstStyle>
            <a:lvl1pPr>
              <a:defRPr sz="3900"/>
            </a:lvl1pPr>
          </a:lstStyle>
          <a:p>
            <a:r>
              <a:t>Automatic offside detection</a:t>
            </a:r>
          </a:p>
        </p:txBody>
      </p:sp>
      <p:sp>
        <p:nvSpPr>
          <p:cNvPr id="95" name="Subtitle 2"/>
          <p:cNvSpPr txBox="1">
            <a:spLocks noGrp="1"/>
          </p:cNvSpPr>
          <p:nvPr>
            <p:ph type="subTitle" sz="half" idx="1"/>
          </p:nvPr>
        </p:nvSpPr>
        <p:spPr>
          <a:xfrm>
            <a:off x="1371600" y="2819400"/>
            <a:ext cx="6400800" cy="2819400"/>
          </a:xfrm>
          <a:prstGeom prst="rect">
            <a:avLst/>
          </a:prstGeom>
        </p:spPr>
        <p:txBody>
          <a:bodyPr/>
          <a:lstStyle/>
          <a:p>
            <a:pPr defTabSz="886968">
              <a:lnSpc>
                <a:spcPct val="80000"/>
              </a:lnSpc>
              <a:spcBef>
                <a:spcPts val="500"/>
              </a:spcBef>
              <a:defRPr sz="2328">
                <a:solidFill>
                  <a:srgbClr val="000000"/>
                </a:solidFill>
              </a:defRPr>
            </a:pPr>
            <a:r>
              <a:rPr dirty="0" err="1"/>
              <a:t>Rupesh</a:t>
            </a:r>
            <a:r>
              <a:rPr dirty="0"/>
              <a:t> AK  312216104088</a:t>
            </a:r>
          </a:p>
          <a:p>
            <a:pPr defTabSz="886968">
              <a:lnSpc>
                <a:spcPct val="80000"/>
              </a:lnSpc>
              <a:spcBef>
                <a:spcPts val="500"/>
              </a:spcBef>
              <a:defRPr sz="2328">
                <a:solidFill>
                  <a:srgbClr val="000000"/>
                </a:solidFill>
              </a:defRPr>
            </a:pPr>
            <a:r>
              <a:rPr dirty="0" err="1"/>
              <a:t>Vibhuti</a:t>
            </a:r>
            <a:r>
              <a:rPr dirty="0"/>
              <a:t> </a:t>
            </a:r>
            <a:r>
              <a:rPr dirty="0" err="1"/>
              <a:t>Kushwaha</a:t>
            </a:r>
            <a:r>
              <a:rPr dirty="0"/>
              <a:t>  312216104120</a:t>
            </a:r>
          </a:p>
          <a:p>
            <a:pPr defTabSz="886968">
              <a:lnSpc>
                <a:spcPct val="80000"/>
              </a:lnSpc>
              <a:spcBef>
                <a:spcPts val="500"/>
              </a:spcBef>
              <a:defRPr sz="2328">
                <a:solidFill>
                  <a:srgbClr val="000000"/>
                </a:solidFill>
              </a:defRPr>
            </a:pPr>
            <a:r>
              <a:rPr dirty="0" err="1"/>
              <a:t>Prashant</a:t>
            </a:r>
            <a:r>
              <a:rPr dirty="0"/>
              <a:t> Kumar Dixit  312216104078</a:t>
            </a:r>
          </a:p>
          <a:p>
            <a:pPr defTabSz="886968">
              <a:lnSpc>
                <a:spcPct val="80000"/>
              </a:lnSpc>
              <a:spcBef>
                <a:spcPts val="500"/>
              </a:spcBef>
              <a:defRPr sz="2328">
                <a:solidFill>
                  <a:srgbClr val="000000"/>
                </a:solidFill>
              </a:defRPr>
            </a:pPr>
            <a:r>
              <a:rPr dirty="0" smtClean="0"/>
              <a:t>Guide:</a:t>
            </a:r>
            <a:r>
              <a:rPr lang="en-US" dirty="0" smtClean="0"/>
              <a:t> Dr.</a:t>
            </a:r>
            <a:r>
              <a:rPr dirty="0" smtClean="0"/>
              <a:t> </a:t>
            </a:r>
            <a:r>
              <a:rPr dirty="0" err="1"/>
              <a:t>K.Lekshmi</a:t>
            </a:r>
            <a:r>
              <a:rPr dirty="0"/>
              <a:t>, Associate Professor</a:t>
            </a:r>
          </a:p>
          <a:p>
            <a:pPr defTabSz="886968">
              <a:lnSpc>
                <a:spcPct val="80000"/>
              </a:lnSpc>
              <a:spcBef>
                <a:spcPts val="500"/>
              </a:spcBef>
              <a:defRPr sz="2328">
                <a:solidFill>
                  <a:srgbClr val="000000"/>
                </a:solidFill>
              </a:defRPr>
            </a:pPr>
            <a:endParaRPr dirty="0"/>
          </a:p>
          <a:p>
            <a:pPr defTabSz="886968">
              <a:lnSpc>
                <a:spcPct val="80000"/>
              </a:lnSpc>
              <a:spcBef>
                <a:spcPts val="400"/>
              </a:spcBef>
              <a:defRPr sz="1746">
                <a:solidFill>
                  <a:srgbClr val="000000"/>
                </a:solidFill>
              </a:defRPr>
            </a:pPr>
            <a:r>
              <a:rPr dirty="0"/>
              <a:t>SSN College of Engineering, Chennai</a:t>
            </a:r>
            <a:endParaRPr sz="2328" dirty="0"/>
          </a:p>
          <a:p>
            <a:pPr defTabSz="886968">
              <a:lnSpc>
                <a:spcPct val="80000"/>
              </a:lnSpc>
              <a:spcBef>
                <a:spcPts val="500"/>
              </a:spcBef>
              <a:defRPr sz="2328">
                <a:solidFill>
                  <a:srgbClr val="000000"/>
                </a:solidFill>
              </a:defRPr>
            </a:pPr>
            <a:endParaRPr dirty="0"/>
          </a:p>
          <a:p>
            <a:pPr defTabSz="886968">
              <a:lnSpc>
                <a:spcPct val="80000"/>
              </a:lnSpc>
              <a:spcBef>
                <a:spcPts val="400"/>
              </a:spcBef>
              <a:defRPr sz="1746">
                <a:solidFill>
                  <a:srgbClr val="000000"/>
                </a:solidFill>
              </a:defRPr>
            </a:pPr>
            <a:r>
              <a:rPr dirty="0"/>
              <a:t>20 Septempter,2020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p>
            <a:r>
              <a:t>Pass Detection</a:t>
            </a:r>
          </a:p>
        </p:txBody>
      </p:sp>
      <p:sp>
        <p:nvSpPr>
          <p:cNvPr id="155" name="Content Placeholder 2"/>
          <p:cNvSpPr txBox="1">
            <a:spLocks noGrp="1"/>
          </p:cNvSpPr>
          <p:nvPr>
            <p:ph type="body" sz="half" idx="1"/>
          </p:nvPr>
        </p:nvSpPr>
        <p:spPr>
          <a:xfrm>
            <a:off x="457200" y="1600200"/>
            <a:ext cx="8229600" cy="2819401"/>
          </a:xfrm>
          <a:prstGeom prst="rect">
            <a:avLst/>
          </a:prstGeom>
        </p:spPr>
        <p:txBody>
          <a:bodyPr>
            <a:normAutofit/>
          </a:bodyPr>
          <a:lstStyle/>
          <a:p>
            <a:pPr>
              <a:spcBef>
                <a:spcPts val="500"/>
              </a:spcBef>
              <a:buFont typeface="Arial" pitchFamily="34" charset="0"/>
              <a:buChar char="•"/>
              <a:defRPr sz="2400"/>
            </a:pPr>
            <a:r>
              <a:rPr sz="2330" dirty="0"/>
              <a:t>The program we wrote has specifically assigned variables for the direction of the ball.</a:t>
            </a:r>
          </a:p>
          <a:p>
            <a:pPr>
              <a:spcBef>
                <a:spcPts val="500"/>
              </a:spcBef>
              <a:buFont typeface="Arial" pitchFamily="34" charset="0"/>
              <a:buChar char="•"/>
              <a:defRPr sz="2400"/>
            </a:pPr>
            <a:r>
              <a:rPr sz="2330" dirty="0"/>
              <a:t> If the deflection in the locus of the ball is more than a threshold value of the angle, it is considered as the beginning of a new pass. </a:t>
            </a:r>
          </a:p>
          <a:p>
            <a:pPr>
              <a:spcBef>
                <a:spcPts val="500"/>
              </a:spcBef>
              <a:buFont typeface="Arial" pitchFamily="34" charset="0"/>
              <a:buChar char="•"/>
              <a:defRPr sz="2400"/>
            </a:pPr>
            <a:r>
              <a:rPr sz="2330" dirty="0"/>
              <a:t>The next step is to check the vicinity of the ball to detect the passer and the receiver.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xfrm>
            <a:off x="457200" y="274638"/>
            <a:ext cx="8229600" cy="861220"/>
          </a:xfrm>
          <a:prstGeom prst="rect">
            <a:avLst/>
          </a:prstGeom>
        </p:spPr>
        <p:txBody>
          <a:bodyPr/>
          <a:lstStyle/>
          <a:p>
            <a:r>
              <a:t>Drawing offside lines</a:t>
            </a:r>
          </a:p>
        </p:txBody>
      </p:sp>
      <p:sp>
        <p:nvSpPr>
          <p:cNvPr id="158" name="Content Placeholder 2"/>
          <p:cNvSpPr txBox="1">
            <a:spLocks noGrp="1"/>
          </p:cNvSpPr>
          <p:nvPr>
            <p:ph type="body" idx="1"/>
          </p:nvPr>
        </p:nvSpPr>
        <p:spPr>
          <a:xfrm>
            <a:off x="457200" y="1032685"/>
            <a:ext cx="8229600" cy="5093478"/>
          </a:xfrm>
          <a:prstGeom prst="rect">
            <a:avLst/>
          </a:prstGeom>
        </p:spPr>
        <p:txBody>
          <a:bodyPr>
            <a:noAutofit/>
          </a:bodyPr>
          <a:lstStyle/>
          <a:p>
            <a:pPr defTabSz="452627">
              <a:lnSpc>
                <a:spcPts val="4700"/>
              </a:lnSpc>
              <a:spcBef>
                <a:spcPts val="1100"/>
              </a:spcBef>
              <a:buFontTx/>
              <a:defRPr sz="2178"/>
            </a:pPr>
            <a:r>
              <a:rPr lang="en-US" sz="2330" dirty="0" smtClean="0"/>
              <a:t>When seen from a point, the view is called a perspective view. </a:t>
            </a:r>
            <a:endParaRPr lang="en-US" sz="2330" dirty="0" smtClean="0"/>
          </a:p>
          <a:p>
            <a:pPr defTabSz="452627">
              <a:lnSpc>
                <a:spcPts val="4700"/>
              </a:lnSpc>
              <a:spcBef>
                <a:spcPts val="1100"/>
              </a:spcBef>
              <a:buFontTx/>
              <a:defRPr sz="2178"/>
            </a:pPr>
            <a:r>
              <a:rPr lang="en-US" sz="2330" dirty="0" smtClean="0"/>
              <a:t>To </a:t>
            </a:r>
            <a:r>
              <a:rPr lang="en-US" sz="2330" dirty="0" smtClean="0"/>
              <a:t>draw an offside line, perspective view and its </a:t>
            </a:r>
            <a:r>
              <a:rPr lang="en-US" sz="2330" dirty="0" smtClean="0"/>
              <a:t>inverse</a:t>
            </a:r>
            <a:endParaRPr lang="en-US" sz="2330" dirty="0" smtClean="0"/>
          </a:p>
          <a:p>
            <a:pPr defTabSz="452627">
              <a:lnSpc>
                <a:spcPts val="4700"/>
              </a:lnSpc>
              <a:spcBef>
                <a:spcPts val="1100"/>
              </a:spcBef>
              <a:buFontTx/>
              <a:defRPr sz="2178"/>
            </a:pPr>
            <a:r>
              <a:rPr lang="en-US" sz="2330" dirty="0" smtClean="0"/>
              <a:t>Transformations were required to achieve the desired lines.</a:t>
            </a:r>
          </a:p>
          <a:p>
            <a:pPr marL="339470" indent="-339470" defTabSz="905255">
              <a:lnSpc>
                <a:spcPct val="80000"/>
              </a:lnSpc>
              <a:spcBef>
                <a:spcPts val="500"/>
              </a:spcBef>
              <a:defRPr sz="2178"/>
            </a:pPr>
            <a:r>
              <a:rPr sz="2330" dirty="0" smtClean="0"/>
              <a:t>1</a:t>
            </a:r>
            <a:r>
              <a:rPr sz="2330" dirty="0"/>
              <a:t>.   Finding corner points</a:t>
            </a:r>
          </a:p>
          <a:p>
            <a:pPr defTabSz="905255">
              <a:lnSpc>
                <a:spcPct val="80000"/>
              </a:lnSpc>
              <a:spcBef>
                <a:spcPts val="500"/>
              </a:spcBef>
              <a:defRPr sz="2178"/>
            </a:pPr>
            <a:r>
              <a:rPr sz="2330" dirty="0"/>
              <a:t>1.1 Finding Line </a:t>
            </a:r>
            <a:r>
              <a:rPr sz="2330" dirty="0" smtClean="0"/>
              <a:t>equations</a:t>
            </a:r>
            <a:endParaRPr sz="2330" dirty="0"/>
          </a:p>
          <a:p>
            <a:pPr lvl="1" indent="226313" defTabSz="452627">
              <a:spcBef>
                <a:spcPts val="0"/>
              </a:spcBef>
              <a:buFontTx/>
              <a:defRPr sz="1188">
                <a:latin typeface="+mj-lt"/>
                <a:ea typeface="+mj-ea"/>
                <a:cs typeface="+mj-cs"/>
                <a:sym typeface="Helvetica"/>
              </a:defRPr>
            </a:pPr>
            <a:r>
              <a:rPr sz="2330" dirty="0"/>
              <a:t>   </a:t>
            </a:r>
            <a:r>
              <a:rPr sz="2330" dirty="0">
                <a:latin typeface="+mn-lt"/>
                <a:ea typeface="+mn-ea"/>
                <a:cs typeface="+mn-cs"/>
                <a:sym typeface="Calibri"/>
              </a:rPr>
              <a:t>Firstly, slope of each edge is found out as: m = (y2 - y1)/(x2 - x1)       </a:t>
            </a:r>
          </a:p>
          <a:p>
            <a:pPr defTabSz="452627">
              <a:spcBef>
                <a:spcPts val="0"/>
              </a:spcBef>
              <a:buFontTx/>
              <a:defRPr sz="2178"/>
            </a:pPr>
            <a:r>
              <a:rPr sz="2330" dirty="0"/>
              <a:t>      Equation of a line: y - y1 = m(x - x1)  </a:t>
            </a:r>
          </a:p>
          <a:p>
            <a:pPr defTabSz="452627">
              <a:spcBef>
                <a:spcPts val="0"/>
              </a:spcBef>
              <a:buFontTx/>
              <a:defRPr sz="2178"/>
            </a:pPr>
            <a:r>
              <a:rPr sz="2330" dirty="0"/>
              <a:t>      Representing the equation in the form of ”ax + by = c”, we get, </a:t>
            </a:r>
          </a:p>
          <a:p>
            <a:pPr defTabSz="452627">
              <a:spcBef>
                <a:spcPts val="0"/>
              </a:spcBef>
              <a:buFontTx/>
              <a:defRPr sz="2178"/>
            </a:pPr>
            <a:r>
              <a:rPr sz="2330" dirty="0"/>
              <a:t>      a =m, b = -1, c = mx1 –</a:t>
            </a:r>
            <a:r>
              <a:rPr sz="2330" dirty="0" smtClean="0"/>
              <a:t>y1</a:t>
            </a:r>
            <a:endParaRPr lang="en-US" sz="2330" dirty="0" smtClean="0"/>
          </a:p>
          <a:p>
            <a:pPr defTabSz="452627">
              <a:spcBef>
                <a:spcPts val="0"/>
              </a:spcBef>
              <a:buFontTx/>
              <a:defRPr sz="2178"/>
            </a:pPr>
            <a:r>
              <a:rPr sz="2330" dirty="0" smtClean="0">
                <a:latin typeface="+mn-lt"/>
                <a:ea typeface="+mn-ea"/>
                <a:cs typeface="+mn-cs"/>
                <a:sym typeface="Calibri"/>
              </a:rPr>
              <a:t>Now </a:t>
            </a:r>
            <a:r>
              <a:rPr sz="2330" dirty="0">
                <a:latin typeface="+mn-lt"/>
                <a:ea typeface="+mn-ea"/>
                <a:cs typeface="+mn-cs"/>
                <a:sym typeface="Calibri"/>
              </a:rPr>
              <a:t>it is clear that any line can be represented in the form of ax +    by = c, given any two points on the line.</a:t>
            </a:r>
            <a:r>
              <a:rPr sz="2330" dirty="0"/>
              <a:t> </a:t>
            </a:r>
          </a:p>
          <a:p>
            <a:pPr lvl="1" indent="226313" defTabSz="452627">
              <a:lnSpc>
                <a:spcPts val="4300"/>
              </a:lnSpc>
              <a:spcBef>
                <a:spcPts val="1100"/>
              </a:spcBef>
              <a:buFontTx/>
              <a:defRPr sz="1848">
                <a:latin typeface="Times Roman"/>
                <a:ea typeface="Times Roman"/>
                <a:cs typeface="Times Roman"/>
                <a:sym typeface="Times Roman"/>
              </a:defRPr>
            </a:pPr>
            <a:endParaRPr sz="233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457200" y="274638"/>
            <a:ext cx="8229600" cy="696330"/>
          </a:xfrm>
          <a:prstGeom prst="rect">
            <a:avLst/>
          </a:prstGeom>
        </p:spPr>
        <p:txBody>
          <a:bodyPr>
            <a:normAutofit fontScale="90000"/>
          </a:bodyPr>
          <a:lstStyle/>
          <a:p>
            <a:r>
              <a:rPr dirty="0"/>
              <a:t>Drawing offside lines(continued)</a:t>
            </a:r>
          </a:p>
        </p:txBody>
      </p:sp>
      <p:pic>
        <p:nvPicPr>
          <p:cNvPr id="162" name="Screenshot 2020-09-22 at 12.29.53 AM.png" descr="Screenshot 2020-09-22 at 12.29.53 AM.png"/>
          <p:cNvPicPr>
            <a:picLocks/>
          </p:cNvPicPr>
          <p:nvPr/>
        </p:nvPicPr>
        <p:blipFill>
          <a:blip r:embed="rId2" cstate="print">
            <a:extLst/>
          </a:blip>
          <a:stretch>
            <a:fillRect/>
          </a:stretch>
        </p:blipFill>
        <p:spPr>
          <a:xfrm>
            <a:off x="609600" y="3200400"/>
            <a:ext cx="2199430" cy="890785"/>
          </a:xfrm>
          <a:prstGeom prst="rect">
            <a:avLst/>
          </a:prstGeom>
          <a:ln w="12700">
            <a:miter lim="400000"/>
          </a:ln>
        </p:spPr>
      </p:pic>
      <p:sp>
        <p:nvSpPr>
          <p:cNvPr id="6" name="TextBox 5"/>
          <p:cNvSpPr txBox="1"/>
          <p:nvPr/>
        </p:nvSpPr>
        <p:spPr>
          <a:xfrm>
            <a:off x="762000" y="1371600"/>
            <a:ext cx="8001000" cy="1885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330" dirty="0" smtClean="0"/>
              <a:t>1.2 Solving to find corner </a:t>
            </a:r>
            <a:r>
              <a:rPr lang="en-US" sz="2330" dirty="0" smtClean="0"/>
              <a:t>points</a:t>
            </a:r>
          </a:p>
          <a:p>
            <a:r>
              <a:rPr lang="en-US" sz="2330" dirty="0" smtClean="0"/>
              <a:t>Given two line equations l</a:t>
            </a:r>
            <a:r>
              <a:rPr lang="en-US" sz="2330" baseline="-25251" dirty="0" smtClean="0"/>
              <a:t>1 </a:t>
            </a:r>
            <a:r>
              <a:rPr lang="en-US" sz="2330" dirty="0" smtClean="0"/>
              <a:t>and l</a:t>
            </a:r>
            <a:r>
              <a:rPr lang="en-US" sz="2330" baseline="-25251" dirty="0" smtClean="0"/>
              <a:t>2</a:t>
            </a:r>
            <a:r>
              <a:rPr lang="en-US" sz="2330" dirty="0" smtClean="0"/>
              <a:t>, represented by three values a</a:t>
            </a:r>
            <a:r>
              <a:rPr lang="en-US" sz="2330" baseline="-25251" dirty="0" smtClean="0"/>
              <a:t>1</a:t>
            </a:r>
            <a:r>
              <a:rPr lang="en-US" sz="2330" dirty="0" smtClean="0"/>
              <a:t>, b</a:t>
            </a:r>
            <a:r>
              <a:rPr lang="en-US" sz="2330" baseline="-25251" dirty="0" smtClean="0"/>
              <a:t>1</a:t>
            </a:r>
            <a:r>
              <a:rPr lang="en-US" sz="2330" dirty="0" smtClean="0"/>
              <a:t>, c</a:t>
            </a:r>
            <a:r>
              <a:rPr lang="en-US" sz="2330" baseline="-25251" dirty="0" smtClean="0"/>
              <a:t>1 </a:t>
            </a:r>
            <a:r>
              <a:rPr lang="en-US" sz="2330" dirty="0" smtClean="0"/>
              <a:t>and a</a:t>
            </a:r>
            <a:r>
              <a:rPr lang="en-US" sz="2330" baseline="-25251" dirty="0" smtClean="0"/>
              <a:t>2</a:t>
            </a:r>
            <a:r>
              <a:rPr lang="en-US" sz="2330" dirty="0" smtClean="0"/>
              <a:t>, b</a:t>
            </a:r>
            <a:r>
              <a:rPr lang="en-US" sz="2330" baseline="-25251" dirty="0" smtClean="0"/>
              <a:t>2</a:t>
            </a:r>
            <a:r>
              <a:rPr lang="en-US" sz="2330" dirty="0" smtClean="0"/>
              <a:t>, c</a:t>
            </a:r>
            <a:r>
              <a:rPr lang="en-US" sz="2330" baseline="-25251" dirty="0" smtClean="0"/>
              <a:t>2 </a:t>
            </a:r>
            <a:r>
              <a:rPr lang="en-US" sz="2330" dirty="0" smtClean="0"/>
              <a:t>respectively, the intersection point can be found out as follows</a:t>
            </a:r>
            <a:r>
              <a:rPr lang="en-US" sz="2330" dirty="0" smtClean="0"/>
              <a:t>.</a:t>
            </a:r>
          </a:p>
          <a:p>
            <a:r>
              <a:rPr lang="en-US" sz="2330" dirty="0" smtClean="0"/>
              <a:t>The two equations can be written in the form of matrix as</a:t>
            </a:r>
            <a:r>
              <a:rPr lang="en-US" sz="2330" dirty="0" smtClean="0"/>
              <a:t>:</a:t>
            </a:r>
            <a:endParaRPr lang="en-US" sz="2330" dirty="0" smtClean="0"/>
          </a:p>
        </p:txBody>
      </p:sp>
      <p:sp>
        <p:nvSpPr>
          <p:cNvPr id="8" name="TextBox 7"/>
          <p:cNvSpPr txBox="1"/>
          <p:nvPr/>
        </p:nvSpPr>
        <p:spPr>
          <a:xfrm>
            <a:off x="762000" y="4339364"/>
            <a:ext cx="6934200" cy="8094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330" dirty="0" smtClean="0"/>
              <a:t>(or)AX=C</a:t>
            </a:r>
          </a:p>
          <a:p>
            <a:pPr marL="0" marR="0" indent="0" algn="l" defTabSz="914400" rtl="0" fontAlgn="auto" latinLnBrk="0" hangingPunct="0">
              <a:lnSpc>
                <a:spcPct val="100000"/>
              </a:lnSpc>
              <a:spcBef>
                <a:spcPts val="0"/>
              </a:spcBef>
              <a:spcAft>
                <a:spcPts val="0"/>
              </a:spcAft>
              <a:buClrTx/>
              <a:buSzTx/>
              <a:buFontTx/>
              <a:buNone/>
              <a:tabLst/>
            </a:pPr>
            <a:endParaRPr kumimoji="0" lang="en-US" sz="233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just" defTabSz="370331">
              <a:lnSpc>
                <a:spcPts val="1700"/>
              </a:lnSpc>
              <a:spcBef>
                <a:spcPts val="900"/>
              </a:spcBef>
              <a:defRPr sz="1512"/>
            </a:pPr>
            <a:endParaRPr lang="en-US" sz="2330" dirty="0" smtClean="0"/>
          </a:p>
          <a:p>
            <a:pPr algn="just" defTabSz="370331">
              <a:lnSpc>
                <a:spcPts val="1700"/>
              </a:lnSpc>
              <a:spcBef>
                <a:spcPts val="900"/>
              </a:spcBef>
              <a:defRPr sz="1512"/>
            </a:pPr>
            <a:r>
              <a:rPr lang="en-US" sz="2330" dirty="0" smtClean="0"/>
              <a:t>Multiplying </a:t>
            </a:r>
            <a:r>
              <a:rPr lang="en-US" sz="2330" dirty="0" smtClean="0"/>
              <a:t>by A</a:t>
            </a:r>
            <a:r>
              <a:rPr lang="en-US" sz="2330" baseline="54712" dirty="0" smtClean="0"/>
              <a:t>-1 </a:t>
            </a:r>
            <a:r>
              <a:rPr lang="en-US" sz="2330" dirty="0" smtClean="0"/>
              <a:t>both sides we get A</a:t>
            </a:r>
            <a:r>
              <a:rPr lang="en-US" sz="2330" baseline="54712" dirty="0" smtClean="0"/>
              <a:t>-1</a:t>
            </a:r>
            <a:r>
              <a:rPr lang="en-US" sz="2330" dirty="0" smtClean="0"/>
              <a:t>AX=A</a:t>
            </a:r>
            <a:r>
              <a:rPr lang="en-US" sz="2330" baseline="54712" dirty="0" smtClean="0"/>
              <a:t>-1</a:t>
            </a:r>
            <a:r>
              <a:rPr lang="en-US" sz="2330" dirty="0" smtClean="0"/>
              <a:t>C which implies</a:t>
            </a:r>
            <a:r>
              <a:rPr lang="en-US" sz="2330" dirty="0" smtClean="0"/>
              <a:t>,</a:t>
            </a:r>
          </a:p>
          <a:p>
            <a:pPr algn="just" defTabSz="370331">
              <a:lnSpc>
                <a:spcPts val="1700"/>
              </a:lnSpc>
              <a:spcBef>
                <a:spcPts val="900"/>
              </a:spcBef>
              <a:defRPr sz="1512"/>
            </a:pPr>
            <a:endParaRPr lang="en-US" sz="2330" dirty="0" smtClean="0"/>
          </a:p>
          <a:p>
            <a:pPr algn="just" defTabSz="370331">
              <a:lnSpc>
                <a:spcPts val="1700"/>
              </a:lnSpc>
              <a:spcBef>
                <a:spcPts val="900"/>
              </a:spcBef>
              <a:defRPr sz="1512"/>
            </a:pPr>
            <a:r>
              <a:rPr lang="en-US" sz="2330" dirty="0" smtClean="0"/>
              <a:t> </a:t>
            </a:r>
            <a:r>
              <a:rPr lang="en-US" sz="2330" dirty="0" smtClean="0"/>
              <a:t>X </a:t>
            </a:r>
            <a:r>
              <a:rPr lang="en-US" sz="2330" dirty="0" smtClean="0"/>
              <a:t>=A</a:t>
            </a:r>
            <a:r>
              <a:rPr lang="en-US" sz="2330" baseline="54712" dirty="0" smtClean="0"/>
              <a:t>-1</a:t>
            </a:r>
            <a:r>
              <a:rPr lang="en-US" sz="2330" dirty="0" smtClean="0"/>
              <a:t>C </a:t>
            </a:r>
            <a:r>
              <a:rPr lang="en-US" sz="2330" dirty="0" smtClean="0"/>
              <a:t>X </a:t>
            </a:r>
            <a:endParaRPr lang="en-US" sz="2330" dirty="0" smtClean="0"/>
          </a:p>
          <a:p>
            <a:pPr algn="just" defTabSz="370331">
              <a:lnSpc>
                <a:spcPts val="1700"/>
              </a:lnSpc>
              <a:spcBef>
                <a:spcPts val="900"/>
              </a:spcBef>
              <a:defRPr sz="1512"/>
            </a:pPr>
            <a:r>
              <a:rPr lang="en-US" sz="2330" dirty="0" smtClean="0"/>
              <a:t>gives </a:t>
            </a:r>
            <a:r>
              <a:rPr lang="en-US" sz="2330" dirty="0" smtClean="0"/>
              <a:t>the values of x and y give the intersection point. </a:t>
            </a:r>
          </a:p>
          <a:p>
            <a:pPr algn="just" defTabSz="370331">
              <a:lnSpc>
                <a:spcPts val="1700"/>
              </a:lnSpc>
              <a:spcBef>
                <a:spcPts val="900"/>
              </a:spcBef>
              <a:defRPr sz="1512"/>
            </a:pPr>
            <a:r>
              <a:rPr lang="en-US" sz="2330" dirty="0" smtClean="0"/>
              <a:t>2. </a:t>
            </a:r>
            <a:r>
              <a:rPr lang="en-US" sz="2330" dirty="0" smtClean="0"/>
              <a:t>cv2.getPerspectiveTransform(</a:t>
            </a:r>
            <a:r>
              <a:rPr lang="en-US" sz="2330" dirty="0" err="1" smtClean="0"/>
              <a:t>src,dst</a:t>
            </a:r>
            <a:r>
              <a:rPr lang="en-US" sz="2330" dirty="0" smtClean="0"/>
              <a:t>)</a:t>
            </a:r>
          </a:p>
          <a:p>
            <a:pPr algn="just" defTabSz="370331">
              <a:lnSpc>
                <a:spcPts val="1700"/>
              </a:lnSpc>
              <a:spcBef>
                <a:spcPts val="900"/>
              </a:spcBef>
              <a:defRPr sz="1512"/>
            </a:pPr>
            <a:r>
              <a:rPr lang="en-US" sz="2330" dirty="0" smtClean="0"/>
              <a:t> </a:t>
            </a:r>
            <a:r>
              <a:rPr lang="en-US" sz="2330" dirty="0" smtClean="0"/>
              <a:t>is </a:t>
            </a:r>
            <a:r>
              <a:rPr lang="en-US" sz="2330" dirty="0" smtClean="0"/>
              <a:t>used </a:t>
            </a:r>
            <a:r>
              <a:rPr lang="en-US" sz="2330" dirty="0" smtClean="0"/>
              <a:t>to get the </a:t>
            </a:r>
            <a:r>
              <a:rPr lang="en-US" sz="2330" dirty="0" err="1" smtClean="0"/>
              <a:t>homography</a:t>
            </a:r>
            <a:r>
              <a:rPr lang="en-US" sz="2330" dirty="0" smtClean="0"/>
              <a:t> matrix, M</a:t>
            </a:r>
            <a:r>
              <a:rPr lang="en-US" sz="2330" dirty="0" smtClean="0"/>
              <a:t>.</a:t>
            </a:r>
          </a:p>
          <a:p>
            <a:pPr algn="just" defTabSz="370331">
              <a:lnSpc>
                <a:spcPts val="1700"/>
              </a:lnSpc>
              <a:spcBef>
                <a:spcPts val="900"/>
              </a:spcBef>
              <a:defRPr sz="1512"/>
            </a:pPr>
            <a:r>
              <a:rPr lang="en-US" sz="2330" dirty="0" smtClean="0"/>
              <a:t>3. </a:t>
            </a:r>
            <a:r>
              <a:rPr lang="en-US" sz="2330" dirty="0" smtClean="0"/>
              <a:t>Inverse of M is calculated using </a:t>
            </a:r>
            <a:r>
              <a:rPr lang="en-US" sz="2330" dirty="0" err="1" smtClean="0"/>
              <a:t>np.linalg.inv</a:t>
            </a:r>
            <a:r>
              <a:rPr lang="en-US" sz="2330" dirty="0" smtClean="0"/>
              <a:t>() function.</a:t>
            </a:r>
          </a:p>
          <a:p>
            <a:pPr algn="just" defTabSz="370331">
              <a:lnSpc>
                <a:spcPts val="1700"/>
              </a:lnSpc>
              <a:spcBef>
                <a:spcPts val="900"/>
              </a:spcBef>
              <a:defRPr sz="1512"/>
            </a:pPr>
            <a:r>
              <a:rPr lang="en-US" sz="2330" dirty="0" smtClean="0"/>
              <a:t>4.Using </a:t>
            </a:r>
            <a:r>
              <a:rPr lang="en-US" sz="2330" dirty="0" smtClean="0"/>
              <a:t>these two matrices respectively players positions are transformed to apply rules and transform them back to perspective view to draw offside line with respect to the last defender.</a:t>
            </a:r>
          </a:p>
          <a:p>
            <a:endParaRPr lang="en-US" sz="233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457200" y="228600"/>
            <a:ext cx="8229600" cy="838200"/>
          </a:xfrm>
          <a:prstGeom prst="rect">
            <a:avLst/>
          </a:prstGeom>
        </p:spPr>
        <p:txBody>
          <a:bodyPr/>
          <a:lstStyle/>
          <a:p>
            <a:r>
              <a:t>Offside rule Application</a:t>
            </a:r>
          </a:p>
        </p:txBody>
      </p:sp>
      <p:sp>
        <p:nvSpPr>
          <p:cNvPr id="165" name="Content Placeholder 2"/>
          <p:cNvSpPr txBox="1">
            <a:spLocks noGrp="1"/>
          </p:cNvSpPr>
          <p:nvPr>
            <p:ph type="body" idx="1"/>
          </p:nvPr>
        </p:nvSpPr>
        <p:spPr>
          <a:xfrm>
            <a:off x="457200" y="1447800"/>
            <a:ext cx="8229600" cy="5105400"/>
          </a:xfrm>
          <a:prstGeom prst="rect">
            <a:avLst/>
          </a:prstGeom>
        </p:spPr>
        <p:txBody>
          <a:bodyPr>
            <a:noAutofit/>
          </a:bodyPr>
          <a:lstStyle/>
          <a:p>
            <a:pPr algn="just" defTabSz="877823">
              <a:lnSpc>
                <a:spcPct val="90000"/>
              </a:lnSpc>
              <a:spcBef>
                <a:spcPts val="600"/>
              </a:spcBef>
              <a:defRPr sz="2592"/>
            </a:pPr>
            <a:r>
              <a:rPr sz="2330" dirty="0"/>
              <a:t>      An offside offence can occur when someone passes the ball to someone of his own team. </a:t>
            </a:r>
          </a:p>
          <a:p>
            <a:pPr algn="just" defTabSz="877823">
              <a:lnSpc>
                <a:spcPct val="90000"/>
              </a:lnSpc>
              <a:spcBef>
                <a:spcPts val="600"/>
              </a:spcBef>
              <a:defRPr sz="2592"/>
            </a:pPr>
            <a:r>
              <a:rPr sz="2330" dirty="0"/>
              <a:t>      Thus we only check for the offside conditions when a pass is detected and the passer and the receiver belong to the same team, i.e. attacking team. </a:t>
            </a:r>
          </a:p>
          <a:p>
            <a:pPr defTabSz="877823">
              <a:lnSpc>
                <a:spcPct val="90000"/>
              </a:lnSpc>
              <a:spcBef>
                <a:spcPts val="600"/>
              </a:spcBef>
              <a:defRPr sz="2592"/>
            </a:pPr>
            <a:r>
              <a:rPr sz="2330" dirty="0"/>
              <a:t>The steps are:</a:t>
            </a:r>
          </a:p>
          <a:p>
            <a:pPr marL="573023" lvl="1" indent="-304800" defTabSz="438911">
              <a:spcBef>
                <a:spcPts val="1700"/>
              </a:spcBef>
              <a:buClr>
                <a:srgbClr val="000000"/>
              </a:buClr>
              <a:buSzPct val="100000"/>
              <a:buFont typeface="Arial" pitchFamily="34" charset="0"/>
              <a:buChar char="•"/>
              <a:defRPr sz="2208"/>
            </a:pPr>
            <a:r>
              <a:rPr sz="2330" dirty="0"/>
              <a:t>If both passing and receiving teams are attacking teams, check next conditions. Else mark onside</a:t>
            </a:r>
            <a:r>
              <a:rPr sz="2330" dirty="0" smtClean="0"/>
              <a:t>.</a:t>
            </a:r>
          </a:p>
          <a:p>
            <a:pPr marL="643774" lvl="1" indent="-375550" defTabSz="438911">
              <a:spcBef>
                <a:spcPts val="1700"/>
              </a:spcBef>
              <a:buClr>
                <a:srgbClr val="000000"/>
              </a:buClr>
              <a:buSzPct val="100000"/>
              <a:buFont typeface="Arial" pitchFamily="34" charset="0"/>
              <a:buChar char="•"/>
              <a:defRPr sz="1792">
                <a:latin typeface="Times Roman"/>
                <a:ea typeface="Times Roman"/>
                <a:cs typeface="Times Roman"/>
                <a:sym typeface="Times Roman"/>
              </a:defRPr>
            </a:pPr>
            <a:r>
              <a:rPr sz="2330" dirty="0" smtClean="0">
                <a:latin typeface="+mn-lt"/>
                <a:ea typeface="+mn-ea"/>
                <a:cs typeface="+mn-cs"/>
                <a:sym typeface="Calibri"/>
              </a:rPr>
              <a:t>If X position(</a:t>
            </a:r>
            <a:r>
              <a:rPr sz="2330" dirty="0" err="1" smtClean="0">
                <a:latin typeface="+mn-lt"/>
                <a:ea typeface="+mn-ea"/>
                <a:cs typeface="+mn-cs"/>
                <a:sym typeface="Calibri"/>
              </a:rPr>
              <a:t>Offender</a:t>
            </a:r>
            <a:r>
              <a:rPr sz="2330" baseline="-13586" dirty="0" err="1" smtClean="0">
                <a:latin typeface="+mn-lt"/>
                <a:ea typeface="+mn-ea"/>
                <a:cs typeface="+mn-cs"/>
                <a:sym typeface="Calibri"/>
              </a:rPr>
              <a:t>i</a:t>
            </a:r>
            <a:r>
              <a:rPr sz="2330" dirty="0" smtClean="0">
                <a:latin typeface="+mn-lt"/>
                <a:ea typeface="+mn-ea"/>
                <a:cs typeface="+mn-cs"/>
                <a:sym typeface="Calibri"/>
              </a:rPr>
              <a:t>) ≤ X position(Offside) ≤ X position(</a:t>
            </a:r>
            <a:r>
              <a:rPr sz="2330" dirty="0" err="1" smtClean="0">
                <a:latin typeface="+mn-lt"/>
                <a:ea typeface="+mn-ea"/>
                <a:cs typeface="+mn-cs"/>
                <a:sym typeface="Calibri"/>
              </a:rPr>
              <a:t>Offender</a:t>
            </a:r>
            <a:r>
              <a:rPr sz="2330" baseline="-13586" dirty="0" err="1" smtClean="0">
                <a:latin typeface="+mn-lt"/>
                <a:ea typeface="+mn-ea"/>
                <a:cs typeface="+mn-cs"/>
                <a:sym typeface="Calibri"/>
              </a:rPr>
              <a:t>j</a:t>
            </a:r>
            <a:r>
              <a:rPr sz="2330" dirty="0" smtClean="0">
                <a:latin typeface="+mn-lt"/>
                <a:ea typeface="+mn-ea"/>
                <a:cs typeface="+mn-cs"/>
                <a:sym typeface="Calibri"/>
              </a:rPr>
              <a:t>), where </a:t>
            </a:r>
            <a:r>
              <a:rPr sz="2330" dirty="0" err="1" smtClean="0">
                <a:latin typeface="+mn-lt"/>
                <a:ea typeface="+mn-ea"/>
                <a:cs typeface="+mn-cs"/>
                <a:sym typeface="Calibri"/>
              </a:rPr>
              <a:t>Offender</a:t>
            </a:r>
            <a:r>
              <a:rPr sz="2330" baseline="-13586" dirty="0" err="1" smtClean="0">
                <a:latin typeface="+mn-lt"/>
                <a:ea typeface="+mn-ea"/>
                <a:cs typeface="+mn-cs"/>
                <a:sym typeface="Calibri"/>
              </a:rPr>
              <a:t>i</a:t>
            </a:r>
            <a:r>
              <a:rPr sz="2330" baseline="-13586" dirty="0" smtClean="0">
                <a:latin typeface="+mn-lt"/>
                <a:ea typeface="+mn-ea"/>
                <a:cs typeface="+mn-cs"/>
                <a:sym typeface="Calibri"/>
              </a:rPr>
              <a:t> </a:t>
            </a:r>
            <a:r>
              <a:rPr sz="2330" dirty="0" smtClean="0">
                <a:latin typeface="+mn-lt"/>
                <a:ea typeface="+mn-ea"/>
                <a:cs typeface="+mn-cs"/>
                <a:sym typeface="Calibri"/>
              </a:rPr>
              <a:t>and </a:t>
            </a:r>
            <a:r>
              <a:rPr sz="2330" dirty="0" err="1" smtClean="0">
                <a:latin typeface="+mn-lt"/>
                <a:ea typeface="+mn-ea"/>
                <a:cs typeface="+mn-cs"/>
                <a:sym typeface="Calibri"/>
              </a:rPr>
              <a:t>Offender</a:t>
            </a:r>
            <a:r>
              <a:rPr sz="2330" baseline="-13586" dirty="0" err="1" smtClean="0">
                <a:latin typeface="+mn-lt"/>
                <a:ea typeface="+mn-ea"/>
                <a:cs typeface="+mn-cs"/>
                <a:sym typeface="Calibri"/>
              </a:rPr>
              <a:t>j</a:t>
            </a:r>
            <a:r>
              <a:rPr sz="2330" baseline="-13586" dirty="0" smtClean="0">
                <a:latin typeface="+mn-lt"/>
                <a:ea typeface="+mn-ea"/>
                <a:cs typeface="+mn-cs"/>
                <a:sym typeface="Calibri"/>
              </a:rPr>
              <a:t> </a:t>
            </a:r>
            <a:r>
              <a:rPr sz="2330" dirty="0" smtClean="0">
                <a:latin typeface="+mn-lt"/>
                <a:ea typeface="+mn-ea"/>
                <a:cs typeface="+mn-cs"/>
                <a:sym typeface="Calibri"/>
              </a:rPr>
              <a:t>are passers and receivers respectively of the attacking team, then it is an offside offence.</a:t>
            </a:r>
            <a:r>
              <a:rPr sz="2330" dirty="0" smtClean="0"/>
              <a:t> </a:t>
            </a:r>
            <a:r>
              <a:rPr sz="2330" dirty="0"/>
              <a:t/>
            </a:r>
            <a:br>
              <a:rPr sz="2330" dirty="0"/>
            </a:br>
            <a:endParaRPr sz="233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Content Placeholder 4" descr="Content Placeholder 4"/>
          <p:cNvPicPr>
            <a:picLocks noChangeAspect="1"/>
          </p:cNvPicPr>
          <p:nvPr/>
        </p:nvPicPr>
        <p:blipFill>
          <a:blip r:embed="rId2" cstate="print">
            <a:extLst/>
          </a:blip>
          <a:stretch>
            <a:fillRect/>
          </a:stretch>
        </p:blipFill>
        <p:spPr>
          <a:xfrm>
            <a:off x="2133600" y="304800"/>
            <a:ext cx="4582165" cy="2619742"/>
          </a:xfrm>
          <a:prstGeom prst="rect">
            <a:avLst/>
          </a:prstGeom>
          <a:ln w="12700">
            <a:miter lim="400000"/>
          </a:ln>
        </p:spPr>
      </p:pic>
      <p:sp>
        <p:nvSpPr>
          <p:cNvPr id="168" name="Title 3"/>
          <p:cNvSpPr txBox="1">
            <a:spLocks noGrp="1"/>
          </p:cNvSpPr>
          <p:nvPr>
            <p:ph type="title"/>
          </p:nvPr>
        </p:nvSpPr>
        <p:spPr>
          <a:xfrm>
            <a:off x="2514600" y="2971800"/>
            <a:ext cx="3886200" cy="334963"/>
          </a:xfrm>
          <a:prstGeom prst="rect">
            <a:avLst/>
          </a:prstGeom>
        </p:spPr>
        <p:txBody>
          <a:bodyPr>
            <a:normAutofit fontScale="90000"/>
          </a:bodyPr>
          <a:lstStyle>
            <a:lvl1pPr>
              <a:defRPr sz="1600"/>
            </a:lvl1pPr>
          </a:lstStyle>
          <a:p>
            <a:r>
              <a:t>Offside offence</a:t>
            </a:r>
          </a:p>
        </p:txBody>
      </p:sp>
      <p:pic>
        <p:nvPicPr>
          <p:cNvPr id="169" name="Picture 2" descr="Picture 2"/>
          <p:cNvPicPr>
            <a:picLocks noChangeAspect="1"/>
          </p:cNvPicPr>
          <p:nvPr/>
        </p:nvPicPr>
        <p:blipFill>
          <a:blip r:embed="rId3" cstate="print">
            <a:extLst/>
          </a:blip>
          <a:stretch>
            <a:fillRect/>
          </a:stretch>
        </p:blipFill>
        <p:spPr>
          <a:xfrm>
            <a:off x="2209800" y="3581400"/>
            <a:ext cx="4495800" cy="2409825"/>
          </a:xfrm>
          <a:prstGeom prst="rect">
            <a:avLst/>
          </a:prstGeom>
          <a:ln w="12700">
            <a:miter lim="400000"/>
          </a:ln>
        </p:spPr>
      </p:pic>
      <p:grpSp>
        <p:nvGrpSpPr>
          <p:cNvPr id="172" name="Rectangle 6"/>
          <p:cNvGrpSpPr/>
          <p:nvPr/>
        </p:nvGrpSpPr>
        <p:grpSpPr>
          <a:xfrm>
            <a:off x="3810000" y="6172200"/>
            <a:ext cx="1447800" cy="304800"/>
            <a:chOff x="0" y="0"/>
            <a:chExt cx="1447800" cy="304800"/>
          </a:xfrm>
        </p:grpSpPr>
        <p:sp>
          <p:nvSpPr>
            <p:cNvPr id="170" name="Rectangle"/>
            <p:cNvSpPr/>
            <p:nvPr/>
          </p:nvSpPr>
          <p:spPr>
            <a:xfrm>
              <a:off x="0" y="0"/>
              <a:ext cx="1447800" cy="304800"/>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defRPr sz="1600"/>
              </a:pPr>
              <a:endParaRPr/>
            </a:p>
          </p:txBody>
        </p:sp>
        <p:sp>
          <p:nvSpPr>
            <p:cNvPr id="171" name="Onside"/>
            <p:cNvSpPr txBox="1"/>
            <p:nvPr/>
          </p:nvSpPr>
          <p:spPr>
            <a:xfrm>
              <a:off x="58419" y="2103"/>
              <a:ext cx="1330962" cy="3005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vl1pPr>
            </a:lstStyle>
            <a:p>
              <a:r>
                <a:t>Onside</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p>
            <a:r>
              <a:t>Conclusion</a:t>
            </a:r>
          </a:p>
        </p:txBody>
      </p:sp>
      <p:sp>
        <p:nvSpPr>
          <p:cNvPr id="175" name="Content Placeholder 2"/>
          <p:cNvSpPr txBox="1">
            <a:spLocks noGrp="1"/>
          </p:cNvSpPr>
          <p:nvPr>
            <p:ph type="body" idx="1"/>
          </p:nvPr>
        </p:nvSpPr>
        <p:spPr>
          <a:xfrm>
            <a:off x="457200" y="1447800"/>
            <a:ext cx="8229600" cy="4876800"/>
          </a:xfrm>
          <a:prstGeom prst="rect">
            <a:avLst/>
          </a:prstGeom>
        </p:spPr>
        <p:txBody>
          <a:bodyPr>
            <a:noAutofit/>
          </a:bodyPr>
          <a:lstStyle/>
          <a:p>
            <a:pPr>
              <a:spcBef>
                <a:spcPts val="500"/>
              </a:spcBef>
              <a:buFont typeface="Wingdings" pitchFamily="2" charset="2"/>
              <a:buChar char="q"/>
              <a:defRPr sz="2200"/>
            </a:pPr>
            <a:r>
              <a:rPr lang="en-US" sz="2330" dirty="0" smtClean="0"/>
              <a:t>G</a:t>
            </a:r>
            <a:r>
              <a:rPr sz="2330" dirty="0" smtClean="0"/>
              <a:t>iven </a:t>
            </a:r>
            <a:r>
              <a:rPr sz="2330" dirty="0"/>
              <a:t>a </a:t>
            </a:r>
            <a:r>
              <a:rPr sz="2330" b="1" dirty="0"/>
              <a:t>static camera </a:t>
            </a:r>
            <a:r>
              <a:rPr sz="2330" b="1" dirty="0" smtClean="0"/>
              <a:t>view</a:t>
            </a:r>
            <a:r>
              <a:rPr lang="en-US" sz="2330" dirty="0" smtClean="0"/>
              <a:t> </a:t>
            </a:r>
            <a:r>
              <a:rPr lang="en-US" sz="2330" dirty="0" smtClean="0"/>
              <a:t>+ </a:t>
            </a:r>
            <a:r>
              <a:rPr sz="2330" b="1" dirty="0" smtClean="0"/>
              <a:t>input patches</a:t>
            </a:r>
            <a:r>
              <a:rPr lang="en-US" sz="2330" dirty="0" smtClean="0"/>
              <a:t> -</a:t>
            </a:r>
            <a:r>
              <a:rPr sz="2330" dirty="0" smtClean="0"/>
              <a:t> track </a:t>
            </a:r>
            <a:r>
              <a:rPr sz="2330" dirty="0"/>
              <a:t>the players and the ball and accordingly decides if </a:t>
            </a:r>
            <a:r>
              <a:rPr sz="2330" dirty="0" smtClean="0"/>
              <a:t>an </a:t>
            </a:r>
            <a:r>
              <a:rPr sz="2330" dirty="0"/>
              <a:t>off side offence or not. </a:t>
            </a:r>
          </a:p>
          <a:p>
            <a:pPr>
              <a:spcBef>
                <a:spcPts val="500"/>
              </a:spcBef>
              <a:buFont typeface="Wingdings" pitchFamily="2" charset="2"/>
              <a:buChar char="q"/>
              <a:defRPr sz="2200"/>
            </a:pPr>
            <a:r>
              <a:rPr sz="2330" dirty="0" smtClean="0"/>
              <a:t>Histogram </a:t>
            </a:r>
            <a:r>
              <a:rPr sz="2330" dirty="0"/>
              <a:t>Back Projection to track players </a:t>
            </a:r>
            <a:r>
              <a:rPr lang="en-US" sz="2330" dirty="0" smtClean="0"/>
              <a:t>+ </a:t>
            </a:r>
            <a:r>
              <a:rPr sz="2330" dirty="0" smtClean="0"/>
              <a:t>differentiate </a:t>
            </a:r>
            <a:r>
              <a:rPr sz="2330" dirty="0"/>
              <a:t>their teams. </a:t>
            </a:r>
            <a:r>
              <a:rPr lang="en-US" sz="2330" dirty="0" smtClean="0"/>
              <a:t>U</a:t>
            </a:r>
            <a:r>
              <a:rPr sz="2330" dirty="0" smtClean="0"/>
              <a:t>ses </a:t>
            </a:r>
            <a:r>
              <a:rPr sz="2330" dirty="0"/>
              <a:t>histograms to match the sample image onto the target image to find areas with the same color patterns. </a:t>
            </a:r>
          </a:p>
          <a:p>
            <a:pPr>
              <a:spcBef>
                <a:spcPts val="500"/>
              </a:spcBef>
              <a:buFont typeface="Wingdings" pitchFamily="2" charset="2"/>
              <a:buChar char="q"/>
              <a:defRPr sz="2200"/>
            </a:pPr>
            <a:r>
              <a:rPr sz="2330" dirty="0"/>
              <a:t>Background subtraction </a:t>
            </a:r>
            <a:r>
              <a:rPr sz="2330" dirty="0" smtClean="0"/>
              <a:t>to </a:t>
            </a:r>
            <a:r>
              <a:rPr sz="2330" dirty="0"/>
              <a:t>bring out the regions of interest in the given frames, </a:t>
            </a:r>
            <a:r>
              <a:rPr lang="en-US" sz="2330" dirty="0" smtClean="0"/>
              <a:t>followed</a:t>
            </a:r>
            <a:r>
              <a:rPr sz="2330" dirty="0" smtClean="0"/>
              <a:t> </a:t>
            </a:r>
            <a:r>
              <a:rPr sz="2330" dirty="0"/>
              <a:t>contour detection, color based masks and noise filtering helped tracking the ball. </a:t>
            </a:r>
          </a:p>
          <a:p>
            <a:pPr>
              <a:spcBef>
                <a:spcPts val="500"/>
              </a:spcBef>
              <a:buFont typeface="Wingdings" pitchFamily="2" charset="2"/>
              <a:buChar char="q"/>
              <a:defRPr sz="2200"/>
            </a:pPr>
            <a:r>
              <a:rPr sz="2330" dirty="0"/>
              <a:t>Concept of Homographic transformations was </a:t>
            </a:r>
            <a:r>
              <a:rPr sz="2330" dirty="0" smtClean="0"/>
              <a:t>applied </a:t>
            </a:r>
            <a:r>
              <a:rPr sz="2330" dirty="0"/>
              <a:t>to achieve the top view from the perspective view and vice-versa. </a:t>
            </a:r>
            <a:endParaRPr lang="en-US" sz="2330" dirty="0" smtClean="0"/>
          </a:p>
          <a:p>
            <a:pPr>
              <a:spcBef>
                <a:spcPts val="500"/>
              </a:spcBef>
              <a:buFont typeface="Wingdings" pitchFamily="2" charset="2"/>
              <a:buChar char="q"/>
              <a:defRPr sz="2200"/>
            </a:pPr>
            <a:r>
              <a:rPr lang="en-US" sz="2330" dirty="0" smtClean="0"/>
              <a:t>Lastly, we discovered the  answer of the most basic question of the students in schools i.e. “Why do we need to study this in Mathematics?”.</a:t>
            </a:r>
            <a:endParaRPr sz="233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Text Placeholder 2"/>
          <p:cNvSpPr>
            <a:spLocks noGrp="1"/>
          </p:cNvSpPr>
          <p:nvPr>
            <p:ph type="body" idx="1"/>
          </p:nvPr>
        </p:nvSpPr>
        <p:spPr/>
        <p:txBody>
          <a:bodyPr>
            <a:normAutofit/>
          </a:bodyPr>
          <a:lstStyle/>
          <a:p>
            <a:pPr>
              <a:buFont typeface="Arial" pitchFamily="34" charset="0"/>
              <a:buChar char="•"/>
            </a:pPr>
            <a:r>
              <a:rPr lang="en-US" sz="2330" dirty="0" smtClean="0"/>
              <a:t>Multiple cameras – Better accuracy</a:t>
            </a:r>
            <a:endParaRPr lang="en-US" sz="2330" dirty="0" smtClean="0"/>
          </a:p>
          <a:p>
            <a:pPr>
              <a:buFont typeface="Arial" pitchFamily="34" charset="0"/>
              <a:buChar char="•"/>
            </a:pPr>
            <a:r>
              <a:rPr lang="en-US" sz="2330" dirty="0" smtClean="0"/>
              <a:t>Occlusion removal</a:t>
            </a:r>
            <a:endParaRPr lang="en-US" sz="2330" dirty="0" smtClean="0"/>
          </a:p>
          <a:p>
            <a:pPr>
              <a:buFont typeface="Arial" pitchFamily="34" charset="0"/>
              <a:buChar char="•"/>
            </a:pPr>
            <a:r>
              <a:rPr lang="en-US" sz="2330" dirty="0" smtClean="0"/>
              <a:t>Algorithms independent of the colors to detect  players and ball may improve the efficiency.</a:t>
            </a:r>
            <a:endParaRPr lang="en-US" sz="233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prstGeom prst="rect">
            <a:avLst/>
          </a:prstGeom>
        </p:spPr>
        <p:txBody>
          <a:bodyPr/>
          <a:lstStyle/>
          <a:p>
            <a:r>
              <a:t>References</a:t>
            </a:r>
          </a:p>
        </p:txBody>
      </p:sp>
      <p:sp>
        <p:nvSpPr>
          <p:cNvPr id="178" name="Content Placeholder 2"/>
          <p:cNvSpPr txBox="1">
            <a:spLocks noGrp="1"/>
          </p:cNvSpPr>
          <p:nvPr>
            <p:ph type="body" idx="1"/>
          </p:nvPr>
        </p:nvSpPr>
        <p:spPr>
          <a:xfrm>
            <a:off x="457200" y="1600200"/>
            <a:ext cx="8229600" cy="4525963"/>
          </a:xfrm>
          <a:prstGeom prst="rect">
            <a:avLst/>
          </a:prstGeom>
        </p:spPr>
        <p:txBody>
          <a:bodyPr>
            <a:noAutofit/>
          </a:bodyPr>
          <a:lstStyle/>
          <a:p>
            <a:pPr marL="488632" indent="-488632" defTabSz="868680">
              <a:lnSpc>
                <a:spcPct val="110000"/>
              </a:lnSpc>
              <a:spcBef>
                <a:spcPts val="300"/>
              </a:spcBef>
              <a:buSzPct val="100000"/>
              <a:buFontTx/>
              <a:buAutoNum type="arabicPeriod"/>
              <a:defRPr sz="1520"/>
            </a:pPr>
            <a:r>
              <a:rPr sz="2330" dirty="0" err="1"/>
              <a:t>Marcomini</a:t>
            </a:r>
            <a:r>
              <a:rPr sz="2330" dirty="0"/>
              <a:t>, L.A. and Cunha, A.L.. (2018) ‘A Comparison between Background </a:t>
            </a:r>
            <a:r>
              <a:rPr sz="2330" dirty="0" err="1"/>
              <a:t>Modelling</a:t>
            </a:r>
            <a:r>
              <a:rPr sz="2330" dirty="0"/>
              <a:t> Methods for Vehicle Segmentation in Highway Traffic Videos.’ . </a:t>
            </a:r>
          </a:p>
          <a:p>
            <a:pPr marL="488632" indent="-488632" defTabSz="868680">
              <a:lnSpc>
                <a:spcPct val="110000"/>
              </a:lnSpc>
              <a:spcBef>
                <a:spcPts val="300"/>
              </a:spcBef>
              <a:buSzPct val="100000"/>
              <a:buFontTx/>
              <a:buAutoNum type="arabicPeriod"/>
              <a:defRPr sz="1520"/>
            </a:pPr>
            <a:r>
              <a:rPr sz="2330" dirty="0" err="1"/>
              <a:t>Shanpreet</a:t>
            </a:r>
            <a:r>
              <a:rPr sz="2330" dirty="0"/>
              <a:t>, </a:t>
            </a:r>
            <a:r>
              <a:rPr sz="2330" dirty="0" err="1"/>
              <a:t>Kaur</a:t>
            </a:r>
            <a:r>
              <a:rPr sz="2330" dirty="0"/>
              <a:t> (2017) ‘Background Subtraction in Video Surveillance’, University of Windsor. </a:t>
            </a:r>
          </a:p>
          <a:p>
            <a:pPr marL="488632" indent="-488632" defTabSz="868680">
              <a:lnSpc>
                <a:spcPct val="110000"/>
              </a:lnSpc>
              <a:spcBef>
                <a:spcPts val="300"/>
              </a:spcBef>
              <a:buSzPct val="100000"/>
              <a:buFontTx/>
              <a:buAutoNum type="arabicPeriod"/>
              <a:defRPr sz="1520"/>
            </a:pPr>
            <a:r>
              <a:rPr sz="2330" dirty="0" err="1"/>
              <a:t>Sahasri</a:t>
            </a:r>
            <a:r>
              <a:rPr sz="2330" dirty="0"/>
              <a:t>, M., and </a:t>
            </a:r>
            <a:r>
              <a:rPr sz="2330" dirty="0" err="1"/>
              <a:t>Gireesh</a:t>
            </a:r>
            <a:r>
              <a:rPr sz="2330" dirty="0"/>
              <a:t>, C.. (2017) ‘Object Motion Detection and Tracking for Video Surveillance’, International Journal of Engineering Trends and Technology (IJETT) . </a:t>
            </a:r>
          </a:p>
          <a:p>
            <a:pPr marL="488632" indent="-488632" defTabSz="868680">
              <a:lnSpc>
                <a:spcPct val="110000"/>
              </a:lnSpc>
              <a:spcBef>
                <a:spcPts val="300"/>
              </a:spcBef>
              <a:buSzPct val="100000"/>
              <a:buFontTx/>
              <a:buAutoNum type="arabicPeriod"/>
              <a:defRPr sz="1520"/>
            </a:pPr>
            <a:r>
              <a:rPr sz="2330" dirty="0" err="1"/>
              <a:t>Shopa</a:t>
            </a:r>
            <a:r>
              <a:rPr sz="2330" dirty="0"/>
              <a:t>, </a:t>
            </a:r>
            <a:r>
              <a:rPr sz="2330" dirty="0" err="1"/>
              <a:t>P,Sumitha</a:t>
            </a:r>
            <a:r>
              <a:rPr sz="2330" dirty="0"/>
              <a:t>, N., and </a:t>
            </a:r>
            <a:r>
              <a:rPr sz="2330" dirty="0" err="1"/>
              <a:t>Patra</a:t>
            </a:r>
            <a:r>
              <a:rPr sz="2330" dirty="0"/>
              <a:t>, P.S.K.. (2014) ‘Traffic Sign Detection and Recognition Using </a:t>
            </a:r>
            <a:r>
              <a:rPr sz="2330" dirty="0" err="1"/>
              <a:t>OpenCV</a:t>
            </a:r>
            <a:r>
              <a:rPr sz="2330" dirty="0"/>
              <a:t>’, ICICES2014 - </a:t>
            </a:r>
            <a:r>
              <a:rPr sz="2330" dirty="0" err="1"/>
              <a:t>S.A.Engineering</a:t>
            </a:r>
            <a:r>
              <a:rPr sz="2330" dirty="0"/>
              <a:t> College, Chennai, Tamil Nadu, India</a:t>
            </a:r>
            <a:r>
              <a:rPr sz="2330" dirty="0" smtClean="0"/>
              <a:t>.</a:t>
            </a:r>
            <a:endParaRPr sz="233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prstGeom prst="rect">
            <a:avLst/>
          </a:prstGeom>
        </p:spPr>
        <p:txBody>
          <a:bodyPr/>
          <a:lstStyle/>
          <a:p>
            <a:r>
              <a:t>References</a:t>
            </a:r>
          </a:p>
        </p:txBody>
      </p:sp>
      <p:sp>
        <p:nvSpPr>
          <p:cNvPr id="178" name="Content Placeholder 2"/>
          <p:cNvSpPr txBox="1">
            <a:spLocks noGrp="1"/>
          </p:cNvSpPr>
          <p:nvPr>
            <p:ph type="body" idx="1"/>
          </p:nvPr>
        </p:nvSpPr>
        <p:spPr>
          <a:xfrm>
            <a:off x="457200" y="1600200"/>
            <a:ext cx="8229600" cy="4525963"/>
          </a:xfrm>
          <a:prstGeom prst="rect">
            <a:avLst/>
          </a:prstGeom>
        </p:spPr>
        <p:txBody>
          <a:bodyPr>
            <a:noAutofit/>
          </a:bodyPr>
          <a:lstStyle/>
          <a:p>
            <a:pPr marL="488632" indent="-488632" defTabSz="868680">
              <a:lnSpc>
                <a:spcPct val="110000"/>
              </a:lnSpc>
              <a:spcBef>
                <a:spcPts val="300"/>
              </a:spcBef>
              <a:buSzPct val="100000"/>
              <a:buFont typeface="+mj-lt"/>
              <a:buAutoNum type="arabicPeriod" startAt="5"/>
              <a:defRPr sz="1520"/>
            </a:pPr>
            <a:r>
              <a:rPr sz="2330" dirty="0" err="1" smtClean="0"/>
              <a:t>Chetan</a:t>
            </a:r>
            <a:r>
              <a:rPr sz="2330" dirty="0"/>
              <a:t>, </a:t>
            </a:r>
            <a:r>
              <a:rPr sz="2330" dirty="0" err="1"/>
              <a:t>Sai</a:t>
            </a:r>
            <a:r>
              <a:rPr sz="2330" dirty="0"/>
              <a:t>, </a:t>
            </a:r>
            <a:r>
              <a:rPr sz="2330" dirty="0" err="1"/>
              <a:t>Tukita</a:t>
            </a:r>
            <a:r>
              <a:rPr sz="2330" dirty="0"/>
              <a:t> ,</a:t>
            </a:r>
            <a:r>
              <a:rPr sz="2330" dirty="0" err="1"/>
              <a:t>Charan</a:t>
            </a:r>
            <a:r>
              <a:rPr sz="2330" dirty="0"/>
              <a:t>, </a:t>
            </a:r>
            <a:r>
              <a:rPr sz="2330" dirty="0" err="1"/>
              <a:t>Vallapaeni</a:t>
            </a:r>
            <a:r>
              <a:rPr sz="2330" dirty="0"/>
              <a:t>, </a:t>
            </a:r>
            <a:r>
              <a:rPr sz="2330" dirty="0" err="1"/>
              <a:t>Karthikeyan</a:t>
            </a:r>
            <a:r>
              <a:rPr sz="2330" dirty="0"/>
              <a:t>, B.. (2018) ‘Image Handling and Processing for Efficient Parking Space Detection and Navigation Aid’ ,VIT </a:t>
            </a:r>
            <a:r>
              <a:rPr sz="2330" dirty="0" err="1"/>
              <a:t>University,India</a:t>
            </a:r>
            <a:r>
              <a:rPr sz="2330" dirty="0"/>
              <a:t>.</a:t>
            </a:r>
          </a:p>
          <a:p>
            <a:pPr marL="488632" indent="-488632" defTabSz="868680">
              <a:lnSpc>
                <a:spcPct val="110000"/>
              </a:lnSpc>
              <a:spcBef>
                <a:spcPts val="300"/>
              </a:spcBef>
              <a:buSzPct val="100000"/>
              <a:buFont typeface="+mj-lt"/>
              <a:buAutoNum type="arabicPeriod" startAt="5"/>
              <a:defRPr sz="1520"/>
            </a:pPr>
            <a:r>
              <a:rPr sz="2330" dirty="0" err="1"/>
              <a:t>Akshata</a:t>
            </a:r>
            <a:r>
              <a:rPr sz="2330" dirty="0"/>
              <a:t>, </a:t>
            </a:r>
            <a:r>
              <a:rPr sz="2330" dirty="0" err="1"/>
              <a:t>Bhat</a:t>
            </a:r>
            <a:r>
              <a:rPr sz="2330" dirty="0"/>
              <a:t>, </a:t>
            </a:r>
            <a:r>
              <a:rPr sz="2330" dirty="0" err="1"/>
              <a:t>Pranali</a:t>
            </a:r>
            <a:r>
              <a:rPr sz="2330" dirty="0"/>
              <a:t>, </a:t>
            </a:r>
            <a:r>
              <a:rPr sz="2330" dirty="0" err="1"/>
              <a:t>Narkar,Divya,Shetty</a:t>
            </a:r>
            <a:r>
              <a:rPr sz="2330" dirty="0"/>
              <a:t> and </a:t>
            </a:r>
            <a:r>
              <a:rPr sz="2330" dirty="0" err="1"/>
              <a:t>Ditixa,Vyax</a:t>
            </a:r>
            <a:r>
              <a:rPr sz="2330" dirty="0"/>
              <a:t>. (2018) ‘Detection of Potholes using Image Processing Techniques’ In IOSR Journal of Engineering (IOSRJEN),ISSN (e): 2250-3021, ISSN (p): 2278-8719 ,Volume 2, PP 52-56.</a:t>
            </a:r>
          </a:p>
          <a:p>
            <a:pPr marL="488632" indent="-488632" defTabSz="868680">
              <a:lnSpc>
                <a:spcPct val="110000"/>
              </a:lnSpc>
              <a:spcBef>
                <a:spcPts val="300"/>
              </a:spcBef>
              <a:buSzPct val="100000"/>
              <a:buFont typeface="+mj-lt"/>
              <a:buAutoNum type="arabicPeriod" startAt="5"/>
              <a:defRPr sz="1520"/>
            </a:pPr>
            <a:r>
              <a:rPr sz="2330" dirty="0" err="1"/>
              <a:t>Karthik</a:t>
            </a:r>
            <a:r>
              <a:rPr sz="2330" dirty="0"/>
              <a:t>, </a:t>
            </a:r>
            <a:r>
              <a:rPr sz="2330" dirty="0" err="1"/>
              <a:t>Muthuraman</a:t>
            </a:r>
            <a:r>
              <a:rPr sz="2330" dirty="0"/>
              <a:t>, </a:t>
            </a:r>
            <a:r>
              <a:rPr sz="2330" dirty="0" err="1"/>
              <a:t>Pranav,Joshi</a:t>
            </a:r>
            <a:r>
              <a:rPr sz="2330" dirty="0"/>
              <a:t> and </a:t>
            </a:r>
            <a:r>
              <a:rPr sz="2330" dirty="0" err="1"/>
              <a:t>Suraj,Kiran,Raman</a:t>
            </a:r>
            <a:r>
              <a:rPr sz="2330" dirty="0"/>
              <a:t>. (2018) ‘Vision Based Dynamic Offside Line Marker for Soccer Games’ .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lstStyle/>
          <a:p>
            <a:r>
              <a:t>Abstract</a:t>
            </a:r>
          </a:p>
        </p:txBody>
      </p:sp>
      <p:sp>
        <p:nvSpPr>
          <p:cNvPr id="98" name="Content Placeholder 2"/>
          <p:cNvSpPr txBox="1">
            <a:spLocks noGrp="1"/>
          </p:cNvSpPr>
          <p:nvPr>
            <p:ph type="body" idx="1"/>
          </p:nvPr>
        </p:nvSpPr>
        <p:spPr>
          <a:xfrm>
            <a:off x="457200" y="1600200"/>
            <a:ext cx="8229600" cy="4038601"/>
          </a:xfrm>
          <a:prstGeom prst="rect">
            <a:avLst/>
          </a:prstGeom>
        </p:spPr>
        <p:txBody>
          <a:bodyPr/>
          <a:lstStyle/>
          <a:p>
            <a:pPr>
              <a:lnSpc>
                <a:spcPct val="90000"/>
              </a:lnSpc>
              <a:spcBef>
                <a:spcPts val="600"/>
              </a:spcBef>
              <a:buFont typeface="Arial" pitchFamily="34" charset="0"/>
              <a:buChar char="•"/>
              <a:defRPr sz="2700"/>
            </a:pPr>
            <a:r>
              <a:rPr dirty="0"/>
              <a:t> </a:t>
            </a:r>
            <a:r>
              <a:rPr sz="2330" dirty="0"/>
              <a:t>Offside detection - one of the most important decision - average of 15 offside decisions every game.</a:t>
            </a:r>
          </a:p>
          <a:p>
            <a:pPr>
              <a:lnSpc>
                <a:spcPct val="90000"/>
              </a:lnSpc>
              <a:spcBef>
                <a:spcPts val="600"/>
              </a:spcBef>
              <a:buFont typeface="Arial" pitchFamily="34" charset="0"/>
              <a:buChar char="•"/>
              <a:defRPr sz="2700"/>
            </a:pPr>
            <a:r>
              <a:rPr sz="2330" dirty="0"/>
              <a:t> False detection and rash calls drastically change the outcome of the game. </a:t>
            </a:r>
          </a:p>
          <a:p>
            <a:pPr>
              <a:lnSpc>
                <a:spcPct val="90000"/>
              </a:lnSpc>
              <a:spcBef>
                <a:spcPts val="600"/>
              </a:spcBef>
              <a:buFont typeface="Arial" pitchFamily="34" charset="0"/>
              <a:buChar char="•"/>
              <a:defRPr sz="2700"/>
            </a:pPr>
            <a:r>
              <a:rPr sz="2330" dirty="0"/>
              <a:t> Human eye - finite precision. </a:t>
            </a:r>
          </a:p>
          <a:p>
            <a:pPr>
              <a:lnSpc>
                <a:spcPct val="90000"/>
              </a:lnSpc>
              <a:spcBef>
                <a:spcPts val="600"/>
              </a:spcBef>
              <a:buFont typeface="Arial" pitchFamily="34" charset="0"/>
              <a:buChar char="•"/>
              <a:defRPr sz="2700"/>
            </a:pPr>
            <a:r>
              <a:rPr sz="2330" dirty="0"/>
              <a:t> Current offside decisions - manually by sideline referees - controversial in many games. </a:t>
            </a:r>
          </a:p>
          <a:p>
            <a:pPr>
              <a:lnSpc>
                <a:spcPct val="90000"/>
              </a:lnSpc>
              <a:spcBef>
                <a:spcPts val="600"/>
              </a:spcBef>
              <a:buFont typeface="Arial" pitchFamily="34" charset="0"/>
              <a:buChar char="•"/>
              <a:defRPr sz="2700"/>
            </a:pPr>
            <a:r>
              <a:rPr sz="2330" dirty="0"/>
              <a:t>This calls for automated offside detection techniques in order to assist accurate refereeing.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prstGeom prst="rect">
            <a:avLst/>
          </a:prstGeom>
        </p:spPr>
        <p:txBody>
          <a:bodyPr/>
          <a:lstStyle/>
          <a:p>
            <a:r>
              <a:t>References</a:t>
            </a:r>
          </a:p>
        </p:txBody>
      </p:sp>
      <p:sp>
        <p:nvSpPr>
          <p:cNvPr id="178" name="Content Placeholder 2"/>
          <p:cNvSpPr txBox="1">
            <a:spLocks noGrp="1"/>
          </p:cNvSpPr>
          <p:nvPr>
            <p:ph type="body" idx="1"/>
          </p:nvPr>
        </p:nvSpPr>
        <p:spPr>
          <a:xfrm>
            <a:off x="457200" y="1600200"/>
            <a:ext cx="8229600" cy="4525963"/>
          </a:xfrm>
          <a:prstGeom prst="rect">
            <a:avLst/>
          </a:prstGeom>
        </p:spPr>
        <p:txBody>
          <a:bodyPr>
            <a:noAutofit/>
          </a:bodyPr>
          <a:lstStyle/>
          <a:p>
            <a:pPr marL="488632" indent="-488632" defTabSz="868680">
              <a:lnSpc>
                <a:spcPct val="110000"/>
              </a:lnSpc>
              <a:spcBef>
                <a:spcPts val="300"/>
              </a:spcBef>
              <a:buSzPct val="100000"/>
              <a:buFont typeface="+mj-lt"/>
              <a:buAutoNum type="arabicPeriod" startAt="8"/>
              <a:defRPr sz="1520"/>
            </a:pPr>
            <a:r>
              <a:rPr sz="2330" dirty="0" err="1" smtClean="0"/>
              <a:t>Pratik,N</a:t>
            </a:r>
            <a:r>
              <a:rPr sz="2330" dirty="0" err="1"/>
              <a:t>.,Patil</a:t>
            </a:r>
            <a:r>
              <a:rPr sz="2330" dirty="0"/>
              <a:t>, </a:t>
            </a:r>
            <a:r>
              <a:rPr sz="2330" dirty="0" err="1"/>
              <a:t>Rebecca,J.,Salve,Karanjit,R.,Pawar</a:t>
            </a:r>
            <a:r>
              <a:rPr sz="2330" dirty="0"/>
              <a:t> and </a:t>
            </a:r>
            <a:r>
              <a:rPr sz="2330" dirty="0" err="1"/>
              <a:t>Atre,M.,P</a:t>
            </a:r>
            <a:r>
              <a:rPr sz="2330" dirty="0"/>
              <a:t>. . (2018) ‘Offside Detection in the Game of Football Using Contour Mapping’ In 48 49 International Journal of Research in Engineering and Science (IJRES) ISSN (Online): 2320-9364, ISSN (Print): 2320-9356 Volume 6 Issue 4 ,Ver. II ,PP. 66-69</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prstGeom prst="rect">
            <a:avLst/>
          </a:prstGeom>
        </p:spPr>
        <p:txBody>
          <a:bodyPr/>
          <a:lstStyle>
            <a:lvl1pPr>
              <a:defRPr>
                <a:solidFill>
                  <a:srgbClr val="FFFFFF"/>
                </a:solidFill>
              </a:defRPr>
            </a:lvl1pPr>
          </a:lstStyle>
          <a:p>
            <a:r>
              <a:t>h</a:t>
            </a:r>
          </a:p>
        </p:txBody>
      </p:sp>
      <p:sp>
        <p:nvSpPr>
          <p:cNvPr id="101" name="Content Placeholder 2"/>
          <p:cNvSpPr txBox="1">
            <a:spLocks noGrp="1"/>
          </p:cNvSpPr>
          <p:nvPr>
            <p:ph type="body" idx="1"/>
          </p:nvPr>
        </p:nvSpPr>
        <p:spPr>
          <a:xfrm>
            <a:off x="533400" y="990600"/>
            <a:ext cx="8229600" cy="5410200"/>
          </a:xfrm>
          <a:prstGeom prst="rect">
            <a:avLst/>
          </a:prstGeom>
        </p:spPr>
        <p:txBody>
          <a:bodyPr>
            <a:normAutofit/>
          </a:bodyPr>
          <a:lstStyle/>
          <a:p>
            <a:pPr>
              <a:lnSpc>
                <a:spcPct val="80000"/>
              </a:lnSpc>
              <a:spcBef>
                <a:spcPts val="500"/>
              </a:spcBef>
              <a:buFont typeface="Arial" pitchFamily="34" charset="0"/>
              <a:buChar char="•"/>
              <a:defRPr sz="2300"/>
            </a:pPr>
            <a:r>
              <a:rPr lang="en-US" sz="2330" dirty="0" smtClean="0"/>
              <a:t>J</a:t>
            </a:r>
            <a:r>
              <a:rPr sz="2330" dirty="0" smtClean="0"/>
              <a:t>udgment errors</a:t>
            </a:r>
            <a:r>
              <a:rPr lang="en-US" sz="2330" dirty="0" smtClean="0"/>
              <a:t> : Deciding games</a:t>
            </a:r>
            <a:r>
              <a:rPr sz="2330" dirty="0" smtClean="0"/>
              <a:t> </a:t>
            </a:r>
            <a:endParaRPr lang="en-US" sz="2330" dirty="0" smtClean="0"/>
          </a:p>
          <a:p>
            <a:pPr>
              <a:lnSpc>
                <a:spcPct val="80000"/>
              </a:lnSpc>
              <a:spcBef>
                <a:spcPts val="500"/>
              </a:spcBef>
              <a:defRPr sz="2300"/>
            </a:pPr>
            <a:endParaRPr sz="2330" dirty="0"/>
          </a:p>
          <a:p>
            <a:pPr>
              <a:lnSpc>
                <a:spcPct val="80000"/>
              </a:lnSpc>
              <a:spcBef>
                <a:spcPts val="500"/>
              </a:spcBef>
              <a:buFont typeface="Arial" pitchFamily="34" charset="0"/>
              <a:buChar char="•"/>
              <a:defRPr sz="2300"/>
            </a:pPr>
            <a:r>
              <a:rPr sz="2330" dirty="0"/>
              <a:t>This study proposes a technique of </a:t>
            </a:r>
            <a:r>
              <a:rPr sz="2330" dirty="0" smtClean="0"/>
              <a:t>football-offside</a:t>
            </a:r>
            <a:r>
              <a:rPr lang="en-US" sz="2330" dirty="0" smtClean="0"/>
              <a:t> detection using a camera.</a:t>
            </a:r>
          </a:p>
          <a:p>
            <a:pPr>
              <a:lnSpc>
                <a:spcPct val="80000"/>
              </a:lnSpc>
              <a:spcBef>
                <a:spcPts val="500"/>
              </a:spcBef>
              <a:defRPr sz="2300"/>
            </a:pPr>
            <a:endParaRPr sz="2330" dirty="0"/>
          </a:p>
          <a:p>
            <a:pPr>
              <a:lnSpc>
                <a:spcPct val="80000"/>
              </a:lnSpc>
              <a:spcBef>
                <a:spcPts val="500"/>
              </a:spcBef>
              <a:buFont typeface="Arial" pitchFamily="34" charset="0"/>
              <a:buChar char="•"/>
              <a:defRPr sz="2300"/>
            </a:pPr>
            <a:r>
              <a:rPr lang="en-US" sz="2330" dirty="0" smtClean="0"/>
              <a:t>A </a:t>
            </a:r>
            <a:r>
              <a:rPr sz="2330" dirty="0" smtClean="0"/>
              <a:t>static camera</a:t>
            </a:r>
            <a:r>
              <a:rPr lang="en-US" sz="2330" dirty="0" smtClean="0"/>
              <a:t> –h</a:t>
            </a:r>
            <a:r>
              <a:rPr sz="2330" dirty="0" smtClean="0"/>
              <a:t>ooked </a:t>
            </a:r>
            <a:r>
              <a:rPr sz="2330" dirty="0"/>
              <a:t>up as a hardware </a:t>
            </a:r>
            <a:r>
              <a:rPr sz="2330" dirty="0" smtClean="0"/>
              <a:t>device</a:t>
            </a:r>
            <a:r>
              <a:rPr lang="en-US" sz="2330" dirty="0" smtClean="0"/>
              <a:t> </a:t>
            </a:r>
            <a:r>
              <a:rPr lang="en-US" sz="2330" dirty="0" smtClean="0"/>
              <a:t>– offside alert</a:t>
            </a:r>
          </a:p>
          <a:p>
            <a:pPr>
              <a:lnSpc>
                <a:spcPct val="80000"/>
              </a:lnSpc>
              <a:spcBef>
                <a:spcPts val="500"/>
              </a:spcBef>
              <a:defRPr sz="2300"/>
            </a:pPr>
            <a:endParaRPr sz="2330" dirty="0"/>
          </a:p>
          <a:p>
            <a:pPr>
              <a:lnSpc>
                <a:spcPct val="80000"/>
              </a:lnSpc>
              <a:spcBef>
                <a:spcPts val="500"/>
              </a:spcBef>
              <a:buFont typeface="Arial" pitchFamily="34" charset="0"/>
              <a:buChar char="•"/>
              <a:defRPr sz="2300"/>
            </a:pPr>
            <a:r>
              <a:rPr sz="2330" dirty="0" smtClean="0"/>
              <a:t>The </a:t>
            </a:r>
            <a:r>
              <a:rPr sz="2330" dirty="0"/>
              <a:t>vertical </a:t>
            </a:r>
            <a:r>
              <a:rPr sz="2330" dirty="0" smtClean="0"/>
              <a:t>lines</a:t>
            </a:r>
            <a:r>
              <a:rPr lang="en-US" sz="2330" dirty="0" smtClean="0"/>
              <a:t>(imaginary)</a:t>
            </a:r>
            <a:r>
              <a:rPr sz="2330" dirty="0" smtClean="0"/>
              <a:t> </a:t>
            </a:r>
            <a:r>
              <a:rPr sz="2330" dirty="0"/>
              <a:t>that constitute </a:t>
            </a:r>
            <a:r>
              <a:rPr lang="en-US" sz="2330" dirty="0" smtClean="0"/>
              <a:t>the</a:t>
            </a:r>
            <a:r>
              <a:rPr sz="2330" dirty="0" smtClean="0"/>
              <a:t> </a:t>
            </a:r>
            <a:r>
              <a:rPr sz="2330" dirty="0"/>
              <a:t>attackers, defenders and ball are used as their positions for logically judging the offside.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lstStyle/>
          <a:p>
            <a:r>
              <a:rPr dirty="0"/>
              <a:t>Problem Statement</a:t>
            </a:r>
          </a:p>
        </p:txBody>
      </p:sp>
      <p:sp>
        <p:nvSpPr>
          <p:cNvPr id="104" name="Content Placeholder 2"/>
          <p:cNvSpPr txBox="1">
            <a:spLocks noGrp="1"/>
          </p:cNvSpPr>
          <p:nvPr>
            <p:ph type="body" idx="1"/>
          </p:nvPr>
        </p:nvSpPr>
        <p:spPr>
          <a:xfrm>
            <a:off x="457200" y="1371600"/>
            <a:ext cx="8229600" cy="4648200"/>
          </a:xfrm>
          <a:prstGeom prst="rect">
            <a:avLst/>
          </a:prstGeom>
        </p:spPr>
        <p:txBody>
          <a:bodyPr>
            <a:normAutofit/>
          </a:bodyPr>
          <a:lstStyle/>
          <a:p>
            <a:pPr algn="just" defTabSz="905255">
              <a:lnSpc>
                <a:spcPct val="80000"/>
              </a:lnSpc>
              <a:spcBef>
                <a:spcPts val="500"/>
              </a:spcBef>
              <a:buFont typeface="Arial" pitchFamily="34" charset="0"/>
              <a:buChar char="•"/>
              <a:defRPr sz="2178"/>
            </a:pPr>
            <a:r>
              <a:rPr lang="en-US" sz="2330" dirty="0" smtClean="0"/>
              <a:t>Offside decisions are one of the most controversial decisions in the game of football. </a:t>
            </a:r>
            <a:endParaRPr lang="en-US" sz="2330" dirty="0" smtClean="0"/>
          </a:p>
          <a:p>
            <a:pPr algn="just" defTabSz="905255">
              <a:lnSpc>
                <a:spcPct val="80000"/>
              </a:lnSpc>
              <a:spcBef>
                <a:spcPts val="500"/>
              </a:spcBef>
              <a:buFont typeface="Arial" pitchFamily="34" charset="0"/>
              <a:buChar char="•"/>
              <a:defRPr sz="2178"/>
            </a:pPr>
            <a:r>
              <a:rPr sz="2330" dirty="0" smtClean="0"/>
              <a:t>It </a:t>
            </a:r>
            <a:r>
              <a:rPr sz="2330" dirty="0"/>
              <a:t>is currently handled by human referees. Being handled by humans makes the process instantaneous but is prone to a lot of false decisions. </a:t>
            </a:r>
          </a:p>
          <a:p>
            <a:pPr algn="just" defTabSz="905255">
              <a:lnSpc>
                <a:spcPct val="80000"/>
              </a:lnSpc>
              <a:spcBef>
                <a:spcPts val="500"/>
              </a:spcBef>
              <a:buFont typeface="Arial" pitchFamily="34" charset="0"/>
              <a:buChar char="•"/>
              <a:defRPr sz="2178"/>
            </a:pPr>
            <a:r>
              <a:rPr sz="2330" dirty="0" smtClean="0"/>
              <a:t>Football </a:t>
            </a:r>
            <a:r>
              <a:rPr sz="2330" dirty="0"/>
              <a:t>being a game of very close margins makes the decisions very more important and relevant to a game. </a:t>
            </a:r>
          </a:p>
          <a:p>
            <a:pPr algn="just" defTabSz="905255">
              <a:lnSpc>
                <a:spcPct val="80000"/>
              </a:lnSpc>
              <a:spcBef>
                <a:spcPts val="500"/>
              </a:spcBef>
              <a:buFont typeface="Arial" pitchFamily="34" charset="0"/>
              <a:buChar char="•"/>
              <a:defRPr sz="2178"/>
            </a:pPr>
            <a:r>
              <a:rPr sz="2330" dirty="0" smtClean="0"/>
              <a:t>Hence </a:t>
            </a:r>
            <a:r>
              <a:rPr sz="2330" dirty="0"/>
              <a:t>the project demands to create an automated system capable of making correct offside decisions in negligible amount of time</a:t>
            </a:r>
            <a:r>
              <a:rPr sz="2330" dirty="0" smtClean="0"/>
              <a:t>.</a:t>
            </a:r>
            <a:endParaRPr lang="en-US" sz="2330" dirty="0" smtClean="0"/>
          </a:p>
          <a:p>
            <a:pPr algn="just" defTabSz="905255">
              <a:lnSpc>
                <a:spcPct val="80000"/>
              </a:lnSpc>
              <a:spcBef>
                <a:spcPts val="500"/>
              </a:spcBef>
              <a:buFont typeface="Arial" pitchFamily="34" charset="0"/>
              <a:buChar char="•"/>
              <a:defRPr sz="2178"/>
            </a:pPr>
            <a:endParaRPr lang="en-US" sz="2330" dirty="0" smtClean="0"/>
          </a:p>
          <a:p>
            <a:pPr algn="just" defTabSz="905255">
              <a:lnSpc>
                <a:spcPct val="80000"/>
              </a:lnSpc>
              <a:spcBef>
                <a:spcPts val="500"/>
              </a:spcBef>
              <a:defRPr sz="2178"/>
            </a:pPr>
            <a:endParaRPr sz="2330" dirty="0"/>
          </a:p>
          <a:p>
            <a:pPr marL="339470" indent="-339470" defTabSz="905255">
              <a:lnSpc>
                <a:spcPct val="80000"/>
              </a:lnSpc>
              <a:spcBef>
                <a:spcPts val="400"/>
              </a:spcBef>
              <a:defRPr sz="2079" b="1"/>
            </a:pPr>
            <a:r>
              <a:rPr sz="2330" dirty="0"/>
              <a:t>INPUT: </a:t>
            </a:r>
            <a:r>
              <a:rPr sz="2330" b="0" dirty="0"/>
              <a:t> A user given video </a:t>
            </a:r>
            <a:r>
              <a:rPr sz="2330" b="0" dirty="0" smtClean="0"/>
              <a:t>clip</a:t>
            </a:r>
            <a:r>
              <a:rPr lang="en-US" sz="2330" b="0" dirty="0" smtClean="0"/>
              <a:t>.</a:t>
            </a:r>
            <a:endParaRPr sz="2330" dirty="0"/>
          </a:p>
          <a:p>
            <a:pPr marL="339470" indent="-339470" defTabSz="905255">
              <a:lnSpc>
                <a:spcPct val="80000"/>
              </a:lnSpc>
              <a:spcBef>
                <a:spcPts val="400"/>
              </a:spcBef>
              <a:defRPr sz="2079" b="1"/>
            </a:pPr>
            <a:r>
              <a:rPr sz="2330" dirty="0"/>
              <a:t>OUTPUT:  </a:t>
            </a:r>
            <a:r>
              <a:rPr sz="2330" b="0" dirty="0"/>
              <a:t>Offside offence will be detected.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457200" y="228600"/>
            <a:ext cx="8229600" cy="762000"/>
          </a:xfrm>
          <a:prstGeom prst="rect">
            <a:avLst/>
          </a:prstGeom>
        </p:spPr>
        <p:txBody>
          <a:bodyPr/>
          <a:lstStyle/>
          <a:p>
            <a:r>
              <a:t>Proposed System</a:t>
            </a:r>
          </a:p>
        </p:txBody>
      </p:sp>
      <p:pic>
        <p:nvPicPr>
          <p:cNvPr id="107" name="Content Placeholder 6" descr="Content Placeholder 6"/>
          <p:cNvPicPr>
            <a:picLocks noChangeAspect="1"/>
          </p:cNvPicPr>
          <p:nvPr/>
        </p:nvPicPr>
        <p:blipFill>
          <a:blip r:embed="rId2" cstate="print">
            <a:extLst/>
          </a:blip>
          <a:stretch>
            <a:fillRect/>
          </a:stretch>
        </p:blipFill>
        <p:spPr>
          <a:xfrm>
            <a:off x="381000" y="1143000"/>
            <a:ext cx="8153400" cy="54102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p>
            <a:r>
              <a:rPr dirty="0"/>
              <a:t>Player detection</a:t>
            </a:r>
          </a:p>
        </p:txBody>
      </p:sp>
      <p:sp>
        <p:nvSpPr>
          <p:cNvPr id="110" name="Content Placeholder 2"/>
          <p:cNvSpPr txBox="1">
            <a:spLocks noGrp="1"/>
          </p:cNvSpPr>
          <p:nvPr>
            <p:ph type="body" idx="1"/>
          </p:nvPr>
        </p:nvSpPr>
        <p:spPr>
          <a:xfrm>
            <a:off x="457200" y="1600200"/>
            <a:ext cx="8229600" cy="4525963"/>
          </a:xfrm>
          <a:prstGeom prst="rect">
            <a:avLst/>
          </a:prstGeom>
        </p:spPr>
        <p:txBody>
          <a:bodyPr/>
          <a:lstStyle/>
          <a:p>
            <a:pPr marL="329184" indent="-329184" defTabSz="877823">
              <a:spcBef>
                <a:spcPts val="600"/>
              </a:spcBef>
              <a:defRPr sz="2784"/>
            </a:pPr>
            <a:r>
              <a:rPr dirty="0"/>
              <a:t>1. Histogram back propagation </a:t>
            </a:r>
          </a:p>
          <a:p>
            <a:pPr defTabSz="877823">
              <a:spcBef>
                <a:spcPts val="600"/>
              </a:spcBef>
              <a:buFont typeface="Wingdings"/>
              <a:defRPr sz="2112"/>
            </a:pPr>
            <a:r>
              <a:rPr sz="2330" dirty="0"/>
              <a:t>Back Projection is a way of recording how well the pixels of a given image fit the distribution of pixels in a histogram model. To put it in simpler </a:t>
            </a:r>
            <a:r>
              <a:rPr sz="2330" dirty="0" err="1"/>
              <a:t>terms:For</a:t>
            </a:r>
            <a:r>
              <a:rPr sz="2330" dirty="0"/>
              <a:t> Back Projection, the histogram model of a feature is calculated and then used to find this feature in an image. </a:t>
            </a:r>
          </a:p>
          <a:p>
            <a:pPr defTabSz="877823">
              <a:spcBef>
                <a:spcPts val="600"/>
              </a:spcBef>
              <a:buFont typeface="Wingdings"/>
              <a:defRPr sz="2112"/>
            </a:pPr>
            <a:r>
              <a:rPr sz="2330" dirty="0"/>
              <a:t>It helps us differentiate the two teams as, it identifies the part of the images based on color. </a:t>
            </a:r>
          </a:p>
          <a:p>
            <a:pPr defTabSz="877823">
              <a:spcBef>
                <a:spcPts val="600"/>
              </a:spcBef>
              <a:buFont typeface="Wingdings"/>
              <a:defRPr sz="2112"/>
            </a:pPr>
            <a:r>
              <a:rPr sz="2330" dirty="0"/>
              <a:t>The histogram is constructed from the patch of the player(Region of Interest) from team A and team B separately. Now the frame is checked and only areas with similar </a:t>
            </a:r>
            <a:r>
              <a:rPr sz="2330" dirty="0" err="1"/>
              <a:t>colour</a:t>
            </a:r>
            <a:r>
              <a:rPr sz="2330" dirty="0"/>
              <a:t> distribution as the patch are selected </a:t>
            </a:r>
            <a:endParaRPr sz="2330" dirty="0"/>
          </a:p>
          <a:p>
            <a:pPr defTabSz="438911">
              <a:lnSpc>
                <a:spcPts val="4200"/>
              </a:lnSpc>
              <a:spcBef>
                <a:spcPts val="1100"/>
              </a:spcBef>
              <a:buFont typeface="Wingdings"/>
              <a:defRPr sz="1792">
                <a:latin typeface="Times Roman"/>
                <a:ea typeface="Times Roman"/>
                <a:cs typeface="Times Roman"/>
                <a:sym typeface="Times Roman"/>
              </a:defRPr>
            </a:pPr>
            <a:endParaRPr sz="233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prstGeom prst="rect">
            <a:avLst/>
          </a:prstGeom>
        </p:spPr>
        <p:txBody>
          <a:bodyPr/>
          <a:lstStyle/>
          <a:p>
            <a:r>
              <a:t>Ball Tracking</a:t>
            </a:r>
          </a:p>
        </p:txBody>
      </p:sp>
      <p:sp>
        <p:nvSpPr>
          <p:cNvPr id="113" name="Content Placeholder 2"/>
          <p:cNvSpPr txBox="1">
            <a:spLocks noGrp="1"/>
          </p:cNvSpPr>
          <p:nvPr>
            <p:ph type="body" idx="1"/>
          </p:nvPr>
        </p:nvSpPr>
        <p:spPr>
          <a:xfrm>
            <a:off x="457200" y="1600200"/>
            <a:ext cx="8229600" cy="4525963"/>
          </a:xfrm>
          <a:prstGeom prst="rect">
            <a:avLst/>
          </a:prstGeom>
        </p:spPr>
        <p:txBody>
          <a:bodyPr/>
          <a:lstStyle/>
          <a:p>
            <a:pPr marL="342900" indent="-342900">
              <a:lnSpc>
                <a:spcPct val="90000"/>
              </a:lnSpc>
              <a:spcBef>
                <a:spcPts val="600"/>
              </a:spcBef>
              <a:defRPr sz="2700"/>
            </a:pPr>
            <a:r>
              <a:t>1.   Background subtraction</a:t>
            </a:r>
          </a:p>
          <a:p>
            <a:pPr>
              <a:lnSpc>
                <a:spcPct val="90000"/>
              </a:lnSpc>
              <a:spcBef>
                <a:spcPts val="600"/>
              </a:spcBef>
              <a:buFont typeface="Wingdings"/>
              <a:defRPr sz="2200"/>
            </a:pPr>
            <a:r>
              <a:t>Every frame of a video can be divided into two different areas: foreground, which groups pixels that are part of the objects of interest (in this case, players of different teams and ball) and background, which groups all pixels that are not part of an object of interest, such as field, sky, stands etc. </a:t>
            </a:r>
          </a:p>
          <a:p>
            <a:pPr>
              <a:lnSpc>
                <a:spcPct val="90000"/>
              </a:lnSpc>
              <a:spcBef>
                <a:spcPts val="600"/>
              </a:spcBef>
              <a:buFont typeface="Wingdings"/>
              <a:defRPr sz="2200"/>
            </a:pPr>
            <a:endParaRPr/>
          </a:p>
          <a:p>
            <a:pPr>
              <a:lnSpc>
                <a:spcPct val="90000"/>
              </a:lnSpc>
              <a:spcBef>
                <a:spcPts val="600"/>
              </a:spcBef>
              <a:buFont typeface="Wingdings"/>
              <a:defRPr sz="2200"/>
            </a:pPr>
            <a:r>
              <a:t>We used MOG2(Mixture of Gaussian) method as it is the most recent, and gives better performance rate and is more precise compared to other methods to separate foreground and background.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609600" y="274638"/>
            <a:ext cx="8001000" cy="1020763"/>
          </a:xfrm>
          <a:prstGeom prst="rect">
            <a:avLst/>
          </a:prstGeom>
        </p:spPr>
        <p:txBody>
          <a:bodyPr/>
          <a:lstStyle/>
          <a:p>
            <a:r>
              <a:t>Ball tracking(cntd)</a:t>
            </a:r>
          </a:p>
        </p:txBody>
      </p:sp>
      <p:sp>
        <p:nvSpPr>
          <p:cNvPr id="116" name="Content Placeholder 2"/>
          <p:cNvSpPr txBox="1">
            <a:spLocks noGrp="1"/>
          </p:cNvSpPr>
          <p:nvPr>
            <p:ph type="body" idx="1"/>
          </p:nvPr>
        </p:nvSpPr>
        <p:spPr>
          <a:xfrm>
            <a:off x="457200" y="1600200"/>
            <a:ext cx="8229600" cy="4525963"/>
          </a:xfrm>
          <a:prstGeom prst="rect">
            <a:avLst/>
          </a:prstGeom>
        </p:spPr>
        <p:txBody>
          <a:bodyPr/>
          <a:lstStyle/>
          <a:p>
            <a:pPr marL="342900" indent="-342900">
              <a:lnSpc>
                <a:spcPct val="80000"/>
              </a:lnSpc>
              <a:spcBef>
                <a:spcPts val="500"/>
              </a:spcBef>
              <a:defRPr sz="2400"/>
            </a:pPr>
            <a:r>
              <a:t>2.  Contour Detection</a:t>
            </a:r>
          </a:p>
          <a:p>
            <a:pPr>
              <a:lnSpc>
                <a:spcPct val="80000"/>
              </a:lnSpc>
              <a:spcBef>
                <a:spcPts val="500"/>
              </a:spcBef>
              <a:buFont typeface="Wingdings"/>
              <a:defRPr sz="2400"/>
            </a:pPr>
            <a:r>
              <a:t>The idea of contour tracking, also known as boundary following or edge tracking, is to traverse the border of a region completely and without repetition . </a:t>
            </a:r>
          </a:p>
          <a:p>
            <a:pPr>
              <a:lnSpc>
                <a:spcPct val="80000"/>
              </a:lnSpc>
              <a:spcBef>
                <a:spcPts val="500"/>
              </a:spcBef>
              <a:buFont typeface="Wingdings"/>
              <a:defRPr sz="2400"/>
            </a:pPr>
            <a:r>
              <a:t>The result of the contour tracking is to obtain a boundary points sequence. </a:t>
            </a:r>
          </a:p>
          <a:p>
            <a:pPr>
              <a:lnSpc>
                <a:spcPct val="80000"/>
              </a:lnSpc>
              <a:spcBef>
                <a:spcPts val="500"/>
              </a:spcBef>
              <a:buFont typeface="Wingdings"/>
              <a:defRPr sz="2400"/>
            </a:pPr>
            <a:r>
              <a:t>Contour tracking is through the order to find out the boundary of the edge points to track. The key of the contour tracking is to judge the next boundary point according to the adjacent points in binary image.</a:t>
            </a:r>
          </a:p>
          <a:p>
            <a:pPr>
              <a:lnSpc>
                <a:spcPct val="80000"/>
              </a:lnSpc>
              <a:spcBef>
                <a:spcPts val="500"/>
              </a:spcBef>
              <a:buFont typeface="Wingdings"/>
              <a:defRPr sz="2400"/>
            </a:pPr>
            <a:r>
              <a:t>Opencv offers cvFindContours function to realize contour tracking, which retrives contour from the binary image, and return the number of the detected contour.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Rectangle 4"/>
          <p:cNvGrpSpPr/>
          <p:nvPr/>
        </p:nvGrpSpPr>
        <p:grpSpPr>
          <a:xfrm>
            <a:off x="3086100" y="153558"/>
            <a:ext cx="3048000" cy="685801"/>
            <a:chOff x="0" y="0"/>
            <a:chExt cx="3048000" cy="685800"/>
          </a:xfrm>
        </p:grpSpPr>
        <p:sp>
          <p:nvSpPr>
            <p:cNvPr id="119" name="Rectangle"/>
            <p:cNvSpPr/>
            <p:nvPr/>
          </p:nvSpPr>
          <p:spPr>
            <a:xfrm>
              <a:off x="0" y="0"/>
              <a:ext cx="3048000" cy="6858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0" name="Background Subtraction"/>
            <p:cNvSpPr txBox="1"/>
            <p:nvPr/>
          </p:nvSpPr>
          <p:spPr>
            <a:xfrm>
              <a:off x="58419" y="176356"/>
              <a:ext cx="29311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Background Subtraction</a:t>
              </a:r>
            </a:p>
          </p:txBody>
        </p:sp>
      </p:grpSp>
      <p:grpSp>
        <p:nvGrpSpPr>
          <p:cNvPr id="124" name="Rectangle 5"/>
          <p:cNvGrpSpPr/>
          <p:nvPr/>
        </p:nvGrpSpPr>
        <p:grpSpPr>
          <a:xfrm>
            <a:off x="3048000" y="1447800"/>
            <a:ext cx="3048000" cy="914400"/>
            <a:chOff x="0" y="0"/>
            <a:chExt cx="3048000" cy="914400"/>
          </a:xfrm>
        </p:grpSpPr>
        <p:sp>
          <p:nvSpPr>
            <p:cNvPr id="122" name="Rectangle"/>
            <p:cNvSpPr/>
            <p:nvPr/>
          </p:nvSpPr>
          <p:spPr>
            <a:xfrm>
              <a:off x="0" y="0"/>
              <a:ext cx="3048000" cy="9144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3" name="Applying masks to ignore players in the background"/>
            <p:cNvSpPr txBox="1"/>
            <p:nvPr/>
          </p:nvSpPr>
          <p:spPr>
            <a:xfrm>
              <a:off x="58419" y="144606"/>
              <a:ext cx="2931162"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rPr dirty="0"/>
                <a:t>Applying masks to ignore players in the background</a:t>
              </a:r>
            </a:p>
          </p:txBody>
        </p:sp>
      </p:grpSp>
      <p:grpSp>
        <p:nvGrpSpPr>
          <p:cNvPr id="127" name="Rectangle 6"/>
          <p:cNvGrpSpPr/>
          <p:nvPr/>
        </p:nvGrpSpPr>
        <p:grpSpPr>
          <a:xfrm>
            <a:off x="3048000" y="2958540"/>
            <a:ext cx="3048000" cy="789079"/>
            <a:chOff x="0" y="0"/>
            <a:chExt cx="3048000" cy="789077"/>
          </a:xfrm>
        </p:grpSpPr>
        <p:sp>
          <p:nvSpPr>
            <p:cNvPr id="125" name="Rectangle"/>
            <p:cNvSpPr/>
            <p:nvPr/>
          </p:nvSpPr>
          <p:spPr>
            <a:xfrm>
              <a:off x="0" y="0"/>
              <a:ext cx="3048000" cy="789078"/>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6" name="Contour Detection"/>
            <p:cNvSpPr txBox="1"/>
            <p:nvPr/>
          </p:nvSpPr>
          <p:spPr>
            <a:xfrm>
              <a:off x="59917" y="250820"/>
              <a:ext cx="2928166" cy="2874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a:solidFill>
                    <a:srgbClr val="FFFFFF"/>
                  </a:solidFill>
                </a:defRPr>
              </a:lvl1pPr>
            </a:lstStyle>
            <a:p>
              <a:r>
                <a:t>Contour Detection</a:t>
              </a:r>
            </a:p>
          </p:txBody>
        </p:sp>
      </p:grpSp>
      <p:grpSp>
        <p:nvGrpSpPr>
          <p:cNvPr id="130" name="Rectangle 7"/>
          <p:cNvGrpSpPr/>
          <p:nvPr/>
        </p:nvGrpSpPr>
        <p:grpSpPr>
          <a:xfrm>
            <a:off x="3124200" y="4189556"/>
            <a:ext cx="2971800" cy="917288"/>
            <a:chOff x="0" y="0"/>
            <a:chExt cx="2971800" cy="917287"/>
          </a:xfrm>
        </p:grpSpPr>
        <p:sp>
          <p:nvSpPr>
            <p:cNvPr id="128" name="Rectangle"/>
            <p:cNvSpPr/>
            <p:nvPr/>
          </p:nvSpPr>
          <p:spPr>
            <a:xfrm>
              <a:off x="0" y="1443"/>
              <a:ext cx="2971800" cy="914401"/>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9" name="Finding contour with largest area to remove possible errors"/>
            <p:cNvSpPr txBox="1"/>
            <p:nvPr/>
          </p:nvSpPr>
          <p:spPr>
            <a:xfrm>
              <a:off x="58419" y="0"/>
              <a:ext cx="2854962"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Finding contour with largest area to remove possible errors</a:t>
              </a:r>
            </a:p>
          </p:txBody>
        </p:sp>
      </p:grpSp>
      <p:grpSp>
        <p:nvGrpSpPr>
          <p:cNvPr id="133" name="Rectangle 8"/>
          <p:cNvGrpSpPr/>
          <p:nvPr/>
        </p:nvGrpSpPr>
        <p:grpSpPr>
          <a:xfrm>
            <a:off x="3048000" y="5535522"/>
            <a:ext cx="3048000" cy="789079"/>
            <a:chOff x="0" y="0"/>
            <a:chExt cx="3048000" cy="789077"/>
          </a:xfrm>
        </p:grpSpPr>
        <p:sp>
          <p:nvSpPr>
            <p:cNvPr id="131" name="Rectangle"/>
            <p:cNvSpPr/>
            <p:nvPr/>
          </p:nvSpPr>
          <p:spPr>
            <a:xfrm>
              <a:off x="0" y="0"/>
              <a:ext cx="3048000" cy="789078"/>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2" name="Ball position"/>
            <p:cNvSpPr txBox="1"/>
            <p:nvPr/>
          </p:nvSpPr>
          <p:spPr>
            <a:xfrm>
              <a:off x="59917" y="250820"/>
              <a:ext cx="2928166" cy="2874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a:solidFill>
                    <a:srgbClr val="FFFFFF"/>
                  </a:solidFill>
                </a:defRPr>
              </a:lvl1pPr>
            </a:lstStyle>
            <a:p>
              <a:r>
                <a:t>Ball position</a:t>
              </a:r>
            </a:p>
          </p:txBody>
        </p:sp>
      </p:grpSp>
      <p:sp>
        <p:nvSpPr>
          <p:cNvPr id="134" name="Straight Arrow Connector 12"/>
          <p:cNvSpPr/>
          <p:nvPr/>
        </p:nvSpPr>
        <p:spPr>
          <a:xfrm flipH="1">
            <a:off x="4369235" y="762399"/>
            <a:ext cx="795" cy="685007"/>
          </a:xfrm>
          <a:prstGeom prst="line">
            <a:avLst/>
          </a:prstGeom>
          <a:ln>
            <a:solidFill>
              <a:srgbClr val="4A7EBB"/>
            </a:solidFill>
            <a:tailEnd type="triangle"/>
          </a:ln>
        </p:spPr>
        <p:txBody>
          <a:bodyPr lIns="45719" rIns="45719"/>
          <a:lstStyle/>
          <a:p>
            <a:endParaRPr/>
          </a:p>
        </p:txBody>
      </p:sp>
      <p:sp>
        <p:nvSpPr>
          <p:cNvPr id="135" name="Straight Arrow Connector 18"/>
          <p:cNvSpPr/>
          <p:nvPr/>
        </p:nvSpPr>
        <p:spPr>
          <a:xfrm>
            <a:off x="4369309" y="2209799"/>
            <a:ext cx="1" cy="789079"/>
          </a:xfrm>
          <a:prstGeom prst="line">
            <a:avLst/>
          </a:prstGeom>
          <a:ln>
            <a:solidFill>
              <a:srgbClr val="4A7EBB"/>
            </a:solidFill>
            <a:tailEnd type="triangle"/>
          </a:ln>
        </p:spPr>
        <p:txBody>
          <a:bodyPr lIns="45719" rIns="45719"/>
          <a:lstStyle/>
          <a:p>
            <a:endParaRPr/>
          </a:p>
        </p:txBody>
      </p:sp>
      <p:sp>
        <p:nvSpPr>
          <p:cNvPr id="136" name="Straight Arrow Connector 28"/>
          <p:cNvSpPr/>
          <p:nvPr/>
        </p:nvSpPr>
        <p:spPr>
          <a:xfrm>
            <a:off x="4370708" y="3619507"/>
            <a:ext cx="1" cy="625189"/>
          </a:xfrm>
          <a:prstGeom prst="line">
            <a:avLst/>
          </a:prstGeom>
          <a:ln>
            <a:solidFill>
              <a:srgbClr val="4A7EBB"/>
            </a:solidFill>
            <a:tailEnd type="triangle"/>
          </a:ln>
        </p:spPr>
        <p:txBody>
          <a:bodyPr lIns="45719" rIns="45719"/>
          <a:lstStyle/>
          <a:p>
            <a:endParaRPr/>
          </a:p>
        </p:txBody>
      </p:sp>
      <p:sp>
        <p:nvSpPr>
          <p:cNvPr id="137" name="Straight Arrow Connector 32"/>
          <p:cNvSpPr/>
          <p:nvPr/>
        </p:nvSpPr>
        <p:spPr>
          <a:xfrm>
            <a:off x="4337769" y="4991262"/>
            <a:ext cx="1" cy="533076"/>
          </a:xfrm>
          <a:prstGeom prst="line">
            <a:avLst/>
          </a:prstGeom>
          <a:ln>
            <a:solidFill>
              <a:srgbClr val="4A7EBB"/>
            </a:solidFill>
            <a:tailEnd type="triangle"/>
          </a:ln>
        </p:spPr>
        <p:txBody>
          <a:bodyPr lIns="45719" rIns="45719"/>
          <a:lstStyle/>
          <a:p>
            <a:endParaRPr/>
          </a:p>
        </p:txBody>
      </p:sp>
      <p:grpSp>
        <p:nvGrpSpPr>
          <p:cNvPr id="140" name="Rectangle 34"/>
          <p:cNvGrpSpPr/>
          <p:nvPr/>
        </p:nvGrpSpPr>
        <p:grpSpPr>
          <a:xfrm>
            <a:off x="4433304" y="798563"/>
            <a:ext cx="2317804" cy="612674"/>
            <a:chOff x="0" y="0"/>
            <a:chExt cx="2317803" cy="612672"/>
          </a:xfrm>
        </p:grpSpPr>
        <p:sp>
          <p:nvSpPr>
            <p:cNvPr id="138" name="Rectangle"/>
            <p:cNvSpPr/>
            <p:nvPr/>
          </p:nvSpPr>
          <p:spPr>
            <a:xfrm>
              <a:off x="0" y="119649"/>
              <a:ext cx="2317804" cy="373375"/>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endParaRPr/>
            </a:p>
          </p:txBody>
        </p:sp>
        <p:sp>
          <p:nvSpPr>
            <p:cNvPr id="139" name="Foreground(i.e. players and the balls"/>
            <p:cNvSpPr txBox="1"/>
            <p:nvPr/>
          </p:nvSpPr>
          <p:spPr>
            <a:xfrm>
              <a:off x="55530" y="0"/>
              <a:ext cx="2206743" cy="6126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Foreground(i.e. players and the balls</a:t>
              </a:r>
            </a:p>
          </p:txBody>
        </p:sp>
      </p:grpSp>
      <p:grpSp>
        <p:nvGrpSpPr>
          <p:cNvPr id="143" name="Rectangle 38"/>
          <p:cNvGrpSpPr/>
          <p:nvPr/>
        </p:nvGrpSpPr>
        <p:grpSpPr>
          <a:xfrm>
            <a:off x="4495800" y="2346923"/>
            <a:ext cx="3048000" cy="625188"/>
            <a:chOff x="0" y="0"/>
            <a:chExt cx="3048000" cy="625187"/>
          </a:xfrm>
        </p:grpSpPr>
        <p:sp>
          <p:nvSpPr>
            <p:cNvPr id="141" name="Rectangle"/>
            <p:cNvSpPr/>
            <p:nvPr/>
          </p:nvSpPr>
          <p:spPr>
            <a:xfrm>
              <a:off x="0" y="160193"/>
              <a:ext cx="3048000" cy="30480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endParaRPr/>
            </a:p>
          </p:txBody>
        </p:sp>
        <p:sp>
          <p:nvSpPr>
            <p:cNvPr id="142" name="Probable regions containing the ball"/>
            <p:cNvSpPr txBox="1"/>
            <p:nvPr/>
          </p:nvSpPr>
          <p:spPr>
            <a:xfrm>
              <a:off x="58419" y="0"/>
              <a:ext cx="2931162"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Probable regions containing the ball</a:t>
              </a:r>
            </a:p>
          </p:txBody>
        </p:sp>
      </p:grpSp>
      <p:grpSp>
        <p:nvGrpSpPr>
          <p:cNvPr id="146" name="Rectangle 43"/>
          <p:cNvGrpSpPr/>
          <p:nvPr/>
        </p:nvGrpSpPr>
        <p:grpSpPr>
          <a:xfrm>
            <a:off x="4405781" y="3802043"/>
            <a:ext cx="2209801" cy="333089"/>
            <a:chOff x="0" y="0"/>
            <a:chExt cx="2209800" cy="333087"/>
          </a:xfrm>
        </p:grpSpPr>
        <p:sp>
          <p:nvSpPr>
            <p:cNvPr id="144" name="Rectangle"/>
            <p:cNvSpPr/>
            <p:nvPr/>
          </p:nvSpPr>
          <p:spPr>
            <a:xfrm>
              <a:off x="0" y="90343"/>
              <a:ext cx="2209800" cy="15240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endParaRPr/>
            </a:p>
          </p:txBody>
        </p:sp>
        <p:sp>
          <p:nvSpPr>
            <p:cNvPr id="145" name="Separated regions"/>
            <p:cNvSpPr txBox="1"/>
            <p:nvPr/>
          </p:nvSpPr>
          <p:spPr>
            <a:xfrm>
              <a:off x="58419" y="-1"/>
              <a:ext cx="2092962"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Separated regions</a:t>
              </a:r>
            </a:p>
          </p:txBody>
        </p:sp>
      </p:grpSp>
      <p:grpSp>
        <p:nvGrpSpPr>
          <p:cNvPr id="149" name="Rectangle 45"/>
          <p:cNvGrpSpPr/>
          <p:nvPr/>
        </p:nvGrpSpPr>
        <p:grpSpPr>
          <a:xfrm>
            <a:off x="4386686" y="5136315"/>
            <a:ext cx="1564222" cy="369735"/>
            <a:chOff x="0" y="0"/>
            <a:chExt cx="1564221" cy="369734"/>
          </a:xfrm>
        </p:grpSpPr>
        <p:sp>
          <p:nvSpPr>
            <p:cNvPr id="147" name="Rectangle"/>
            <p:cNvSpPr/>
            <p:nvPr/>
          </p:nvSpPr>
          <p:spPr>
            <a:xfrm>
              <a:off x="0" y="100283"/>
              <a:ext cx="1564222" cy="169168"/>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endParaRPr/>
            </a:p>
          </p:txBody>
        </p:sp>
        <p:sp>
          <p:nvSpPr>
            <p:cNvPr id="148" name="Single Region"/>
            <p:cNvSpPr txBox="1"/>
            <p:nvPr/>
          </p:nvSpPr>
          <p:spPr>
            <a:xfrm>
              <a:off x="36340" y="0"/>
              <a:ext cx="1491542" cy="3697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Single Region</a:t>
              </a:r>
            </a:p>
          </p:txBody>
        </p:sp>
      </p:grpSp>
      <p:grpSp>
        <p:nvGrpSpPr>
          <p:cNvPr id="152" name="Rectangle 17"/>
          <p:cNvGrpSpPr/>
          <p:nvPr/>
        </p:nvGrpSpPr>
        <p:grpSpPr>
          <a:xfrm>
            <a:off x="2971800" y="6324600"/>
            <a:ext cx="3276600" cy="333088"/>
            <a:chOff x="0" y="0"/>
            <a:chExt cx="3276600" cy="333087"/>
          </a:xfrm>
        </p:grpSpPr>
        <p:sp>
          <p:nvSpPr>
            <p:cNvPr id="150" name="Rectangle"/>
            <p:cNvSpPr/>
            <p:nvPr/>
          </p:nvSpPr>
          <p:spPr>
            <a:xfrm>
              <a:off x="0" y="14143"/>
              <a:ext cx="3276600" cy="30480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endParaRPr/>
            </a:p>
          </p:txBody>
        </p:sp>
        <p:sp>
          <p:nvSpPr>
            <p:cNvPr id="151" name="Ball segmentation diagram"/>
            <p:cNvSpPr txBox="1"/>
            <p:nvPr/>
          </p:nvSpPr>
          <p:spPr>
            <a:xfrm>
              <a:off x="58419" y="0"/>
              <a:ext cx="31597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Ball segmentation diagram</a:t>
              </a:r>
            </a:p>
          </p:txBody>
        </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TotalTime>
  <Words>1545</Words>
  <Application>Microsoft Office PowerPoint</Application>
  <PresentationFormat>On-screen Show (4:3)</PresentationFormat>
  <Paragraphs>117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Automatic offside detection</vt:lpstr>
      <vt:lpstr>Abstract</vt:lpstr>
      <vt:lpstr>h</vt:lpstr>
      <vt:lpstr>Problem Statement</vt:lpstr>
      <vt:lpstr>Proposed System</vt:lpstr>
      <vt:lpstr>Player detection</vt:lpstr>
      <vt:lpstr>Ball Tracking</vt:lpstr>
      <vt:lpstr>Ball tracking(cntd)</vt:lpstr>
      <vt:lpstr>Slide 9</vt:lpstr>
      <vt:lpstr>Pass Detection</vt:lpstr>
      <vt:lpstr>Drawing offside lines</vt:lpstr>
      <vt:lpstr>Drawing offside lines(continued)</vt:lpstr>
      <vt:lpstr>Slide 13</vt:lpstr>
      <vt:lpstr>Offside rule Application</vt:lpstr>
      <vt:lpstr>Offside offence</vt:lpstr>
      <vt:lpstr>Conclusion</vt:lpstr>
      <vt:lpstr>Future Work</vt:lpstr>
      <vt:lpstr>References</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offside detection</dc:title>
  <cp:lastModifiedBy>Windows User</cp:lastModifiedBy>
  <cp:revision>8</cp:revision>
  <dcterms:modified xsi:type="dcterms:W3CDTF">2020-09-22T04:34:01Z</dcterms:modified>
</cp:coreProperties>
</file>