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8"/>
  </p:notesMasterIdLst>
  <p:sldIdLst>
    <p:sldId id="256" r:id="rId2"/>
    <p:sldId id="257" r:id="rId3"/>
    <p:sldId id="272" r:id="rId4"/>
    <p:sldId id="259" r:id="rId5"/>
    <p:sldId id="267" r:id="rId6"/>
    <p:sldId id="265" r:id="rId7"/>
    <p:sldId id="270" r:id="rId8"/>
    <p:sldId id="261" r:id="rId9"/>
    <p:sldId id="262" r:id="rId10"/>
    <p:sldId id="263" r:id="rId11"/>
    <p:sldId id="264" r:id="rId12"/>
    <p:sldId id="268" r:id="rId13"/>
    <p:sldId id="271" r:id="rId14"/>
    <p:sldId id="266" r:id="rId15"/>
    <p:sldId id="269" r:id="rId16"/>
    <p:sldId id="27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CC532B-80BA-4F35-A6B3-6A5843B8DC4C}" v="1912" dt="2025-02-11T11:24:33.096"/>
    <p1510:client id="{B4C11E31-2206-53EB-DAF5-DAF163358148}" v="6" dt="2025-02-11T10:01:32.124"/>
    <p1510:client id="{BE399253-34EA-3011-9B73-5AB6F9322A12}" v="131" dt="2025-02-10T17:38:18.784"/>
    <p1510:client id="{C907A115-DA61-1F82-39CF-434184C5F89C}" v="6817" dt="2025-02-11T07:42:50.385"/>
    <p1510:client id="{D1719970-9F31-B069-9D7F-3F41590595AE}" v="3014" dt="2025-02-11T10:34:36.6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napToGrid="0">
      <p:cViewPr varScale="1">
        <p:scale>
          <a:sx n="91" d="100"/>
          <a:sy n="91" d="100"/>
        </p:scale>
        <p:origin x="60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9FDFB-BE05-4796-A71E-9382E1E79E38}"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8D47D5-7B00-4936-83C7-FF28C73C7BBE}" type="slidenum">
              <a:rPr lang="en-IN" smtClean="0"/>
              <a:t>‹#›</a:t>
            </a:fld>
            <a:endParaRPr lang="en-IN"/>
          </a:p>
        </p:txBody>
      </p:sp>
    </p:spTree>
    <p:extLst>
      <p:ext uri="{BB962C8B-B14F-4D97-AF65-F5344CB8AC3E}">
        <p14:creationId xmlns:p14="http://schemas.microsoft.com/office/powerpoint/2010/main" val="2187796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8D47D5-7B00-4936-83C7-FF28C73C7BBE}" type="slidenum">
              <a:rPr lang="en-IN" smtClean="0"/>
              <a:t>7</a:t>
            </a:fld>
            <a:endParaRPr lang="en-IN"/>
          </a:p>
        </p:txBody>
      </p:sp>
    </p:spTree>
    <p:extLst>
      <p:ext uri="{BB962C8B-B14F-4D97-AF65-F5344CB8AC3E}">
        <p14:creationId xmlns:p14="http://schemas.microsoft.com/office/powerpoint/2010/main" val="19739988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First">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27410BB7-D9A6-AA9E-3230-BBD1CB729291}"/>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pic>
        <p:nvPicPr>
          <p:cNvPr id="8" name="Picture 7" descr="A picture containing drawing">
            <a:extLst>
              <a:ext uri="{FF2B5EF4-FFF2-40B4-BE49-F238E27FC236}">
                <a16:creationId xmlns:a16="http://schemas.microsoft.com/office/drawing/2014/main" id="{ED0F4690-827E-99E4-3014-C130CD0CEB92}"/>
              </a:ext>
            </a:extLst>
          </p:cNvPr>
          <p:cNvPicPr>
            <a:picLocks noChangeAspect="1"/>
          </p:cNvPicPr>
          <p:nvPr/>
        </p:nvPicPr>
        <p:blipFill>
          <a:blip r:embed="rId2" cstate="email"/>
          <a:stretch>
            <a:fillRect/>
          </a:stretch>
        </p:blipFill>
        <p:spPr>
          <a:xfrm>
            <a:off x="525805" y="2876438"/>
            <a:ext cx="4720751" cy="1136151"/>
          </a:xfrm>
          <a:prstGeom prst="rect">
            <a:avLst/>
          </a:prstGeom>
        </p:spPr>
      </p:pic>
      <p:cxnSp>
        <p:nvCxnSpPr>
          <p:cNvPr id="10" name="Straight Connector 9">
            <a:extLst>
              <a:ext uri="{FF2B5EF4-FFF2-40B4-BE49-F238E27FC236}">
                <a16:creationId xmlns:a16="http://schemas.microsoft.com/office/drawing/2014/main" id="{AF34B1CD-6698-77DC-92B1-7792B9201112}"/>
              </a:ext>
            </a:extLst>
          </p:cNvPr>
          <p:cNvCxnSpPr/>
          <p:nvPr/>
        </p:nvCxnSpPr>
        <p:spPr>
          <a:xfrm>
            <a:off x="6113835" y="2176248"/>
            <a:ext cx="0" cy="2569663"/>
          </a:xfrm>
          <a:prstGeom prst="line">
            <a:avLst/>
          </a:prstGeom>
          <a:ln>
            <a:solidFill>
              <a:srgbClr val="FFC000"/>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90277E68-C3D6-93CD-948E-B47BB87672FE}"/>
              </a:ext>
            </a:extLst>
          </p:cNvPr>
          <p:cNvSpPr txBox="1"/>
          <p:nvPr/>
        </p:nvSpPr>
        <p:spPr>
          <a:xfrm>
            <a:off x="7292048" y="3250246"/>
            <a:ext cx="4015517" cy="584775"/>
          </a:xfrm>
          <a:prstGeom prst="rect">
            <a:avLst/>
          </a:prstGeom>
          <a:noFill/>
        </p:spPr>
        <p:txBody>
          <a:bodyPr wrap="square" rtlCol="0">
            <a:spAutoFit/>
          </a:bodyPr>
          <a:lstStyle/>
          <a:p>
            <a:pPr algn="ctr"/>
            <a:r>
              <a:rPr lang="en-US" sz="3200" dirty="0">
                <a:solidFill>
                  <a:schemeClr val="bg1"/>
                </a:solidFill>
                <a:latin typeface="Times New Roman" panose="02020603050405020304" pitchFamily="18" charset="0"/>
                <a:ea typeface="Malgun Gothic" panose="020B0503020000020004" pitchFamily="34" charset="-127"/>
                <a:cs typeface="Times New Roman" panose="02020603050405020304" pitchFamily="18" charset="0"/>
              </a:rPr>
              <a:t>School of AI</a:t>
            </a:r>
          </a:p>
        </p:txBody>
      </p:sp>
      <p:sp>
        <p:nvSpPr>
          <p:cNvPr id="2" name="Title 1">
            <a:extLst>
              <a:ext uri="{FF2B5EF4-FFF2-40B4-BE49-F238E27FC236}">
                <a16:creationId xmlns:a16="http://schemas.microsoft.com/office/drawing/2014/main" id="{D2290F28-5C2F-3AF2-8312-C5FB519135F1}"/>
              </a:ext>
            </a:extLst>
          </p:cNvPr>
          <p:cNvSpPr txBox="1">
            <a:spLocks/>
          </p:cNvSpPr>
          <p:nvPr/>
        </p:nvSpPr>
        <p:spPr>
          <a:xfrm>
            <a:off x="875236" y="5092972"/>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000" kern="1200">
                <a:solidFill>
                  <a:schemeClr val="bg1"/>
                </a:solidFill>
                <a:latin typeface="Times New Roman" panose="02020603050405020304" pitchFamily="18" charset="0"/>
                <a:ea typeface="+mj-ea"/>
                <a:cs typeface="Times New Roman" panose="02020603050405020304" pitchFamily="18" charset="0"/>
              </a:defRPr>
            </a:lvl1pPr>
          </a:lstStyle>
          <a:p>
            <a:endParaRPr lang="en-US" sz="3200" dirty="0"/>
          </a:p>
        </p:txBody>
      </p:sp>
      <p:sp>
        <p:nvSpPr>
          <p:cNvPr id="5" name="Title 1">
            <a:extLst>
              <a:ext uri="{FF2B5EF4-FFF2-40B4-BE49-F238E27FC236}">
                <a16:creationId xmlns:a16="http://schemas.microsoft.com/office/drawing/2014/main" id="{D439BC5A-CFE3-9C7B-8F3A-2719BEDFF367}"/>
              </a:ext>
            </a:extLst>
          </p:cNvPr>
          <p:cNvSpPr>
            <a:spLocks noGrp="1"/>
          </p:cNvSpPr>
          <p:nvPr>
            <p:ph type="title"/>
          </p:nvPr>
        </p:nvSpPr>
        <p:spPr>
          <a:xfrm>
            <a:off x="812321" y="474453"/>
            <a:ext cx="10515600" cy="1095556"/>
          </a:xfrm>
        </p:spPr>
        <p:txBody>
          <a:bodyPr anchor="ctr">
            <a:normAutofit/>
          </a:bodyPr>
          <a:lstStyle>
            <a:lvl1pPr algn="ct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971762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337F83CE-2C2E-44E5-B07A-DDB490DE68E3}" type="datetimeFigureOut">
              <a:rPr lang="en-IN" smtClean="0"/>
              <a:t>12-02-2025</a:t>
            </a:fld>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557454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337F83CE-2C2E-44E5-B07A-DDB490DE68E3}" type="datetimeFigureOut">
              <a:rPr lang="en-IN" smtClean="0"/>
              <a:t>12-02-2025</a:t>
            </a:fld>
            <a:endParaRPr lang="en-IN"/>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IN"/>
          </a:p>
        </p:txBody>
      </p:sp>
      <p:sp>
        <p:nvSpPr>
          <p:cNvPr id="6" name="Slide Number Placeholder 5"/>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142587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F1B4-9630-C7BD-D726-1BA7BFDD47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017621-C64A-A25D-F412-1E3EDC9DCA4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8E6175C-8F3A-F45C-905F-445A60DA5C2B}"/>
              </a:ext>
            </a:extLst>
          </p:cNvPr>
          <p:cNvSpPr>
            <a:spLocks noGrp="1"/>
          </p:cNvSpPr>
          <p:nvPr>
            <p:ph type="dt" sz="half" idx="10"/>
          </p:nvPr>
        </p:nvSpPr>
        <p:spPr/>
        <p:txBody>
          <a:bodyPr/>
          <a:lstStyle/>
          <a:p>
            <a:fld id="{337F83CE-2C2E-44E5-B07A-DDB490DE68E3}" type="datetimeFigureOut">
              <a:rPr lang="en-IN" smtClean="0"/>
              <a:t>12-02-2025</a:t>
            </a:fld>
            <a:endParaRPr lang="en-IN"/>
          </a:p>
        </p:txBody>
      </p:sp>
      <p:sp>
        <p:nvSpPr>
          <p:cNvPr id="5" name="Footer Placeholder 4">
            <a:extLst>
              <a:ext uri="{FF2B5EF4-FFF2-40B4-BE49-F238E27FC236}">
                <a16:creationId xmlns:a16="http://schemas.microsoft.com/office/drawing/2014/main" id="{43DBAF89-E9DE-30E3-B768-B66A180C1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2D04C-C271-8B49-F863-BB65FE30D7CA}"/>
              </a:ext>
            </a:extLst>
          </p:cNvPr>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2145540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Headin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25867C-1C39-CE78-DD34-F1592BA4AEBB}"/>
              </a:ext>
            </a:extLst>
          </p:cNvPr>
          <p:cNvSpPr/>
          <p:nvPr/>
        </p:nvSpPr>
        <p:spPr>
          <a:xfrm>
            <a:off x="0" y="1"/>
            <a:ext cx="12192000" cy="1439333"/>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129396" y="73211"/>
            <a:ext cx="11947585" cy="1325563"/>
          </a:xfrm>
        </p:spPr>
        <p:txBody>
          <a:bodyPr>
            <a:normAutofit/>
          </a:bodyPr>
          <a:lstStyle>
            <a:lvl1pPr>
              <a:defRPr sz="3200">
                <a:solidFill>
                  <a:schemeClr val="bg1"/>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126522" y="1466491"/>
            <a:ext cx="11950460" cy="4891177"/>
          </a:xfrm>
        </p:spPr>
        <p:txBody>
          <a:bodyPr/>
          <a:lstStyle>
            <a:lvl1pPr>
              <a:defRPr>
                <a:latin typeface="Times New Roman" panose="02020603050405020304" pitchFamily="18" charset="0"/>
                <a:cs typeface="Times New Roman" panose="02020603050405020304" pitchFamily="18" charset="0"/>
              </a:defRPr>
            </a:lvl1pPr>
            <a:lvl2pPr>
              <a:defRPr sz="26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400">
                <a:latin typeface="Times New Roman" panose="02020603050405020304" pitchFamily="18" charset="0"/>
                <a:cs typeface="Times New Roman" panose="02020603050405020304" pitchFamily="18" charset="0"/>
              </a:defRPr>
            </a:lvl4pPr>
            <a:lvl5pPr>
              <a:defRPr sz="24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9277709" y="6364978"/>
            <a:ext cx="2743200" cy="365125"/>
          </a:xfrm>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2924080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WO Heading">
    <p:spTree>
      <p:nvGrpSpPr>
        <p:cNvPr id="1" name=""/>
        <p:cNvGrpSpPr/>
        <p:nvPr/>
      </p:nvGrpSpPr>
      <p:grpSpPr>
        <a:xfrm>
          <a:off x="0" y="0"/>
          <a:ext cx="0" cy="0"/>
          <a:chOff x="0" y="0"/>
          <a:chExt cx="0" cy="0"/>
        </a:xfrm>
      </p:grpSpPr>
      <p:sp>
        <p:nvSpPr>
          <p:cNvPr id="3" name="Content Placeholder 2"/>
          <p:cNvSpPr>
            <a:spLocks noGrp="1"/>
          </p:cNvSpPr>
          <p:nvPr>
            <p:ph idx="1"/>
          </p:nvPr>
        </p:nvSpPr>
        <p:spPr>
          <a:xfrm>
            <a:off x="230037" y="172528"/>
            <a:ext cx="11800936" cy="6185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4219510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469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1D46A-3397-65AC-A62D-D953DA3374FB}"/>
              </a:ext>
            </a:extLst>
          </p:cNvPr>
          <p:cNvSpPr/>
          <p:nvPr/>
        </p:nvSpPr>
        <p:spPr>
          <a:xfrm>
            <a:off x="0" y="0"/>
            <a:ext cx="12192000" cy="6858000"/>
          </a:xfrm>
          <a:prstGeom prst="rect">
            <a:avLst/>
          </a:prstGeom>
          <a:solidFill>
            <a:srgbClr val="B8114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838200" y="2002633"/>
            <a:ext cx="10515600" cy="2852737"/>
          </a:xfrm>
        </p:spPr>
        <p:txBody>
          <a:bodyPr anchor="ctr">
            <a:normAutofit/>
          </a:bodyPr>
          <a:lstStyle>
            <a:lvl1pPr algn="ctr">
              <a:defRPr sz="3200">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1566614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3517" y="1423358"/>
            <a:ext cx="5916283" cy="4951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414732"/>
            <a:ext cx="5930660" cy="4960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357679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38200" y="6356352"/>
            <a:ext cx="2743200" cy="365125"/>
          </a:xfrm>
          <a:prstGeom prst="rect">
            <a:avLst/>
          </a:prstGeom>
        </p:spPr>
        <p:txBody>
          <a:bodyPr/>
          <a:lstStyle/>
          <a:p>
            <a:fld id="{337F83CE-2C2E-44E5-B07A-DDB490DE68E3}" type="datetimeFigureOut">
              <a:rPr lang="en-IN" smtClean="0"/>
              <a:t>12-02-2025</a:t>
            </a:fld>
            <a:endParaRPr lang="en-IN"/>
          </a:p>
        </p:txBody>
      </p:sp>
      <p:sp>
        <p:nvSpPr>
          <p:cNvPr id="8" name="Footer Placeholder 7"/>
          <p:cNvSpPr>
            <a:spLocks noGrp="1"/>
          </p:cNvSpPr>
          <p:nvPr>
            <p:ph type="ftr" sz="quarter" idx="11"/>
          </p:nvPr>
        </p:nvSpPr>
        <p:spPr>
          <a:xfrm>
            <a:off x="4038600" y="6356352"/>
            <a:ext cx="4114800" cy="365125"/>
          </a:xfrm>
          <a:prstGeom prst="rect">
            <a:avLst/>
          </a:prstGeom>
        </p:spPr>
        <p:txBody>
          <a:bodyPr/>
          <a:lstStyle/>
          <a:p>
            <a:endParaRPr lang="en-IN"/>
          </a:p>
        </p:txBody>
      </p:sp>
      <p:sp>
        <p:nvSpPr>
          <p:cNvPr id="9" name="Slide Number Placeholder 8"/>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14516019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337F83CE-2C2E-44E5-B07A-DDB490DE68E3}" type="datetimeFigureOut">
              <a:rPr lang="en-IN" smtClean="0"/>
              <a:t>12-02-2025</a:t>
            </a:fld>
            <a:endParaRPr lang="en-IN"/>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3288459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337F83CE-2C2E-44E5-B07A-DDB490DE68E3}" type="datetimeFigureOut">
              <a:rPr lang="en-IN" smtClean="0"/>
              <a:t>12-02-2025</a:t>
            </a:fld>
            <a:endParaRPr lang="en-IN"/>
          </a:p>
        </p:txBody>
      </p:sp>
      <p:sp>
        <p:nvSpPr>
          <p:cNvPr id="6" name="Footer Placeholder 5"/>
          <p:cNvSpPr>
            <a:spLocks noGrp="1"/>
          </p:cNvSpPr>
          <p:nvPr>
            <p:ph type="ftr" sz="quarter" idx="11"/>
          </p:nvPr>
        </p:nvSpPr>
        <p:spPr>
          <a:xfrm>
            <a:off x="4038600" y="6356352"/>
            <a:ext cx="4114800" cy="365125"/>
          </a:xfrm>
          <a:prstGeom prst="rect">
            <a:avLst/>
          </a:prstGeom>
        </p:spPr>
        <p:txBody>
          <a:bodyPr/>
          <a:lstStyle/>
          <a:p>
            <a:endParaRPr lang="en-IN"/>
          </a:p>
        </p:txBody>
      </p:sp>
      <p:sp>
        <p:nvSpPr>
          <p:cNvPr id="7" name="Slide Number Placeholder 6"/>
          <p:cNvSpPr>
            <a:spLocks noGrp="1"/>
          </p:cNvSpPr>
          <p:nvPr>
            <p:ph type="sldNum" sz="quarter" idx="12"/>
          </p:nvPr>
        </p:nvSpPr>
        <p:spPr/>
        <p:txBody>
          <a:bodyPr/>
          <a:lstStyle/>
          <a:p>
            <a:fld id="{ED21FE93-2681-4F55-9355-A02E4A96543A}" type="slidenum">
              <a:rPr lang="en-IN" smtClean="0"/>
              <a:t>‹#›</a:t>
            </a:fld>
            <a:endParaRPr lang="en-IN"/>
          </a:p>
        </p:txBody>
      </p:sp>
    </p:spTree>
    <p:extLst>
      <p:ext uri="{BB962C8B-B14F-4D97-AF65-F5344CB8AC3E}">
        <p14:creationId xmlns:p14="http://schemas.microsoft.com/office/powerpoint/2010/main" val="3315456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A39F6B5-49F2-4192-7516-544D643D5C11}"/>
              </a:ext>
            </a:extLst>
          </p:cNvPr>
          <p:cNvSpPr/>
          <p:nvPr/>
        </p:nvSpPr>
        <p:spPr>
          <a:xfrm>
            <a:off x="0" y="0"/>
            <a:ext cx="12192000" cy="6858000"/>
          </a:xfrm>
          <a:prstGeom prst="rect">
            <a:avLst/>
          </a:prstGeom>
          <a:solidFill>
            <a:srgbClr val="B8114F"/>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8" name="Rectangle 7">
            <a:extLst>
              <a:ext uri="{FF2B5EF4-FFF2-40B4-BE49-F238E27FC236}">
                <a16:creationId xmlns:a16="http://schemas.microsoft.com/office/drawing/2014/main" id="{E583283A-E272-8F1E-0E55-C19E65D9F42B}"/>
              </a:ext>
            </a:extLst>
          </p:cNvPr>
          <p:cNvSpPr/>
          <p:nvPr/>
        </p:nvSpPr>
        <p:spPr>
          <a:xfrm>
            <a:off x="115768" y="69574"/>
            <a:ext cx="12006469" cy="6718852"/>
          </a:xfrm>
          <a:prstGeom prst="rect">
            <a:avLst/>
          </a:prstGeom>
          <a:solidFill>
            <a:schemeClr val="bg1"/>
          </a:solidFill>
          <a:ln>
            <a:solidFill>
              <a:srgbClr val="B8114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Placeholder 1"/>
          <p:cNvSpPr>
            <a:spLocks noGrp="1"/>
          </p:cNvSpPr>
          <p:nvPr>
            <p:ph type="title"/>
          </p:nvPr>
        </p:nvSpPr>
        <p:spPr>
          <a:xfrm>
            <a:off x="126519" y="80456"/>
            <a:ext cx="11984967"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5019" y="1420183"/>
            <a:ext cx="11996467" cy="49633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335219" y="6390858"/>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1FE93-2681-4F55-9355-A02E4A96543A}" type="slidenum">
              <a:rPr lang="en-IN" smtClean="0"/>
              <a:t>‹#›</a:t>
            </a:fld>
            <a:endParaRPr lang="en-IN"/>
          </a:p>
        </p:txBody>
      </p:sp>
    </p:spTree>
    <p:extLst>
      <p:ext uri="{BB962C8B-B14F-4D97-AF65-F5344CB8AC3E}">
        <p14:creationId xmlns:p14="http://schemas.microsoft.com/office/powerpoint/2010/main" val="370815169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Lst>
  <p:txStyles>
    <p:titleStyle>
      <a:lvl1pPr algn="l" defTabSz="914400" rtl="0" eaLnBrk="1" latinLnBrk="0" hangingPunct="1">
        <a:lnSpc>
          <a:spcPct val="90000"/>
        </a:lnSpc>
        <a:spcBef>
          <a:spcPct val="0"/>
        </a:spcBef>
        <a:buNone/>
        <a:defRPr sz="32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AF8A-EF28-7145-6769-2BF39D7E83A6}"/>
              </a:ext>
            </a:extLst>
          </p:cNvPr>
          <p:cNvSpPr>
            <a:spLocks noGrp="1"/>
          </p:cNvSpPr>
          <p:nvPr>
            <p:ph type="ctrTitle"/>
          </p:nvPr>
        </p:nvSpPr>
        <p:spPr/>
        <p:txBody>
          <a:bodyPr>
            <a:normAutofit fontScale="90000"/>
          </a:bodyPr>
          <a:lstStyle/>
          <a:p>
            <a:r>
              <a:rPr lang="en-US" dirty="0"/>
              <a:t>VISUAL QUESTION ANSWERING </a:t>
            </a:r>
            <a:br>
              <a:rPr lang="en-US" dirty="0"/>
            </a:br>
            <a:r>
              <a:rPr lang="en-US" dirty="0"/>
              <a:t>USING </a:t>
            </a:r>
            <a:br>
              <a:rPr lang="en-US" dirty="0"/>
            </a:br>
            <a:r>
              <a:rPr lang="en-US" dirty="0"/>
              <a:t>NEURAL NETWORKS </a:t>
            </a:r>
            <a:endParaRPr lang="en-IN" dirty="0"/>
          </a:p>
        </p:txBody>
      </p:sp>
      <p:sp>
        <p:nvSpPr>
          <p:cNvPr id="3" name="Subtitle 2">
            <a:extLst>
              <a:ext uri="{FF2B5EF4-FFF2-40B4-BE49-F238E27FC236}">
                <a16:creationId xmlns:a16="http://schemas.microsoft.com/office/drawing/2014/main" id="{E27C13D4-0CD7-C22E-7831-3C7362F1AA34}"/>
              </a:ext>
            </a:extLst>
          </p:cNvPr>
          <p:cNvSpPr>
            <a:spLocks noGrp="1"/>
          </p:cNvSpPr>
          <p:nvPr>
            <p:ph type="subTitle" idx="1"/>
          </p:nvPr>
        </p:nvSpPr>
        <p:spPr>
          <a:xfrm>
            <a:off x="330200" y="4428065"/>
            <a:ext cx="9144000" cy="1608667"/>
          </a:xfrm>
        </p:spPr>
        <p:txBody>
          <a:bodyPr>
            <a:normAutofit/>
          </a:bodyPr>
          <a:lstStyle/>
          <a:p>
            <a:r>
              <a:rPr lang="en-US" sz="2000" dirty="0"/>
              <a:t>AIM : To design a VQA model with the Help of Neural Networks</a:t>
            </a:r>
            <a:endParaRPr lang="en-IN" sz="2000" dirty="0"/>
          </a:p>
        </p:txBody>
      </p:sp>
    </p:spTree>
    <p:extLst>
      <p:ext uri="{BB962C8B-B14F-4D97-AF65-F5344CB8AC3E}">
        <p14:creationId xmlns:p14="http://schemas.microsoft.com/office/powerpoint/2010/main" val="3047708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A25A5A-313B-ADC2-7A0F-BAC2A11FB910}"/>
              </a:ext>
            </a:extLst>
          </p:cNvPr>
          <p:cNvSpPr txBox="1"/>
          <p:nvPr/>
        </p:nvSpPr>
        <p:spPr>
          <a:xfrm>
            <a:off x="313267" y="287866"/>
            <a:ext cx="1998752" cy="461665"/>
          </a:xfrm>
          <a:prstGeom prst="rect">
            <a:avLst/>
          </a:prstGeom>
          <a:noFill/>
        </p:spPr>
        <p:txBody>
          <a:bodyPr wrap="none" rtlCol="0">
            <a:spAutoFit/>
          </a:bodyPr>
          <a:lstStyle/>
          <a:p>
            <a:r>
              <a:rPr lang="en-US" sz="2400" b="1" dirty="0"/>
              <a:t>ADVANTAGES:</a:t>
            </a:r>
            <a:endParaRPr lang="en-IN" sz="2400" b="1" dirty="0"/>
          </a:p>
        </p:txBody>
      </p:sp>
      <p:sp>
        <p:nvSpPr>
          <p:cNvPr id="3" name="TextBox 2">
            <a:extLst>
              <a:ext uri="{FF2B5EF4-FFF2-40B4-BE49-F238E27FC236}">
                <a16:creationId xmlns:a16="http://schemas.microsoft.com/office/drawing/2014/main" id="{3331672F-ECA5-05AA-C81F-9C4754CB9658}"/>
              </a:ext>
            </a:extLst>
          </p:cNvPr>
          <p:cNvSpPr txBox="1"/>
          <p:nvPr/>
        </p:nvSpPr>
        <p:spPr>
          <a:xfrm>
            <a:off x="143933" y="749531"/>
            <a:ext cx="11904133" cy="2308324"/>
          </a:xfrm>
          <a:prstGeom prst="rect">
            <a:avLst/>
          </a:prstGeom>
          <a:noFill/>
        </p:spPr>
        <p:txBody>
          <a:bodyPr wrap="square" lIns="91440" tIns="45720" rIns="91440" bIns="45720" rtlCol="0" anchor="t">
            <a:spAutoFit/>
          </a:bodyPr>
          <a:lstStyle/>
          <a:p>
            <a:r>
              <a:rPr lang="en-US" dirty="0"/>
              <a:t>All the applications of VQA add into advantages of VQA , yet let us mention some more:</a:t>
            </a:r>
          </a:p>
          <a:p>
            <a:endParaRPr lang="en-US" dirty="0"/>
          </a:p>
          <a:p>
            <a:pPr marL="285750" indent="-285750">
              <a:buFont typeface="Arial" panose="020B0604020202020204" pitchFamily="34" charset="0"/>
              <a:buChar char="•"/>
            </a:pPr>
            <a:r>
              <a:rPr lang="en-US" dirty="0"/>
              <a:t>Advanced Human-Computer interaction can be achieved by  integrating it into virtual assistants and chatbots for better user experiences.</a:t>
            </a:r>
            <a:endParaRPr lang="en-US" dirty="0">
              <a:ea typeface="Calibri"/>
              <a:cs typeface="Calibri"/>
            </a:endParaRPr>
          </a:p>
          <a:p>
            <a:pPr marL="285750" indent="-285750">
              <a:buFont typeface="Arial" panose="020B0604020202020204" pitchFamily="34" charset="0"/>
              <a:buChar char="•"/>
            </a:pPr>
            <a:r>
              <a:rPr lang="en-US" dirty="0"/>
              <a:t>Improved Search and Recommendation Systems  where VQA allows users to search for products by asking questions about images.</a:t>
            </a:r>
            <a:endParaRPr lang="en-US" dirty="0">
              <a:ea typeface="Calibri"/>
              <a:cs typeface="Calibri"/>
            </a:endParaRPr>
          </a:p>
          <a:p>
            <a:pPr marL="285750" indent="-285750">
              <a:buFont typeface="Arial" panose="020B0604020202020204" pitchFamily="34" charset="0"/>
              <a:buChar char="•"/>
            </a:pPr>
            <a:r>
              <a:rPr lang="en-US" dirty="0"/>
              <a:t>Helps in Providing Personalized responses based on user’s images based queries.</a:t>
            </a:r>
            <a:endParaRPr lang="en-US" dirty="0">
              <a:ea typeface="Calibri"/>
              <a:cs typeface="Calibri"/>
            </a:endParaRPr>
          </a:p>
          <a:p>
            <a:endParaRPr lang="en-IN" dirty="0">
              <a:ea typeface="Calibri" panose="020F0502020204030204"/>
              <a:cs typeface="Calibri" panose="020F0502020204030204"/>
            </a:endParaRPr>
          </a:p>
        </p:txBody>
      </p:sp>
      <p:sp>
        <p:nvSpPr>
          <p:cNvPr id="4" name="TextBox 3">
            <a:extLst>
              <a:ext uri="{FF2B5EF4-FFF2-40B4-BE49-F238E27FC236}">
                <a16:creationId xmlns:a16="http://schemas.microsoft.com/office/drawing/2014/main" id="{17DF297F-73FA-BE31-F7B0-55EFDBA1F74A}"/>
              </a:ext>
            </a:extLst>
          </p:cNvPr>
          <p:cNvSpPr txBox="1"/>
          <p:nvPr/>
        </p:nvSpPr>
        <p:spPr>
          <a:xfrm>
            <a:off x="143933" y="3462929"/>
            <a:ext cx="2709334" cy="461665"/>
          </a:xfrm>
          <a:prstGeom prst="rect">
            <a:avLst/>
          </a:prstGeom>
          <a:noFill/>
        </p:spPr>
        <p:txBody>
          <a:bodyPr wrap="square" rtlCol="0">
            <a:spAutoFit/>
          </a:bodyPr>
          <a:lstStyle/>
          <a:p>
            <a:r>
              <a:rPr lang="en-US" sz="2400" b="1" dirty="0"/>
              <a:t>DISADVANTAGES:</a:t>
            </a:r>
            <a:endParaRPr lang="en-IN" sz="2400" b="1" dirty="0"/>
          </a:p>
        </p:txBody>
      </p:sp>
      <p:sp>
        <p:nvSpPr>
          <p:cNvPr id="5" name="TextBox 4">
            <a:extLst>
              <a:ext uri="{FF2B5EF4-FFF2-40B4-BE49-F238E27FC236}">
                <a16:creationId xmlns:a16="http://schemas.microsoft.com/office/drawing/2014/main" id="{75B77C01-25B6-79C0-7FE4-1AC4C631FE85}"/>
              </a:ext>
            </a:extLst>
          </p:cNvPr>
          <p:cNvSpPr txBox="1"/>
          <p:nvPr/>
        </p:nvSpPr>
        <p:spPr>
          <a:xfrm>
            <a:off x="143933" y="3922174"/>
            <a:ext cx="11938000" cy="2308324"/>
          </a:xfrm>
          <a:prstGeom prst="rect">
            <a:avLst/>
          </a:prstGeom>
          <a:noFill/>
        </p:spPr>
        <p:txBody>
          <a:bodyPr wrap="square" rtlCol="0">
            <a:spAutoFit/>
          </a:bodyPr>
          <a:lstStyle/>
          <a:p>
            <a:r>
              <a:rPr lang="en-US" dirty="0"/>
              <a:t>While </a:t>
            </a:r>
            <a:r>
              <a:rPr lang="en-US" b="1" dirty="0"/>
              <a:t>Visual Question Answering (VQA)</a:t>
            </a:r>
            <a:r>
              <a:rPr lang="en-US" dirty="0"/>
              <a:t> is a powerful AI task, it comes with several </a:t>
            </a:r>
            <a:r>
              <a:rPr lang="en-US" b="1" dirty="0"/>
              <a:t>challenges and limitations</a:t>
            </a:r>
            <a:r>
              <a:rPr lang="en-US" dirty="0"/>
              <a:t>:</a:t>
            </a:r>
          </a:p>
          <a:p>
            <a:pPr marL="285750" indent="-285750">
              <a:buFont typeface="Arial" panose="020B0604020202020204" pitchFamily="34" charset="0"/>
              <a:buChar char="•"/>
            </a:pPr>
            <a:r>
              <a:rPr lang="en-US" b="1" dirty="0"/>
              <a:t>Ambiguous Questions : </a:t>
            </a:r>
            <a:r>
              <a:rPr lang="en-US" dirty="0"/>
              <a:t>Many questions can have multiple valid answers.</a:t>
            </a:r>
          </a:p>
          <a:p>
            <a:pPr marL="285750" indent="-285750">
              <a:buFont typeface="Arial" panose="020B0604020202020204" pitchFamily="34" charset="0"/>
              <a:buChar char="•"/>
            </a:pPr>
            <a:r>
              <a:rPr lang="en-IN" b="1" dirty="0"/>
              <a:t>Limited and Biased Datasets : </a:t>
            </a:r>
            <a:r>
              <a:rPr lang="en-IN" dirty="0"/>
              <a:t>Datasets like </a:t>
            </a:r>
            <a:r>
              <a:rPr lang="en-IN" b="1" dirty="0"/>
              <a:t>VQA v2, DAQUAR, COCO-QA</a:t>
            </a:r>
            <a:r>
              <a:rPr lang="en-IN" dirty="0"/>
              <a:t> often have </a:t>
            </a:r>
            <a:r>
              <a:rPr lang="en-IN" b="1" dirty="0"/>
              <a:t>imbalanced answers</a:t>
            </a:r>
            <a:r>
              <a:rPr lang="en-IN" dirty="0"/>
              <a:t> (e.g., </a:t>
            </a:r>
            <a:r>
              <a:rPr lang="en-IN" i="1" dirty="0"/>
              <a:t>"yes/no"</a:t>
            </a:r>
            <a:r>
              <a:rPr lang="en-IN" dirty="0"/>
              <a:t> questions are overrepresented).Models may memorize dataset patterns instead of learning true reasoning.</a:t>
            </a:r>
          </a:p>
          <a:p>
            <a:pPr marL="285750" indent="-285750">
              <a:buFont typeface="Arial" panose="020B0604020202020204" pitchFamily="34" charset="0"/>
              <a:buChar char="•"/>
            </a:pPr>
            <a:r>
              <a:rPr lang="en-US" b="1" dirty="0"/>
              <a:t>High Computational Cost : </a:t>
            </a:r>
            <a:r>
              <a:rPr lang="en-US" dirty="0"/>
              <a:t>VQA models require powerful GPUs and large datasets to train effectively.</a:t>
            </a:r>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67024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23435B-D8E5-4848-9345-6C0ACA016457}"/>
              </a:ext>
            </a:extLst>
          </p:cNvPr>
          <p:cNvSpPr txBox="1"/>
          <p:nvPr/>
        </p:nvSpPr>
        <p:spPr>
          <a:xfrm>
            <a:off x="110067" y="74222"/>
            <a:ext cx="2263055" cy="461665"/>
          </a:xfrm>
          <a:prstGeom prst="rect">
            <a:avLst/>
          </a:prstGeom>
          <a:noFill/>
        </p:spPr>
        <p:txBody>
          <a:bodyPr wrap="none" rtlCol="0">
            <a:spAutoFit/>
          </a:bodyPr>
          <a:lstStyle/>
          <a:p>
            <a:r>
              <a:rPr lang="en-US" sz="2400" dirty="0"/>
              <a:t>METHODOLOGY:</a:t>
            </a:r>
            <a:endParaRPr lang="en-IN" sz="2400" dirty="0"/>
          </a:p>
        </p:txBody>
      </p:sp>
      <p:sp>
        <p:nvSpPr>
          <p:cNvPr id="3" name="TextBox 2">
            <a:extLst>
              <a:ext uri="{FF2B5EF4-FFF2-40B4-BE49-F238E27FC236}">
                <a16:creationId xmlns:a16="http://schemas.microsoft.com/office/drawing/2014/main" id="{E5010CF6-7B98-CBBB-C1BF-C274AAFC67AF}"/>
              </a:ext>
            </a:extLst>
          </p:cNvPr>
          <p:cNvSpPr txBox="1"/>
          <p:nvPr/>
        </p:nvSpPr>
        <p:spPr>
          <a:xfrm>
            <a:off x="110067" y="612844"/>
            <a:ext cx="11971866" cy="5355312"/>
          </a:xfrm>
          <a:prstGeom prst="rect">
            <a:avLst/>
          </a:prstGeom>
          <a:noFill/>
        </p:spPr>
        <p:txBody>
          <a:bodyPr wrap="square" lIns="91440" tIns="45720" rIns="91440" bIns="45720" rtlCol="0" anchor="t">
            <a:spAutoFit/>
          </a:bodyPr>
          <a:lstStyle/>
          <a:p>
            <a:r>
              <a:rPr lang="en-US" dirty="0"/>
              <a:t>Our methodology here is to understand the working of everything and to implement our idea</a:t>
            </a:r>
          </a:p>
          <a:p>
            <a:endParaRPr lang="en-US" dirty="0"/>
          </a:p>
          <a:p>
            <a:pPr marL="342900" indent="-342900">
              <a:buFont typeface="+mj-lt"/>
              <a:buAutoNum type="arabicPeriod"/>
            </a:pPr>
            <a:r>
              <a:rPr lang="en-US" b="1" dirty="0"/>
              <a:t>Preparing the Dataset : </a:t>
            </a:r>
            <a:r>
              <a:rPr lang="en-US" dirty="0"/>
              <a:t>Which involves loading of datasets and then </a:t>
            </a:r>
            <a:endParaRPr lang="en-US" dirty="0">
              <a:ea typeface="Calibri"/>
              <a:cs typeface="Calibri"/>
            </a:endParaRPr>
          </a:p>
          <a:p>
            <a:r>
              <a:rPr lang="en-US" dirty="0">
                <a:sym typeface="Wingdings" panose="05000000000000000000" pitchFamily="2" charset="2"/>
              </a:rPr>
              <a:t>   </a:t>
            </a:r>
            <a:r>
              <a:rPr lang="en-US" dirty="0"/>
              <a:t> resizing all images to a fixed size[like 224x224 suitable for most CNNs]  and Normalizing pixel values.</a:t>
            </a:r>
            <a:endParaRPr lang="en-US" dirty="0">
              <a:ea typeface="Calibri"/>
              <a:cs typeface="Calibri"/>
            </a:endParaRPr>
          </a:p>
          <a:p>
            <a:r>
              <a:rPr lang="en-US" b="1" dirty="0">
                <a:sym typeface="Wingdings" panose="05000000000000000000" pitchFamily="2" charset="2"/>
              </a:rPr>
              <a:t>    </a:t>
            </a:r>
            <a:r>
              <a:rPr lang="en-US" dirty="0">
                <a:sym typeface="Wingdings" panose="05000000000000000000" pitchFamily="2" charset="2"/>
              </a:rPr>
              <a:t>Processing Text Data , which involves Tokenizing the Questions[Converting words to numbers].</a:t>
            </a:r>
            <a:endParaRPr lang="en-US" dirty="0">
              <a:ea typeface="Calibri"/>
              <a:cs typeface="Calibri"/>
            </a:endParaRPr>
          </a:p>
          <a:p>
            <a:pPr marL="342900" indent="-342900">
              <a:buAutoNum type="arabicPeriod" startAt="2"/>
            </a:pPr>
            <a:r>
              <a:rPr lang="en-US" b="1" dirty="0">
                <a:sym typeface="Wingdings" panose="05000000000000000000" pitchFamily="2" charset="2"/>
              </a:rPr>
              <a:t>Loading a Pretrained CNN for Image Features : </a:t>
            </a:r>
            <a:r>
              <a:rPr lang="en-US" dirty="0">
                <a:sym typeface="Wingdings" panose="05000000000000000000" pitchFamily="2" charset="2"/>
              </a:rPr>
              <a:t>Using a pretrained CNN like </a:t>
            </a:r>
            <a:r>
              <a:rPr lang="en-US" b="1" dirty="0" err="1">
                <a:sym typeface="Wingdings" panose="05000000000000000000" pitchFamily="2" charset="2"/>
              </a:rPr>
              <a:t>ResNet</a:t>
            </a:r>
            <a:r>
              <a:rPr lang="en-US" b="1" dirty="0">
                <a:sym typeface="Wingdings" panose="05000000000000000000" pitchFamily="2" charset="2"/>
              </a:rPr>
              <a:t> </a:t>
            </a:r>
            <a:r>
              <a:rPr lang="en-US" dirty="0">
                <a:sym typeface="Wingdings" panose="05000000000000000000" pitchFamily="2" charset="2"/>
              </a:rPr>
              <a:t>to extract image/visual embeddings.</a:t>
            </a:r>
            <a:endParaRPr lang="en-US" dirty="0">
              <a:ea typeface="Calibri"/>
              <a:cs typeface="Calibri"/>
            </a:endParaRPr>
          </a:p>
          <a:p>
            <a:pPr marL="342900" indent="-342900">
              <a:buAutoNum type="arabicPeriod" startAt="2"/>
            </a:pPr>
            <a:r>
              <a:rPr lang="en-US" b="1" dirty="0">
                <a:sym typeface="Wingdings" panose="05000000000000000000" pitchFamily="2" charset="2"/>
              </a:rPr>
              <a:t>Defining the RNN for Question Processing : </a:t>
            </a:r>
            <a:r>
              <a:rPr lang="en-US" dirty="0">
                <a:sym typeface="Wingdings" panose="05000000000000000000" pitchFamily="2" charset="2"/>
              </a:rPr>
              <a:t>Using an RNN to encode</a:t>
            </a:r>
            <a:r>
              <a:rPr lang="en-US" b="1" dirty="0">
                <a:sym typeface="Wingdings" panose="05000000000000000000" pitchFamily="2" charset="2"/>
              </a:rPr>
              <a:t>[</a:t>
            </a:r>
            <a:r>
              <a:rPr lang="en-US" dirty="0">
                <a:sym typeface="Wingdings" panose="05000000000000000000" pitchFamily="2" charset="2"/>
              </a:rPr>
              <a:t>Changing the information into a  form that a computer can deal with</a:t>
            </a:r>
            <a:r>
              <a:rPr lang="en-US" b="1" dirty="0">
                <a:sym typeface="Wingdings" panose="05000000000000000000" pitchFamily="2" charset="2"/>
              </a:rPr>
              <a:t>]</a:t>
            </a:r>
            <a:r>
              <a:rPr lang="en-US" dirty="0">
                <a:sym typeface="Wingdings" panose="05000000000000000000" pitchFamily="2" charset="2"/>
              </a:rPr>
              <a:t> the Question.</a:t>
            </a:r>
            <a:endParaRPr lang="en-US" dirty="0">
              <a:ea typeface="Calibri"/>
              <a:cs typeface="Calibri"/>
            </a:endParaRPr>
          </a:p>
          <a:p>
            <a:pPr marL="342900" indent="-342900">
              <a:buAutoNum type="arabicPeriod" startAt="2"/>
            </a:pPr>
            <a:r>
              <a:rPr lang="en-US" b="1" dirty="0">
                <a:sym typeface="Wingdings" panose="05000000000000000000" pitchFamily="2" charset="2"/>
              </a:rPr>
              <a:t>Combining CNN and RNN for VQA : </a:t>
            </a:r>
            <a:r>
              <a:rPr lang="en-US" dirty="0">
                <a:sym typeface="Wingdings" panose="05000000000000000000" pitchFamily="2" charset="2"/>
              </a:rPr>
              <a:t>Combining image features and question Features and using a fully connected layer to predict the answer using fusion techniques like Bilinear pooling , Attention-based Fusion, element wise multiplication.</a:t>
            </a:r>
            <a:endParaRPr lang="en-US" dirty="0">
              <a:ea typeface="Calibri"/>
              <a:cs typeface="Calibri"/>
            </a:endParaRPr>
          </a:p>
          <a:p>
            <a:pPr marL="342900" indent="-342900">
              <a:buAutoNum type="arabicPeriod" startAt="2"/>
            </a:pPr>
            <a:r>
              <a:rPr lang="en-US" b="1" dirty="0">
                <a:sym typeface="Wingdings" panose="05000000000000000000" pitchFamily="2" charset="2"/>
              </a:rPr>
              <a:t>Training the Model : </a:t>
            </a:r>
            <a:endParaRPr lang="en-US" b="1" dirty="0">
              <a:ea typeface="Calibri"/>
              <a:cs typeface="Calibri"/>
            </a:endParaRPr>
          </a:p>
          <a:p>
            <a:r>
              <a:rPr lang="en-US" b="1" dirty="0">
                <a:sym typeface="Wingdings" panose="05000000000000000000" pitchFamily="2" charset="2"/>
              </a:rPr>
              <a:t>     </a:t>
            </a:r>
            <a:r>
              <a:rPr lang="en-US" dirty="0">
                <a:sym typeface="Wingdings" panose="05000000000000000000" pitchFamily="2" charset="2"/>
              </a:rPr>
              <a:t> Defining </a:t>
            </a:r>
            <a:r>
              <a:rPr lang="en-US" b="1" dirty="0" err="1">
                <a:sym typeface="Wingdings" panose="05000000000000000000" pitchFamily="2" charset="2"/>
              </a:rPr>
              <a:t>CrossEntropyLoss</a:t>
            </a:r>
            <a:r>
              <a:rPr lang="en-US" b="1" dirty="0">
                <a:sym typeface="Wingdings" panose="05000000000000000000" pitchFamily="2" charset="2"/>
              </a:rPr>
              <a:t> </a:t>
            </a:r>
            <a:r>
              <a:rPr lang="en-US" dirty="0">
                <a:sym typeface="Wingdings" panose="05000000000000000000" pitchFamily="2" charset="2"/>
              </a:rPr>
              <a:t>for classification based VQA</a:t>
            </a:r>
            <a:endParaRPr lang="en-US" dirty="0">
              <a:ea typeface="Calibri"/>
              <a:cs typeface="Calibri"/>
            </a:endParaRPr>
          </a:p>
          <a:p>
            <a:r>
              <a:rPr lang="en-US" b="1" dirty="0">
                <a:sym typeface="Wingdings" panose="05000000000000000000" pitchFamily="2" charset="2"/>
              </a:rPr>
              <a:t>      </a:t>
            </a:r>
            <a:r>
              <a:rPr lang="en-US" dirty="0">
                <a:sym typeface="Wingdings" panose="05000000000000000000" pitchFamily="2" charset="2"/>
              </a:rPr>
              <a:t>Training the Loop: Repeats for multiple epochs. Instead of training  the whole dataset at once , we train on small batches with the key steps including:</a:t>
            </a:r>
            <a:endParaRPr lang="en-US" dirty="0">
              <a:ea typeface="Calibri"/>
              <a:cs typeface="Calibri"/>
            </a:endParaRPr>
          </a:p>
          <a:p>
            <a:r>
              <a:rPr lang="en-US" b="1" dirty="0">
                <a:sym typeface="Wingdings" panose="05000000000000000000" pitchFamily="2" charset="2"/>
              </a:rPr>
              <a:t>	</a:t>
            </a:r>
            <a:r>
              <a:rPr lang="en-US" b="1" dirty="0" err="1">
                <a:sym typeface="Wingdings" panose="05000000000000000000" pitchFamily="2" charset="2"/>
              </a:rPr>
              <a:t>Dataloader</a:t>
            </a:r>
            <a:r>
              <a:rPr lang="en-US" b="1" dirty="0">
                <a:sym typeface="Wingdings" panose="05000000000000000000" pitchFamily="2" charset="2"/>
              </a:rPr>
              <a:t> : </a:t>
            </a:r>
            <a:r>
              <a:rPr lang="en-US" dirty="0">
                <a:sym typeface="Wingdings" panose="05000000000000000000" pitchFamily="2" charset="2"/>
              </a:rPr>
              <a:t>loads images and text in batches . </a:t>
            </a:r>
            <a:r>
              <a:rPr lang="en-US" b="1" dirty="0">
                <a:sym typeface="Wingdings" panose="05000000000000000000" pitchFamily="2" charset="2"/>
              </a:rPr>
              <a:t>CNN : </a:t>
            </a:r>
            <a:r>
              <a:rPr lang="en-US" dirty="0">
                <a:sym typeface="Wingdings" panose="05000000000000000000" pitchFamily="2" charset="2"/>
              </a:rPr>
              <a:t>extracts visual features. </a:t>
            </a:r>
            <a:r>
              <a:rPr lang="en-US" b="1" dirty="0">
                <a:sym typeface="Wingdings" panose="05000000000000000000" pitchFamily="2" charset="2"/>
              </a:rPr>
              <a:t>RNN : </a:t>
            </a:r>
            <a:r>
              <a:rPr lang="en-US" dirty="0">
                <a:sym typeface="Wingdings" panose="05000000000000000000" pitchFamily="2" charset="2"/>
              </a:rPr>
              <a:t>processes text data.          	</a:t>
            </a:r>
            <a:r>
              <a:rPr lang="en-US" b="1" dirty="0">
                <a:sym typeface="Wingdings" panose="05000000000000000000" pitchFamily="2" charset="2"/>
              </a:rPr>
              <a:t>Forward pass : </a:t>
            </a:r>
            <a:r>
              <a:rPr lang="en-US" dirty="0">
                <a:sym typeface="Wingdings" panose="05000000000000000000" pitchFamily="2" charset="2"/>
              </a:rPr>
              <a:t>Computes predicted answers.  </a:t>
            </a:r>
            <a:r>
              <a:rPr lang="en-US" b="1" dirty="0">
                <a:sym typeface="Wingdings" panose="05000000000000000000" pitchFamily="2" charset="2"/>
              </a:rPr>
              <a:t>Loss Function : </a:t>
            </a:r>
            <a:r>
              <a:rPr lang="en-US" dirty="0">
                <a:sym typeface="Wingdings" panose="05000000000000000000" pitchFamily="2" charset="2"/>
              </a:rPr>
              <a:t>Compares predictions with actual answers </a:t>
            </a:r>
            <a:endParaRPr lang="en-US" dirty="0">
              <a:ea typeface="Calibri"/>
              <a:cs typeface="Calibri"/>
            </a:endParaRPr>
          </a:p>
          <a:p>
            <a:r>
              <a:rPr lang="en-US" dirty="0">
                <a:sym typeface="Wingdings" panose="05000000000000000000" pitchFamily="2" charset="2"/>
              </a:rPr>
              <a:t>	</a:t>
            </a:r>
            <a:r>
              <a:rPr lang="en-US" b="1" dirty="0">
                <a:sym typeface="Wingdings" panose="05000000000000000000" pitchFamily="2" charset="2"/>
              </a:rPr>
              <a:t>Back Propagation : </a:t>
            </a:r>
            <a:r>
              <a:rPr lang="en-US" dirty="0">
                <a:sym typeface="Wingdings" panose="05000000000000000000" pitchFamily="2" charset="2"/>
              </a:rPr>
              <a:t>for updating modal weights.</a:t>
            </a:r>
            <a:endParaRPr lang="en-US" dirty="0">
              <a:ea typeface="Calibri"/>
              <a:cs typeface="Calibri"/>
            </a:endParaRPr>
          </a:p>
          <a:p>
            <a:pPr marL="342900" indent="-342900">
              <a:buAutoNum type="arabicPeriod" startAt="6"/>
            </a:pPr>
            <a:r>
              <a:rPr lang="en-US" b="1" dirty="0">
                <a:sym typeface="Wingdings" panose="05000000000000000000" pitchFamily="2" charset="2"/>
              </a:rPr>
              <a:t>Evaluating the Model : </a:t>
            </a:r>
            <a:r>
              <a:rPr lang="en-US" dirty="0">
                <a:sym typeface="Wingdings" panose="05000000000000000000" pitchFamily="2" charset="2"/>
              </a:rPr>
              <a:t>using Accuracy as Evaluation metric and working on further using Dataset.</a:t>
            </a:r>
            <a:endParaRPr lang="en-US" dirty="0">
              <a:ea typeface="Calibri"/>
              <a:cs typeface="Calibri"/>
            </a:endParaRPr>
          </a:p>
          <a:p>
            <a:pPr marL="342900" indent="-342900">
              <a:buAutoNum type="arabicPeriod" startAt="6"/>
            </a:pPr>
            <a:r>
              <a:rPr lang="en-US" b="1" dirty="0">
                <a:sym typeface="Wingdings" panose="05000000000000000000" pitchFamily="2" charset="2"/>
              </a:rPr>
              <a:t>Testing on New Images   </a:t>
            </a:r>
            <a:endParaRPr lang="en-IN" b="1" dirty="0"/>
          </a:p>
        </p:txBody>
      </p:sp>
    </p:spTree>
    <p:extLst>
      <p:ext uri="{BB962C8B-B14F-4D97-AF65-F5344CB8AC3E}">
        <p14:creationId xmlns:p14="http://schemas.microsoft.com/office/powerpoint/2010/main" val="3119731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FFC289-E8BE-F67A-B95F-A1DFD28D2719}"/>
              </a:ext>
            </a:extLst>
          </p:cNvPr>
          <p:cNvSpPr txBox="1"/>
          <p:nvPr/>
        </p:nvSpPr>
        <p:spPr>
          <a:xfrm>
            <a:off x="315310" y="289034"/>
            <a:ext cx="459827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NOVELTY :</a:t>
            </a:r>
          </a:p>
        </p:txBody>
      </p:sp>
      <p:sp>
        <p:nvSpPr>
          <p:cNvPr id="3" name="TextBox 2">
            <a:extLst>
              <a:ext uri="{FF2B5EF4-FFF2-40B4-BE49-F238E27FC236}">
                <a16:creationId xmlns:a16="http://schemas.microsoft.com/office/drawing/2014/main" id="{7BA2DCEF-C5F6-ED6D-2A0D-8D53FFE2BDBD}"/>
              </a:ext>
            </a:extLst>
          </p:cNvPr>
          <p:cNvSpPr txBox="1"/>
          <p:nvPr/>
        </p:nvSpPr>
        <p:spPr>
          <a:xfrm>
            <a:off x="394138" y="880241"/>
            <a:ext cx="11627068"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dirty="0">
                <a:ea typeface="Calibri"/>
                <a:cs typeface="Calibri"/>
              </a:rPr>
              <a:t>Compared to other Deep learning methods the methods that we have approached are more efficient. i.e. CNN+RNN.</a:t>
            </a:r>
          </a:p>
          <a:p>
            <a:pPr marL="342900" indent="-342900">
              <a:buAutoNum type="arabicParenR"/>
            </a:pPr>
            <a:endParaRPr lang="en-US" dirty="0">
              <a:ea typeface="Calibri"/>
              <a:cs typeface="Calibri"/>
            </a:endParaRPr>
          </a:p>
          <a:p>
            <a:pPr marL="342900" indent="-342900">
              <a:buAutoNum type="arabicParenR"/>
            </a:pPr>
            <a:r>
              <a:rPr lang="en-US" dirty="0">
                <a:ea typeface="Calibri"/>
                <a:cs typeface="Calibri"/>
              </a:rPr>
              <a:t>For feature extraction we are taking pretrained model of CNN i.e.  </a:t>
            </a:r>
            <a:r>
              <a:rPr lang="en-US" dirty="0" err="1">
                <a:ea typeface="Calibri"/>
                <a:cs typeface="Calibri"/>
              </a:rPr>
              <a:t>ResNet</a:t>
            </a:r>
            <a:r>
              <a:rPr lang="en-US" dirty="0">
                <a:ea typeface="Calibri"/>
                <a:cs typeface="Calibri"/>
              </a:rPr>
              <a:t>  (which solves vanishing gradient problem) it allows layers to flow easily without any performance degradation and extracts high quality features.</a:t>
            </a:r>
          </a:p>
          <a:p>
            <a:pPr marL="342900" indent="-342900">
              <a:buAutoNum type="arabicParenR"/>
            </a:pPr>
            <a:endParaRPr lang="en-US" dirty="0">
              <a:ea typeface="Calibri"/>
              <a:cs typeface="Calibri"/>
            </a:endParaRPr>
          </a:p>
          <a:p>
            <a:r>
              <a:rPr lang="en-US" dirty="0">
                <a:ea typeface="Calibri"/>
                <a:cs typeface="Calibri"/>
              </a:rPr>
              <a:t>3) From the previous papers that we have mentioned before in the literature review we are solving the limitations of that papers. For example as we are using CNNs and RNNs we are taking DAQUAR dataset which is small than MS COCO.</a:t>
            </a:r>
          </a:p>
          <a:p>
            <a:endParaRPr lang="en-US" dirty="0">
              <a:ea typeface="Calibri"/>
              <a:cs typeface="Calibri"/>
            </a:endParaRPr>
          </a:p>
          <a:p>
            <a:r>
              <a:rPr lang="en-US" dirty="0">
                <a:ea typeface="Calibri"/>
                <a:cs typeface="Calibri"/>
              </a:rPr>
              <a:t>4) We even have the idea of combining it with transformers for better accuracy of the sequential data.</a:t>
            </a:r>
          </a:p>
          <a:p>
            <a:endParaRPr lang="en-US" dirty="0">
              <a:ea typeface="Calibri"/>
              <a:cs typeface="Calibri"/>
            </a:endParaRPr>
          </a:p>
          <a:p>
            <a:r>
              <a:rPr lang="en-US" dirty="0">
                <a:ea typeface="Calibri"/>
                <a:cs typeface="Calibri"/>
              </a:rPr>
              <a:t>5)We are trying to work on with this modal in such a way that this avoids the cases that we have Discussed in Disadvantages , for that we need to approach this</a:t>
            </a:r>
          </a:p>
          <a:p>
            <a:pPr marL="285750" indent="-285750">
              <a:buFont typeface="Arial" panose="020B0604020202020204" pitchFamily="34" charset="0"/>
              <a:buChar char="•"/>
            </a:pPr>
            <a:r>
              <a:rPr lang="en-US" dirty="0"/>
              <a:t>By improving </a:t>
            </a:r>
            <a:r>
              <a:rPr lang="en-US" b="1" dirty="0"/>
              <a:t>data quality, question representation, model robustness, and user interaction</a:t>
            </a:r>
            <a:r>
              <a:rPr lang="en-US" dirty="0"/>
              <a:t>, we can </a:t>
            </a:r>
            <a:r>
              <a:rPr lang="en-US" b="1" dirty="0"/>
              <a:t>reduce ambiguity</a:t>
            </a:r>
            <a:r>
              <a:rPr lang="en-US" dirty="0"/>
              <a:t> in VQA.</a:t>
            </a:r>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167050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D215B-CAD0-0BFB-D789-9704189102CA}"/>
              </a:ext>
            </a:extLst>
          </p:cNvPr>
          <p:cNvSpPr txBox="1"/>
          <p:nvPr/>
        </p:nvSpPr>
        <p:spPr>
          <a:xfrm>
            <a:off x="551793" y="420413"/>
            <a:ext cx="52272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KEY CHALLENGES WE ARE FACING :</a:t>
            </a:r>
          </a:p>
        </p:txBody>
      </p:sp>
      <p:sp>
        <p:nvSpPr>
          <p:cNvPr id="6" name="TextBox 5">
            <a:extLst>
              <a:ext uri="{FF2B5EF4-FFF2-40B4-BE49-F238E27FC236}">
                <a16:creationId xmlns:a16="http://schemas.microsoft.com/office/drawing/2014/main" id="{C718E6B7-DC06-8E78-79EA-1697676A37A2}"/>
              </a:ext>
            </a:extLst>
          </p:cNvPr>
          <p:cNvSpPr txBox="1"/>
          <p:nvPr/>
        </p:nvSpPr>
        <p:spPr>
          <a:xfrm>
            <a:off x="459827" y="1208689"/>
            <a:ext cx="11377448"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arenR"/>
            </a:pPr>
            <a:r>
              <a:rPr lang="en-US" dirty="0">
                <a:ea typeface="Calibri"/>
                <a:cs typeface="Calibri"/>
              </a:rPr>
              <a:t>Fusion alignment challenges : We couldn’t come to a conclusion how to combine images and text features whether bilinear pooling or attention mechanism.</a:t>
            </a:r>
          </a:p>
          <a:p>
            <a:pPr marL="342900" indent="-342900">
              <a:buAutoNum type="arabicParenR"/>
            </a:pPr>
            <a:endParaRPr lang="en-US" dirty="0">
              <a:ea typeface="Calibri"/>
              <a:cs typeface="Calibri"/>
            </a:endParaRPr>
          </a:p>
          <a:p>
            <a:r>
              <a:rPr lang="en-US" dirty="0">
                <a:ea typeface="Calibri"/>
                <a:cs typeface="Calibri"/>
              </a:rPr>
              <a:t>2) CNNs require a GPU sources for feature extraction we didn’t know that earlier.</a:t>
            </a:r>
          </a:p>
          <a:p>
            <a:endParaRPr lang="en-US" dirty="0">
              <a:ea typeface="Calibri"/>
              <a:cs typeface="Calibri"/>
            </a:endParaRPr>
          </a:p>
          <a:p>
            <a:r>
              <a:rPr lang="en-US" dirty="0">
                <a:ea typeface="Calibri"/>
                <a:cs typeface="Calibri"/>
              </a:rPr>
              <a:t>3) Many VQA datasets have unbalanced answer distribution and we have faced problems while loading our dataset.</a:t>
            </a:r>
          </a:p>
          <a:p>
            <a:endParaRPr lang="en-US" dirty="0">
              <a:ea typeface="Calibri"/>
              <a:cs typeface="Calibri"/>
            </a:endParaRPr>
          </a:p>
          <a:p>
            <a:r>
              <a:rPr lang="en-US" dirty="0">
                <a:ea typeface="Calibri"/>
                <a:cs typeface="Calibri"/>
              </a:rPr>
              <a:t>4)  We require many python libraries which might be very confusing if not known and organized properly.</a:t>
            </a:r>
          </a:p>
          <a:p>
            <a:endParaRPr lang="en-US" dirty="0">
              <a:ea typeface="Calibri"/>
              <a:cs typeface="Calibri"/>
            </a:endParaRPr>
          </a:p>
          <a:p>
            <a:r>
              <a:rPr lang="en-US" dirty="0">
                <a:ea typeface="Calibri"/>
                <a:cs typeface="Calibri"/>
              </a:rPr>
              <a:t>5) CNN is also used for reducing the image dimension, during that process we need to make sure  to preserve features of the image like edges or patterns etc.</a:t>
            </a:r>
          </a:p>
          <a:p>
            <a:endParaRPr lang="en-US" dirty="0">
              <a:ea typeface="Calibri"/>
              <a:cs typeface="Calibri"/>
            </a:endParaRPr>
          </a:p>
        </p:txBody>
      </p:sp>
    </p:spTree>
    <p:extLst>
      <p:ext uri="{BB962C8B-B14F-4D97-AF65-F5344CB8AC3E}">
        <p14:creationId xmlns:p14="http://schemas.microsoft.com/office/powerpoint/2010/main" val="1699148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CB47EE-AA6B-BA9B-6B31-CF60DD0E06D7}"/>
              </a:ext>
            </a:extLst>
          </p:cNvPr>
          <p:cNvSpPr txBox="1"/>
          <p:nvPr/>
        </p:nvSpPr>
        <p:spPr>
          <a:xfrm>
            <a:off x="101600" y="524933"/>
            <a:ext cx="12005733" cy="2585323"/>
          </a:xfrm>
          <a:prstGeom prst="rect">
            <a:avLst/>
          </a:prstGeom>
          <a:noFill/>
        </p:spPr>
        <p:txBody>
          <a:bodyPr wrap="square" rtlCol="0">
            <a:spAutoFit/>
          </a:bodyPr>
          <a:lstStyle/>
          <a:p>
            <a:r>
              <a:rPr lang="en-US" dirty="0"/>
              <a:t>We are using a </a:t>
            </a:r>
            <a:r>
              <a:rPr lang="en-US" b="1" dirty="0"/>
              <a:t>GPU</a:t>
            </a:r>
            <a:r>
              <a:rPr lang="en-US" dirty="0"/>
              <a:t> to significantly speed up training and inference for </a:t>
            </a:r>
            <a:r>
              <a:rPr lang="en-US" b="1" dirty="0"/>
              <a:t>CNN-RNN models</a:t>
            </a:r>
            <a:r>
              <a:rPr lang="en-US" dirty="0"/>
              <a:t> (or any deep learning models) in </a:t>
            </a:r>
            <a:r>
              <a:rPr lang="en-US" b="1" dirty="0"/>
              <a:t>VQA</a:t>
            </a:r>
            <a:r>
              <a:rPr lang="en-US" dirty="0"/>
              <a:t>. Here’s how:</a:t>
            </a:r>
          </a:p>
          <a:p>
            <a:pPr marL="285750" indent="-285750">
              <a:buFont typeface="Arial" panose="020B0604020202020204" pitchFamily="34" charset="0"/>
              <a:buChar char="•"/>
            </a:pPr>
            <a:r>
              <a:rPr lang="en-US" dirty="0"/>
              <a:t>We are using </a:t>
            </a:r>
            <a:r>
              <a:rPr lang="en-US" b="1" dirty="0" err="1"/>
              <a:t>PyTorch</a:t>
            </a:r>
            <a:r>
              <a:rPr lang="en-US" b="1" dirty="0"/>
              <a:t> ,</a:t>
            </a:r>
            <a:r>
              <a:rPr lang="en-US" dirty="0"/>
              <a:t> which  ensures our </a:t>
            </a:r>
            <a:r>
              <a:rPr lang="en-US" b="1" dirty="0"/>
              <a:t>model and data</a:t>
            </a:r>
            <a:r>
              <a:rPr lang="en-US" dirty="0"/>
              <a:t> run on the GPU(</a:t>
            </a:r>
            <a:r>
              <a:rPr lang="en-IN" dirty="0"/>
              <a:t>a </a:t>
            </a:r>
            <a:r>
              <a:rPr lang="en-IN" b="1" dirty="0"/>
              <a:t>local NVIDIA GPU</a:t>
            </a:r>
            <a:r>
              <a:rPr lang="en-US" dirty="0"/>
              <a:t>).</a:t>
            </a:r>
          </a:p>
          <a:p>
            <a:pPr marL="285750" indent="-285750">
              <a:buFont typeface="Arial" panose="020B0604020202020204" pitchFamily="34" charset="0"/>
              <a:buChar char="•"/>
            </a:pPr>
            <a:r>
              <a:rPr lang="en-US" dirty="0"/>
              <a:t>We have got </a:t>
            </a:r>
            <a:r>
              <a:rPr lang="en-US" b="1" dirty="0"/>
              <a:t>CUDA</a:t>
            </a:r>
            <a:r>
              <a:rPr lang="en-US" dirty="0"/>
              <a:t>(Compute Unified Device Architecture) 11.8 version installed, which enables deep learning frameworks like the one we are using </a:t>
            </a:r>
            <a:r>
              <a:rPr lang="en-US" dirty="0" err="1"/>
              <a:t>PyTorch</a:t>
            </a:r>
            <a:r>
              <a:rPr lang="en-US" dirty="0"/>
              <a:t> to run Computations on GPU instead of CPU which accelerates deep learning models.</a:t>
            </a:r>
          </a:p>
          <a:p>
            <a:pPr marL="285750" indent="-285750">
              <a:buFont typeface="Arial" panose="020B0604020202020204" pitchFamily="34" charset="0"/>
              <a:buChar char="•"/>
            </a:pPr>
            <a:r>
              <a:rPr lang="en-US" dirty="0"/>
              <a:t>To make training even </a:t>
            </a:r>
            <a:r>
              <a:rPr lang="en-US" b="1" dirty="0"/>
              <a:t>faster on GPU</a:t>
            </a:r>
            <a:r>
              <a:rPr lang="en-US" dirty="0"/>
              <a:t>, we are going to use </a:t>
            </a:r>
            <a:r>
              <a:rPr lang="en-US" b="1" dirty="0"/>
              <a:t>automatic mixed precision (AMP)</a:t>
            </a:r>
            <a:r>
              <a:rPr lang="en-US" dirty="0"/>
              <a:t>, which </a:t>
            </a:r>
            <a:r>
              <a:rPr lang="en-US" b="1" dirty="0"/>
              <a:t>reduces memory usage</a:t>
            </a:r>
            <a:r>
              <a:rPr lang="en-US" dirty="0"/>
              <a:t> and speeds up training.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4871721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D90AF2-C81D-71AF-1F4A-C37BCE69318D}"/>
              </a:ext>
            </a:extLst>
          </p:cNvPr>
          <p:cNvSpPr txBox="1"/>
          <p:nvPr/>
        </p:nvSpPr>
        <p:spPr>
          <a:xfrm>
            <a:off x="762000" y="223520"/>
            <a:ext cx="52933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Calibri"/>
                <a:cs typeface="Calibri"/>
              </a:rPr>
              <a:t>TIMELINE :</a:t>
            </a:r>
            <a:endParaRPr lang="en-US" b="1"/>
          </a:p>
        </p:txBody>
      </p:sp>
      <p:sp>
        <p:nvSpPr>
          <p:cNvPr id="3" name="TextBox 2">
            <a:extLst>
              <a:ext uri="{FF2B5EF4-FFF2-40B4-BE49-F238E27FC236}">
                <a16:creationId xmlns:a16="http://schemas.microsoft.com/office/drawing/2014/main" id="{1069C191-B6A1-5104-A602-D19ABBBB05D9}"/>
              </a:ext>
            </a:extLst>
          </p:cNvPr>
          <p:cNvSpPr txBox="1"/>
          <p:nvPr/>
        </p:nvSpPr>
        <p:spPr>
          <a:xfrm>
            <a:off x="579119" y="587313"/>
            <a:ext cx="10858252"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b="1" dirty="0">
                <a:ea typeface="Calibri"/>
                <a:cs typeface="Calibri"/>
              </a:rPr>
              <a:t>January(last week) :</a:t>
            </a:r>
          </a:p>
          <a:p>
            <a:r>
              <a:rPr lang="en-US" dirty="0">
                <a:ea typeface="Calibri"/>
                <a:cs typeface="Calibri"/>
              </a:rPr>
              <a:t> We have loaded the dataset and researched what to be done and gathered all sources that is required. We have researched what does RNNs &amp; CNNs do.</a:t>
            </a:r>
            <a:endParaRPr lang="en-US" dirty="0"/>
          </a:p>
          <a:p>
            <a:r>
              <a:rPr lang="en-US" dirty="0">
                <a:ea typeface="Calibri"/>
                <a:cs typeface="Calibri"/>
              </a:rPr>
              <a:t>We have installed a better version of CUDA(11.8) after a long research how other versions lack from the version that we have taken. We have done this to enable GPU over CPU.</a:t>
            </a:r>
          </a:p>
          <a:p>
            <a:endParaRPr lang="en-US" dirty="0">
              <a:ea typeface="Calibri"/>
              <a:cs typeface="Calibri"/>
            </a:endParaRPr>
          </a:p>
          <a:p>
            <a:endParaRPr lang="en-US" dirty="0">
              <a:ea typeface="Calibri"/>
              <a:cs typeface="Calibri"/>
            </a:endParaRPr>
          </a:p>
          <a:p>
            <a:pPr marL="285750" indent="-285750">
              <a:buFont typeface="Arial"/>
              <a:buChar char="•"/>
            </a:pPr>
            <a:r>
              <a:rPr lang="en-US" b="1" dirty="0">
                <a:ea typeface="Calibri"/>
                <a:cs typeface="Calibri"/>
              </a:rPr>
              <a:t>March :</a:t>
            </a:r>
          </a:p>
          <a:p>
            <a:r>
              <a:rPr lang="en-US" dirty="0">
                <a:ea typeface="Calibri"/>
                <a:cs typeface="Calibri"/>
              </a:rPr>
              <a:t>Training the model and any changes if it requires. Training model itself takes a very long time as it is very large dataset as the computer or laptop couldn’t process that much at a single time.</a:t>
            </a:r>
          </a:p>
          <a:p>
            <a:endParaRPr lang="en-US" dirty="0">
              <a:ea typeface="Calibri"/>
              <a:cs typeface="Calibri"/>
            </a:endParaRPr>
          </a:p>
          <a:p>
            <a:pPr marL="285750" indent="-285750">
              <a:buFont typeface="Arial"/>
              <a:buChar char="•"/>
            </a:pPr>
            <a:r>
              <a:rPr lang="en-US" b="1" dirty="0">
                <a:ea typeface="Calibri"/>
                <a:cs typeface="Calibri"/>
              </a:rPr>
              <a:t>April(2nd week) :</a:t>
            </a:r>
          </a:p>
          <a:p>
            <a:r>
              <a:rPr lang="en-US" dirty="0">
                <a:ea typeface="Calibri"/>
                <a:cs typeface="Calibri"/>
              </a:rPr>
              <a:t>Evaluating  the output and further testing it with totally unseen data to calculate and conclude accuracy of our model.</a:t>
            </a:r>
          </a:p>
          <a:p>
            <a:endParaRPr lang="en-US" dirty="0">
              <a:ea typeface="Calibri"/>
              <a:cs typeface="Calibri"/>
            </a:endParaRPr>
          </a:p>
        </p:txBody>
      </p:sp>
    </p:spTree>
    <p:extLst>
      <p:ext uri="{BB962C8B-B14F-4D97-AF65-F5344CB8AC3E}">
        <p14:creationId xmlns:p14="http://schemas.microsoft.com/office/powerpoint/2010/main" val="6263980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08BADB-453F-E50C-236F-141A377EC93B}"/>
              </a:ext>
            </a:extLst>
          </p:cNvPr>
          <p:cNvSpPr txBox="1"/>
          <p:nvPr/>
        </p:nvSpPr>
        <p:spPr>
          <a:xfrm>
            <a:off x="4783668" y="2937932"/>
            <a:ext cx="2209800" cy="523220"/>
          </a:xfrm>
          <a:prstGeom prst="rect">
            <a:avLst/>
          </a:prstGeom>
          <a:noFill/>
        </p:spPr>
        <p:txBody>
          <a:bodyPr wrap="square" rtlCol="0">
            <a:spAutoFit/>
          </a:bodyPr>
          <a:lstStyle/>
          <a:p>
            <a:r>
              <a:rPr lang="en-US" sz="2800" b="1" dirty="0"/>
              <a:t>THANK YOU!</a:t>
            </a:r>
            <a:endParaRPr lang="en-IN" sz="2800" b="1" dirty="0"/>
          </a:p>
        </p:txBody>
      </p:sp>
    </p:spTree>
    <p:extLst>
      <p:ext uri="{BB962C8B-B14F-4D97-AF65-F5344CB8AC3E}">
        <p14:creationId xmlns:p14="http://schemas.microsoft.com/office/powerpoint/2010/main" val="200128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6681-D9EB-3F88-F3C9-17AC74AD6A37}"/>
              </a:ext>
            </a:extLst>
          </p:cNvPr>
          <p:cNvSpPr>
            <a:spLocks noGrp="1"/>
          </p:cNvSpPr>
          <p:nvPr>
            <p:ph type="ctrTitle"/>
          </p:nvPr>
        </p:nvSpPr>
        <p:spPr/>
        <p:txBody>
          <a:bodyPr/>
          <a:lstStyle/>
          <a:p>
            <a:r>
              <a:rPr lang="en-US" dirty="0"/>
              <a:t>TEAM MEMBERS </a:t>
            </a:r>
            <a:br>
              <a:rPr lang="en-US" dirty="0"/>
            </a:br>
            <a:endParaRPr lang="en-IN" dirty="0"/>
          </a:p>
        </p:txBody>
      </p:sp>
      <p:sp>
        <p:nvSpPr>
          <p:cNvPr id="3" name="Subtitle 2">
            <a:extLst>
              <a:ext uri="{FF2B5EF4-FFF2-40B4-BE49-F238E27FC236}">
                <a16:creationId xmlns:a16="http://schemas.microsoft.com/office/drawing/2014/main" id="{C3138E82-5380-D7FE-834B-44C63248EB98}"/>
              </a:ext>
            </a:extLst>
          </p:cNvPr>
          <p:cNvSpPr>
            <a:spLocks noGrp="1"/>
          </p:cNvSpPr>
          <p:nvPr>
            <p:ph type="subTitle" idx="1"/>
          </p:nvPr>
        </p:nvSpPr>
        <p:spPr/>
        <p:txBody>
          <a:bodyPr vert="horz" lIns="91440" tIns="45720" rIns="91440" bIns="45720" rtlCol="0" anchor="t">
            <a:normAutofit fontScale="92500" lnSpcReduction="10000"/>
          </a:bodyPr>
          <a:lstStyle/>
          <a:p>
            <a:r>
              <a:rPr lang="en-US" dirty="0"/>
              <a:t>RUPA KANDULA                    –       CB.SC.U4AIE24122</a:t>
            </a:r>
          </a:p>
          <a:p>
            <a:r>
              <a:rPr lang="en-US" dirty="0"/>
              <a:t>DHARANI KOLLI                     –       CB.SC.</a:t>
            </a:r>
            <a:r>
              <a:rPr lang="en-US"/>
              <a:t>U4AIE2412</a:t>
            </a:r>
          </a:p>
          <a:p>
            <a:r>
              <a:rPr lang="en-US" dirty="0"/>
              <a:t>VIGNESH KONKIMALLA </a:t>
            </a:r>
            <a:r>
              <a:rPr lang="en-US"/>
              <a:t>  </a:t>
            </a:r>
            <a:r>
              <a:rPr lang="en-US" dirty="0"/>
              <a:t>–</a:t>
            </a:r>
            <a:r>
              <a:rPr lang="en-US"/>
              <a:t> </a:t>
            </a:r>
            <a:r>
              <a:rPr lang="en-US" dirty="0"/>
              <a:t> </a:t>
            </a:r>
            <a:r>
              <a:rPr lang="en-US"/>
              <a:t>             </a:t>
            </a:r>
            <a:r>
              <a:rPr lang="en-US" dirty="0"/>
              <a:t>CB.SC.U4AIE24124</a:t>
            </a:r>
            <a:endParaRPr lang="en-US">
              <a:ea typeface="Calibri"/>
              <a:cs typeface="Calibri"/>
            </a:endParaRPr>
          </a:p>
          <a:p>
            <a:r>
              <a:rPr lang="en-US" dirty="0"/>
              <a:t>VARALAXMI KORUPROLU     –       CB.SC.U4AIE24125</a:t>
            </a:r>
            <a:endParaRPr lang="en-IN" dirty="0"/>
          </a:p>
        </p:txBody>
      </p:sp>
    </p:spTree>
    <p:extLst>
      <p:ext uri="{BB962C8B-B14F-4D97-AF65-F5344CB8AC3E}">
        <p14:creationId xmlns:p14="http://schemas.microsoft.com/office/powerpoint/2010/main" val="252631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004951-0713-6AC5-5540-C17B2B7EACF1}"/>
              </a:ext>
            </a:extLst>
          </p:cNvPr>
          <p:cNvSpPr txBox="1"/>
          <p:nvPr/>
        </p:nvSpPr>
        <p:spPr>
          <a:xfrm>
            <a:off x="528320" y="325119"/>
            <a:ext cx="994663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                                                          </a:t>
            </a:r>
            <a:r>
              <a:rPr lang="en-US" b="1">
                <a:ea typeface="Calibri"/>
                <a:cs typeface="Calibri"/>
              </a:rPr>
              <a:t>                </a:t>
            </a:r>
            <a:r>
              <a:rPr lang="en-US" sz="2400" b="1">
                <a:ea typeface="Calibri"/>
                <a:cs typeface="Calibri"/>
              </a:rPr>
              <a:t>INTRODUCTION  </a:t>
            </a:r>
            <a:endParaRPr lang="en-US" sz="2400" b="1"/>
          </a:p>
        </p:txBody>
      </p:sp>
      <p:sp>
        <p:nvSpPr>
          <p:cNvPr id="3" name="TextBox 2">
            <a:extLst>
              <a:ext uri="{FF2B5EF4-FFF2-40B4-BE49-F238E27FC236}">
                <a16:creationId xmlns:a16="http://schemas.microsoft.com/office/drawing/2014/main" id="{99866A71-349A-742D-8FC2-CA041561A7D6}"/>
              </a:ext>
            </a:extLst>
          </p:cNvPr>
          <p:cNvSpPr txBox="1"/>
          <p:nvPr/>
        </p:nvSpPr>
        <p:spPr>
          <a:xfrm>
            <a:off x="477520" y="995679"/>
            <a:ext cx="1115568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Calibri"/>
                <a:cs typeface="Calibri"/>
              </a:rPr>
              <a:t>Our project is about </a:t>
            </a:r>
            <a:r>
              <a:rPr lang="en-US" dirty="0">
                <a:ea typeface="+mn-lt"/>
                <a:cs typeface="+mn-lt"/>
              </a:rPr>
              <a:t>Visual Question Answering (</a:t>
            </a:r>
            <a:r>
              <a:rPr lang="en-US" b="1" dirty="0">
                <a:ea typeface="+mn-lt"/>
                <a:cs typeface="+mn-lt"/>
              </a:rPr>
              <a:t>VQA</a:t>
            </a:r>
            <a:r>
              <a:rPr lang="en-US" dirty="0">
                <a:ea typeface="+mn-lt"/>
                <a:cs typeface="+mn-lt"/>
              </a:rPr>
              <a:t>) which is a deep learning task where a computer looks at an image and answers a question about it. For example : </a:t>
            </a:r>
          </a:p>
          <a:p>
            <a:r>
              <a:rPr lang="en-US" dirty="0">
                <a:ea typeface="+mn-lt"/>
                <a:cs typeface="+mn-lt"/>
              </a:rPr>
              <a:t>I</a:t>
            </a:r>
            <a:r>
              <a:rPr lang="en-US" i="1" dirty="0">
                <a:ea typeface="+mn-lt"/>
                <a:cs typeface="+mn-lt"/>
              </a:rPr>
              <a:t>magine showing a picture to a child and asking, "How many cats are there?" The child looks at the image,            understands the objects, and replies "Two!.</a:t>
            </a:r>
          </a:p>
          <a:p>
            <a:endParaRPr lang="en-US" i="1" dirty="0">
              <a:ea typeface="Calibri"/>
              <a:cs typeface="Calibri"/>
            </a:endParaRPr>
          </a:p>
          <a:p>
            <a:pPr marL="285750" indent="-285750">
              <a:buFont typeface="Arial"/>
              <a:buChar char="•"/>
            </a:pPr>
            <a:r>
              <a:rPr lang="en-US" dirty="0">
                <a:ea typeface="+mn-lt"/>
                <a:cs typeface="+mn-lt"/>
              </a:rPr>
              <a:t>VQA model tries to make computers do the same thing—understand images and answer questions intelligently!.</a:t>
            </a:r>
          </a:p>
          <a:p>
            <a:endParaRPr lang="en-US" dirty="0">
              <a:ea typeface="+mn-lt"/>
              <a:cs typeface="+mn-lt"/>
            </a:endParaRPr>
          </a:p>
          <a:p>
            <a:pPr marL="285750" indent="-285750">
              <a:buFont typeface="Arial"/>
              <a:buChar char="•"/>
            </a:pPr>
            <a:r>
              <a:rPr lang="en-US" dirty="0">
                <a:ea typeface="+mn-lt"/>
                <a:cs typeface="+mn-lt"/>
              </a:rPr>
              <a:t>VQA models use a combination of image processing and language understanding mechanisms.</a:t>
            </a:r>
          </a:p>
          <a:p>
            <a:pPr marL="285750" indent="-285750">
              <a:buFont typeface="Arial"/>
              <a:buChar char="•"/>
            </a:pPr>
            <a:endParaRPr lang="en-US" dirty="0">
              <a:ea typeface="+mn-lt"/>
              <a:cs typeface="+mn-lt"/>
            </a:endParaRPr>
          </a:p>
          <a:p>
            <a:pPr marL="285750" indent="-285750">
              <a:buFont typeface="Arial" panose="020B0604020202020204" pitchFamily="34" charset="0"/>
              <a:buChar char="•"/>
            </a:pPr>
            <a:endParaRPr lang="en-US" dirty="0">
              <a:ea typeface="+mn-lt"/>
              <a:cs typeface="+mn-lt"/>
            </a:endParaRPr>
          </a:p>
          <a:p>
            <a:pPr marL="285750" indent="-285750">
              <a:buFont typeface="Arial" panose="020B0604020202020204" pitchFamily="34" charset="0"/>
              <a:buChar char="•"/>
            </a:pPr>
            <a:endParaRPr lang="en-US" dirty="0">
              <a:ea typeface="+mn-lt"/>
              <a:cs typeface="+mn-lt"/>
            </a:endParaRPr>
          </a:p>
        </p:txBody>
      </p:sp>
    </p:spTree>
    <p:extLst>
      <p:ext uri="{BB962C8B-B14F-4D97-AF65-F5344CB8AC3E}">
        <p14:creationId xmlns:p14="http://schemas.microsoft.com/office/powerpoint/2010/main" val="1803191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740B-D9AF-1A5D-4466-DBFB6DBE4498}"/>
              </a:ext>
            </a:extLst>
          </p:cNvPr>
          <p:cNvSpPr>
            <a:spLocks noGrp="1"/>
          </p:cNvSpPr>
          <p:nvPr>
            <p:ph type="ctrTitle"/>
          </p:nvPr>
        </p:nvSpPr>
        <p:spPr>
          <a:xfrm>
            <a:off x="1897625" y="184509"/>
            <a:ext cx="8042786" cy="1415692"/>
          </a:xfrm>
        </p:spPr>
        <p:txBody>
          <a:bodyPr/>
          <a:lstStyle/>
          <a:p>
            <a:r>
              <a:rPr lang="en-US" dirty="0"/>
              <a:t>OBJECTIVE </a:t>
            </a:r>
            <a:endParaRPr lang="en-IN" dirty="0"/>
          </a:p>
        </p:txBody>
      </p:sp>
      <p:sp>
        <p:nvSpPr>
          <p:cNvPr id="3" name="Subtitle 2">
            <a:extLst>
              <a:ext uri="{FF2B5EF4-FFF2-40B4-BE49-F238E27FC236}">
                <a16:creationId xmlns:a16="http://schemas.microsoft.com/office/drawing/2014/main" id="{A58445EF-7A45-F543-1A51-5F818A3F52A8}"/>
              </a:ext>
            </a:extLst>
          </p:cNvPr>
          <p:cNvSpPr>
            <a:spLocks noGrp="1"/>
          </p:cNvSpPr>
          <p:nvPr>
            <p:ph type="subTitle" idx="1"/>
          </p:nvPr>
        </p:nvSpPr>
        <p:spPr>
          <a:xfrm>
            <a:off x="1533831" y="1600201"/>
            <a:ext cx="8770374" cy="1492045"/>
          </a:xfrm>
        </p:spPr>
        <p:txBody>
          <a:bodyPr vert="horz" lIns="91440" tIns="45720" rIns="91440" bIns="45720" rtlCol="0" anchor="t">
            <a:noAutofit/>
          </a:bodyPr>
          <a:lstStyle/>
          <a:p>
            <a:pPr marL="342900" indent="-342900" algn="l">
              <a:buFont typeface="Wingdings" panose="05000000000000000000" pitchFamily="2" charset="2"/>
              <a:buChar char="Ø"/>
            </a:pPr>
            <a:r>
              <a:rPr lang="en-US" sz="1800" dirty="0"/>
              <a:t>To work on with a VQA model that can overcome the challenges that the old versions has surfaced while working through , as VQA  is a highly challenging problem as it requires the machine to understand natural Language queries . </a:t>
            </a:r>
          </a:p>
          <a:p>
            <a:pPr marL="342900" indent="-342900" algn="l">
              <a:buFont typeface="Wingdings" panose="05000000000000000000" pitchFamily="2" charset="2"/>
              <a:buChar char="Ø"/>
            </a:pPr>
            <a:r>
              <a:rPr lang="en-US" sz="1800" dirty="0"/>
              <a:t>To improve answer accuracy , by training  Neural Network to generate correct answers for image-related questions using Pretrained modals . </a:t>
            </a:r>
            <a:endParaRPr lang="en-US" sz="1800" dirty="0">
              <a:ea typeface="Calibri"/>
              <a:cs typeface="Calibri"/>
            </a:endParaRPr>
          </a:p>
          <a:p>
            <a:pPr marL="342900" indent="-342900" algn="l">
              <a:buFont typeface="Wingdings" panose="05000000000000000000" pitchFamily="2" charset="2"/>
              <a:buChar char="Ø"/>
            </a:pPr>
            <a:r>
              <a:rPr lang="en-US" sz="1800" dirty="0"/>
              <a:t>Starting with training lightweight models that balance performance.</a:t>
            </a:r>
            <a:endParaRPr lang="en-US" sz="1800" dirty="0">
              <a:ea typeface="Calibri"/>
              <a:cs typeface="Calibri"/>
            </a:endParaRPr>
          </a:p>
          <a:p>
            <a:pPr marL="342900" indent="-342900" algn="l">
              <a:buFont typeface="Wingdings,Sans-Serif" panose="05000000000000000000" pitchFamily="2" charset="2"/>
              <a:buChar char="Ø"/>
            </a:pPr>
            <a:r>
              <a:rPr lang="en-US" sz="1800" dirty="0">
                <a:ea typeface="Calibri"/>
                <a:cs typeface="Calibri"/>
              </a:rPr>
              <a:t>To use relevant evaluation metrics focusing on accuracy , as our dataset is small.</a:t>
            </a:r>
            <a:endParaRPr lang="en-US" dirty="0"/>
          </a:p>
          <a:p>
            <a:pPr marL="342900" indent="-342900" algn="l">
              <a:buFont typeface="Wingdings,Sans-Serif" panose="05000000000000000000" pitchFamily="2" charset="2"/>
              <a:buChar char="Ø"/>
            </a:pPr>
            <a:r>
              <a:rPr lang="en-US" sz="1800" dirty="0"/>
              <a:t> To make the model strong and resilient to variations in question phrasing and image quality with the help of CNNs &amp; RNNs.</a:t>
            </a:r>
            <a:endParaRPr lang="en-US" sz="1800" dirty="0">
              <a:ea typeface="Calibri"/>
              <a:cs typeface="Calibri"/>
            </a:endParaRPr>
          </a:p>
          <a:p>
            <a:pPr algn="l"/>
            <a:endParaRPr lang="en-US" sz="1800" dirty="0">
              <a:ea typeface="Calibri"/>
              <a:cs typeface="Calibri"/>
            </a:endParaRPr>
          </a:p>
        </p:txBody>
      </p:sp>
    </p:spTree>
    <p:extLst>
      <p:ext uri="{BB962C8B-B14F-4D97-AF65-F5344CB8AC3E}">
        <p14:creationId xmlns:p14="http://schemas.microsoft.com/office/powerpoint/2010/main" val="180765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73E112-EF25-EB37-2C15-9B600E071037}"/>
              </a:ext>
            </a:extLst>
          </p:cNvPr>
          <p:cNvSpPr txBox="1"/>
          <p:nvPr/>
        </p:nvSpPr>
        <p:spPr>
          <a:xfrm>
            <a:off x="407275" y="262758"/>
            <a:ext cx="33577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LITERATURE REVIEW 1:</a:t>
            </a:r>
          </a:p>
        </p:txBody>
      </p:sp>
      <p:sp>
        <p:nvSpPr>
          <p:cNvPr id="5" name="TextBox 4">
            <a:extLst>
              <a:ext uri="{FF2B5EF4-FFF2-40B4-BE49-F238E27FC236}">
                <a16:creationId xmlns:a16="http://schemas.microsoft.com/office/drawing/2014/main" id="{0FA6DDC3-3678-C15B-987A-E79AF6760E63}"/>
              </a:ext>
            </a:extLst>
          </p:cNvPr>
          <p:cNvSpPr txBox="1"/>
          <p:nvPr/>
        </p:nvSpPr>
        <p:spPr>
          <a:xfrm>
            <a:off x="397740" y="838919"/>
            <a:ext cx="11403724" cy="64633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ea typeface="Calibri"/>
                <a:cs typeface="Calibri"/>
              </a:rPr>
              <a:t>VISUAL QUESTION ANSWERING :</a:t>
            </a:r>
          </a:p>
          <a:p>
            <a:endParaRPr lang="en-US" dirty="0">
              <a:ea typeface="Calibri"/>
              <a:cs typeface="Calibri"/>
            </a:endParaRPr>
          </a:p>
          <a:p>
            <a:r>
              <a:rPr lang="en-US" b="1" dirty="0">
                <a:ea typeface="Calibri"/>
                <a:cs typeface="Calibri"/>
              </a:rPr>
              <a:t>Methodology</a:t>
            </a:r>
            <a:r>
              <a:rPr lang="en-US" dirty="0">
                <a:ea typeface="Calibri"/>
                <a:cs typeface="Calibri"/>
              </a:rPr>
              <a:t> that they used in this paper are  deep learning methods that are CNN+ LSTM</a:t>
            </a:r>
          </a:p>
          <a:p>
            <a:pPr marL="342900" indent="-342900">
              <a:buFont typeface="+mj-lt"/>
              <a:buAutoNum type="arabicPeriod"/>
            </a:pPr>
            <a:r>
              <a:rPr lang="en-US" dirty="0">
                <a:ea typeface="Calibri"/>
                <a:cs typeface="Calibri"/>
              </a:rPr>
              <a:t>Dataset creation : </a:t>
            </a:r>
          </a:p>
          <a:p>
            <a:r>
              <a:rPr lang="en-US" dirty="0">
                <a:ea typeface="Calibri"/>
                <a:cs typeface="Calibri"/>
              </a:rPr>
              <a:t>    20,471 images are used from the dataset MS.COCO and 50,000 synthetic abstract scene images </a:t>
            </a:r>
          </a:p>
          <a:p>
            <a:endParaRPr lang="en-US" dirty="0">
              <a:ea typeface="Calibri"/>
              <a:cs typeface="Calibri"/>
            </a:endParaRPr>
          </a:p>
          <a:p>
            <a:r>
              <a:rPr lang="en-US" dirty="0">
                <a:ea typeface="Calibri"/>
                <a:cs typeface="Calibri"/>
              </a:rPr>
              <a:t>2.   </a:t>
            </a:r>
            <a:r>
              <a:rPr lang="en-US" b="1">
                <a:ea typeface="Calibri"/>
                <a:cs typeface="Calibri"/>
              </a:rPr>
              <a:t>Model architecture used is CNN + LSTM :</a:t>
            </a:r>
          </a:p>
          <a:p>
            <a:r>
              <a:rPr lang="en-US" dirty="0">
                <a:ea typeface="Calibri"/>
                <a:cs typeface="Calibri"/>
              </a:rPr>
              <a:t>Image is processed using a CNN</a:t>
            </a:r>
          </a:p>
          <a:p>
            <a:r>
              <a:rPr lang="en-US" dirty="0">
                <a:ea typeface="Calibri"/>
                <a:cs typeface="Calibri"/>
              </a:rPr>
              <a:t>The Question is processed using an LSTM model to capture its sequential data.</a:t>
            </a:r>
          </a:p>
          <a:p>
            <a:r>
              <a:rPr lang="en-US" dirty="0">
                <a:ea typeface="Calibri"/>
                <a:cs typeface="Calibri"/>
              </a:rPr>
              <a:t>The image and  text embeddings are fused together and passed to a classifier to predict an answer</a:t>
            </a:r>
          </a:p>
          <a:p>
            <a:endParaRPr lang="en-US" dirty="0">
              <a:ea typeface="Calibri"/>
              <a:cs typeface="Calibri"/>
            </a:endParaRPr>
          </a:p>
          <a:p>
            <a:r>
              <a:rPr lang="en-US" dirty="0">
                <a:ea typeface="Calibri"/>
                <a:cs typeface="Calibri"/>
              </a:rPr>
              <a:t>  </a:t>
            </a:r>
            <a:r>
              <a:rPr lang="en-US" b="1" dirty="0">
                <a:ea typeface="Calibri"/>
                <a:cs typeface="Calibri"/>
              </a:rPr>
              <a:t>Metrics:</a:t>
            </a:r>
          </a:p>
          <a:p>
            <a:r>
              <a:rPr lang="en-US" dirty="0">
                <a:ea typeface="Calibri"/>
                <a:cs typeface="Calibri"/>
              </a:rPr>
              <a:t>They have evaluated how well humans have answered the questions</a:t>
            </a:r>
          </a:p>
          <a:p>
            <a:r>
              <a:rPr lang="en-US" dirty="0">
                <a:ea typeface="Calibri"/>
                <a:cs typeface="Calibri"/>
              </a:rPr>
              <a:t>Accuracy of how well humans have responses with images is 83.06% when compared to AI model best accuracy is 54.06%.</a:t>
            </a:r>
          </a:p>
          <a:p>
            <a:endParaRPr lang="en-US" dirty="0">
              <a:ea typeface="Calibri"/>
              <a:cs typeface="Calibri"/>
            </a:endParaRPr>
          </a:p>
          <a:p>
            <a:r>
              <a:rPr lang="en-US" b="1" dirty="0">
                <a:ea typeface="Calibri"/>
                <a:cs typeface="Calibri"/>
              </a:rPr>
              <a:t>Limitations in this paper are :</a:t>
            </a:r>
          </a:p>
          <a:p>
            <a:r>
              <a:rPr lang="en-US" dirty="0">
                <a:ea typeface="Calibri"/>
                <a:cs typeface="Calibri"/>
              </a:rPr>
              <a:t>As the dataset is very large LSTM couldn’t process the sequential data.</a:t>
            </a:r>
          </a:p>
          <a:p>
            <a:r>
              <a:rPr lang="en-US" dirty="0">
                <a:ea typeface="Calibri"/>
                <a:cs typeface="Calibri"/>
              </a:rPr>
              <a:t>As no attention mechanism is used for combining both the text and images it made difficult to focus on the image with different questions.</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Tree>
    <p:extLst>
      <p:ext uri="{BB962C8B-B14F-4D97-AF65-F5344CB8AC3E}">
        <p14:creationId xmlns:p14="http://schemas.microsoft.com/office/powerpoint/2010/main" val="52863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D0B70E7-9AA9-A13B-0C6F-50CF705C51C4}"/>
              </a:ext>
            </a:extLst>
          </p:cNvPr>
          <p:cNvSpPr txBox="1"/>
          <p:nvPr/>
        </p:nvSpPr>
        <p:spPr>
          <a:xfrm>
            <a:off x="203385" y="190401"/>
            <a:ext cx="3047629" cy="461665"/>
          </a:xfrm>
          <a:prstGeom prst="rect">
            <a:avLst/>
          </a:prstGeom>
          <a:noFill/>
        </p:spPr>
        <p:txBody>
          <a:bodyPr wrap="none" rtlCol="0">
            <a:spAutoFit/>
          </a:bodyPr>
          <a:lstStyle/>
          <a:p>
            <a:r>
              <a:rPr lang="en-US" sz="2400" dirty="0"/>
              <a:t>LITERATURE REVIEW 2:</a:t>
            </a:r>
            <a:endParaRPr lang="en-IN" sz="2400" dirty="0"/>
          </a:p>
        </p:txBody>
      </p:sp>
      <p:sp>
        <p:nvSpPr>
          <p:cNvPr id="5" name="TextBox 4">
            <a:extLst>
              <a:ext uri="{FF2B5EF4-FFF2-40B4-BE49-F238E27FC236}">
                <a16:creationId xmlns:a16="http://schemas.microsoft.com/office/drawing/2014/main" id="{D8BCA805-1CE6-1700-01C3-2DEE68ECF320}"/>
              </a:ext>
            </a:extLst>
          </p:cNvPr>
          <p:cNvSpPr txBox="1"/>
          <p:nvPr/>
        </p:nvSpPr>
        <p:spPr>
          <a:xfrm>
            <a:off x="287867" y="652066"/>
            <a:ext cx="11743174" cy="7571303"/>
          </a:xfrm>
          <a:prstGeom prst="rect">
            <a:avLst/>
          </a:prstGeom>
          <a:noFill/>
        </p:spPr>
        <p:txBody>
          <a:bodyPr wrap="square" rtlCol="0">
            <a:spAutoFit/>
          </a:bodyPr>
          <a:lstStyle/>
          <a:p>
            <a:r>
              <a:rPr lang="en-US" b="1" dirty="0"/>
              <a:t>VISUAL QUESTION ANSWERING WITH QUESTION REPRESENTATION UPDATE(QRU)</a:t>
            </a:r>
          </a:p>
          <a:p>
            <a:endParaRPr lang="en-US" b="1" dirty="0"/>
          </a:p>
          <a:p>
            <a:r>
              <a:rPr lang="en-US" b="1" dirty="0"/>
              <a:t>Methodology:</a:t>
            </a:r>
          </a:p>
          <a:p>
            <a:r>
              <a:rPr lang="en-US" b="1" dirty="0"/>
              <a:t>1. </a:t>
            </a:r>
            <a:r>
              <a:rPr lang="en-US" dirty="0"/>
              <a:t>Image Feature Extraction:</a:t>
            </a:r>
          </a:p>
          <a:p>
            <a:pPr>
              <a:buFont typeface="Arial" panose="020B0604020202020204" pitchFamily="34" charset="0"/>
              <a:buChar char="•"/>
            </a:pPr>
            <a:r>
              <a:rPr lang="en-US" dirty="0"/>
              <a:t>Uses VGG-19 (pretrained on ImageNet) to extract visual features. Main focus is on the specific image regions rather than the whole image.</a:t>
            </a:r>
          </a:p>
          <a:p>
            <a:r>
              <a:rPr lang="en-US" b="1" dirty="0"/>
              <a:t>2. </a:t>
            </a:r>
            <a:r>
              <a:rPr lang="en-US" dirty="0"/>
              <a:t>Architecture:</a:t>
            </a:r>
          </a:p>
          <a:p>
            <a:pPr>
              <a:buFont typeface="Arial" panose="020B0604020202020204" pitchFamily="34" charset="0"/>
              <a:buChar char="•"/>
            </a:pPr>
            <a:r>
              <a:rPr lang="en-US" dirty="0"/>
              <a:t>A Gated Recurrent Unit (GRU) encodes  and the Reasoning Layer (QRU) Interacts the question with image regions which is Iterative . Uses attention Mechanism to focus on relevant regions.</a:t>
            </a:r>
            <a:r>
              <a:rPr lang="en-US" b="1" dirty="0"/>
              <a:t> </a:t>
            </a:r>
            <a:r>
              <a:rPr lang="en-US" dirty="0" err="1"/>
              <a:t>Softmax</a:t>
            </a:r>
            <a:r>
              <a:rPr lang="en-US" dirty="0"/>
              <a:t> classifier  predicts the most probable answer from a fixed vocabulary.</a:t>
            </a:r>
          </a:p>
          <a:p>
            <a:r>
              <a:rPr lang="en-US" b="1" dirty="0"/>
              <a:t>Metrics:</a:t>
            </a:r>
          </a:p>
          <a:p>
            <a:r>
              <a:rPr lang="en-US" dirty="0"/>
              <a:t>The model is evaluated on COCO-QA and VQA datasets using the following metrics:</a:t>
            </a:r>
          </a:p>
          <a:p>
            <a:pPr marL="342900" indent="-342900">
              <a:buAutoNum type="arabicPeriod"/>
            </a:pPr>
            <a:r>
              <a:rPr lang="en-US" b="1" dirty="0"/>
              <a:t>Classification Accuracy : </a:t>
            </a:r>
            <a:r>
              <a:rPr lang="en-US" dirty="0"/>
              <a:t>Measures the percentage of correctly predicted answers</a:t>
            </a:r>
          </a:p>
          <a:p>
            <a:pPr marL="342900" indent="-342900">
              <a:buAutoNum type="arabicPeriod" startAt="2"/>
            </a:pPr>
            <a:r>
              <a:rPr lang="en-US" b="1" dirty="0"/>
              <a:t>Wu-Palmer Similarity (WUPS):</a:t>
            </a:r>
            <a:r>
              <a:rPr lang="en-US" dirty="0"/>
              <a:t>Measures semantic similarity between predicted and ground-truth answers(with thresholds 0.9[high similarity] and 0.0[not as expected] on COCO VQA Dataset)</a:t>
            </a:r>
          </a:p>
          <a:p>
            <a:pPr marL="342900" indent="-342900">
              <a:buAutoNum type="arabicPeriod" startAt="3"/>
            </a:pPr>
            <a:r>
              <a:rPr lang="en-US" b="1" dirty="0"/>
              <a:t>VQA Accuracy (Consensus-Based) : </a:t>
            </a:r>
            <a:r>
              <a:rPr lang="en-US" dirty="0"/>
              <a:t>A prediction is fully correct if at least 3 out of 10 annotators agree.</a:t>
            </a:r>
          </a:p>
          <a:p>
            <a:r>
              <a:rPr lang="en-US" b="1" dirty="0"/>
              <a:t>Limitations:</a:t>
            </a:r>
          </a:p>
          <a:p>
            <a:r>
              <a:rPr lang="en-US" dirty="0"/>
              <a:t>Relies on predefined answers, struggles with counting, and requires careful object proposal selection.</a:t>
            </a:r>
          </a:p>
          <a:p>
            <a:pPr marL="342900" indent="-342900">
              <a:buAutoNum type="arabicPeriod" startAt="2"/>
            </a:pPr>
            <a:endParaRPr lang="en-US" dirty="0"/>
          </a:p>
          <a:p>
            <a:endParaRPr lang="en-US" b="1" dirty="0"/>
          </a:p>
          <a:p>
            <a:endParaRPr lang="en-US" dirty="0"/>
          </a:p>
          <a:p>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endParaRPr lang="en-US" dirty="0"/>
          </a:p>
          <a:p>
            <a:endParaRPr lang="en-US" dirty="0"/>
          </a:p>
          <a:p>
            <a:endParaRPr lang="en-IN" dirty="0"/>
          </a:p>
        </p:txBody>
      </p:sp>
      <p:sp>
        <p:nvSpPr>
          <p:cNvPr id="8" name="Rectangle 3">
            <a:extLst>
              <a:ext uri="{FF2B5EF4-FFF2-40B4-BE49-F238E27FC236}">
                <a16:creationId xmlns:a16="http://schemas.microsoft.com/office/drawing/2014/main" id="{A3B370FC-9BD8-278A-46AC-2CE35DB6E526}"/>
              </a:ext>
            </a:extLst>
          </p:cNvPr>
          <p:cNvSpPr>
            <a:spLocks noChangeArrowheads="1"/>
          </p:cNvSpPr>
          <p:nvPr/>
        </p:nvSpPr>
        <p:spPr bwMode="auto">
          <a:xfrm>
            <a:off x="1727200" y="4531184"/>
            <a:ext cx="674793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56081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E587A1-CC90-7F5D-FBFA-F342AF4756D6}"/>
              </a:ext>
            </a:extLst>
          </p:cNvPr>
          <p:cNvSpPr txBox="1"/>
          <p:nvPr/>
        </p:nvSpPr>
        <p:spPr>
          <a:xfrm>
            <a:off x="372533" y="440189"/>
            <a:ext cx="11650134" cy="830997"/>
          </a:xfrm>
          <a:prstGeom prst="rect">
            <a:avLst/>
          </a:prstGeom>
          <a:noFill/>
        </p:spPr>
        <p:txBody>
          <a:bodyPr wrap="square" rtlCol="0">
            <a:spAutoFit/>
          </a:bodyPr>
          <a:lstStyle/>
          <a:p>
            <a:r>
              <a:rPr lang="en-US" sz="2400" dirty="0"/>
              <a:t>LITERATURE REVIEW 3:</a:t>
            </a:r>
          </a:p>
          <a:p>
            <a:endParaRPr lang="en-IN" sz="2400" dirty="0"/>
          </a:p>
        </p:txBody>
      </p:sp>
      <p:sp>
        <p:nvSpPr>
          <p:cNvPr id="3" name="TextBox 2">
            <a:extLst>
              <a:ext uri="{FF2B5EF4-FFF2-40B4-BE49-F238E27FC236}">
                <a16:creationId xmlns:a16="http://schemas.microsoft.com/office/drawing/2014/main" id="{9F489827-0976-7570-F833-0938E3CC2F66}"/>
              </a:ext>
            </a:extLst>
          </p:cNvPr>
          <p:cNvSpPr txBox="1"/>
          <p:nvPr/>
        </p:nvSpPr>
        <p:spPr>
          <a:xfrm>
            <a:off x="67733" y="990600"/>
            <a:ext cx="11954934" cy="369332"/>
          </a:xfrm>
          <a:prstGeom prst="rect">
            <a:avLst/>
          </a:prstGeom>
          <a:noFill/>
        </p:spPr>
        <p:txBody>
          <a:bodyPr wrap="square" rtlCol="0">
            <a:spAutoFit/>
          </a:bodyPr>
          <a:lstStyle/>
          <a:p>
            <a:r>
              <a:rPr lang="en-US" b="1" dirty="0"/>
              <a:t>ABC-CNN : An Attention Based Convolutional Neural Network for Visual Question Answering</a:t>
            </a:r>
            <a:endParaRPr lang="en-IN" b="1" dirty="0"/>
          </a:p>
        </p:txBody>
      </p:sp>
      <p:sp>
        <p:nvSpPr>
          <p:cNvPr id="4" name="TextBox 3">
            <a:extLst>
              <a:ext uri="{FF2B5EF4-FFF2-40B4-BE49-F238E27FC236}">
                <a16:creationId xmlns:a16="http://schemas.microsoft.com/office/drawing/2014/main" id="{B1F621BE-9BAC-B56F-B7E5-3D4CA1F2534E}"/>
              </a:ext>
            </a:extLst>
          </p:cNvPr>
          <p:cNvSpPr txBox="1"/>
          <p:nvPr/>
        </p:nvSpPr>
        <p:spPr>
          <a:xfrm>
            <a:off x="187802" y="1359932"/>
            <a:ext cx="11834865" cy="5909310"/>
          </a:xfrm>
          <a:prstGeom prst="rect">
            <a:avLst/>
          </a:prstGeom>
          <a:noFill/>
        </p:spPr>
        <p:txBody>
          <a:bodyPr wrap="square" rtlCol="0">
            <a:spAutoFit/>
          </a:bodyPr>
          <a:lstStyle/>
          <a:p>
            <a:r>
              <a:rPr lang="en-US" b="1" dirty="0"/>
              <a:t>Methodology:</a:t>
            </a:r>
            <a:r>
              <a:rPr lang="en-US" dirty="0"/>
              <a:t> </a:t>
            </a:r>
          </a:p>
          <a:p>
            <a:pPr marL="342900" indent="-342900">
              <a:buFont typeface="+mj-lt"/>
              <a:buAutoNum type="arabicPeriod"/>
            </a:pPr>
            <a:r>
              <a:rPr lang="en-US" dirty="0"/>
              <a:t>Image Feature Extraction:</a:t>
            </a:r>
          </a:p>
          <a:p>
            <a:pPr>
              <a:buFont typeface="Arial" panose="020B0604020202020204" pitchFamily="34" charset="0"/>
              <a:buChar char="•"/>
            </a:pPr>
            <a:r>
              <a:rPr lang="en-US" dirty="0"/>
              <a:t>Uses </a:t>
            </a:r>
            <a:r>
              <a:rPr lang="en-US" b="1" dirty="0"/>
              <a:t>VGG-19 CNN</a:t>
            </a:r>
            <a:r>
              <a:rPr lang="en-US" dirty="0"/>
              <a:t> pretrained on </a:t>
            </a:r>
            <a:r>
              <a:rPr lang="en-US" b="1" dirty="0"/>
              <a:t>ImageNet</a:t>
            </a:r>
            <a:r>
              <a:rPr lang="en-US" dirty="0"/>
              <a:t> to extract </a:t>
            </a:r>
            <a:r>
              <a:rPr lang="en-US" b="1" dirty="0"/>
              <a:t>image feature maps</a:t>
            </a:r>
            <a:r>
              <a:rPr lang="en-US" dirty="0"/>
              <a:t>.</a:t>
            </a:r>
          </a:p>
          <a:p>
            <a:pPr marL="342900" indent="-342900">
              <a:buAutoNum type="arabicPeriod" startAt="2"/>
            </a:pPr>
            <a:r>
              <a:rPr lang="en-US" dirty="0"/>
              <a:t>Architecture:</a:t>
            </a:r>
          </a:p>
          <a:p>
            <a:pPr marL="285750" indent="-285750">
              <a:buFont typeface="Arial" panose="020B0604020202020204" pitchFamily="34" charset="0"/>
              <a:buChar char="•"/>
            </a:pPr>
            <a:r>
              <a:rPr lang="en-US" dirty="0"/>
              <a:t>Each question is tokenized, converted into an embedding vector, and processed sequentially by LSTM.</a:t>
            </a:r>
          </a:p>
          <a:p>
            <a:pPr marL="285750" indent="-285750">
              <a:buFont typeface="Arial" panose="020B0604020202020204" pitchFamily="34" charset="0"/>
              <a:buChar char="•"/>
            </a:pPr>
            <a:r>
              <a:rPr lang="en-US" dirty="0"/>
              <a:t>The model searches for relevant image features matching the question's intent and filters out noise.</a:t>
            </a:r>
          </a:p>
          <a:p>
            <a:pPr marL="285750" indent="-285750">
              <a:buFont typeface="Arial" panose="020B0604020202020204" pitchFamily="34" charset="0"/>
              <a:buChar char="•"/>
            </a:pPr>
            <a:r>
              <a:rPr lang="en-US" dirty="0"/>
              <a:t>For answer Generation it Uses a multi-class classifier with </a:t>
            </a:r>
            <a:r>
              <a:rPr lang="en-US" dirty="0" err="1"/>
              <a:t>softmax</a:t>
            </a:r>
            <a:r>
              <a:rPr lang="en-US" dirty="0"/>
              <a:t> activation to select the most probable single-word answer.</a:t>
            </a:r>
          </a:p>
          <a:p>
            <a:r>
              <a:rPr lang="en-US" b="1" dirty="0"/>
              <a:t>Metrics:</a:t>
            </a:r>
          </a:p>
          <a:p>
            <a:pPr marL="285750" indent="-285750">
              <a:buFont typeface="Arial" panose="020B0604020202020204" pitchFamily="34" charset="0"/>
              <a:buChar char="•"/>
            </a:pPr>
            <a:r>
              <a:rPr lang="en-US" b="1" dirty="0"/>
              <a:t>Answer Accuracy : </a:t>
            </a:r>
            <a:r>
              <a:rPr lang="en-US" dirty="0"/>
              <a:t>Measures the percentage of correctly predicted answers.</a:t>
            </a:r>
          </a:p>
          <a:p>
            <a:pPr marL="285750" indent="-285750">
              <a:buFont typeface="Arial" panose="020B0604020202020204" pitchFamily="34" charset="0"/>
              <a:buChar char="•"/>
            </a:pPr>
            <a:r>
              <a:rPr lang="en-US" b="1" dirty="0"/>
              <a:t>Wu-Palmer Similarity (WUPS):</a:t>
            </a:r>
            <a:r>
              <a:rPr lang="en-US" dirty="0"/>
              <a:t>Measures the semantic similarity between the predicted and ground-truth answers.</a:t>
            </a:r>
          </a:p>
          <a:p>
            <a:pPr marL="285750" indent="-285750">
              <a:buFont typeface="Arial" panose="020B0604020202020204" pitchFamily="34" charset="0"/>
              <a:buChar char="•"/>
            </a:pPr>
            <a:r>
              <a:rPr lang="en-US" b="1" dirty="0"/>
              <a:t>VQA Accuracy (Consensus-Based) : </a:t>
            </a:r>
            <a:r>
              <a:rPr lang="en-US" dirty="0"/>
              <a:t>A prediction is fully correct if at least 3 out of 10 annotators agree.</a:t>
            </a:r>
          </a:p>
          <a:p>
            <a:r>
              <a:rPr lang="en-US" b="1" dirty="0"/>
              <a:t>Limitations:</a:t>
            </a:r>
          </a:p>
          <a:p>
            <a:pPr marL="285750" indent="-285750">
              <a:buFont typeface="Arial" panose="020B0604020202020204" pitchFamily="34" charset="0"/>
              <a:buChar char="•"/>
            </a:pPr>
            <a:r>
              <a:rPr lang="en-US" dirty="0"/>
              <a:t>The model is restricted to classification-based VQA and cannot generate full-sentence answers.</a:t>
            </a:r>
          </a:p>
          <a:p>
            <a:pPr marL="285750" indent="-285750">
              <a:buFont typeface="Arial" panose="020B0604020202020204" pitchFamily="34" charset="0"/>
              <a:buChar char="•"/>
            </a:pPr>
            <a:r>
              <a:rPr lang="en-US" dirty="0"/>
              <a:t>Fails on Complex Reasoning Questions</a:t>
            </a:r>
            <a:r>
              <a:rPr lang="en-US" b="1" dirty="0"/>
              <a:t> </a:t>
            </a:r>
            <a:r>
              <a:rPr lang="en-US" dirty="0"/>
              <a:t>:Struggles with </a:t>
            </a:r>
            <a:r>
              <a:rPr lang="en-US" b="1" dirty="0"/>
              <a:t>commonsense reasoning</a:t>
            </a:r>
            <a:r>
              <a:rPr lang="en-US" dirty="0"/>
              <a:t> and </a:t>
            </a:r>
            <a:r>
              <a:rPr lang="en-US" b="1" dirty="0"/>
              <a:t>complex relationships</a:t>
            </a:r>
            <a:r>
              <a:rPr lang="en-US" dirty="0"/>
              <a:t> between objects in the image.</a:t>
            </a:r>
          </a:p>
          <a:p>
            <a:pPr marL="285750" indent="-285750">
              <a:buFont typeface="Arial" panose="020B0604020202020204" pitchFamily="34" charset="0"/>
              <a:buChar char="•"/>
            </a:pPr>
            <a:r>
              <a:rPr lang="en-US" dirty="0"/>
              <a:t>Performs poorly on </a:t>
            </a:r>
            <a:r>
              <a:rPr lang="en-US" b="1" dirty="0"/>
              <a:t>count-based</a:t>
            </a:r>
            <a:r>
              <a:rPr lang="en-US" dirty="0"/>
              <a:t> questions, as it does not explicitly model numerical relationships.</a:t>
            </a:r>
          </a:p>
          <a:p>
            <a:pPr marL="285750" indent="-285750">
              <a:buFont typeface="Arial" panose="020B0604020202020204" pitchFamily="34" charset="0"/>
              <a:buChar char="•"/>
            </a:pPr>
            <a:endParaRPr lang="en-US" b="1" dirty="0"/>
          </a:p>
          <a:p>
            <a:pPr marL="285750" indent="-285750">
              <a:buFont typeface="Arial" panose="020B0604020202020204" pitchFamily="34" charset="0"/>
              <a:buChar char="•"/>
            </a:pPr>
            <a:endParaRPr lang="en-US" dirty="0"/>
          </a:p>
          <a:p>
            <a:endParaRPr lang="en-US" dirty="0"/>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3507899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A3C50C-7CEA-4250-7308-6999B6DAE40E}"/>
              </a:ext>
            </a:extLst>
          </p:cNvPr>
          <p:cNvSpPr txBox="1"/>
          <p:nvPr/>
        </p:nvSpPr>
        <p:spPr>
          <a:xfrm>
            <a:off x="177800" y="254000"/>
            <a:ext cx="3397148" cy="523220"/>
          </a:xfrm>
          <a:prstGeom prst="rect">
            <a:avLst/>
          </a:prstGeom>
          <a:noFill/>
        </p:spPr>
        <p:txBody>
          <a:bodyPr wrap="none" rtlCol="0">
            <a:spAutoFit/>
          </a:bodyPr>
          <a:lstStyle/>
          <a:p>
            <a:r>
              <a:rPr lang="en-US" sz="2800" dirty="0"/>
              <a:t>ABOUT OUR DATASET:</a:t>
            </a:r>
            <a:endParaRPr lang="en-IN" sz="2800" dirty="0"/>
          </a:p>
        </p:txBody>
      </p:sp>
      <p:sp>
        <p:nvSpPr>
          <p:cNvPr id="3" name="TextBox 2">
            <a:extLst>
              <a:ext uri="{FF2B5EF4-FFF2-40B4-BE49-F238E27FC236}">
                <a16:creationId xmlns:a16="http://schemas.microsoft.com/office/drawing/2014/main" id="{88539E6B-0248-6741-A48C-EA7517E866BE}"/>
              </a:ext>
            </a:extLst>
          </p:cNvPr>
          <p:cNvSpPr txBox="1"/>
          <p:nvPr/>
        </p:nvSpPr>
        <p:spPr>
          <a:xfrm>
            <a:off x="88900" y="1058333"/>
            <a:ext cx="12014200" cy="3785652"/>
          </a:xfrm>
          <a:prstGeom prst="rect">
            <a:avLst/>
          </a:prstGeom>
          <a:noFill/>
        </p:spPr>
        <p:txBody>
          <a:bodyPr wrap="square" rtlCol="0">
            <a:spAutoFit/>
          </a:bodyPr>
          <a:lstStyle/>
          <a:p>
            <a:pPr marL="285750" indent="-285750">
              <a:buFont typeface="Arial" panose="020B0604020202020204" pitchFamily="34" charset="0"/>
              <a:buChar char="•"/>
            </a:pPr>
            <a:r>
              <a:rPr lang="en-US" sz="1600" dirty="0"/>
              <a:t>After doing a thorough research on how to work on with this  VQA Model, we have found that Dataset is key to everything . So we have decided to start with Small Dataset . We have gathered DAQUAR(unprocessed) Dataset from KAGGLE by enabling API(Application Programming Interface) token to get </a:t>
            </a:r>
            <a:r>
              <a:rPr lang="en-US" sz="1600" dirty="0" err="1"/>
              <a:t>Kaggle.json</a:t>
            </a:r>
            <a:r>
              <a:rPr lang="en-US" sz="1600" dirty="0"/>
              <a:t> file from text-based interface(CMD prompt)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huge Dataset consist of multiple datasets as csv and txt files like:</a:t>
            </a:r>
          </a:p>
          <a:p>
            <a:pPr marL="742950" lvl="1" indent="-285750">
              <a:buFont typeface="Arial" panose="020B0604020202020204" pitchFamily="34" charset="0"/>
              <a:buChar char="•"/>
            </a:pPr>
            <a:r>
              <a:rPr lang="en-US" sz="1600" dirty="0"/>
              <a:t>All_qa_pairs.txt    </a:t>
            </a:r>
            <a:r>
              <a:rPr lang="en-US" sz="1600" dirty="0">
                <a:sym typeface="Wingdings" panose="05000000000000000000" pitchFamily="2" charset="2"/>
              </a:rPr>
              <a:t></a:t>
            </a:r>
            <a:r>
              <a:rPr lang="en-IN" sz="1600" dirty="0"/>
              <a:t>Contains all question-answer pairs.</a:t>
            </a:r>
            <a:endParaRPr lang="en-US" sz="1600" dirty="0"/>
          </a:p>
          <a:p>
            <a:pPr marL="742950" lvl="1" indent="-285750">
              <a:buFont typeface="Arial" panose="020B0604020202020204" pitchFamily="34" charset="0"/>
              <a:buChar char="•"/>
            </a:pPr>
            <a:r>
              <a:rPr lang="en-US" sz="1600" dirty="0"/>
              <a:t>Answers_space.txt </a:t>
            </a:r>
            <a:r>
              <a:rPr lang="en-US" sz="1600" dirty="0">
                <a:sym typeface="Wingdings" panose="05000000000000000000" pitchFamily="2" charset="2"/>
              </a:rPr>
              <a:t></a:t>
            </a:r>
            <a:r>
              <a:rPr lang="en-IN" sz="1600" dirty="0"/>
              <a:t>Contains unique possible answers.</a:t>
            </a:r>
            <a:endParaRPr lang="en-US" sz="1600" dirty="0"/>
          </a:p>
          <a:p>
            <a:pPr marL="742950" lvl="1" indent="-285750">
              <a:buFont typeface="Arial" panose="020B0604020202020204" pitchFamily="34" charset="0"/>
              <a:buChar char="•"/>
            </a:pPr>
            <a:r>
              <a:rPr lang="en-US" sz="1600" dirty="0"/>
              <a:t>Data.csv</a:t>
            </a:r>
          </a:p>
          <a:p>
            <a:pPr marL="742950" lvl="1" indent="-285750">
              <a:buFont typeface="Arial" panose="020B0604020202020204" pitchFamily="34" charset="0"/>
              <a:buChar char="•"/>
            </a:pPr>
            <a:r>
              <a:rPr lang="en-US" sz="1600" dirty="0"/>
              <a:t>Data_eval.csv</a:t>
            </a:r>
          </a:p>
          <a:p>
            <a:pPr marL="742950" lvl="1" indent="-285750">
              <a:buFont typeface="Arial" panose="020B0604020202020204" pitchFamily="34" charset="0"/>
              <a:buChar char="•"/>
            </a:pPr>
            <a:r>
              <a:rPr lang="en-US" sz="1600" dirty="0"/>
              <a:t>Data_train.csv</a:t>
            </a:r>
          </a:p>
          <a:p>
            <a:pPr lvl="1"/>
            <a:r>
              <a:rPr lang="en-US" sz="1600" dirty="0"/>
              <a:t>Preprocessed training and evaluation splits.</a:t>
            </a:r>
          </a:p>
          <a:p>
            <a:pPr marL="742950" lvl="1" indent="-285750">
              <a:buFont typeface="Arial" panose="020B0604020202020204" pitchFamily="34" charset="0"/>
              <a:buChar char="•"/>
            </a:pPr>
            <a:r>
              <a:rPr lang="en-US" sz="1600" dirty="0"/>
              <a:t>Test_images_list.txt  </a:t>
            </a:r>
            <a:r>
              <a:rPr lang="en-US" sz="1600" dirty="0">
                <a:sym typeface="Wingdings" panose="05000000000000000000" pitchFamily="2" charset="2"/>
              </a:rPr>
              <a:t></a:t>
            </a:r>
            <a:r>
              <a:rPr lang="en-US" sz="1600" dirty="0"/>
              <a:t>Lists of images for testing.</a:t>
            </a:r>
          </a:p>
          <a:p>
            <a:pPr marL="742950" lvl="1" indent="-285750">
              <a:buFont typeface="Arial" panose="020B0604020202020204" pitchFamily="34" charset="0"/>
              <a:buChar char="•"/>
            </a:pPr>
            <a:r>
              <a:rPr lang="en-US" sz="1600" dirty="0"/>
              <a:t>Train_images_list.txt  </a:t>
            </a:r>
            <a:r>
              <a:rPr lang="en-US" sz="1600" dirty="0">
                <a:sym typeface="Wingdings" panose="05000000000000000000" pitchFamily="2" charset="2"/>
              </a:rPr>
              <a:t></a:t>
            </a:r>
            <a:r>
              <a:rPr lang="en-US" sz="1600" dirty="0"/>
              <a:t>Lists of images for training/testing.  </a:t>
            </a:r>
          </a:p>
          <a:p>
            <a:pPr lvl="1"/>
            <a:r>
              <a:rPr lang="en-US" sz="1600" dirty="0"/>
              <a:t>with addition to this we are having Folder named Images with separate image files.</a:t>
            </a:r>
          </a:p>
          <a:p>
            <a:pPr marL="742950" lvl="1" indent="-285750">
              <a:buFont typeface="Arial" panose="020B0604020202020204" pitchFamily="34" charset="0"/>
              <a:buChar char="•"/>
            </a:pPr>
            <a:endParaRPr lang="en-IN" sz="1600" dirty="0"/>
          </a:p>
        </p:txBody>
      </p:sp>
      <p:sp>
        <p:nvSpPr>
          <p:cNvPr id="4" name="TextBox 3">
            <a:extLst>
              <a:ext uri="{FF2B5EF4-FFF2-40B4-BE49-F238E27FC236}">
                <a16:creationId xmlns:a16="http://schemas.microsoft.com/office/drawing/2014/main" id="{057D17BB-17E0-3506-AA39-FDF423B2E90A}"/>
              </a:ext>
            </a:extLst>
          </p:cNvPr>
          <p:cNvSpPr txBox="1"/>
          <p:nvPr/>
        </p:nvSpPr>
        <p:spPr>
          <a:xfrm>
            <a:off x="177800" y="4771323"/>
            <a:ext cx="11806767" cy="923330"/>
          </a:xfrm>
          <a:prstGeom prst="rect">
            <a:avLst/>
          </a:prstGeom>
          <a:noFill/>
        </p:spPr>
        <p:txBody>
          <a:bodyPr wrap="square" rtlCol="0">
            <a:spAutoFit/>
          </a:bodyPr>
          <a:lstStyle/>
          <a:p>
            <a:pPr marL="285750" indent="-285750">
              <a:buFont typeface="Arial" panose="020B0604020202020204" pitchFamily="34" charset="0"/>
              <a:buChar char="•"/>
            </a:pPr>
            <a:r>
              <a:rPr lang="en-US" dirty="0"/>
              <a:t>After getting the dataset we try to process it in python environment by importing required libraries like OS,JSON,PANDAS… and loading the converted (.csv)datasets  and later getting them as data-frames with rows and columns similar to excel spreadsheet. </a:t>
            </a:r>
            <a:endParaRPr lang="en-IN" dirty="0"/>
          </a:p>
        </p:txBody>
      </p:sp>
    </p:spTree>
    <p:extLst>
      <p:ext uri="{BB962C8B-B14F-4D97-AF65-F5344CB8AC3E}">
        <p14:creationId xmlns:p14="http://schemas.microsoft.com/office/powerpoint/2010/main" val="1622474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1CEC95-5031-BDDD-995B-D63BE58F4C1A}"/>
              </a:ext>
            </a:extLst>
          </p:cNvPr>
          <p:cNvSpPr txBox="1"/>
          <p:nvPr/>
        </p:nvSpPr>
        <p:spPr>
          <a:xfrm>
            <a:off x="287867" y="482600"/>
            <a:ext cx="2056973" cy="461665"/>
          </a:xfrm>
          <a:prstGeom prst="rect">
            <a:avLst/>
          </a:prstGeom>
          <a:noFill/>
        </p:spPr>
        <p:txBody>
          <a:bodyPr wrap="none" rtlCol="0">
            <a:spAutoFit/>
          </a:bodyPr>
          <a:lstStyle/>
          <a:p>
            <a:r>
              <a:rPr lang="en-US" sz="2400" dirty="0"/>
              <a:t>APPLICATIONS:</a:t>
            </a:r>
            <a:endParaRPr lang="en-IN" sz="2400" dirty="0"/>
          </a:p>
        </p:txBody>
      </p:sp>
      <p:sp>
        <p:nvSpPr>
          <p:cNvPr id="3" name="TextBox 2">
            <a:extLst>
              <a:ext uri="{FF2B5EF4-FFF2-40B4-BE49-F238E27FC236}">
                <a16:creationId xmlns:a16="http://schemas.microsoft.com/office/drawing/2014/main" id="{3BFF7D89-2FF3-A177-0C07-45594F8F82B4}"/>
              </a:ext>
            </a:extLst>
          </p:cNvPr>
          <p:cNvSpPr txBox="1"/>
          <p:nvPr/>
        </p:nvSpPr>
        <p:spPr>
          <a:xfrm>
            <a:off x="84666" y="1058333"/>
            <a:ext cx="12022667" cy="5078313"/>
          </a:xfrm>
          <a:prstGeom prst="rect">
            <a:avLst/>
          </a:prstGeom>
          <a:noFill/>
        </p:spPr>
        <p:txBody>
          <a:bodyPr wrap="square" lIns="91440" tIns="45720" rIns="91440" bIns="45720" rtlCol="0" anchor="t">
            <a:spAutoFit/>
          </a:bodyPr>
          <a:lstStyle/>
          <a:p>
            <a:r>
              <a:rPr lang="en-US" dirty="0"/>
              <a:t>Visual Question Answering(VQA) has many applications across various fields….proofs are the updated versions </a:t>
            </a:r>
            <a:r>
              <a:rPr lang="en-US"/>
              <a:t>  </a:t>
            </a:r>
            <a:r>
              <a:rPr lang="en-US" err="1"/>
              <a:t>everytime</a:t>
            </a:r>
            <a:r>
              <a:rPr lang="en-US" dirty="0"/>
              <a:t> regarding this. Coming to  the Applications</a:t>
            </a:r>
          </a:p>
          <a:p>
            <a:endParaRPr lang="en-US">
              <a:ea typeface="Calibri"/>
              <a:cs typeface="Calibri"/>
            </a:endParaRPr>
          </a:p>
          <a:p>
            <a:pPr marL="285750" indent="-285750">
              <a:buFont typeface="Arial"/>
              <a:buChar char="•"/>
            </a:pPr>
            <a:r>
              <a:rPr lang="en-US" b="1">
                <a:ea typeface="+mn-lt"/>
                <a:cs typeface="+mn-lt"/>
              </a:rPr>
              <a:t>Assistive Technology for the Visually Impaired : </a:t>
            </a:r>
            <a:r>
              <a:rPr lang="en-US">
                <a:ea typeface="+mn-lt"/>
                <a:cs typeface="+mn-lt"/>
              </a:rPr>
              <a:t>Visually impaired users can take a picture and ask question.</a:t>
            </a:r>
            <a:endParaRPr lang="en-US">
              <a:ea typeface="Calibri" panose="020F0502020204030204"/>
              <a:cs typeface="Calibri" panose="020F0502020204030204"/>
            </a:endParaRPr>
          </a:p>
          <a:p>
            <a:endParaRPr lang="en-US"/>
          </a:p>
          <a:p>
            <a:pPr>
              <a:buFont typeface="Arial" panose="020B0604020202020204" pitchFamily="34" charset="0"/>
              <a:buChar char="•"/>
            </a:pPr>
            <a:r>
              <a:rPr lang="en-US" b="1">
                <a:ea typeface="+mn-lt"/>
                <a:cs typeface="+mn-lt"/>
              </a:rPr>
              <a:t>    Self-Driving Cars</a:t>
            </a:r>
            <a:r>
              <a:rPr lang="en-US">
                <a:ea typeface="+mn-lt"/>
                <a:cs typeface="+mn-lt"/>
              </a:rPr>
              <a:t> Autonomous cars use VQA-like models to understand visual scenes and answer questions such as :</a:t>
            </a:r>
            <a:endParaRPr lang="en-US">
              <a:ea typeface="Calibri" panose="020F0502020204030204"/>
              <a:cs typeface="Calibri" panose="020F0502020204030204"/>
            </a:endParaRPr>
          </a:p>
          <a:p>
            <a:r>
              <a:rPr lang="en-US">
                <a:ea typeface="Calibri" panose="020F0502020204030204"/>
                <a:cs typeface="Calibri" panose="020F0502020204030204"/>
              </a:rPr>
              <a:t>Is there any traffic today? </a:t>
            </a:r>
          </a:p>
          <a:p>
            <a:endParaRPr lang="en-US"/>
          </a:p>
          <a:p>
            <a:pPr marL="285750" indent="-285750">
              <a:buFont typeface="Arial" panose="020B0604020202020204" pitchFamily="34" charset="0"/>
              <a:buChar char="•"/>
            </a:pPr>
            <a:r>
              <a:rPr lang="en-US" b="1" dirty="0"/>
              <a:t>Medical Diagnosis and healthcare : </a:t>
            </a:r>
            <a:r>
              <a:rPr lang="en-US" dirty="0"/>
              <a:t>Assisting doctors in interpreting medical images like X-rays , CT scans which help in automating preliminary diagnosis by answering questions about them.</a:t>
            </a:r>
            <a:endParaRPr lang="en-US">
              <a:ea typeface="Calibri"/>
              <a:cs typeface="Calibri"/>
            </a:endParaRPr>
          </a:p>
          <a:p>
            <a:pPr marL="285750" indent="-285750">
              <a:buFont typeface="Arial" panose="020B0604020202020204" pitchFamily="34" charset="0"/>
              <a:buChar char="•"/>
            </a:pPr>
            <a:endParaRPr lang="en-US"/>
          </a:p>
          <a:p>
            <a:pPr marL="285750" indent="-285750">
              <a:buFont typeface="Arial" panose="020B0604020202020204" pitchFamily="34" charset="0"/>
              <a:buChar char="•"/>
            </a:pPr>
            <a:r>
              <a:rPr lang="en-US" b="1" dirty="0"/>
              <a:t>Social Media and Entertainment : </a:t>
            </a:r>
            <a:r>
              <a:rPr lang="en-US" dirty="0"/>
              <a:t>Enhancing Social media platforms by allowing users to interact with visual content.</a:t>
            </a:r>
            <a:endParaRPr lang="en-US">
              <a:ea typeface="Calibri"/>
              <a:cs typeface="Calibri"/>
            </a:endParaRPr>
          </a:p>
          <a:p>
            <a:endParaRPr lang="en-US">
              <a:ea typeface="Calibri"/>
              <a:cs typeface="Calibri"/>
            </a:endParaRPr>
          </a:p>
          <a:p>
            <a:pPr marL="285750" indent="-285750">
              <a:buFont typeface="Arial" panose="020B0604020202020204" pitchFamily="34" charset="0"/>
              <a:buChar char="•"/>
            </a:pPr>
            <a:r>
              <a:rPr lang="en-US" b="1" dirty="0"/>
              <a:t>Content Moderation and Fake news detection : </a:t>
            </a:r>
            <a:r>
              <a:rPr lang="en-US" dirty="0"/>
              <a:t>Identifying inappropriate content in images by contextual questions used to authenticate images by analyzing visual and textual content.</a:t>
            </a:r>
            <a:endParaRPr lang="en-US">
              <a:ea typeface="Calibri"/>
              <a:cs typeface="Calibri"/>
            </a:endParaRPr>
          </a:p>
          <a:p>
            <a:pPr marL="285750" indent="-285750">
              <a:buFont typeface="Arial" panose="020B0604020202020204" pitchFamily="34" charset="0"/>
              <a:buChar char="•"/>
            </a:pPr>
            <a:endParaRPr lang="en-US" b="1" dirty="0"/>
          </a:p>
          <a:p>
            <a:r>
              <a:rPr lang="en-US" dirty="0"/>
              <a:t>These are some of many applications of this deep-learning model – Visual Question Answering(VQA)</a:t>
            </a:r>
            <a:endParaRPr lang="en-US">
              <a:ea typeface="Calibri"/>
              <a:cs typeface="Calibri"/>
            </a:endParaRPr>
          </a:p>
          <a:p>
            <a:pPr marL="285750" indent="-285750">
              <a:buFont typeface="Arial" panose="020B0604020202020204" pitchFamily="34" charset="0"/>
              <a:buChar char="•"/>
            </a:pPr>
            <a:endParaRPr lang="en-IN" b="1" dirty="0"/>
          </a:p>
        </p:txBody>
      </p:sp>
    </p:spTree>
    <p:extLst>
      <p:ext uri="{BB962C8B-B14F-4D97-AF65-F5344CB8AC3E}">
        <p14:creationId xmlns:p14="http://schemas.microsoft.com/office/powerpoint/2010/main" val="34390893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mrita PPT layout.potx" id="{C7F1AD9B-EE35-4510-A20E-70353F287359}" vid="{B1421631-CB78-46E0-AEFF-C83D2D0094D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Amrita</Template>
  <TotalTime>1780</TotalTime>
  <Words>2185</Words>
  <Application>Microsoft Office PowerPoint</Application>
  <PresentationFormat>Widescreen</PresentationFormat>
  <Paragraphs>177</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Times New Roman</vt:lpstr>
      <vt:lpstr>Wingdings</vt:lpstr>
      <vt:lpstr>Wingdings,Sans-Serif</vt:lpstr>
      <vt:lpstr>Office Theme</vt:lpstr>
      <vt:lpstr>VISUAL QUESTION ANSWERING  USING  NEURAL NETWORKS </vt:lpstr>
      <vt:lpstr>TEAM MEMBERS  </vt:lpstr>
      <vt:lpstr>PowerPoint Presentation</vt:lpstr>
      <vt:lpstr>OBJECTIVE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Rupa Kandula</dc:creator>
  <cp:lastModifiedBy>Rupa Kandula</cp:lastModifiedBy>
  <cp:revision>8</cp:revision>
  <dcterms:created xsi:type="dcterms:W3CDTF">2025-02-09T05:57:36Z</dcterms:created>
  <dcterms:modified xsi:type="dcterms:W3CDTF">2025-02-12T07:29:15Z</dcterms:modified>
</cp:coreProperties>
</file>