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89" r:id="rId1"/>
  </p:sldMasterIdLst>
  <p:notesMasterIdLst>
    <p:notesMasterId r:id="rId13"/>
  </p:notesMasterIdLst>
  <p:sldIdLst>
    <p:sldId id="259" r:id="rId2"/>
    <p:sldId id="258" r:id="rId3"/>
    <p:sldId id="256" r:id="rId4"/>
    <p:sldId id="257" r:id="rId5"/>
    <p:sldId id="260" r:id="rId6"/>
    <p:sldId id="263" r:id="rId7"/>
    <p:sldId id="264" r:id="rId8"/>
    <p:sldId id="262" r:id="rId9"/>
    <p:sldId id="261" r:id="rId10"/>
    <p:sldId id="266"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29A5FD83-BFB4-4F29-B228-05F4A33F06AD}">
          <p14:sldIdLst>
            <p14:sldId id="259"/>
            <p14:sldId id="258"/>
            <p14:sldId id="256"/>
            <p14:sldId id="257"/>
            <p14:sldId id="260"/>
            <p14:sldId id="263"/>
            <p14:sldId id="264"/>
            <p14:sldId id="262"/>
            <p14:sldId id="261"/>
            <p14:sldId id="266"/>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9EC04C-3509-4C3F-AEB9-4196BC9E89C3}" v="2" dt="2025-03-08T18:02:30.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4660"/>
  </p:normalViewPr>
  <p:slideViewPr>
    <p:cSldViewPr snapToGrid="0">
      <p:cViewPr varScale="1">
        <p:scale>
          <a:sx n="91" d="100"/>
          <a:sy n="91" d="100"/>
        </p:scale>
        <p:origin x="3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BA0582-EA15-4E09-A45B-6D5504F40F23}" type="datetimeFigureOut">
              <a:rPr lang="en-IN" smtClean="0"/>
              <a:t>10-03-2025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60E840-2E8E-4615-B03F-AE2C05509381}" type="slidenum">
              <a:rPr lang="en-IN" smtClean="0"/>
              <a:t>‹#›</a:t>
            </a:fld>
            <a:endParaRPr lang="en-IN"/>
          </a:p>
        </p:txBody>
      </p:sp>
    </p:spTree>
    <p:extLst>
      <p:ext uri="{BB962C8B-B14F-4D97-AF65-F5344CB8AC3E}">
        <p14:creationId xmlns:p14="http://schemas.microsoft.com/office/powerpoint/2010/main" val="91139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C60E840-2E8E-4615-B03F-AE2C05509381}" type="slidenum">
              <a:rPr lang="en-IN" smtClean="0"/>
              <a:t>1</a:t>
            </a:fld>
            <a:endParaRPr lang="en-IN"/>
          </a:p>
        </p:txBody>
      </p:sp>
    </p:spTree>
    <p:extLst>
      <p:ext uri="{BB962C8B-B14F-4D97-AF65-F5344CB8AC3E}">
        <p14:creationId xmlns:p14="http://schemas.microsoft.com/office/powerpoint/2010/main" val="3774332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937780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7A9C6F-9DA7-4B75-92A7-0AC8928C0A1B}" type="datetimeFigureOut">
              <a:rPr lang="en-IN" smtClean="0"/>
              <a:t>10-03-2025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1836021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1408305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898794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32150075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18174654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4235200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5744456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363303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35627412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469546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7A9C6F-9DA7-4B75-92A7-0AC8928C0A1B}" type="datetimeFigureOut">
              <a:rPr lang="en-IN" smtClean="0"/>
              <a:t>10-03-2025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233833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7A9C6F-9DA7-4B75-92A7-0AC8928C0A1B}" type="datetimeFigureOut">
              <a:rPr lang="en-IN" smtClean="0"/>
              <a:t>10-03-2025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1988277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592651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18382249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E7A9C6F-9DA7-4B75-92A7-0AC8928C0A1B}" type="datetimeFigureOut">
              <a:rPr lang="en-IN" smtClean="0"/>
              <a:t>10-03-2025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33369436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7A9C6F-9DA7-4B75-92A7-0AC8928C0A1B}" type="datetimeFigureOut">
              <a:rPr lang="en-IN" smtClean="0"/>
              <a:t>10-03-2025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985AB9-4F40-47BD-A0F1-B82DFA668F56}" type="slidenum">
              <a:rPr lang="en-IN" smtClean="0"/>
              <a:t>‹#›</a:t>
            </a:fld>
            <a:endParaRPr lang="en-IN"/>
          </a:p>
        </p:txBody>
      </p:sp>
    </p:spTree>
    <p:extLst>
      <p:ext uri="{BB962C8B-B14F-4D97-AF65-F5344CB8AC3E}">
        <p14:creationId xmlns:p14="http://schemas.microsoft.com/office/powerpoint/2010/main" val="599626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E7A9C6F-9DA7-4B75-92A7-0AC8928C0A1B}" type="datetimeFigureOut">
              <a:rPr lang="en-IN" smtClean="0"/>
              <a:t>10-03-2025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F985AB9-4F40-47BD-A0F1-B82DFA668F56}" type="slidenum">
              <a:rPr lang="en-IN" smtClean="0"/>
              <a:t>‹#›</a:t>
            </a:fld>
            <a:endParaRPr lang="en-IN"/>
          </a:p>
        </p:txBody>
      </p:sp>
    </p:spTree>
    <p:extLst>
      <p:ext uri="{BB962C8B-B14F-4D97-AF65-F5344CB8AC3E}">
        <p14:creationId xmlns:p14="http://schemas.microsoft.com/office/powerpoint/2010/main" val="4177514125"/>
      </p:ext>
    </p:extLst>
  </p:cSld>
  <p:clrMap bg1="dk1" tx1="lt1" bg2="dk2" tx2="lt2" accent1="accent1" accent2="accent2" accent3="accent3" accent4="accent4" accent5="accent5" accent6="accent6" hlink="hlink" folHlink="folHlink"/>
  <p:sldLayoutIdLst>
    <p:sldLayoutId id="2147483990" r:id="rId1"/>
    <p:sldLayoutId id="2147483991" r:id="rId2"/>
    <p:sldLayoutId id="2147483992" r:id="rId3"/>
    <p:sldLayoutId id="2147483993" r:id="rId4"/>
    <p:sldLayoutId id="2147483994" r:id="rId5"/>
    <p:sldLayoutId id="2147483995" r:id="rId6"/>
    <p:sldLayoutId id="2147483996" r:id="rId7"/>
    <p:sldLayoutId id="2147483997" r:id="rId8"/>
    <p:sldLayoutId id="2147483998" r:id="rId9"/>
    <p:sldLayoutId id="2147483999" r:id="rId10"/>
    <p:sldLayoutId id="2147484000" r:id="rId11"/>
    <p:sldLayoutId id="2147484001" r:id="rId12"/>
    <p:sldLayoutId id="2147484002" r:id="rId13"/>
    <p:sldLayoutId id="2147484003" r:id="rId14"/>
    <p:sldLayoutId id="2147484004" r:id="rId15"/>
    <p:sldLayoutId id="2147484005" r:id="rId16"/>
    <p:sldLayoutId id="2147484006"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B80C052-D15C-1764-F62A-5742EDD19360}"/>
              </a:ext>
            </a:extLst>
          </p:cNvPr>
          <p:cNvSpPr txBox="1"/>
          <p:nvPr/>
        </p:nvSpPr>
        <p:spPr>
          <a:xfrm>
            <a:off x="448575" y="345058"/>
            <a:ext cx="11323607" cy="1077218"/>
          </a:xfrm>
          <a:prstGeom prst="rect">
            <a:avLst/>
          </a:prstGeom>
          <a:noFill/>
        </p:spPr>
        <p:txBody>
          <a:bodyPr wrap="square" rtlCol="0">
            <a:spAutoFit/>
          </a:bodyPr>
          <a:lstStyle/>
          <a:p>
            <a:r>
              <a:rPr lang="en-US" sz="3200" b="1" i="1" u="sng" dirty="0"/>
              <a:t>TOPIC : </a:t>
            </a:r>
          </a:p>
          <a:p>
            <a:r>
              <a:rPr lang="en-US" sz="3200" b="1" i="1" u="sng" dirty="0"/>
              <a:t>VISUAL QUESTION ANSWERING</a:t>
            </a:r>
            <a:endParaRPr lang="en-IN" sz="3200" b="1" i="1" u="sng" dirty="0"/>
          </a:p>
        </p:txBody>
      </p:sp>
      <p:sp>
        <p:nvSpPr>
          <p:cNvPr id="3" name="TextBox 2">
            <a:extLst>
              <a:ext uri="{FF2B5EF4-FFF2-40B4-BE49-F238E27FC236}">
                <a16:creationId xmlns:a16="http://schemas.microsoft.com/office/drawing/2014/main" id="{D9819A3D-E75F-91CF-6324-2E1DC53479F9}"/>
              </a:ext>
            </a:extLst>
          </p:cNvPr>
          <p:cNvSpPr txBox="1"/>
          <p:nvPr/>
        </p:nvSpPr>
        <p:spPr>
          <a:xfrm>
            <a:off x="350808" y="1978326"/>
            <a:ext cx="11421373" cy="2677656"/>
          </a:xfrm>
          <a:prstGeom prst="rect">
            <a:avLst/>
          </a:prstGeom>
          <a:noFill/>
        </p:spPr>
        <p:txBody>
          <a:bodyPr wrap="square" rtlCol="0">
            <a:spAutoFit/>
          </a:bodyPr>
          <a:lstStyle/>
          <a:p>
            <a:r>
              <a:rPr lang="en-US" sz="2800" u="sng" dirty="0"/>
              <a:t>TEAM MEMBERS : </a:t>
            </a:r>
          </a:p>
          <a:p>
            <a:endParaRPr lang="en-US" sz="2800" dirty="0"/>
          </a:p>
          <a:p>
            <a:r>
              <a:rPr lang="en-US" sz="2800" dirty="0"/>
              <a:t>RUPA KANDULA – CB.SC.U4AIE24122</a:t>
            </a:r>
          </a:p>
          <a:p>
            <a:r>
              <a:rPr lang="en-US" sz="2800" dirty="0"/>
              <a:t>DHARANI KOLLI – CB.SC.U4AIE24123</a:t>
            </a:r>
          </a:p>
          <a:p>
            <a:r>
              <a:rPr lang="en-US" sz="2800" dirty="0"/>
              <a:t>LAXMI VIGNESH – CB.SC.U4AIE24124</a:t>
            </a:r>
          </a:p>
          <a:p>
            <a:r>
              <a:rPr lang="en-US" sz="2800" dirty="0"/>
              <a:t>VARALAXMI KORUPROLU – CB.SC.U4AIE24125</a:t>
            </a:r>
            <a:endParaRPr lang="en-IN" sz="2800" dirty="0"/>
          </a:p>
        </p:txBody>
      </p:sp>
    </p:spTree>
    <p:extLst>
      <p:ext uri="{BB962C8B-B14F-4D97-AF65-F5344CB8AC3E}">
        <p14:creationId xmlns:p14="http://schemas.microsoft.com/office/powerpoint/2010/main" val="10973494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4A2068-15DC-6571-CD1D-E29B0689A1C8}"/>
              </a:ext>
            </a:extLst>
          </p:cNvPr>
          <p:cNvSpPr txBox="1"/>
          <p:nvPr/>
        </p:nvSpPr>
        <p:spPr>
          <a:xfrm>
            <a:off x="989900" y="478173"/>
            <a:ext cx="9857065" cy="523220"/>
          </a:xfrm>
          <a:prstGeom prst="rect">
            <a:avLst/>
          </a:prstGeom>
          <a:noFill/>
        </p:spPr>
        <p:txBody>
          <a:bodyPr wrap="square" rtlCol="0">
            <a:spAutoFit/>
          </a:bodyPr>
          <a:lstStyle/>
          <a:p>
            <a:pPr algn="ctr"/>
            <a:r>
              <a:rPr lang="en-US" sz="2800" dirty="0">
                <a:latin typeface="Arial Black" panose="020B0A04020102020204" pitchFamily="34" charset="0"/>
              </a:rPr>
              <a:t>TIMELINE </a:t>
            </a:r>
            <a:endParaRPr lang="en-IN" sz="2800" dirty="0">
              <a:latin typeface="Arial Black" panose="020B0A04020102020204" pitchFamily="34" charset="0"/>
            </a:endParaRPr>
          </a:p>
        </p:txBody>
      </p:sp>
      <p:sp>
        <p:nvSpPr>
          <p:cNvPr id="3" name="TextBox 2">
            <a:extLst>
              <a:ext uri="{FF2B5EF4-FFF2-40B4-BE49-F238E27FC236}">
                <a16:creationId xmlns:a16="http://schemas.microsoft.com/office/drawing/2014/main" id="{D539747E-D4C9-DCA3-28A7-EBCBF6DDD4E9}"/>
              </a:ext>
            </a:extLst>
          </p:cNvPr>
          <p:cNvSpPr txBox="1"/>
          <p:nvPr/>
        </p:nvSpPr>
        <p:spPr>
          <a:xfrm>
            <a:off x="806542" y="2289874"/>
            <a:ext cx="11828477" cy="1477328"/>
          </a:xfrm>
          <a:prstGeom prst="rect">
            <a:avLst/>
          </a:prstGeom>
          <a:noFill/>
        </p:spPr>
        <p:txBody>
          <a:bodyPr wrap="square" rtlCol="0">
            <a:spAutoFit/>
          </a:bodyPr>
          <a:lstStyle/>
          <a:p>
            <a:r>
              <a:rPr lang="en-US" dirty="0"/>
              <a:t>March final week – We will complete testing our model on the testing samples given In the dataset.</a:t>
            </a:r>
          </a:p>
          <a:p>
            <a:endParaRPr lang="en-US" dirty="0"/>
          </a:p>
          <a:p>
            <a:endParaRPr lang="en-US" dirty="0"/>
          </a:p>
          <a:p>
            <a:r>
              <a:rPr lang="en-US" dirty="0"/>
              <a:t>April first week – We will try our VQA model on a complete new image which is not present in the dataset. </a:t>
            </a:r>
            <a:endParaRPr lang="en-IN" dirty="0"/>
          </a:p>
        </p:txBody>
      </p:sp>
    </p:spTree>
    <p:extLst>
      <p:ext uri="{BB962C8B-B14F-4D97-AF65-F5344CB8AC3E}">
        <p14:creationId xmlns:p14="http://schemas.microsoft.com/office/powerpoint/2010/main" val="291554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4543C-3F66-9656-3A69-E1D4BE247FF8}"/>
              </a:ext>
            </a:extLst>
          </p:cNvPr>
          <p:cNvSpPr>
            <a:spLocks noGrp="1"/>
          </p:cNvSpPr>
          <p:nvPr>
            <p:ph type="title"/>
          </p:nvPr>
        </p:nvSpPr>
        <p:spPr>
          <a:xfrm>
            <a:off x="838200" y="365125"/>
            <a:ext cx="10515600" cy="6259963"/>
          </a:xfrm>
        </p:spPr>
        <p:txBody>
          <a:bodyPr/>
          <a:lstStyle/>
          <a:p>
            <a:pPr algn="ctr"/>
            <a:br>
              <a:rPr lang="en-US" dirty="0"/>
            </a:br>
            <a:br>
              <a:rPr lang="en-US" dirty="0"/>
            </a:br>
            <a:br>
              <a:rPr lang="en-US" dirty="0"/>
            </a:br>
            <a:br>
              <a:rPr lang="en-US" dirty="0"/>
            </a:br>
            <a:r>
              <a:rPr lang="en-US" b="1" i="1" dirty="0">
                <a:solidFill>
                  <a:srgbClr val="FFC000"/>
                </a:solidFill>
              </a:rPr>
              <a:t>THANK YOU </a:t>
            </a:r>
            <a:endParaRPr lang="en-IN" b="1" i="1" dirty="0">
              <a:solidFill>
                <a:srgbClr val="FFC000"/>
              </a:solidFill>
            </a:endParaRPr>
          </a:p>
        </p:txBody>
      </p:sp>
    </p:spTree>
    <p:extLst>
      <p:ext uri="{BB962C8B-B14F-4D97-AF65-F5344CB8AC3E}">
        <p14:creationId xmlns:p14="http://schemas.microsoft.com/office/powerpoint/2010/main" val="76585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1E42AF-8486-3079-86BA-71ABF0080F10}"/>
              </a:ext>
            </a:extLst>
          </p:cNvPr>
          <p:cNvSpPr txBox="1"/>
          <p:nvPr/>
        </p:nvSpPr>
        <p:spPr>
          <a:xfrm>
            <a:off x="287547" y="3343937"/>
            <a:ext cx="3306795" cy="1077218"/>
          </a:xfrm>
          <a:prstGeom prst="rect">
            <a:avLst/>
          </a:prstGeom>
          <a:noFill/>
        </p:spPr>
        <p:txBody>
          <a:bodyPr wrap="square" rtlCol="0">
            <a:spAutoFit/>
          </a:bodyPr>
          <a:lstStyle/>
          <a:p>
            <a:r>
              <a:rPr lang="en-US" sz="3200" b="1" u="sng" dirty="0"/>
              <a:t>OBJECTIVE :</a:t>
            </a:r>
            <a:endParaRPr lang="en-IN" b="1" u="sng" dirty="0"/>
          </a:p>
          <a:p>
            <a:endParaRPr lang="en-IN" sz="3200" dirty="0"/>
          </a:p>
        </p:txBody>
      </p:sp>
      <p:sp>
        <p:nvSpPr>
          <p:cNvPr id="3" name="TextBox 2">
            <a:extLst>
              <a:ext uri="{FF2B5EF4-FFF2-40B4-BE49-F238E27FC236}">
                <a16:creationId xmlns:a16="http://schemas.microsoft.com/office/drawing/2014/main" id="{13110D74-8812-1D9F-8A86-FC8FB36DB016}"/>
              </a:ext>
            </a:extLst>
          </p:cNvPr>
          <p:cNvSpPr txBox="1"/>
          <p:nvPr/>
        </p:nvSpPr>
        <p:spPr>
          <a:xfrm>
            <a:off x="287547" y="4123427"/>
            <a:ext cx="11105072" cy="1477328"/>
          </a:xfrm>
          <a:prstGeom prst="rect">
            <a:avLst/>
          </a:prstGeom>
          <a:noFill/>
        </p:spPr>
        <p:txBody>
          <a:bodyPr wrap="square" rtlCol="0">
            <a:spAutoFit/>
          </a:bodyPr>
          <a:lstStyle/>
          <a:p>
            <a:r>
              <a:rPr lang="en-US" sz="2400" dirty="0"/>
              <a:t>Our main objective of our VQA model is to predict the correct output in the text form for the given question related to the given image using deep learning models like CNN (convolutional neural networks ) &amp; RNN (Recurrent neural networks) </a:t>
            </a:r>
          </a:p>
          <a:p>
            <a:endParaRPr lang="en-IN" dirty="0"/>
          </a:p>
        </p:txBody>
      </p:sp>
      <p:sp>
        <p:nvSpPr>
          <p:cNvPr id="4" name="TextBox 3">
            <a:extLst>
              <a:ext uri="{FF2B5EF4-FFF2-40B4-BE49-F238E27FC236}">
                <a16:creationId xmlns:a16="http://schemas.microsoft.com/office/drawing/2014/main" id="{ED48C7C1-5DBC-A0A8-BC8A-D75C3BA9E7C3}"/>
              </a:ext>
            </a:extLst>
          </p:cNvPr>
          <p:cNvSpPr txBox="1"/>
          <p:nvPr/>
        </p:nvSpPr>
        <p:spPr>
          <a:xfrm>
            <a:off x="184031" y="205803"/>
            <a:ext cx="9431547" cy="584775"/>
          </a:xfrm>
          <a:prstGeom prst="rect">
            <a:avLst/>
          </a:prstGeom>
          <a:noFill/>
        </p:spPr>
        <p:txBody>
          <a:bodyPr wrap="square" rtlCol="0">
            <a:spAutoFit/>
          </a:bodyPr>
          <a:lstStyle/>
          <a:p>
            <a:r>
              <a:rPr lang="en-US" sz="3200" b="1" u="sng" dirty="0"/>
              <a:t>INTRODUCTION :</a:t>
            </a:r>
            <a:endParaRPr lang="en-IN" sz="3200" b="1" u="sng" dirty="0"/>
          </a:p>
        </p:txBody>
      </p:sp>
      <p:sp>
        <p:nvSpPr>
          <p:cNvPr id="6" name="TextBox 5">
            <a:extLst>
              <a:ext uri="{FF2B5EF4-FFF2-40B4-BE49-F238E27FC236}">
                <a16:creationId xmlns:a16="http://schemas.microsoft.com/office/drawing/2014/main" id="{7BB7754E-9124-8867-ADC5-39251648C6CC}"/>
              </a:ext>
            </a:extLst>
          </p:cNvPr>
          <p:cNvSpPr txBox="1"/>
          <p:nvPr/>
        </p:nvSpPr>
        <p:spPr>
          <a:xfrm>
            <a:off x="287547" y="1129134"/>
            <a:ext cx="11519141" cy="830997"/>
          </a:xfrm>
          <a:prstGeom prst="rect">
            <a:avLst/>
          </a:prstGeom>
          <a:noFill/>
        </p:spPr>
        <p:txBody>
          <a:bodyPr wrap="square" rtlCol="0">
            <a:spAutoFit/>
          </a:bodyPr>
          <a:lstStyle/>
          <a:p>
            <a:r>
              <a:rPr lang="en-US" sz="2400" dirty="0"/>
              <a:t>VQA (visual question answering) is an AI task  which takes the image and image related-question and gives the output in the  text form.</a:t>
            </a:r>
            <a:endParaRPr lang="en-IN" sz="2400" dirty="0"/>
          </a:p>
        </p:txBody>
      </p:sp>
    </p:spTree>
    <p:extLst>
      <p:ext uri="{BB962C8B-B14F-4D97-AF65-F5344CB8AC3E}">
        <p14:creationId xmlns:p14="http://schemas.microsoft.com/office/powerpoint/2010/main" val="246182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A924D-3622-E9F4-2285-7C968E65A042}"/>
              </a:ext>
            </a:extLst>
          </p:cNvPr>
          <p:cNvSpPr>
            <a:spLocks noGrp="1"/>
          </p:cNvSpPr>
          <p:nvPr>
            <p:ph type="ctrTitle"/>
          </p:nvPr>
        </p:nvSpPr>
        <p:spPr>
          <a:xfrm>
            <a:off x="1472241" y="46010"/>
            <a:ext cx="9144000" cy="793631"/>
          </a:xfrm>
        </p:spPr>
        <p:txBody>
          <a:bodyPr>
            <a:normAutofit fontScale="90000"/>
          </a:bodyPr>
          <a:lstStyle/>
          <a:p>
            <a:pPr algn="ctr"/>
            <a:r>
              <a:rPr lang="en-US" b="1" u="sng" dirty="0"/>
              <a:t>METHODOLODY </a:t>
            </a:r>
            <a:endParaRPr lang="en-IN" b="1" u="sng" dirty="0"/>
          </a:p>
        </p:txBody>
      </p:sp>
      <p:sp>
        <p:nvSpPr>
          <p:cNvPr id="3" name="Subtitle 2">
            <a:extLst>
              <a:ext uri="{FF2B5EF4-FFF2-40B4-BE49-F238E27FC236}">
                <a16:creationId xmlns:a16="http://schemas.microsoft.com/office/drawing/2014/main" id="{53B1E7CB-2AD3-6990-1C19-7780C16A47E9}"/>
              </a:ext>
            </a:extLst>
          </p:cNvPr>
          <p:cNvSpPr>
            <a:spLocks noGrp="1"/>
          </p:cNvSpPr>
          <p:nvPr>
            <p:ph type="subTitle" idx="1"/>
          </p:nvPr>
        </p:nvSpPr>
        <p:spPr>
          <a:xfrm>
            <a:off x="-1" y="839639"/>
            <a:ext cx="2495909" cy="396814"/>
          </a:xfrm>
        </p:spPr>
        <p:txBody>
          <a:bodyPr>
            <a:normAutofit fontScale="77500" lnSpcReduction="20000"/>
          </a:bodyPr>
          <a:lstStyle/>
          <a:p>
            <a:r>
              <a:rPr lang="en-US" dirty="0"/>
              <a:t>Training the Dataset:</a:t>
            </a:r>
            <a:endParaRPr lang="en-IN" dirty="0"/>
          </a:p>
        </p:txBody>
      </p:sp>
      <p:sp>
        <p:nvSpPr>
          <p:cNvPr id="4" name="TextBox 3">
            <a:extLst>
              <a:ext uri="{FF2B5EF4-FFF2-40B4-BE49-F238E27FC236}">
                <a16:creationId xmlns:a16="http://schemas.microsoft.com/office/drawing/2014/main" id="{0085982E-39DD-4C04-3ECD-ED5A7D3AFF18}"/>
              </a:ext>
            </a:extLst>
          </p:cNvPr>
          <p:cNvSpPr txBox="1"/>
          <p:nvPr/>
        </p:nvSpPr>
        <p:spPr>
          <a:xfrm>
            <a:off x="163901" y="1038046"/>
            <a:ext cx="12028099" cy="6740307"/>
          </a:xfrm>
          <a:prstGeom prst="rect">
            <a:avLst/>
          </a:prstGeom>
          <a:noFill/>
        </p:spPr>
        <p:txBody>
          <a:bodyPr wrap="square" rtlCol="0">
            <a:spAutoFit/>
          </a:bodyPr>
          <a:lstStyle/>
          <a:p>
            <a:pPr marL="342891" indent="-342891">
              <a:buAutoNum type="arabicParenR"/>
            </a:pPr>
            <a:r>
              <a:rPr lang="en-US" dirty="0"/>
              <a:t>We have taken the DACQUAR dataset which has several files in it.</a:t>
            </a:r>
          </a:p>
          <a:p>
            <a:pPr marL="285744" indent="-285744">
              <a:buFont typeface="Arial" panose="020B0604020202020204" pitchFamily="34" charset="0"/>
              <a:buChar char="•"/>
            </a:pPr>
            <a:r>
              <a:rPr lang="en-IN" dirty="0" err="1"/>
              <a:t>test_images_list</a:t>
            </a:r>
            <a:endParaRPr lang="en-IN" dirty="0"/>
          </a:p>
          <a:p>
            <a:pPr marL="285744" indent="-285744">
              <a:buFont typeface="Arial" panose="020B0604020202020204" pitchFamily="34" charset="0"/>
              <a:buChar char="•"/>
            </a:pPr>
            <a:r>
              <a:rPr lang="en-IN" dirty="0" err="1"/>
              <a:t>train_images_list</a:t>
            </a:r>
            <a:endParaRPr lang="en-IN" dirty="0"/>
          </a:p>
          <a:p>
            <a:pPr marL="285744" indent="-285744">
              <a:buFont typeface="Arial" panose="020B0604020202020204" pitchFamily="34" charset="0"/>
              <a:buChar char="•"/>
            </a:pPr>
            <a:r>
              <a:rPr lang="en-IN" dirty="0" err="1"/>
              <a:t>all_qa_pairs</a:t>
            </a:r>
            <a:r>
              <a:rPr lang="en-IN" dirty="0"/>
              <a:t> (images related question and answer)</a:t>
            </a:r>
          </a:p>
          <a:p>
            <a:pPr marL="285744" indent="-285744">
              <a:buFont typeface="Arial" panose="020B0604020202020204" pitchFamily="34" charset="0"/>
              <a:buChar char="•"/>
            </a:pPr>
            <a:r>
              <a:rPr lang="en-IN" dirty="0" err="1"/>
              <a:t>answer_pairs</a:t>
            </a:r>
            <a:r>
              <a:rPr lang="en-IN" dirty="0"/>
              <a:t> (possible answers)</a:t>
            </a:r>
          </a:p>
          <a:p>
            <a:endParaRPr lang="en-IN" dirty="0"/>
          </a:p>
          <a:p>
            <a:r>
              <a:rPr lang="en-IN" dirty="0"/>
              <a:t>2) In the Dataset, images come with 12,468 </a:t>
            </a:r>
            <a:r>
              <a:rPr lang="en-IN" dirty="0" err="1"/>
              <a:t>qa_pairs</a:t>
            </a:r>
            <a:r>
              <a:rPr lang="en-IN" dirty="0"/>
              <a:t> </a:t>
            </a:r>
          </a:p>
          <a:p>
            <a:r>
              <a:rPr lang="en-IN" dirty="0"/>
              <a:t>Training sample : 6630 </a:t>
            </a:r>
          </a:p>
          <a:p>
            <a:r>
              <a:rPr lang="en-IN" dirty="0"/>
              <a:t>Testing sample : 5542 </a:t>
            </a:r>
          </a:p>
          <a:p>
            <a:endParaRPr lang="en-IN" dirty="0"/>
          </a:p>
          <a:p>
            <a:r>
              <a:rPr lang="en-IN" dirty="0"/>
              <a:t>3) Dataset contains 1449 images.</a:t>
            </a:r>
          </a:p>
          <a:p>
            <a:pPr marL="285744" indent="-285744">
              <a:buFont typeface="Arial" panose="020B0604020202020204" pitchFamily="34" charset="0"/>
              <a:buChar char="•"/>
            </a:pPr>
            <a:r>
              <a:rPr lang="en-IN" dirty="0"/>
              <a:t> The original resolution of the images is 640 x 480 pixels </a:t>
            </a:r>
          </a:p>
          <a:p>
            <a:pPr marL="285744" indent="-285744">
              <a:buFont typeface="Arial" panose="020B0604020202020204" pitchFamily="34" charset="0"/>
              <a:buChar char="•"/>
            </a:pPr>
            <a:r>
              <a:rPr lang="en-IN" dirty="0"/>
              <a:t>We are resizing the image size has 224 x 224 pixels.</a:t>
            </a:r>
          </a:p>
          <a:p>
            <a:pPr marL="285744" indent="-285744">
              <a:buFont typeface="Arial" panose="020B0604020202020204" pitchFamily="34" charset="0"/>
              <a:buChar char="•"/>
            </a:pPr>
            <a:endParaRPr lang="en-IN" dirty="0"/>
          </a:p>
          <a:p>
            <a:pPr marL="342891" indent="-342891">
              <a:buAutoNum type="arabicParenR" startAt="4"/>
            </a:pPr>
            <a:r>
              <a:rPr lang="en-IN" dirty="0"/>
              <a:t>We are using pretrained CNN model </a:t>
            </a:r>
            <a:r>
              <a:rPr lang="en-IN" dirty="0" err="1"/>
              <a:t>i.e</a:t>
            </a:r>
            <a:r>
              <a:rPr lang="en-IN" dirty="0"/>
              <a:t> </a:t>
            </a:r>
            <a:r>
              <a:rPr lang="en-IN" dirty="0" err="1"/>
              <a:t>ResNet</a:t>
            </a:r>
            <a:r>
              <a:rPr lang="en-IN" dirty="0"/>
              <a:t> which helps in feature extraction in a efficient way.</a:t>
            </a:r>
          </a:p>
          <a:p>
            <a:pPr marL="342891" indent="-342891">
              <a:buAutoNum type="arabicParenR" startAt="4"/>
            </a:pPr>
            <a:r>
              <a:rPr lang="en-IN" dirty="0"/>
              <a:t> We are using RNN for text extraction which is used for question processing.</a:t>
            </a:r>
          </a:p>
          <a:p>
            <a:pPr marL="342891" indent="-342891">
              <a:buAutoNum type="arabicParenR" startAt="4"/>
            </a:pPr>
            <a:r>
              <a:rPr lang="en-IN" dirty="0"/>
              <a:t>The CNN feature vector (image) and RNN feature vector (text) are combined  using concatenation.</a:t>
            </a:r>
          </a:p>
          <a:p>
            <a:pPr marL="342891" indent="-342891">
              <a:buAutoNum type="arabicParenR" startAt="4"/>
            </a:pPr>
            <a:r>
              <a:rPr lang="en-IN" dirty="0"/>
              <a:t> The combined feature is passed through to fully connected layer and then classify the image.</a:t>
            </a:r>
          </a:p>
          <a:p>
            <a:pPr marL="342891" indent="-342891">
              <a:buAutoNum type="arabicParenR" startAt="4"/>
            </a:pPr>
            <a:r>
              <a:rPr lang="en-IN" dirty="0"/>
              <a:t>For classification we use </a:t>
            </a:r>
            <a:r>
              <a:rPr lang="en-IN" dirty="0" err="1"/>
              <a:t>softmax</a:t>
            </a:r>
            <a:r>
              <a:rPr lang="en-IN" dirty="0"/>
              <a:t> function which converts the raw scores into probabilities. Thus we get the predicted output .</a:t>
            </a:r>
          </a:p>
          <a:p>
            <a:pPr marL="342891" indent="-342891">
              <a:buAutoNum type="arabicParenR" startAt="4"/>
            </a:pPr>
            <a:endParaRPr lang="en-IN" dirty="0"/>
          </a:p>
          <a:p>
            <a:pPr marL="342891" indent="-342891">
              <a:buAutoNum type="arabicParenR" startAt="4"/>
            </a:pPr>
            <a:endParaRPr lang="en-IN" dirty="0"/>
          </a:p>
          <a:p>
            <a:endParaRPr lang="en-IN" dirty="0"/>
          </a:p>
          <a:p>
            <a:pPr marL="285744" indent="-285744">
              <a:buFont typeface="Arial" panose="020B0604020202020204" pitchFamily="34" charset="0"/>
              <a:buChar char="•"/>
            </a:pPr>
            <a:endParaRPr lang="en-IN" dirty="0">
              <a:solidFill>
                <a:schemeClr val="bg1"/>
              </a:solidFill>
            </a:endParaRPr>
          </a:p>
        </p:txBody>
      </p:sp>
    </p:spTree>
    <p:extLst>
      <p:ext uri="{BB962C8B-B14F-4D97-AF65-F5344CB8AC3E}">
        <p14:creationId xmlns:p14="http://schemas.microsoft.com/office/powerpoint/2010/main" val="400609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78E0C6C-2D78-1026-F400-79FA587F315E}"/>
              </a:ext>
            </a:extLst>
          </p:cNvPr>
          <p:cNvSpPr txBox="1"/>
          <p:nvPr/>
        </p:nvSpPr>
        <p:spPr>
          <a:xfrm>
            <a:off x="287546" y="632656"/>
            <a:ext cx="11616907" cy="4801314"/>
          </a:xfrm>
          <a:prstGeom prst="rect">
            <a:avLst/>
          </a:prstGeom>
          <a:noFill/>
        </p:spPr>
        <p:txBody>
          <a:bodyPr wrap="square" rtlCol="0">
            <a:spAutoFit/>
          </a:bodyPr>
          <a:lstStyle/>
          <a:p>
            <a:r>
              <a:rPr lang="en-US" dirty="0"/>
              <a:t>9) If the predicted output is equal to ground truth that is the actual correct answer then predicted output can be declared as answer.</a:t>
            </a:r>
          </a:p>
          <a:p>
            <a:endParaRPr lang="en-US" dirty="0"/>
          </a:p>
          <a:p>
            <a:r>
              <a:rPr lang="en-US" dirty="0"/>
              <a:t>10) If not we will be finding the loss function using </a:t>
            </a:r>
            <a:r>
              <a:rPr lang="en-US" dirty="0" err="1"/>
              <a:t>Crossentropyloss</a:t>
            </a:r>
            <a:r>
              <a:rPr lang="en-US" dirty="0"/>
              <a:t> function: </a:t>
            </a:r>
          </a:p>
          <a:p>
            <a:r>
              <a:rPr lang="en-US" dirty="0"/>
              <a:t>                                                         L = -∑ </a:t>
            </a:r>
            <a:r>
              <a:rPr lang="en-US" dirty="0" err="1"/>
              <a:t>yi</a:t>
            </a:r>
            <a:r>
              <a:rPr lang="en-US" dirty="0"/>
              <a:t> log(^</a:t>
            </a:r>
            <a:r>
              <a:rPr lang="en-US" dirty="0" err="1"/>
              <a:t>yi</a:t>
            </a:r>
            <a:r>
              <a:rPr lang="en-US" dirty="0"/>
              <a:t>)</a:t>
            </a:r>
          </a:p>
          <a:p>
            <a:r>
              <a:rPr lang="en-US" dirty="0"/>
              <a:t>(Where </a:t>
            </a:r>
            <a:r>
              <a:rPr lang="en-US" dirty="0" err="1"/>
              <a:t>yi</a:t>
            </a:r>
            <a:r>
              <a:rPr lang="en-US" dirty="0"/>
              <a:t> is 1 for actual correct answer and others are zero.</a:t>
            </a:r>
          </a:p>
          <a:p>
            <a:r>
              <a:rPr lang="en-US" dirty="0"/>
              <a:t>^</a:t>
            </a:r>
            <a:r>
              <a:rPr lang="en-US" dirty="0" err="1"/>
              <a:t>yi</a:t>
            </a:r>
            <a:r>
              <a:rPr lang="en-US" dirty="0"/>
              <a:t> = predicted probability of each answer)</a:t>
            </a:r>
          </a:p>
          <a:p>
            <a:endParaRPr lang="en-US" dirty="0"/>
          </a:p>
          <a:p>
            <a:r>
              <a:rPr lang="en-US" dirty="0"/>
              <a:t>11) We are using evaluation metric as Exact match accuracy.</a:t>
            </a:r>
          </a:p>
          <a:p>
            <a:r>
              <a:rPr lang="en-US" dirty="0"/>
              <a:t>EMA = (total </a:t>
            </a:r>
            <a:r>
              <a:rPr lang="en-US" dirty="0" err="1"/>
              <a:t>no.of</a:t>
            </a:r>
            <a:r>
              <a:rPr lang="en-US" dirty="0"/>
              <a:t> exact correct predicted output / total </a:t>
            </a:r>
            <a:r>
              <a:rPr lang="en-US" dirty="0" err="1"/>
              <a:t>no.of</a:t>
            </a:r>
            <a:r>
              <a:rPr lang="en-US" dirty="0"/>
              <a:t> questions) x 100</a:t>
            </a:r>
          </a:p>
          <a:p>
            <a:r>
              <a:rPr lang="en-US" dirty="0"/>
              <a:t>Thus it gives the accuracy.</a:t>
            </a:r>
          </a:p>
          <a:p>
            <a:endParaRPr lang="en-US" dirty="0"/>
          </a:p>
          <a:p>
            <a:endParaRPr lang="en-US" dirty="0"/>
          </a:p>
          <a:p>
            <a:r>
              <a:rPr lang="en-US" dirty="0"/>
              <a:t>From this we can say that  our VQA model is  trained with accuracy of 91% at 72th epoch.</a:t>
            </a:r>
          </a:p>
          <a:p>
            <a:endParaRPr lang="en-US" dirty="0"/>
          </a:p>
          <a:p>
            <a:endParaRPr lang="en-IN" dirty="0"/>
          </a:p>
          <a:p>
            <a:endParaRPr lang="en-IN" dirty="0"/>
          </a:p>
        </p:txBody>
      </p:sp>
    </p:spTree>
    <p:extLst>
      <p:ext uri="{BB962C8B-B14F-4D97-AF65-F5344CB8AC3E}">
        <p14:creationId xmlns:p14="http://schemas.microsoft.com/office/powerpoint/2010/main" val="2298128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A1CCF0-AF49-6518-E1A5-35977C0CE7A9}"/>
              </a:ext>
            </a:extLst>
          </p:cNvPr>
          <p:cNvSpPr txBox="1"/>
          <p:nvPr/>
        </p:nvSpPr>
        <p:spPr>
          <a:xfrm>
            <a:off x="345058" y="1647883"/>
            <a:ext cx="10760015" cy="1077218"/>
          </a:xfrm>
          <a:prstGeom prst="rect">
            <a:avLst/>
          </a:prstGeom>
          <a:noFill/>
        </p:spPr>
        <p:txBody>
          <a:bodyPr wrap="square" rtlCol="0">
            <a:spAutoFit/>
          </a:bodyPr>
          <a:lstStyle/>
          <a:p>
            <a:r>
              <a:rPr lang="en-US" sz="2000" dirty="0"/>
              <a:t>Earlier they have the taken the  evaluation metric has Human VS VQA model and compared them VQA model has given 58% accuracy and humans gave accuracy of 85% this is one of the major drawback that has occurred</a:t>
            </a:r>
            <a:r>
              <a:rPr lang="en-US" sz="2400" dirty="0"/>
              <a:t>.</a:t>
            </a:r>
          </a:p>
        </p:txBody>
      </p:sp>
      <p:sp>
        <p:nvSpPr>
          <p:cNvPr id="4" name="TextBox 3">
            <a:extLst>
              <a:ext uri="{FF2B5EF4-FFF2-40B4-BE49-F238E27FC236}">
                <a16:creationId xmlns:a16="http://schemas.microsoft.com/office/drawing/2014/main" id="{DDCBB99C-A968-3F17-A1B4-9DC2FDBE985A}"/>
              </a:ext>
            </a:extLst>
          </p:cNvPr>
          <p:cNvSpPr txBox="1"/>
          <p:nvPr/>
        </p:nvSpPr>
        <p:spPr>
          <a:xfrm>
            <a:off x="345058" y="3145332"/>
            <a:ext cx="11559396" cy="923330"/>
          </a:xfrm>
          <a:prstGeom prst="rect">
            <a:avLst/>
          </a:prstGeom>
          <a:noFill/>
        </p:spPr>
        <p:txBody>
          <a:bodyPr wrap="square" rtlCol="0">
            <a:spAutoFit/>
          </a:bodyPr>
          <a:lstStyle/>
          <a:p>
            <a:r>
              <a:rPr lang="en-US" dirty="0"/>
              <a:t> To over come the drawback we have taken the Evaluation metric has Exact Match Accuracy (exact match accuracy : the predicted output only gets considered only if the predicted output is equal to the ground truth(actual correct answer) </a:t>
            </a:r>
          </a:p>
          <a:p>
            <a:r>
              <a:rPr lang="en-US" dirty="0"/>
              <a:t>Mathematical formula : (total </a:t>
            </a:r>
            <a:r>
              <a:rPr lang="en-US" dirty="0" err="1"/>
              <a:t>no.of</a:t>
            </a:r>
            <a:r>
              <a:rPr lang="en-US" dirty="0"/>
              <a:t> correct predicted output / total </a:t>
            </a:r>
            <a:r>
              <a:rPr lang="en-US" dirty="0" err="1"/>
              <a:t>no.of</a:t>
            </a:r>
            <a:r>
              <a:rPr lang="en-US" dirty="0"/>
              <a:t> of questions ) x 100 </a:t>
            </a:r>
            <a:endParaRPr lang="en-IN" dirty="0"/>
          </a:p>
        </p:txBody>
      </p:sp>
      <p:sp>
        <p:nvSpPr>
          <p:cNvPr id="5" name="TextBox 4">
            <a:extLst>
              <a:ext uri="{FF2B5EF4-FFF2-40B4-BE49-F238E27FC236}">
                <a16:creationId xmlns:a16="http://schemas.microsoft.com/office/drawing/2014/main" id="{C921CA3C-022B-D2FF-BAFE-BF889172C795}"/>
              </a:ext>
            </a:extLst>
          </p:cNvPr>
          <p:cNvSpPr txBox="1"/>
          <p:nvPr/>
        </p:nvSpPr>
        <p:spPr>
          <a:xfrm>
            <a:off x="322054" y="362309"/>
            <a:ext cx="6711351" cy="1077218"/>
          </a:xfrm>
          <a:prstGeom prst="rect">
            <a:avLst/>
          </a:prstGeom>
          <a:noFill/>
        </p:spPr>
        <p:txBody>
          <a:bodyPr wrap="square" rtlCol="0">
            <a:spAutoFit/>
          </a:bodyPr>
          <a:lstStyle/>
          <a:p>
            <a:r>
              <a:rPr lang="en-US" sz="3200" b="1" u="sng" dirty="0"/>
              <a:t>COMPARISON WITH PREVIOUS MODEL:</a:t>
            </a:r>
            <a:endParaRPr lang="en-IN" sz="3200" b="1" u="sng" dirty="0"/>
          </a:p>
        </p:txBody>
      </p:sp>
    </p:spTree>
    <p:extLst>
      <p:ext uri="{BB962C8B-B14F-4D97-AF65-F5344CB8AC3E}">
        <p14:creationId xmlns:p14="http://schemas.microsoft.com/office/powerpoint/2010/main" val="298527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8AE963-4849-0942-378F-CFAD21F73CA2}"/>
              </a:ext>
            </a:extLst>
          </p:cNvPr>
          <p:cNvSpPr txBox="1"/>
          <p:nvPr/>
        </p:nvSpPr>
        <p:spPr>
          <a:xfrm>
            <a:off x="333557" y="396817"/>
            <a:ext cx="9989388" cy="584775"/>
          </a:xfrm>
          <a:prstGeom prst="rect">
            <a:avLst/>
          </a:prstGeom>
          <a:noFill/>
        </p:spPr>
        <p:txBody>
          <a:bodyPr wrap="square" rtlCol="0">
            <a:spAutoFit/>
          </a:bodyPr>
          <a:lstStyle/>
          <a:p>
            <a:r>
              <a:rPr lang="en-US" sz="3200" b="1" u="sng" dirty="0"/>
              <a:t>RESULTS </a:t>
            </a:r>
            <a:r>
              <a:rPr lang="en-US" b="1" u="sng" dirty="0"/>
              <a:t>(AT PRESENT)</a:t>
            </a:r>
            <a:r>
              <a:rPr lang="en-US" sz="2800" b="1" u="sng" dirty="0"/>
              <a:t> :</a:t>
            </a:r>
            <a:endParaRPr lang="en-IN" sz="3200" b="1" u="sng" dirty="0"/>
          </a:p>
        </p:txBody>
      </p:sp>
      <p:sp>
        <p:nvSpPr>
          <p:cNvPr id="8" name="AutoShape 2">
            <a:extLst>
              <a:ext uri="{FF2B5EF4-FFF2-40B4-BE49-F238E27FC236}">
                <a16:creationId xmlns:a16="http://schemas.microsoft.com/office/drawing/2014/main" id="{8B5E2B44-FE9D-78E6-FA59-CE71C5B0FA5B}"/>
              </a:ext>
            </a:extLst>
          </p:cNvPr>
          <p:cNvSpPr>
            <a:spLocks noChangeAspect="1" noChangeArrowheads="1"/>
          </p:cNvSpPr>
          <p:nvPr/>
        </p:nvSpPr>
        <p:spPr bwMode="auto">
          <a:xfrm>
            <a:off x="5943600" y="3276600"/>
            <a:ext cx="1894936"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0576F28A-E90B-665F-299A-17138B2F5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885" y="1438528"/>
            <a:ext cx="6759516" cy="3508076"/>
          </a:xfrm>
          <a:prstGeom prst="rect">
            <a:avLst/>
          </a:prstGeom>
        </p:spPr>
      </p:pic>
      <p:sp>
        <p:nvSpPr>
          <p:cNvPr id="11" name="TextBox 10">
            <a:extLst>
              <a:ext uri="{FF2B5EF4-FFF2-40B4-BE49-F238E27FC236}">
                <a16:creationId xmlns:a16="http://schemas.microsoft.com/office/drawing/2014/main" id="{F0D18E01-322B-65A0-75C1-FE4E596CEC4F}"/>
              </a:ext>
            </a:extLst>
          </p:cNvPr>
          <p:cNvSpPr txBox="1"/>
          <p:nvPr/>
        </p:nvSpPr>
        <p:spPr>
          <a:xfrm>
            <a:off x="7178181" y="1317759"/>
            <a:ext cx="4698521" cy="4893647"/>
          </a:xfrm>
          <a:prstGeom prst="rect">
            <a:avLst/>
          </a:prstGeom>
          <a:noFill/>
        </p:spPr>
        <p:txBody>
          <a:bodyPr wrap="square" rtlCol="0">
            <a:spAutoFit/>
          </a:bodyPr>
          <a:lstStyle/>
          <a:p>
            <a:pPr marL="342891" indent="-342891">
              <a:buFont typeface="Arial" panose="020B0604020202020204" pitchFamily="34" charset="0"/>
              <a:buChar char="•"/>
            </a:pPr>
            <a:r>
              <a:rPr lang="en-US" sz="2400" dirty="0"/>
              <a:t>This is the graph between Epoch and loss function </a:t>
            </a:r>
          </a:p>
          <a:p>
            <a:pPr marL="342891" indent="-342891">
              <a:buFont typeface="Arial" panose="020B0604020202020204" pitchFamily="34" charset="0"/>
              <a:buChar char="•"/>
            </a:pPr>
            <a:endParaRPr lang="en-US" sz="2400" dirty="0"/>
          </a:p>
          <a:p>
            <a:pPr marL="342891" indent="-342891">
              <a:buFont typeface="Arial" panose="020B0604020202020204" pitchFamily="34" charset="0"/>
              <a:buChar char="•"/>
            </a:pPr>
            <a:r>
              <a:rPr lang="en-US" sz="2400" dirty="0"/>
              <a:t>From this graph we are concluding that as the epoch is increasing the loss function is getting reduced</a:t>
            </a:r>
          </a:p>
          <a:p>
            <a:pPr marL="342891" indent="-342891">
              <a:buFont typeface="Arial" panose="020B0604020202020204" pitchFamily="34" charset="0"/>
              <a:buChar char="•"/>
            </a:pPr>
            <a:endParaRPr lang="en-US" sz="2400" dirty="0"/>
          </a:p>
          <a:p>
            <a:pPr marL="342891" indent="-342891">
              <a:buFont typeface="Arial" panose="020B0604020202020204" pitchFamily="34" charset="0"/>
              <a:buChar char="•"/>
            </a:pPr>
            <a:r>
              <a:rPr lang="en-US" sz="2400" dirty="0"/>
              <a:t> Lower the loss value higher the accuracy.</a:t>
            </a:r>
          </a:p>
          <a:p>
            <a:endParaRPr lang="en-US" sz="2400" dirty="0"/>
          </a:p>
          <a:p>
            <a:pPr marL="342891" indent="-342891">
              <a:buFont typeface="Arial" panose="020B0604020202020204" pitchFamily="34" charset="0"/>
              <a:buChar char="•"/>
            </a:pPr>
            <a:endParaRPr lang="en-US" sz="2400" dirty="0"/>
          </a:p>
          <a:p>
            <a:pPr marL="342891" indent="-342891">
              <a:buFont typeface="Arial" panose="020B0604020202020204" pitchFamily="34" charset="0"/>
              <a:buChar char="•"/>
            </a:pPr>
            <a:endParaRPr lang="en-IN" sz="2400" dirty="0"/>
          </a:p>
        </p:txBody>
      </p:sp>
    </p:spTree>
    <p:extLst>
      <p:ext uri="{BB962C8B-B14F-4D97-AF65-F5344CB8AC3E}">
        <p14:creationId xmlns:p14="http://schemas.microsoft.com/office/powerpoint/2010/main" val="282032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4EED61C-9AB5-7360-7998-5E26449A7A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81" y="1287837"/>
            <a:ext cx="6596435" cy="4151768"/>
          </a:xfrm>
          <a:prstGeom prst="rect">
            <a:avLst/>
          </a:prstGeom>
        </p:spPr>
      </p:pic>
      <p:sp>
        <p:nvSpPr>
          <p:cNvPr id="5" name="TextBox 4">
            <a:extLst>
              <a:ext uri="{FF2B5EF4-FFF2-40B4-BE49-F238E27FC236}">
                <a16:creationId xmlns:a16="http://schemas.microsoft.com/office/drawing/2014/main" id="{18860194-EFB1-F7C7-6021-C3A0F5F6DAC6}"/>
              </a:ext>
            </a:extLst>
          </p:cNvPr>
          <p:cNvSpPr txBox="1"/>
          <p:nvPr/>
        </p:nvSpPr>
        <p:spPr>
          <a:xfrm>
            <a:off x="7190368" y="1320730"/>
            <a:ext cx="4710023" cy="4216539"/>
          </a:xfrm>
          <a:prstGeom prst="rect">
            <a:avLst/>
          </a:prstGeom>
          <a:noFill/>
        </p:spPr>
        <p:txBody>
          <a:bodyPr wrap="square" rtlCol="0">
            <a:spAutoFit/>
          </a:bodyPr>
          <a:lstStyle/>
          <a:p>
            <a:pPr marL="457189" indent="-457189">
              <a:buFont typeface="Arial" panose="020B0604020202020204" pitchFamily="34" charset="0"/>
              <a:buChar char="•"/>
            </a:pPr>
            <a:r>
              <a:rPr lang="en-US" sz="2400" dirty="0"/>
              <a:t>We have taken the number of epochs as 100</a:t>
            </a:r>
          </a:p>
          <a:p>
            <a:r>
              <a:rPr lang="en-US" sz="2400" dirty="0"/>
              <a:t> </a:t>
            </a:r>
          </a:p>
          <a:p>
            <a:pPr marL="457189" indent="-457189">
              <a:buFont typeface="Arial" panose="020B0604020202020204" pitchFamily="34" charset="0"/>
              <a:buChar char="•"/>
            </a:pPr>
            <a:r>
              <a:rPr lang="en-IN" sz="2400" dirty="0"/>
              <a:t>At 72th epoch we got the accuracy of 91.84 %  </a:t>
            </a:r>
          </a:p>
          <a:p>
            <a:pPr marL="457189" indent="-457189">
              <a:buFont typeface="Arial" panose="020B0604020202020204" pitchFamily="34" charset="0"/>
              <a:buChar char="•"/>
            </a:pPr>
            <a:endParaRPr lang="en-IN" sz="2400" dirty="0"/>
          </a:p>
          <a:p>
            <a:pPr marL="457189" indent="-457189">
              <a:buFont typeface="Arial" panose="020B0604020202020204" pitchFamily="34" charset="0"/>
              <a:buChar char="•"/>
            </a:pPr>
            <a:r>
              <a:rPr lang="en-IN" sz="2400" dirty="0"/>
              <a:t>From the accuracy we can say that our model’s predicted answer is almost same to the ground truth that is given in the dataset</a:t>
            </a:r>
            <a:r>
              <a:rPr lang="en-IN" sz="2800" dirty="0"/>
              <a:t>.</a:t>
            </a:r>
            <a:endParaRPr lang="en-US" sz="2800" dirty="0"/>
          </a:p>
        </p:txBody>
      </p:sp>
    </p:spTree>
    <p:extLst>
      <p:ext uri="{BB962C8B-B14F-4D97-AF65-F5344CB8AC3E}">
        <p14:creationId xmlns:p14="http://schemas.microsoft.com/office/powerpoint/2010/main" val="2772845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BFC6F8-05D0-B343-0D44-15E04C09D69E}"/>
              </a:ext>
            </a:extLst>
          </p:cNvPr>
          <p:cNvSpPr txBox="1"/>
          <p:nvPr/>
        </p:nvSpPr>
        <p:spPr>
          <a:xfrm>
            <a:off x="569343" y="437073"/>
            <a:ext cx="10604740" cy="584775"/>
          </a:xfrm>
          <a:prstGeom prst="rect">
            <a:avLst/>
          </a:prstGeom>
          <a:noFill/>
        </p:spPr>
        <p:txBody>
          <a:bodyPr wrap="square" rtlCol="0">
            <a:spAutoFit/>
          </a:bodyPr>
          <a:lstStyle/>
          <a:p>
            <a:r>
              <a:rPr lang="en-US" sz="3200" b="1" u="sng" dirty="0"/>
              <a:t>LIMITATIONS OF OUR WORK AT PRESENT: </a:t>
            </a:r>
          </a:p>
        </p:txBody>
      </p:sp>
      <p:sp>
        <p:nvSpPr>
          <p:cNvPr id="3" name="TextBox 2">
            <a:extLst>
              <a:ext uri="{FF2B5EF4-FFF2-40B4-BE49-F238E27FC236}">
                <a16:creationId xmlns:a16="http://schemas.microsoft.com/office/drawing/2014/main" id="{36063EC4-44F8-2A82-F6AB-26B5495AD441}"/>
              </a:ext>
            </a:extLst>
          </p:cNvPr>
          <p:cNvSpPr txBox="1"/>
          <p:nvPr/>
        </p:nvSpPr>
        <p:spPr>
          <a:xfrm>
            <a:off x="350809" y="1800044"/>
            <a:ext cx="11174083" cy="2677656"/>
          </a:xfrm>
          <a:prstGeom prst="rect">
            <a:avLst/>
          </a:prstGeom>
          <a:noFill/>
        </p:spPr>
        <p:txBody>
          <a:bodyPr wrap="square" rtlCol="0">
            <a:spAutoFit/>
          </a:bodyPr>
          <a:lstStyle/>
          <a:p>
            <a:pPr marL="342891" indent="-342891">
              <a:buFont typeface="Arial" panose="020B0604020202020204" pitchFamily="34" charset="0"/>
              <a:buChar char="•"/>
            </a:pPr>
            <a:r>
              <a:rPr lang="en-US" sz="2400" dirty="0"/>
              <a:t>Couldn’t get the expected outcome while training the model due to more of images.</a:t>
            </a:r>
          </a:p>
          <a:p>
            <a:endParaRPr lang="en-US" sz="2400" dirty="0"/>
          </a:p>
          <a:p>
            <a:pPr marL="342891" indent="-342891">
              <a:buFont typeface="Arial" panose="020B0604020202020204" pitchFamily="34" charset="0"/>
              <a:buChar char="•"/>
            </a:pPr>
            <a:r>
              <a:rPr lang="en-US" sz="2400" dirty="0"/>
              <a:t>Unable to run the code efficiently due GPU issue </a:t>
            </a:r>
          </a:p>
          <a:p>
            <a:endParaRPr lang="en-US" sz="2400" dirty="0"/>
          </a:p>
          <a:p>
            <a:pPr marL="342891" indent="-342891">
              <a:buFont typeface="Arial" panose="020B0604020202020204" pitchFamily="34" charset="0"/>
              <a:buChar char="•"/>
            </a:pPr>
            <a:r>
              <a:rPr lang="en-US" sz="2400" dirty="0"/>
              <a:t>Due to GPU issue we are unable get the correct accuracy of the model.</a:t>
            </a:r>
          </a:p>
          <a:p>
            <a:endParaRPr lang="en-US" sz="2400" dirty="0"/>
          </a:p>
          <a:p>
            <a:endParaRPr lang="en-IN" sz="2400" dirty="0"/>
          </a:p>
        </p:txBody>
      </p:sp>
    </p:spTree>
    <p:extLst>
      <p:ext uri="{BB962C8B-B14F-4D97-AF65-F5344CB8AC3E}">
        <p14:creationId xmlns:p14="http://schemas.microsoft.com/office/powerpoint/2010/main" val="1992561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6E5261-0C34-3EA8-9EFD-241E3D2727A6}"/>
              </a:ext>
            </a:extLst>
          </p:cNvPr>
          <p:cNvSpPr txBox="1"/>
          <p:nvPr/>
        </p:nvSpPr>
        <p:spPr>
          <a:xfrm>
            <a:off x="799381" y="488831"/>
            <a:ext cx="8275608" cy="584775"/>
          </a:xfrm>
          <a:prstGeom prst="rect">
            <a:avLst/>
          </a:prstGeom>
          <a:noFill/>
        </p:spPr>
        <p:txBody>
          <a:bodyPr wrap="square" rtlCol="0">
            <a:spAutoFit/>
          </a:bodyPr>
          <a:lstStyle/>
          <a:p>
            <a:r>
              <a:rPr lang="en-US" sz="3200" b="1" u="sng" dirty="0"/>
              <a:t>WORK TO BE DONE</a:t>
            </a:r>
            <a:r>
              <a:rPr lang="en-US" sz="3200" dirty="0"/>
              <a:t>:</a:t>
            </a:r>
            <a:endParaRPr lang="en-IN" sz="3200" dirty="0"/>
          </a:p>
        </p:txBody>
      </p:sp>
      <p:sp>
        <p:nvSpPr>
          <p:cNvPr id="3" name="TextBox 2">
            <a:extLst>
              <a:ext uri="{FF2B5EF4-FFF2-40B4-BE49-F238E27FC236}">
                <a16:creationId xmlns:a16="http://schemas.microsoft.com/office/drawing/2014/main" id="{E4C34BAA-218C-C228-9130-ED532E7779DB}"/>
              </a:ext>
            </a:extLst>
          </p:cNvPr>
          <p:cNvSpPr txBox="1"/>
          <p:nvPr/>
        </p:nvSpPr>
        <p:spPr>
          <a:xfrm>
            <a:off x="230039" y="1777041"/>
            <a:ext cx="11536392" cy="2308324"/>
          </a:xfrm>
          <a:prstGeom prst="rect">
            <a:avLst/>
          </a:prstGeom>
          <a:noFill/>
        </p:spPr>
        <p:txBody>
          <a:bodyPr wrap="square" rtlCol="0">
            <a:spAutoFit/>
          </a:bodyPr>
          <a:lstStyle/>
          <a:p>
            <a:pPr marL="457189" indent="-457189">
              <a:buFont typeface="Arial" panose="020B0604020202020204" pitchFamily="34" charset="0"/>
              <a:buChar char="•"/>
            </a:pPr>
            <a:r>
              <a:rPr lang="en-US" sz="2400" dirty="0"/>
              <a:t>After getting the perfect output when tested on the testing samples in the dataset  we are planning to test the model on a completely new image which is  different from the images in the dataset that we have taken. </a:t>
            </a:r>
          </a:p>
          <a:p>
            <a:endParaRPr lang="en-US" sz="2400" dirty="0"/>
          </a:p>
          <a:p>
            <a:endParaRPr lang="en-US" sz="2400" dirty="0"/>
          </a:p>
          <a:p>
            <a:pPr marL="457189" indent="-457189">
              <a:buFont typeface="Arial" panose="020B0604020202020204" pitchFamily="34" charset="0"/>
              <a:buChar char="•"/>
            </a:pPr>
            <a:r>
              <a:rPr lang="en-IN" sz="2400" dirty="0"/>
              <a:t>And some modifications has to be done to make our VQA model better.</a:t>
            </a:r>
          </a:p>
        </p:txBody>
      </p:sp>
    </p:spTree>
    <p:extLst>
      <p:ext uri="{BB962C8B-B14F-4D97-AF65-F5344CB8AC3E}">
        <p14:creationId xmlns:p14="http://schemas.microsoft.com/office/powerpoint/2010/main" val="33318541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812</TotalTime>
  <Words>789</Words>
  <Application>Microsoft Office PowerPoint</Application>
  <PresentationFormat>Widescreen</PresentationFormat>
  <Paragraphs>83</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Century Gothic</vt:lpstr>
      <vt:lpstr>Wingdings 3</vt:lpstr>
      <vt:lpstr>Ion</vt:lpstr>
      <vt:lpstr>PowerPoint Presentation</vt:lpstr>
      <vt:lpstr>PowerPoint Presentation</vt:lpstr>
      <vt:lpstr>METHODOLODY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dharani kolli</dc:creator>
  <cp:lastModifiedBy>Rupa Kandula</cp:lastModifiedBy>
  <cp:revision>10</cp:revision>
  <dcterms:created xsi:type="dcterms:W3CDTF">2025-03-08T17:45:00Z</dcterms:created>
  <dcterms:modified xsi:type="dcterms:W3CDTF">2025-03-10T04:00:44Z</dcterms:modified>
</cp:coreProperties>
</file>