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4" r:id="rId1"/>
  </p:sldMasterIdLst>
  <p:notesMasterIdLst>
    <p:notesMasterId r:id="rId25"/>
  </p:notesMasterIdLst>
  <p:sldIdLst>
    <p:sldId id="256" r:id="rId2"/>
    <p:sldId id="358" r:id="rId3"/>
    <p:sldId id="259" r:id="rId4"/>
    <p:sldId id="260" r:id="rId5"/>
    <p:sldId id="257" r:id="rId6"/>
    <p:sldId id="359" r:id="rId7"/>
    <p:sldId id="347" r:id="rId8"/>
    <p:sldId id="355" r:id="rId9"/>
    <p:sldId id="264" r:id="rId10"/>
    <p:sldId id="353" r:id="rId11"/>
    <p:sldId id="352" r:id="rId12"/>
    <p:sldId id="351" r:id="rId13"/>
    <p:sldId id="348" r:id="rId14"/>
    <p:sldId id="349" r:id="rId15"/>
    <p:sldId id="350" r:id="rId16"/>
    <p:sldId id="266" r:id="rId17"/>
    <p:sldId id="356" r:id="rId18"/>
    <p:sldId id="268" r:id="rId19"/>
    <p:sldId id="269" r:id="rId20"/>
    <p:sldId id="357" r:id="rId21"/>
    <p:sldId id="270" r:id="rId22"/>
    <p:sldId id="271" r:id="rId23"/>
    <p:sldId id="360" r:id="rId24"/>
  </p:sldIdLst>
  <p:sldSz cx="9144000" cy="5143500" type="screen16x9"/>
  <p:notesSz cx="6858000" cy="9144000"/>
  <p:embeddedFontLst>
    <p:embeddedFont>
      <p:font typeface="Cambria Math" panose="02040503050406030204" pitchFamily="18" charset="0"/>
      <p:regular r:id="rId26"/>
    </p:embeddedFont>
    <p:embeddedFont>
      <p:font typeface="Crimson Text" panose="020B0604020202020204" charset="0"/>
      <p:regular r:id="rId27"/>
      <p:bold r:id="rId28"/>
      <p:italic r:id="rId29"/>
      <p:boldItalic r:id="rId30"/>
    </p:embeddedFont>
    <p:embeddedFont>
      <p:font typeface="Lato" panose="020F0502020204030203" pitchFamily="34" charset="0"/>
      <p:regular r:id="rId31"/>
      <p:bold r:id="rId32"/>
      <p:italic r:id="rId33"/>
      <p:boldItalic r:id="rId34"/>
    </p:embeddedFont>
    <p:embeddedFont>
      <p:font typeface="Montserrat" panose="00000500000000000000" pitchFamily="2" charset="0"/>
      <p:regular r:id="rId35"/>
      <p:bold r:id="rId36"/>
      <p:italic r:id="rId37"/>
      <p:boldItalic r:id="rId38"/>
    </p:embeddedFont>
    <p:embeddedFont>
      <p:font typeface="Vidaloka" panose="020B0604020202020204"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3B4EE6E-D790-429D-8795-9A63F75A0E18}">
          <p14:sldIdLst>
            <p14:sldId id="256"/>
            <p14:sldId id="358"/>
            <p14:sldId id="259"/>
            <p14:sldId id="260"/>
            <p14:sldId id="257"/>
            <p14:sldId id="359"/>
            <p14:sldId id="347"/>
            <p14:sldId id="355"/>
            <p14:sldId id="264"/>
            <p14:sldId id="353"/>
            <p14:sldId id="352"/>
            <p14:sldId id="351"/>
          </p14:sldIdLst>
        </p14:section>
        <p14:section name="Untitled Section" id="{B8CF193B-5C7A-49F0-947D-D92707EB9531}">
          <p14:sldIdLst>
            <p14:sldId id="348"/>
            <p14:sldId id="349"/>
            <p14:sldId id="350"/>
            <p14:sldId id="266"/>
            <p14:sldId id="356"/>
            <p14:sldId id="268"/>
            <p14:sldId id="269"/>
            <p14:sldId id="357"/>
            <p14:sldId id="270"/>
            <p14:sldId id="271"/>
            <p14:sldId id="3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155315-ED84-453D-BAD5-971004D9CD5C}">
  <a:tblStyle styleId="{17155315-ED84-453D-BAD5-971004D9CD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20" d="100"/>
          <a:sy n="120" d="100"/>
        </p:scale>
        <p:origin x="3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a:extLst>
            <a:ext uri="{FF2B5EF4-FFF2-40B4-BE49-F238E27FC236}">
              <a16:creationId xmlns:a16="http://schemas.microsoft.com/office/drawing/2014/main" id="{1F48C5AF-BE45-6C49-16BA-F3F223B42A20}"/>
            </a:ext>
          </a:extLst>
        </p:cNvPr>
        <p:cNvGrpSpPr/>
        <p:nvPr/>
      </p:nvGrpSpPr>
      <p:grpSpPr>
        <a:xfrm>
          <a:off x="0" y="0"/>
          <a:ext cx="0" cy="0"/>
          <a:chOff x="0" y="0"/>
          <a:chExt cx="0" cy="0"/>
        </a:xfrm>
      </p:grpSpPr>
      <p:sp>
        <p:nvSpPr>
          <p:cNvPr id="562" name="Google Shape;562;gcc7554a049_0_363:notes">
            <a:extLst>
              <a:ext uri="{FF2B5EF4-FFF2-40B4-BE49-F238E27FC236}">
                <a16:creationId xmlns:a16="http://schemas.microsoft.com/office/drawing/2014/main" id="{3524C9D8-C00D-B077-56D8-70B22669B2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cc7554a049_0_363:notes">
            <a:extLst>
              <a:ext uri="{FF2B5EF4-FFF2-40B4-BE49-F238E27FC236}">
                <a16:creationId xmlns:a16="http://schemas.microsoft.com/office/drawing/2014/main" id="{DC73FA97-2FFC-4D31-92CA-D22D1A136A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7954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a:extLst>
            <a:ext uri="{FF2B5EF4-FFF2-40B4-BE49-F238E27FC236}">
              <a16:creationId xmlns:a16="http://schemas.microsoft.com/office/drawing/2014/main" id="{80FA4B7F-1275-7E9F-B443-A80FC122D7C2}"/>
            </a:ext>
          </a:extLst>
        </p:cNvPr>
        <p:cNvGrpSpPr/>
        <p:nvPr/>
      </p:nvGrpSpPr>
      <p:grpSpPr>
        <a:xfrm>
          <a:off x="0" y="0"/>
          <a:ext cx="0" cy="0"/>
          <a:chOff x="0" y="0"/>
          <a:chExt cx="0" cy="0"/>
        </a:xfrm>
      </p:grpSpPr>
      <p:sp>
        <p:nvSpPr>
          <p:cNvPr id="562" name="Google Shape;562;gcc7554a049_0_363:notes">
            <a:extLst>
              <a:ext uri="{FF2B5EF4-FFF2-40B4-BE49-F238E27FC236}">
                <a16:creationId xmlns:a16="http://schemas.microsoft.com/office/drawing/2014/main" id="{794138B4-D0AD-E400-E6D4-86AA031F9E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cc7554a049_0_363:notes">
            <a:extLst>
              <a:ext uri="{FF2B5EF4-FFF2-40B4-BE49-F238E27FC236}">
                <a16:creationId xmlns:a16="http://schemas.microsoft.com/office/drawing/2014/main" id="{131A824C-5BFE-38DC-CDF4-912C43312D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208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a:extLst>
            <a:ext uri="{FF2B5EF4-FFF2-40B4-BE49-F238E27FC236}">
              <a16:creationId xmlns:a16="http://schemas.microsoft.com/office/drawing/2014/main" id="{7514F1BE-1ED7-7730-5987-B8F56A20B5EC}"/>
            </a:ext>
          </a:extLst>
        </p:cNvPr>
        <p:cNvGrpSpPr/>
        <p:nvPr/>
      </p:nvGrpSpPr>
      <p:grpSpPr>
        <a:xfrm>
          <a:off x="0" y="0"/>
          <a:ext cx="0" cy="0"/>
          <a:chOff x="0" y="0"/>
          <a:chExt cx="0" cy="0"/>
        </a:xfrm>
      </p:grpSpPr>
      <p:sp>
        <p:nvSpPr>
          <p:cNvPr id="562" name="Google Shape;562;gcc7554a049_0_363:notes">
            <a:extLst>
              <a:ext uri="{FF2B5EF4-FFF2-40B4-BE49-F238E27FC236}">
                <a16:creationId xmlns:a16="http://schemas.microsoft.com/office/drawing/2014/main" id="{7910A00C-2077-704B-9BCA-19AED5BEE8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cc7554a049_0_363:notes">
            <a:extLst>
              <a:ext uri="{FF2B5EF4-FFF2-40B4-BE49-F238E27FC236}">
                <a16:creationId xmlns:a16="http://schemas.microsoft.com/office/drawing/2014/main" id="{5703AEC5-A6C1-2A00-2ADF-C660BDC014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081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a:extLst>
            <a:ext uri="{FF2B5EF4-FFF2-40B4-BE49-F238E27FC236}">
              <a16:creationId xmlns:a16="http://schemas.microsoft.com/office/drawing/2014/main" id="{8AAD3267-74F4-ED36-05B3-D47E0604567D}"/>
            </a:ext>
          </a:extLst>
        </p:cNvPr>
        <p:cNvGrpSpPr/>
        <p:nvPr/>
      </p:nvGrpSpPr>
      <p:grpSpPr>
        <a:xfrm>
          <a:off x="0" y="0"/>
          <a:ext cx="0" cy="0"/>
          <a:chOff x="0" y="0"/>
          <a:chExt cx="0" cy="0"/>
        </a:xfrm>
      </p:grpSpPr>
      <p:sp>
        <p:nvSpPr>
          <p:cNvPr id="562" name="Google Shape;562;gcc7554a049_0_363:notes">
            <a:extLst>
              <a:ext uri="{FF2B5EF4-FFF2-40B4-BE49-F238E27FC236}">
                <a16:creationId xmlns:a16="http://schemas.microsoft.com/office/drawing/2014/main" id="{8D502479-91E6-53B0-3B52-C0E753A533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cc7554a049_0_363:notes">
            <a:extLst>
              <a:ext uri="{FF2B5EF4-FFF2-40B4-BE49-F238E27FC236}">
                <a16:creationId xmlns:a16="http://schemas.microsoft.com/office/drawing/2014/main" id="{A62E4670-974B-B7C5-7815-5C1017A976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7469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107a9a8b46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107a9a8b46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107a9a8b46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107a9a8b46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FF210C20-9C20-7364-D214-63EE72D90E6E}"/>
            </a:ext>
          </a:extLst>
        </p:cNvPr>
        <p:cNvGrpSpPr/>
        <p:nvPr/>
      </p:nvGrpSpPr>
      <p:grpSpPr>
        <a:xfrm>
          <a:off x="0" y="0"/>
          <a:ext cx="0" cy="0"/>
          <a:chOff x="0" y="0"/>
          <a:chExt cx="0" cy="0"/>
        </a:xfrm>
      </p:grpSpPr>
      <p:sp>
        <p:nvSpPr>
          <p:cNvPr id="640" name="Google Shape;640;g107a9a8b46f_0_60:notes">
            <a:extLst>
              <a:ext uri="{FF2B5EF4-FFF2-40B4-BE49-F238E27FC236}">
                <a16:creationId xmlns:a16="http://schemas.microsoft.com/office/drawing/2014/main" id="{E392EE37-E8FE-75DC-7062-969AC51DAB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107a9a8b46f_0_60:notes">
            <a:extLst>
              <a:ext uri="{FF2B5EF4-FFF2-40B4-BE49-F238E27FC236}">
                <a16:creationId xmlns:a16="http://schemas.microsoft.com/office/drawing/2014/main" id="{D6A8A1B5-0F4B-441C-CD0A-68F73D1FCA6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8497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05aad17dc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05aad17dc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a:extLst>
            <a:ext uri="{FF2B5EF4-FFF2-40B4-BE49-F238E27FC236}">
              <a16:creationId xmlns:a16="http://schemas.microsoft.com/office/drawing/2014/main" id="{745A9AFB-7743-200F-3302-B0E35C8FE008}"/>
            </a:ext>
          </a:extLst>
        </p:cNvPr>
        <p:cNvGrpSpPr/>
        <p:nvPr/>
      </p:nvGrpSpPr>
      <p:grpSpPr>
        <a:xfrm>
          <a:off x="0" y="0"/>
          <a:ext cx="0" cy="0"/>
          <a:chOff x="0" y="0"/>
          <a:chExt cx="0" cy="0"/>
        </a:xfrm>
      </p:grpSpPr>
      <p:sp>
        <p:nvSpPr>
          <p:cNvPr id="491" name="Google Shape;491;gcc7554a049_0_358:notes">
            <a:extLst>
              <a:ext uri="{FF2B5EF4-FFF2-40B4-BE49-F238E27FC236}">
                <a16:creationId xmlns:a16="http://schemas.microsoft.com/office/drawing/2014/main" id="{29154417-1DCD-A4D5-B51F-E5C1D441EC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c7554a049_0_358:notes">
            <a:extLst>
              <a:ext uri="{FF2B5EF4-FFF2-40B4-BE49-F238E27FC236}">
                <a16:creationId xmlns:a16="http://schemas.microsoft.com/office/drawing/2014/main" id="{E3B6A3BC-72A2-42C6-9E7F-2C3179E620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3393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a:extLst>
            <a:ext uri="{FF2B5EF4-FFF2-40B4-BE49-F238E27FC236}">
              <a16:creationId xmlns:a16="http://schemas.microsoft.com/office/drawing/2014/main" id="{DEA216D5-3C2A-AAE8-D205-406576BAAE24}"/>
            </a:ext>
          </a:extLst>
        </p:cNvPr>
        <p:cNvGrpSpPr/>
        <p:nvPr/>
      </p:nvGrpSpPr>
      <p:grpSpPr>
        <a:xfrm>
          <a:off x="0" y="0"/>
          <a:ext cx="0" cy="0"/>
          <a:chOff x="0" y="0"/>
          <a:chExt cx="0" cy="0"/>
        </a:xfrm>
      </p:grpSpPr>
      <p:sp>
        <p:nvSpPr>
          <p:cNvPr id="537" name="Google Shape;537;gcd8a80d6bc_0_17:notes">
            <a:extLst>
              <a:ext uri="{FF2B5EF4-FFF2-40B4-BE49-F238E27FC236}">
                <a16:creationId xmlns:a16="http://schemas.microsoft.com/office/drawing/2014/main" id="{6A3D9022-A324-6BEB-608C-CD5A796642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cd8a80d6bc_0_17:notes">
            <a:extLst>
              <a:ext uri="{FF2B5EF4-FFF2-40B4-BE49-F238E27FC236}">
                <a16:creationId xmlns:a16="http://schemas.microsoft.com/office/drawing/2014/main" id="{0C634457-14EC-A1D1-F294-EA7E5E3332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6777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a:extLst>
            <a:ext uri="{FF2B5EF4-FFF2-40B4-BE49-F238E27FC236}">
              <a16:creationId xmlns:a16="http://schemas.microsoft.com/office/drawing/2014/main" id="{B93F52DA-C02D-112A-EC45-114A13C92D85}"/>
            </a:ext>
          </a:extLst>
        </p:cNvPr>
        <p:cNvGrpSpPr/>
        <p:nvPr/>
      </p:nvGrpSpPr>
      <p:grpSpPr>
        <a:xfrm>
          <a:off x="0" y="0"/>
          <a:ext cx="0" cy="0"/>
          <a:chOff x="0" y="0"/>
          <a:chExt cx="0" cy="0"/>
        </a:xfrm>
      </p:grpSpPr>
      <p:sp>
        <p:nvSpPr>
          <p:cNvPr id="562" name="Google Shape;562;gcc7554a049_0_363:notes">
            <a:extLst>
              <a:ext uri="{FF2B5EF4-FFF2-40B4-BE49-F238E27FC236}">
                <a16:creationId xmlns:a16="http://schemas.microsoft.com/office/drawing/2014/main" id="{8E696475-B940-51B1-1D78-82997F3C99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cc7554a049_0_363:notes">
            <a:extLst>
              <a:ext uri="{FF2B5EF4-FFF2-40B4-BE49-F238E27FC236}">
                <a16:creationId xmlns:a16="http://schemas.microsoft.com/office/drawing/2014/main" id="{F16E5D1B-789C-61E1-1E79-23A53A8B92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829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a:extLst>
            <a:ext uri="{FF2B5EF4-FFF2-40B4-BE49-F238E27FC236}">
              <a16:creationId xmlns:a16="http://schemas.microsoft.com/office/drawing/2014/main" id="{94A5262F-1775-2507-A5C1-C1150AE8C1D3}"/>
            </a:ext>
          </a:extLst>
        </p:cNvPr>
        <p:cNvGrpSpPr/>
        <p:nvPr/>
      </p:nvGrpSpPr>
      <p:grpSpPr>
        <a:xfrm>
          <a:off x="0" y="0"/>
          <a:ext cx="0" cy="0"/>
          <a:chOff x="0" y="0"/>
          <a:chExt cx="0" cy="0"/>
        </a:xfrm>
      </p:grpSpPr>
      <p:sp>
        <p:nvSpPr>
          <p:cNvPr id="537" name="Google Shape;537;gcd8a80d6bc_0_17:notes">
            <a:extLst>
              <a:ext uri="{FF2B5EF4-FFF2-40B4-BE49-F238E27FC236}">
                <a16:creationId xmlns:a16="http://schemas.microsoft.com/office/drawing/2014/main" id="{F8009DF6-9C53-99DF-0217-65A5D34091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cd8a80d6bc_0_17:notes">
            <a:extLst>
              <a:ext uri="{FF2B5EF4-FFF2-40B4-BE49-F238E27FC236}">
                <a16:creationId xmlns:a16="http://schemas.microsoft.com/office/drawing/2014/main" id="{DC953161-A1CA-EC4E-977F-E9E4B41E6D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0059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845550" y="1482825"/>
            <a:ext cx="7452900" cy="12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7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140" name="Google Shape;140;p19"/>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141" name="Google Shape;141;p1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2" name="Google Shape;142;p1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165"/>
        <p:cNvGrpSpPr/>
        <p:nvPr/>
      </p:nvGrpSpPr>
      <p:grpSpPr>
        <a:xfrm>
          <a:off x="0" y="0"/>
          <a:ext cx="0" cy="0"/>
          <a:chOff x="0" y="0"/>
          <a:chExt cx="0" cy="0"/>
        </a:xfrm>
      </p:grpSpPr>
      <p:cxnSp>
        <p:nvCxnSpPr>
          <p:cNvPr id="166" name="Google Shape;166;p2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7" name="Google Shape;167;p2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8" name="Google Shape;168;p2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9" name="Google Shape;169;p2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70" name="Google Shape;170;p2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71" name="Google Shape;171;p2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72" name="Google Shape;172;p2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17">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1877475" y="445025"/>
            <a:ext cx="538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5" name="Google Shape;175;p24"/>
          <p:cNvSpPr txBox="1">
            <a:spLocks noGrp="1"/>
          </p:cNvSpPr>
          <p:nvPr>
            <p:ph type="subTitle" idx="1"/>
          </p:nvPr>
        </p:nvSpPr>
        <p:spPr>
          <a:xfrm>
            <a:off x="32267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6" name="Google Shape;176;p24"/>
          <p:cNvSpPr txBox="1">
            <a:spLocks noGrp="1"/>
          </p:cNvSpPr>
          <p:nvPr>
            <p:ph type="subTitle" idx="2"/>
          </p:nvPr>
        </p:nvSpPr>
        <p:spPr>
          <a:xfrm>
            <a:off x="32267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7" name="Google Shape;177;p24"/>
          <p:cNvSpPr txBox="1">
            <a:spLocks noGrp="1"/>
          </p:cNvSpPr>
          <p:nvPr>
            <p:ph type="subTitle" idx="3"/>
          </p:nvPr>
        </p:nvSpPr>
        <p:spPr>
          <a:xfrm>
            <a:off x="7191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8" name="Google Shape;178;p24"/>
          <p:cNvSpPr txBox="1">
            <a:spLocks noGrp="1"/>
          </p:cNvSpPr>
          <p:nvPr>
            <p:ph type="subTitle" idx="4"/>
          </p:nvPr>
        </p:nvSpPr>
        <p:spPr>
          <a:xfrm>
            <a:off x="7191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9" name="Google Shape;179;p24"/>
          <p:cNvSpPr txBox="1">
            <a:spLocks noGrp="1"/>
          </p:cNvSpPr>
          <p:nvPr>
            <p:ph type="subTitle" idx="5"/>
          </p:nvPr>
        </p:nvSpPr>
        <p:spPr>
          <a:xfrm>
            <a:off x="32267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80" name="Google Shape;180;p24"/>
          <p:cNvSpPr txBox="1">
            <a:spLocks noGrp="1"/>
          </p:cNvSpPr>
          <p:nvPr>
            <p:ph type="subTitle" idx="6"/>
          </p:nvPr>
        </p:nvSpPr>
        <p:spPr>
          <a:xfrm>
            <a:off x="322670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1" name="Google Shape;181;p24"/>
          <p:cNvSpPr txBox="1">
            <a:spLocks noGrp="1"/>
          </p:cNvSpPr>
          <p:nvPr>
            <p:ph type="subTitle" idx="7"/>
          </p:nvPr>
        </p:nvSpPr>
        <p:spPr>
          <a:xfrm>
            <a:off x="7191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82" name="Google Shape;182;p24"/>
          <p:cNvSpPr txBox="1">
            <a:spLocks noGrp="1"/>
          </p:cNvSpPr>
          <p:nvPr>
            <p:ph type="subTitle" idx="8"/>
          </p:nvPr>
        </p:nvSpPr>
        <p:spPr>
          <a:xfrm>
            <a:off x="71915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83" name="Google Shape;183;p2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4" name="Google Shape;184;p2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55"/>
        <p:cNvGrpSpPr/>
        <p:nvPr/>
      </p:nvGrpSpPr>
      <p:grpSpPr>
        <a:xfrm>
          <a:off x="0" y="0"/>
          <a:ext cx="0" cy="0"/>
          <a:chOff x="0" y="0"/>
          <a:chExt cx="0" cy="0"/>
        </a:xfrm>
      </p:grpSpPr>
      <p:cxnSp>
        <p:nvCxnSpPr>
          <p:cNvPr id="456" name="Google Shape;456;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7" name="Google Shape;457;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8"/>
        <p:cNvGrpSpPr/>
        <p:nvPr/>
      </p:nvGrpSpPr>
      <p:grpSpPr>
        <a:xfrm>
          <a:off x="0" y="0"/>
          <a:ext cx="0" cy="0"/>
          <a:chOff x="0" y="0"/>
          <a:chExt cx="0" cy="0"/>
        </a:xfrm>
      </p:grpSpPr>
      <p:cxnSp>
        <p:nvCxnSpPr>
          <p:cNvPr id="459" name="Google Shape;459;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1" name="Google Shape;461;p52"/>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2" name="Google Shape;462;p52"/>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63"/>
        <p:cNvGrpSpPr/>
        <p:nvPr/>
      </p:nvGrpSpPr>
      <p:grpSpPr>
        <a:xfrm>
          <a:off x="0" y="0"/>
          <a:ext cx="0" cy="0"/>
          <a:chOff x="0" y="0"/>
          <a:chExt cx="0" cy="0"/>
        </a:xfrm>
      </p:grpSpPr>
      <p:cxnSp>
        <p:nvCxnSpPr>
          <p:cNvPr id="464" name="Google Shape;464;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5" name="Google Shape;465;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6" name="Google Shape;466;p53"/>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7"/>
        <p:cNvGrpSpPr/>
        <p:nvPr/>
      </p:nvGrpSpPr>
      <p:grpSpPr>
        <a:xfrm>
          <a:off x="0" y="0"/>
          <a:ext cx="0" cy="0"/>
          <a:chOff x="0" y="0"/>
          <a:chExt cx="0" cy="0"/>
        </a:xfrm>
      </p:grpSpPr>
      <p:cxnSp>
        <p:nvCxnSpPr>
          <p:cNvPr id="468" name="Google Shape;468;p5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9" name="Google Shape;469;p5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70" name="Google Shape;470;p5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71" name="Google Shape;471;p5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72" name="Google Shape;472;p54"/>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73" name="Google Shape;473;p54"/>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867300" y="2366275"/>
            <a:ext cx="7409400" cy="8184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305275"/>
            <a:ext cx="4561200" cy="39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13225" y="445025"/>
            <a:ext cx="56811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50389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2" name="Google Shape;32;p5"/>
          <p:cNvSpPr txBox="1">
            <a:spLocks noGrp="1"/>
          </p:cNvSpPr>
          <p:nvPr>
            <p:ph type="subTitle" idx="2"/>
          </p:nvPr>
        </p:nvSpPr>
        <p:spPr>
          <a:xfrm>
            <a:off x="50389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 name="Google Shape;33;p5"/>
          <p:cNvSpPr txBox="1">
            <a:spLocks noGrp="1"/>
          </p:cNvSpPr>
          <p:nvPr>
            <p:ph type="subTitle" idx="3"/>
          </p:nvPr>
        </p:nvSpPr>
        <p:spPr>
          <a:xfrm>
            <a:off x="16931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4" name="Google Shape;34;p5"/>
          <p:cNvSpPr txBox="1">
            <a:spLocks noGrp="1"/>
          </p:cNvSpPr>
          <p:nvPr>
            <p:ph type="subTitle" idx="4"/>
          </p:nvPr>
        </p:nvSpPr>
        <p:spPr>
          <a:xfrm>
            <a:off x="16931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5" name="Google Shape;35;p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6935750" y="3931325"/>
            <a:ext cx="2549400" cy="13545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a:spLocks noGrp="1"/>
          </p:cNvSpPr>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a:spLocks noGrp="1"/>
          </p:cNvSpPr>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a:spLocks noGrp="1"/>
          </p:cNvSpPr>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4"/>
          <p:cNvSpPr txBox="1">
            <a:spLocks noGrp="1"/>
          </p:cNvSpPr>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a:spLocks noGrp="1"/>
          </p:cNvSpPr>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4"/>
          <p:cNvSpPr txBox="1">
            <a:spLocks noGrp="1"/>
          </p:cNvSpPr>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a:spLocks noGrp="1"/>
          </p:cNvSpPr>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4"/>
          <p:cNvSpPr txBox="1">
            <a:spLocks noGrp="1"/>
          </p:cNvSpPr>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a:spLocks noGrp="1"/>
          </p:cNvSpPr>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8" r:id="rId7"/>
    <p:sldLayoutId id="2147483660" r:id="rId8"/>
    <p:sldLayoutId id="2147483661" r:id="rId9"/>
    <p:sldLayoutId id="2147483665" r:id="rId10"/>
    <p:sldLayoutId id="2147483669" r:id="rId11"/>
    <p:sldLayoutId id="2147483670" r:id="rId12"/>
    <p:sldLayoutId id="2147483697" r:id="rId13"/>
    <p:sldLayoutId id="2147483698" r:id="rId14"/>
    <p:sldLayoutId id="2147483699" r:id="rId15"/>
    <p:sldLayoutId id="2147483700"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VISUAL QUESTION ANSWERING</a:t>
            </a:r>
            <a:endParaRPr dirty="0"/>
          </a:p>
        </p:txBody>
      </p:sp>
      <p:sp>
        <p:nvSpPr>
          <p:cNvPr id="489" name="Google Shape;489;p60"/>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rPr>
              <a:t>VQA -  A Deep Learning Task </a:t>
            </a:r>
            <a:endParaRPr dirty="0"/>
          </a:p>
        </p:txBody>
      </p:sp>
      <p:grpSp>
        <p:nvGrpSpPr>
          <p:cNvPr id="8" name="Google Shape;5781;p141">
            <a:extLst>
              <a:ext uri="{FF2B5EF4-FFF2-40B4-BE49-F238E27FC236}">
                <a16:creationId xmlns:a16="http://schemas.microsoft.com/office/drawing/2014/main" id="{DB49173C-8063-7213-FC59-A59D0D0076B3}"/>
              </a:ext>
            </a:extLst>
          </p:cNvPr>
          <p:cNvGrpSpPr/>
          <p:nvPr/>
        </p:nvGrpSpPr>
        <p:grpSpPr>
          <a:xfrm>
            <a:off x="7639949" y="1171356"/>
            <a:ext cx="804565" cy="2872610"/>
            <a:chOff x="7636443" y="1204988"/>
            <a:chExt cx="804565" cy="677795"/>
          </a:xfrm>
        </p:grpSpPr>
        <p:grpSp>
          <p:nvGrpSpPr>
            <p:cNvPr id="9" name="Google Shape;5782;p141">
              <a:extLst>
                <a:ext uri="{FF2B5EF4-FFF2-40B4-BE49-F238E27FC236}">
                  <a16:creationId xmlns:a16="http://schemas.microsoft.com/office/drawing/2014/main" id="{FF233695-951D-70DE-7DEB-BFCA4C9D64F3}"/>
                </a:ext>
              </a:extLst>
            </p:cNvPr>
            <p:cNvGrpSpPr/>
            <p:nvPr/>
          </p:nvGrpSpPr>
          <p:grpSpPr>
            <a:xfrm>
              <a:off x="7636443" y="1509705"/>
              <a:ext cx="804565" cy="373078"/>
              <a:chOff x="7636443" y="1509705"/>
              <a:chExt cx="804565" cy="373078"/>
            </a:xfrm>
          </p:grpSpPr>
          <p:sp>
            <p:nvSpPr>
              <p:cNvPr id="19" name="Google Shape;5783;p141">
                <a:extLst>
                  <a:ext uri="{FF2B5EF4-FFF2-40B4-BE49-F238E27FC236}">
                    <a16:creationId xmlns:a16="http://schemas.microsoft.com/office/drawing/2014/main" id="{7D290893-5950-2EAC-6739-4B94CD18A33A}"/>
                  </a:ext>
                </a:extLst>
              </p:cNvPr>
              <p:cNvSpPr/>
              <p:nvPr/>
            </p:nvSpPr>
            <p:spPr>
              <a:xfrm>
                <a:off x="7636443" y="1509705"/>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784;p141">
                <a:extLst>
                  <a:ext uri="{FF2B5EF4-FFF2-40B4-BE49-F238E27FC236}">
                    <a16:creationId xmlns:a16="http://schemas.microsoft.com/office/drawing/2014/main" id="{2BC765CB-4E73-8A1C-1A61-CBFF83F1E254}"/>
                  </a:ext>
                </a:extLst>
              </p:cNvPr>
              <p:cNvSpPr/>
              <p:nvPr/>
            </p:nvSpPr>
            <p:spPr>
              <a:xfrm>
                <a:off x="8398251" y="1667375"/>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5785;p141">
              <a:extLst>
                <a:ext uri="{FF2B5EF4-FFF2-40B4-BE49-F238E27FC236}">
                  <a16:creationId xmlns:a16="http://schemas.microsoft.com/office/drawing/2014/main" id="{53F6CFA5-3ADA-97C9-D4EB-BFE979B8101B}"/>
                </a:ext>
              </a:extLst>
            </p:cNvPr>
            <p:cNvGrpSpPr/>
            <p:nvPr/>
          </p:nvGrpSpPr>
          <p:grpSpPr>
            <a:xfrm>
              <a:off x="7636443" y="1408133"/>
              <a:ext cx="804565" cy="373078"/>
              <a:chOff x="7636443" y="1408133"/>
              <a:chExt cx="804565" cy="373078"/>
            </a:xfrm>
          </p:grpSpPr>
          <p:sp>
            <p:nvSpPr>
              <p:cNvPr id="17" name="Google Shape;5786;p141">
                <a:extLst>
                  <a:ext uri="{FF2B5EF4-FFF2-40B4-BE49-F238E27FC236}">
                    <a16:creationId xmlns:a16="http://schemas.microsoft.com/office/drawing/2014/main" id="{0BA0CEEF-CD1E-3222-0F3D-025A140E582D}"/>
                  </a:ext>
                </a:extLst>
              </p:cNvPr>
              <p:cNvSpPr/>
              <p:nvPr/>
            </p:nvSpPr>
            <p:spPr>
              <a:xfrm>
                <a:off x="7636443" y="1408133"/>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787;p141">
                <a:extLst>
                  <a:ext uri="{FF2B5EF4-FFF2-40B4-BE49-F238E27FC236}">
                    <a16:creationId xmlns:a16="http://schemas.microsoft.com/office/drawing/2014/main" id="{6411532F-A60E-B279-25FE-348E18C69A1B}"/>
                  </a:ext>
                </a:extLst>
              </p:cNvPr>
              <p:cNvSpPr/>
              <p:nvPr/>
            </p:nvSpPr>
            <p:spPr>
              <a:xfrm>
                <a:off x="8398251" y="1565802"/>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5788;p141">
              <a:extLst>
                <a:ext uri="{FF2B5EF4-FFF2-40B4-BE49-F238E27FC236}">
                  <a16:creationId xmlns:a16="http://schemas.microsoft.com/office/drawing/2014/main" id="{09C1E29D-5E7F-F675-2CB8-EEB5C2FA6C66}"/>
                </a:ext>
              </a:extLst>
            </p:cNvPr>
            <p:cNvGrpSpPr/>
            <p:nvPr/>
          </p:nvGrpSpPr>
          <p:grpSpPr>
            <a:xfrm>
              <a:off x="7636443" y="1306560"/>
              <a:ext cx="804565" cy="373078"/>
              <a:chOff x="7636443" y="1306560"/>
              <a:chExt cx="804565" cy="373078"/>
            </a:xfrm>
          </p:grpSpPr>
          <p:sp>
            <p:nvSpPr>
              <p:cNvPr id="15" name="Google Shape;5789;p141">
                <a:extLst>
                  <a:ext uri="{FF2B5EF4-FFF2-40B4-BE49-F238E27FC236}">
                    <a16:creationId xmlns:a16="http://schemas.microsoft.com/office/drawing/2014/main" id="{51042E41-AFF1-DE7F-9EF9-7C1F42F7118B}"/>
                  </a:ext>
                </a:extLst>
              </p:cNvPr>
              <p:cNvSpPr/>
              <p:nvPr/>
            </p:nvSpPr>
            <p:spPr>
              <a:xfrm>
                <a:off x="7636443" y="1306560"/>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790;p141">
                <a:extLst>
                  <a:ext uri="{FF2B5EF4-FFF2-40B4-BE49-F238E27FC236}">
                    <a16:creationId xmlns:a16="http://schemas.microsoft.com/office/drawing/2014/main" id="{529818FE-426C-B07E-2F56-B567F4F6BBCB}"/>
                  </a:ext>
                </a:extLst>
              </p:cNvPr>
              <p:cNvSpPr/>
              <p:nvPr/>
            </p:nvSpPr>
            <p:spPr>
              <a:xfrm>
                <a:off x="8398251" y="1464230"/>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5791;p141">
              <a:extLst>
                <a:ext uri="{FF2B5EF4-FFF2-40B4-BE49-F238E27FC236}">
                  <a16:creationId xmlns:a16="http://schemas.microsoft.com/office/drawing/2014/main" id="{4E3C253B-1647-BF2C-DCE3-100B984F2BE9}"/>
                </a:ext>
              </a:extLst>
            </p:cNvPr>
            <p:cNvGrpSpPr/>
            <p:nvPr/>
          </p:nvGrpSpPr>
          <p:grpSpPr>
            <a:xfrm>
              <a:off x="7636443" y="1204988"/>
              <a:ext cx="804565" cy="373078"/>
              <a:chOff x="7636443" y="1204988"/>
              <a:chExt cx="804565" cy="373078"/>
            </a:xfrm>
          </p:grpSpPr>
          <p:sp>
            <p:nvSpPr>
              <p:cNvPr id="13" name="Google Shape;5792;p141">
                <a:extLst>
                  <a:ext uri="{FF2B5EF4-FFF2-40B4-BE49-F238E27FC236}">
                    <a16:creationId xmlns:a16="http://schemas.microsoft.com/office/drawing/2014/main" id="{2C1823A6-9CC6-A4A8-A3A1-A656AFA33267}"/>
                  </a:ext>
                </a:extLst>
              </p:cNvPr>
              <p:cNvSpPr/>
              <p:nvPr/>
            </p:nvSpPr>
            <p:spPr>
              <a:xfrm>
                <a:off x="7636443" y="1204988"/>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793;p141">
                <a:extLst>
                  <a:ext uri="{FF2B5EF4-FFF2-40B4-BE49-F238E27FC236}">
                    <a16:creationId xmlns:a16="http://schemas.microsoft.com/office/drawing/2014/main" id="{B1519B11-58A3-97B8-D863-ECEBAAEF7D44}"/>
                  </a:ext>
                </a:extLst>
              </p:cNvPr>
              <p:cNvSpPr/>
              <p:nvPr/>
            </p:nvSpPr>
            <p:spPr>
              <a:xfrm>
                <a:off x="8398251" y="1362658"/>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8"/>
                                        </p:tgtEl>
                                        <p:attrNameLst>
                                          <p:attrName>style.visibility</p:attrName>
                                        </p:attrNameLst>
                                      </p:cBhvr>
                                      <p:to>
                                        <p:strVal val="visible"/>
                                      </p:to>
                                    </p:set>
                                    <p:anim calcmode="lin" valueType="num">
                                      <p:cBhvr additive="base">
                                        <p:cTn id="7" dur="1000"/>
                                        <p:tgtEl>
                                          <p:spTgt spid="488"/>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9"/>
                                        </p:tgtEl>
                                        <p:attrNameLst>
                                          <p:attrName>style.visibility</p:attrName>
                                        </p:attrNameLst>
                                      </p:cBhvr>
                                      <p:to>
                                        <p:strVal val="visible"/>
                                      </p:to>
                                    </p:set>
                                    <p:anim calcmode="lin" valueType="num">
                                      <p:cBhvr additive="base">
                                        <p:cTn id="10" dur="1000"/>
                                        <p:tgtEl>
                                          <p:spTgt spid="4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4">
          <a:extLst>
            <a:ext uri="{FF2B5EF4-FFF2-40B4-BE49-F238E27FC236}">
              <a16:creationId xmlns:a16="http://schemas.microsoft.com/office/drawing/2014/main" id="{8077EE93-21E1-03EE-A475-BCA26EAEBD28}"/>
            </a:ext>
          </a:extLst>
        </p:cNvPr>
        <p:cNvGrpSpPr/>
        <p:nvPr/>
      </p:nvGrpSpPr>
      <p:grpSpPr>
        <a:xfrm>
          <a:off x="0" y="0"/>
          <a:ext cx="0" cy="0"/>
          <a:chOff x="0" y="0"/>
          <a:chExt cx="0" cy="0"/>
        </a:xfrm>
      </p:grpSpPr>
      <p:sp>
        <p:nvSpPr>
          <p:cNvPr id="565" name="Google Shape;565;p68">
            <a:extLst>
              <a:ext uri="{FF2B5EF4-FFF2-40B4-BE49-F238E27FC236}">
                <a16:creationId xmlns:a16="http://schemas.microsoft.com/office/drawing/2014/main" id="{1C845BF3-452D-37C6-21B8-B3ADCBD43067}"/>
              </a:ext>
            </a:extLst>
          </p:cNvPr>
          <p:cNvSpPr txBox="1">
            <a:spLocks noGrp="1"/>
          </p:cNvSpPr>
          <p:nvPr>
            <p:ph type="title"/>
          </p:nvPr>
        </p:nvSpPr>
        <p:spPr>
          <a:xfrm>
            <a:off x="340338" y="308167"/>
            <a:ext cx="2279560" cy="46832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Model in detail</a:t>
            </a:r>
            <a:endParaRPr sz="2000" dirty="0"/>
          </a:p>
        </p:txBody>
      </p:sp>
      <p:sp>
        <p:nvSpPr>
          <p:cNvPr id="566" name="Google Shape;566;p68">
            <a:extLst>
              <a:ext uri="{FF2B5EF4-FFF2-40B4-BE49-F238E27FC236}">
                <a16:creationId xmlns:a16="http://schemas.microsoft.com/office/drawing/2014/main" id="{1385D99C-B856-2E9F-C93C-8BA6A8F462C3}"/>
              </a:ext>
            </a:extLst>
          </p:cNvPr>
          <p:cNvSpPr txBox="1">
            <a:spLocks noGrp="1"/>
          </p:cNvSpPr>
          <p:nvPr>
            <p:ph type="subTitle" idx="1"/>
          </p:nvPr>
        </p:nvSpPr>
        <p:spPr>
          <a:xfrm>
            <a:off x="42669" y="842403"/>
            <a:ext cx="8703540" cy="7880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i="1" dirty="0"/>
              <a:t>For image feature extraction we are using pretrained model of CNN called R e s Net (residual networks) </a:t>
            </a:r>
            <a:endParaRPr i="1" dirty="0"/>
          </a:p>
        </p:txBody>
      </p:sp>
      <p:grpSp>
        <p:nvGrpSpPr>
          <p:cNvPr id="15" name="Google Shape;2051;p137">
            <a:extLst>
              <a:ext uri="{FF2B5EF4-FFF2-40B4-BE49-F238E27FC236}">
                <a16:creationId xmlns:a16="http://schemas.microsoft.com/office/drawing/2014/main" id="{20A6F871-EC71-48E8-FC53-E5D49135B768}"/>
              </a:ext>
            </a:extLst>
          </p:cNvPr>
          <p:cNvGrpSpPr/>
          <p:nvPr/>
        </p:nvGrpSpPr>
        <p:grpSpPr>
          <a:xfrm>
            <a:off x="831646" y="2739640"/>
            <a:ext cx="125190" cy="127859"/>
            <a:chOff x="4676550" y="2160575"/>
            <a:chExt cx="51400" cy="52500"/>
          </a:xfrm>
        </p:grpSpPr>
        <p:sp>
          <p:nvSpPr>
            <p:cNvPr id="16" name="Google Shape;2052;p137">
              <a:extLst>
                <a:ext uri="{FF2B5EF4-FFF2-40B4-BE49-F238E27FC236}">
                  <a16:creationId xmlns:a16="http://schemas.microsoft.com/office/drawing/2014/main" id="{8F52D4F2-24C2-1473-3ED5-A97EEA598749}"/>
                </a:ext>
              </a:extLst>
            </p:cNvPr>
            <p:cNvSpPr/>
            <p:nvPr/>
          </p:nvSpPr>
          <p:spPr>
            <a:xfrm>
              <a:off x="4676550" y="2160575"/>
              <a:ext cx="27775" cy="52500"/>
            </a:xfrm>
            <a:custGeom>
              <a:avLst/>
              <a:gdLst/>
              <a:ahLst/>
              <a:cxnLst/>
              <a:rect l="l" t="t" r="r" b="b"/>
              <a:pathLst>
                <a:path w="1111" h="2100" extrusionOk="0">
                  <a:moveTo>
                    <a:pt x="0" y="1"/>
                  </a:moveTo>
                  <a:lnTo>
                    <a:pt x="823" y="1047"/>
                  </a:lnTo>
                  <a:lnTo>
                    <a:pt x="0" y="2100"/>
                  </a:lnTo>
                  <a:lnTo>
                    <a:pt x="289" y="2100"/>
                  </a:lnTo>
                  <a:lnTo>
                    <a:pt x="1111" y="1047"/>
                  </a:lnTo>
                  <a:lnTo>
                    <a:pt x="28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3;p137">
              <a:extLst>
                <a:ext uri="{FF2B5EF4-FFF2-40B4-BE49-F238E27FC236}">
                  <a16:creationId xmlns:a16="http://schemas.microsoft.com/office/drawing/2014/main" id="{BAB292B8-9FBA-7A9A-2EB3-CF6E3709A656}"/>
                </a:ext>
              </a:extLst>
            </p:cNvPr>
            <p:cNvSpPr/>
            <p:nvPr/>
          </p:nvSpPr>
          <p:spPr>
            <a:xfrm>
              <a:off x="4688275" y="2160575"/>
              <a:ext cx="27975" cy="52500"/>
            </a:xfrm>
            <a:custGeom>
              <a:avLst/>
              <a:gdLst/>
              <a:ahLst/>
              <a:cxnLst/>
              <a:rect l="l" t="t" r="r" b="b"/>
              <a:pathLst>
                <a:path w="1119" h="2100" extrusionOk="0">
                  <a:moveTo>
                    <a:pt x="0" y="1"/>
                  </a:moveTo>
                  <a:lnTo>
                    <a:pt x="822" y="1047"/>
                  </a:lnTo>
                  <a:lnTo>
                    <a:pt x="0" y="2100"/>
                  </a:lnTo>
                  <a:lnTo>
                    <a:pt x="296" y="2100"/>
                  </a:lnTo>
                  <a:lnTo>
                    <a:pt x="1118" y="1047"/>
                  </a:lnTo>
                  <a:lnTo>
                    <a:pt x="29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54;p137">
              <a:extLst>
                <a:ext uri="{FF2B5EF4-FFF2-40B4-BE49-F238E27FC236}">
                  <a16:creationId xmlns:a16="http://schemas.microsoft.com/office/drawing/2014/main" id="{4F9EBBC8-B433-8B1A-FF4B-AB3459857FC4}"/>
                </a:ext>
              </a:extLst>
            </p:cNvPr>
            <p:cNvSpPr/>
            <p:nvPr/>
          </p:nvSpPr>
          <p:spPr>
            <a:xfrm>
              <a:off x="4700175" y="2160575"/>
              <a:ext cx="27775" cy="52500"/>
            </a:xfrm>
            <a:custGeom>
              <a:avLst/>
              <a:gdLst/>
              <a:ahLst/>
              <a:cxnLst/>
              <a:rect l="l" t="t" r="r" b="b"/>
              <a:pathLst>
                <a:path w="1111" h="2100" extrusionOk="0">
                  <a:moveTo>
                    <a:pt x="0" y="1"/>
                  </a:moveTo>
                  <a:lnTo>
                    <a:pt x="822" y="1047"/>
                  </a:lnTo>
                  <a:lnTo>
                    <a:pt x="0" y="2100"/>
                  </a:lnTo>
                  <a:lnTo>
                    <a:pt x="289" y="2100"/>
                  </a:lnTo>
                  <a:lnTo>
                    <a:pt x="1111" y="1047"/>
                  </a:lnTo>
                  <a:lnTo>
                    <a:pt x="28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452F4298-EACC-B508-B687-1A1F5B9A51B3}"/>
              </a:ext>
            </a:extLst>
          </p:cNvPr>
          <p:cNvSpPr txBox="1"/>
          <p:nvPr/>
        </p:nvSpPr>
        <p:spPr>
          <a:xfrm>
            <a:off x="183424" y="1515708"/>
            <a:ext cx="8488701" cy="954107"/>
          </a:xfrm>
          <a:prstGeom prst="rect">
            <a:avLst/>
          </a:prstGeom>
          <a:noFill/>
        </p:spPr>
        <p:txBody>
          <a:bodyPr wrap="square" rtlCol="0">
            <a:spAutoFit/>
          </a:bodyPr>
          <a:lstStyle/>
          <a:p>
            <a:pPr marL="285750" indent="-285750">
              <a:buFont typeface="Arial" panose="020B0604020202020204" pitchFamily="34" charset="0"/>
              <a:buChar char="•"/>
            </a:pPr>
            <a:r>
              <a:rPr lang="en-US" dirty="0"/>
              <a:t>As CNN cannot go deep into all the layers (if there were many layers), So we have chosen this model as this model has skip connections where it adds the input to the output of the previous layer which means it preserves the given input and learns what has been changed from the previous layer (change in features)</a:t>
            </a:r>
            <a:endParaRPr lang="en-IN" dirty="0"/>
          </a:p>
        </p:txBody>
      </p:sp>
      <p:sp>
        <p:nvSpPr>
          <p:cNvPr id="31" name="TextBox 30">
            <a:extLst>
              <a:ext uri="{FF2B5EF4-FFF2-40B4-BE49-F238E27FC236}">
                <a16:creationId xmlns:a16="http://schemas.microsoft.com/office/drawing/2014/main" id="{02A979AE-8388-3886-53A5-9D9CC770F9B4}"/>
              </a:ext>
            </a:extLst>
          </p:cNvPr>
          <p:cNvSpPr txBox="1"/>
          <p:nvPr/>
        </p:nvSpPr>
        <p:spPr>
          <a:xfrm>
            <a:off x="1048642" y="2666066"/>
            <a:ext cx="6543451" cy="954107"/>
          </a:xfrm>
          <a:prstGeom prst="rect">
            <a:avLst/>
          </a:prstGeom>
          <a:noFill/>
        </p:spPr>
        <p:txBody>
          <a:bodyPr wrap="square" rtlCol="0">
            <a:spAutoFit/>
          </a:bodyPr>
          <a:lstStyle/>
          <a:p>
            <a:r>
              <a:rPr lang="en-US" i="1" dirty="0"/>
              <a:t>Formula </a:t>
            </a:r>
            <a:r>
              <a:rPr lang="en-US" dirty="0"/>
              <a:t>: output = F(x) + x</a:t>
            </a:r>
          </a:p>
          <a:p>
            <a:r>
              <a:rPr lang="en-US" dirty="0"/>
              <a:t> </a:t>
            </a:r>
          </a:p>
          <a:p>
            <a:r>
              <a:rPr lang="en-US" dirty="0"/>
              <a:t>F(x) : is the output of the preceding layer </a:t>
            </a:r>
          </a:p>
          <a:p>
            <a:r>
              <a:rPr lang="en-US" dirty="0"/>
              <a:t>x : given input </a:t>
            </a:r>
          </a:p>
        </p:txBody>
      </p:sp>
      <p:grpSp>
        <p:nvGrpSpPr>
          <p:cNvPr id="4" name="Google Shape;9366;p149">
            <a:extLst>
              <a:ext uri="{FF2B5EF4-FFF2-40B4-BE49-F238E27FC236}">
                <a16:creationId xmlns:a16="http://schemas.microsoft.com/office/drawing/2014/main" id="{1390270F-DD9A-267C-DC5C-76F157302FEF}"/>
              </a:ext>
            </a:extLst>
          </p:cNvPr>
          <p:cNvGrpSpPr/>
          <p:nvPr/>
        </p:nvGrpSpPr>
        <p:grpSpPr>
          <a:xfrm>
            <a:off x="119942" y="334306"/>
            <a:ext cx="440791" cy="468325"/>
            <a:chOff x="-1183550" y="3586525"/>
            <a:chExt cx="296175" cy="290550"/>
          </a:xfrm>
        </p:grpSpPr>
        <p:sp>
          <p:nvSpPr>
            <p:cNvPr id="5" name="Google Shape;9367;p149">
              <a:extLst>
                <a:ext uri="{FF2B5EF4-FFF2-40B4-BE49-F238E27FC236}">
                  <a16:creationId xmlns:a16="http://schemas.microsoft.com/office/drawing/2014/main" id="{A0267D4C-40F5-F573-8D64-BCE71BA94B1A}"/>
                </a:ext>
              </a:extLst>
            </p:cNvPr>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368;p149">
              <a:extLst>
                <a:ext uri="{FF2B5EF4-FFF2-40B4-BE49-F238E27FC236}">
                  <a16:creationId xmlns:a16="http://schemas.microsoft.com/office/drawing/2014/main" id="{B094E5B2-6F58-1072-81E9-6E1E21CE9774}"/>
                </a:ext>
              </a:extLst>
            </p:cNvPr>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369;p149">
              <a:extLst>
                <a:ext uri="{FF2B5EF4-FFF2-40B4-BE49-F238E27FC236}">
                  <a16:creationId xmlns:a16="http://schemas.microsoft.com/office/drawing/2014/main" id="{1550BA58-B333-3B46-8BE7-87A6E161C1A2}"/>
                </a:ext>
              </a:extLst>
            </p:cNvPr>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370;p149">
              <a:extLst>
                <a:ext uri="{FF2B5EF4-FFF2-40B4-BE49-F238E27FC236}">
                  <a16:creationId xmlns:a16="http://schemas.microsoft.com/office/drawing/2014/main" id="{6CEB35D0-AD11-064E-BCB7-23C1957106E0}"/>
                </a:ext>
              </a:extLst>
            </p:cNvPr>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371;p149">
              <a:extLst>
                <a:ext uri="{FF2B5EF4-FFF2-40B4-BE49-F238E27FC236}">
                  <a16:creationId xmlns:a16="http://schemas.microsoft.com/office/drawing/2014/main" id="{7D6BF21A-5283-B60A-862F-6A7F5487076E}"/>
                </a:ext>
              </a:extLst>
            </p:cNvPr>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372;p149">
              <a:extLst>
                <a:ext uri="{FF2B5EF4-FFF2-40B4-BE49-F238E27FC236}">
                  <a16:creationId xmlns:a16="http://schemas.microsoft.com/office/drawing/2014/main" id="{08840AB4-B0A0-6A36-954C-57D788E75E2C}"/>
                </a:ext>
              </a:extLst>
            </p:cNvPr>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373;p149">
              <a:extLst>
                <a:ext uri="{FF2B5EF4-FFF2-40B4-BE49-F238E27FC236}">
                  <a16:creationId xmlns:a16="http://schemas.microsoft.com/office/drawing/2014/main" id="{8D530222-9571-D0C0-694B-9D68C18A8589}"/>
                </a:ext>
              </a:extLst>
            </p:cNvPr>
            <p:cNvSpPr/>
            <p:nvPr/>
          </p:nvSpPr>
          <p:spPr>
            <a:xfrm>
              <a:off x="-1075160" y="3615085"/>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374;p149">
              <a:extLst>
                <a:ext uri="{FF2B5EF4-FFF2-40B4-BE49-F238E27FC236}">
                  <a16:creationId xmlns:a16="http://schemas.microsoft.com/office/drawing/2014/main" id="{6938AD33-E84C-F119-904E-80D92E574A38}"/>
                </a:ext>
              </a:extLst>
            </p:cNvPr>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375;p149">
              <a:extLst>
                <a:ext uri="{FF2B5EF4-FFF2-40B4-BE49-F238E27FC236}">
                  <a16:creationId xmlns:a16="http://schemas.microsoft.com/office/drawing/2014/main" id="{8D889108-11B6-79D2-9B09-0FA8B2CAF2E2}"/>
                </a:ext>
              </a:extLst>
            </p:cNvPr>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68810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9">
          <a:extLst>
            <a:ext uri="{FF2B5EF4-FFF2-40B4-BE49-F238E27FC236}">
              <a16:creationId xmlns:a16="http://schemas.microsoft.com/office/drawing/2014/main" id="{CC124EA5-2692-ECA5-E09D-6A87B78F1F61}"/>
            </a:ext>
          </a:extLst>
        </p:cNvPr>
        <p:cNvGrpSpPr/>
        <p:nvPr/>
      </p:nvGrpSpPr>
      <p:grpSpPr>
        <a:xfrm>
          <a:off x="0" y="0"/>
          <a:ext cx="0" cy="0"/>
          <a:chOff x="0" y="0"/>
          <a:chExt cx="0" cy="0"/>
        </a:xfrm>
      </p:grpSpPr>
      <p:sp>
        <p:nvSpPr>
          <p:cNvPr id="540" name="Google Shape;540;p64">
            <a:extLst>
              <a:ext uri="{FF2B5EF4-FFF2-40B4-BE49-F238E27FC236}">
                <a16:creationId xmlns:a16="http://schemas.microsoft.com/office/drawing/2014/main" id="{6EC35BF3-E591-026C-20EB-DBBAF2818AB9}"/>
              </a:ext>
            </a:extLst>
          </p:cNvPr>
          <p:cNvSpPr txBox="1">
            <a:spLocks noGrp="1"/>
          </p:cNvSpPr>
          <p:nvPr>
            <p:ph type="title"/>
          </p:nvPr>
        </p:nvSpPr>
        <p:spPr>
          <a:xfrm>
            <a:off x="515154" y="477108"/>
            <a:ext cx="3942003" cy="5093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WHY RNN?</a:t>
            </a:r>
            <a:endParaRPr sz="1400" dirty="0"/>
          </a:p>
        </p:txBody>
      </p:sp>
      <p:sp>
        <p:nvSpPr>
          <p:cNvPr id="541" name="Google Shape;541;p64">
            <a:extLst>
              <a:ext uri="{FF2B5EF4-FFF2-40B4-BE49-F238E27FC236}">
                <a16:creationId xmlns:a16="http://schemas.microsoft.com/office/drawing/2014/main" id="{3D83A0C1-B390-BAF6-D8C3-774DBA89752A}"/>
              </a:ext>
            </a:extLst>
          </p:cNvPr>
          <p:cNvSpPr txBox="1">
            <a:spLocks noGrp="1"/>
          </p:cNvSpPr>
          <p:nvPr>
            <p:ph type="subTitle" idx="1"/>
          </p:nvPr>
        </p:nvSpPr>
        <p:spPr>
          <a:xfrm>
            <a:off x="734096" y="541501"/>
            <a:ext cx="6928834" cy="669702"/>
          </a:xfrm>
          <a:prstGeom prst="rect">
            <a:avLst/>
          </a:prstGeom>
        </p:spPr>
        <p:txBody>
          <a:bodyPr spcFirstLastPara="1" wrap="square" lIns="91425" tIns="91425" rIns="91425" bIns="91425" anchor="t" anchorCtr="0">
            <a:noAutofit/>
          </a:bodyPr>
          <a:lstStyle/>
          <a:p>
            <a:pPr marL="482600" lvl="1" indent="0" algn="l">
              <a:lnSpc>
                <a:spcPct val="150000"/>
              </a:lnSpc>
              <a:spcAft>
                <a:spcPts val="1200"/>
              </a:spcAft>
            </a:pPr>
            <a:endParaRPr lang="en-US" sz="1200" i="1" dirty="0">
              <a:solidFill>
                <a:srgbClr val="3C4043"/>
              </a:solidFill>
              <a:latin typeface="inherit"/>
            </a:endParaRPr>
          </a:p>
          <a:p>
            <a:pPr marL="800100" lvl="1" algn="l">
              <a:lnSpc>
                <a:spcPct val="150000"/>
              </a:lnSpc>
              <a:spcAft>
                <a:spcPts val="1200"/>
              </a:spcAft>
              <a:buFont typeface="+mj-lt"/>
              <a:buAutoNum type="arabicPeriod"/>
            </a:pPr>
            <a:endParaRPr lang="en-US" sz="1200" i="1" dirty="0">
              <a:solidFill>
                <a:srgbClr val="3C4043"/>
              </a:solidFill>
              <a:latin typeface="inherit"/>
            </a:endParaRPr>
          </a:p>
          <a:p>
            <a:pPr marL="800100" lvl="1" algn="l">
              <a:lnSpc>
                <a:spcPct val="150000"/>
              </a:lnSpc>
              <a:spcAft>
                <a:spcPts val="1200"/>
              </a:spcAft>
              <a:buFont typeface="+mj-lt"/>
              <a:buAutoNum type="arabicPeriod"/>
            </a:pPr>
            <a:endParaRPr lang="en-US" sz="1100" i="1" dirty="0">
              <a:solidFill>
                <a:srgbClr val="3C4043"/>
              </a:solidFill>
              <a:latin typeface="inherit"/>
            </a:endParaRPr>
          </a:p>
          <a:p>
            <a:pPr marL="0" indent="0" algn="l">
              <a:spcAft>
                <a:spcPts val="1200"/>
              </a:spcAft>
            </a:pPr>
            <a:endParaRPr lang="en-US" sz="1400" i="1" dirty="0">
              <a:solidFill>
                <a:srgbClr val="3C4043"/>
              </a:solidFill>
              <a:latin typeface="inherit"/>
            </a:endParaRPr>
          </a:p>
          <a:p>
            <a:pPr marL="342900" algn="l">
              <a:spcAft>
                <a:spcPts val="1200"/>
              </a:spcAft>
              <a:buFont typeface="+mj-lt"/>
              <a:buAutoNum type="arabicPeriod"/>
            </a:pPr>
            <a:endParaRPr lang="en-US" sz="1400" b="0" i="1" dirty="0">
              <a:solidFill>
                <a:srgbClr val="3C4043"/>
              </a:solidFill>
              <a:effectLst/>
              <a:latin typeface="inherit"/>
            </a:endParaRPr>
          </a:p>
          <a:p>
            <a:pPr marL="0" indent="0" algn="l">
              <a:spcAft>
                <a:spcPts val="1200"/>
              </a:spcAft>
            </a:pPr>
            <a:endParaRPr lang="en-US" sz="1400" b="0" i="1" dirty="0">
              <a:solidFill>
                <a:srgbClr val="3C4043"/>
              </a:solidFill>
              <a:effectLst/>
              <a:latin typeface="inherit"/>
            </a:endParaRPr>
          </a:p>
          <a:p>
            <a:pPr marL="0" indent="0" algn="l">
              <a:spcAft>
                <a:spcPts val="1200"/>
              </a:spcAft>
            </a:pPr>
            <a:endParaRPr lang="en-US" sz="1400" b="0" i="0" dirty="0">
              <a:solidFill>
                <a:srgbClr val="3C4043"/>
              </a:solidFill>
              <a:effectLst/>
              <a:latin typeface="inherit"/>
            </a:endParaRPr>
          </a:p>
          <a:p>
            <a:pPr marL="0" indent="0" algn="l">
              <a:spcAft>
                <a:spcPts val="1200"/>
              </a:spcAft>
            </a:pPr>
            <a:endParaRPr lang="en-US" sz="1400" b="0" i="0" dirty="0">
              <a:solidFill>
                <a:srgbClr val="3C4043"/>
              </a:solidFill>
              <a:effectLst/>
              <a:latin typeface="inherit"/>
            </a:endParaRPr>
          </a:p>
          <a:p>
            <a:pPr marL="171450" indent="-171450" algn="l">
              <a:spcAft>
                <a:spcPts val="1200"/>
              </a:spcAft>
              <a:buFont typeface="Arial" panose="020B0604020202020204" pitchFamily="34" charset="0"/>
              <a:buChar char="•"/>
            </a:pPr>
            <a:endParaRPr lang="en-US" sz="1400" b="0" i="0" dirty="0">
              <a:solidFill>
                <a:srgbClr val="3C4043"/>
              </a:solidFill>
              <a:effectLst/>
              <a:latin typeface="inherit"/>
            </a:endParaRPr>
          </a:p>
          <a:p>
            <a:pPr marL="171450" indent="-171450" algn="l">
              <a:spcAft>
                <a:spcPts val="1200"/>
              </a:spcAft>
              <a:buFont typeface="Arial" panose="020B0604020202020204" pitchFamily="34" charset="0"/>
              <a:buChar char="•"/>
            </a:pPr>
            <a:endParaRPr lang="en-US" sz="1400" b="0" i="0" dirty="0">
              <a:solidFill>
                <a:srgbClr val="3C4043"/>
              </a:solidFill>
              <a:effectLst/>
              <a:latin typeface="inherit"/>
            </a:endParaRPr>
          </a:p>
          <a:p>
            <a:pPr marL="171450" indent="-171450" algn="l">
              <a:spcAft>
                <a:spcPts val="1200"/>
              </a:spcAft>
              <a:buFont typeface="Arial" panose="020B0604020202020204" pitchFamily="34" charset="0"/>
              <a:buChar char="•"/>
            </a:pPr>
            <a:endParaRPr lang="en-US" sz="1400" b="0" i="0" dirty="0">
              <a:solidFill>
                <a:srgbClr val="3C4043"/>
              </a:solidFill>
              <a:effectLst/>
              <a:latin typeface="inherit"/>
            </a:endParaRPr>
          </a:p>
          <a:p>
            <a:pPr marL="171450" indent="-171450" algn="l">
              <a:spcAft>
                <a:spcPts val="1200"/>
              </a:spcAft>
              <a:buFont typeface="Arial" panose="020B0604020202020204" pitchFamily="34" charset="0"/>
              <a:buChar char="•"/>
            </a:pPr>
            <a:endParaRPr lang="en-US" sz="1400" b="0" i="0" dirty="0">
              <a:solidFill>
                <a:srgbClr val="3C4043"/>
              </a:solidFill>
              <a:effectLst/>
              <a:latin typeface="inherit"/>
            </a:endParaRPr>
          </a:p>
          <a:p>
            <a:pPr marL="171450" indent="-171450" algn="l">
              <a:spcAft>
                <a:spcPts val="1200"/>
              </a:spcAft>
              <a:buFont typeface="Arial" panose="020B0604020202020204" pitchFamily="34" charset="0"/>
              <a:buChar char="•"/>
            </a:pPr>
            <a:endParaRPr lang="en-US" sz="1400" dirty="0"/>
          </a:p>
          <a:p>
            <a:pPr marL="171450" indent="-171450" algn="l">
              <a:spcAft>
                <a:spcPts val="1200"/>
              </a:spcAft>
              <a:buFont typeface="Arial" panose="020B0604020202020204" pitchFamily="34" charset="0"/>
              <a:buChar char="•"/>
            </a:pPr>
            <a:endParaRPr lang="en-US" sz="1100" dirty="0"/>
          </a:p>
          <a:p>
            <a:pPr marL="342900" lvl="0" algn="l" rtl="0">
              <a:spcBef>
                <a:spcPts val="0"/>
              </a:spcBef>
              <a:spcAft>
                <a:spcPts val="1200"/>
              </a:spcAft>
              <a:buFont typeface="Arial" panose="020B0604020202020204" pitchFamily="34" charset="0"/>
              <a:buChar char="•"/>
            </a:pPr>
            <a:endParaRPr lang="en-US" sz="1600" i="1" dirty="0"/>
          </a:p>
        </p:txBody>
      </p:sp>
      <p:sp>
        <p:nvSpPr>
          <p:cNvPr id="2" name="Google Shape;7916;p146">
            <a:extLst>
              <a:ext uri="{FF2B5EF4-FFF2-40B4-BE49-F238E27FC236}">
                <a16:creationId xmlns:a16="http://schemas.microsoft.com/office/drawing/2014/main" id="{53876BD8-96EC-F8F2-544D-43F7DEE2EF32}"/>
              </a:ext>
            </a:extLst>
          </p:cNvPr>
          <p:cNvSpPr/>
          <p:nvPr/>
        </p:nvSpPr>
        <p:spPr>
          <a:xfrm>
            <a:off x="94158" y="477108"/>
            <a:ext cx="353645" cy="353615"/>
          </a:xfrm>
          <a:custGeom>
            <a:avLst/>
            <a:gdLst/>
            <a:ahLst/>
            <a:cxnLst/>
            <a:rect l="l" t="t" r="r" b="b"/>
            <a:pathLst>
              <a:path w="11658" h="11657" extrusionOk="0">
                <a:moveTo>
                  <a:pt x="5955" y="1733"/>
                </a:moveTo>
                <a:cubicBezTo>
                  <a:pt x="7089" y="1733"/>
                  <a:pt x="8003" y="2647"/>
                  <a:pt x="8003" y="3781"/>
                </a:cubicBezTo>
                <a:cubicBezTo>
                  <a:pt x="7877" y="4442"/>
                  <a:pt x="7562" y="5041"/>
                  <a:pt x="7058" y="5419"/>
                </a:cubicBezTo>
                <a:cubicBezTo>
                  <a:pt x="6837" y="5577"/>
                  <a:pt x="6522" y="5892"/>
                  <a:pt x="6522" y="6333"/>
                </a:cubicBezTo>
                <a:lnTo>
                  <a:pt x="6522" y="6522"/>
                </a:lnTo>
                <a:cubicBezTo>
                  <a:pt x="6522" y="6931"/>
                  <a:pt x="6207" y="7215"/>
                  <a:pt x="5861" y="7215"/>
                </a:cubicBezTo>
                <a:cubicBezTo>
                  <a:pt x="5482" y="7215"/>
                  <a:pt x="5199" y="6900"/>
                  <a:pt x="5199" y="6522"/>
                </a:cubicBezTo>
                <a:lnTo>
                  <a:pt x="5199" y="6333"/>
                </a:lnTo>
                <a:cubicBezTo>
                  <a:pt x="5199" y="5577"/>
                  <a:pt x="5577" y="4852"/>
                  <a:pt x="6302" y="4316"/>
                </a:cubicBezTo>
                <a:cubicBezTo>
                  <a:pt x="6491" y="4190"/>
                  <a:pt x="6585" y="4001"/>
                  <a:pt x="6585" y="3781"/>
                </a:cubicBezTo>
                <a:cubicBezTo>
                  <a:pt x="6585" y="3371"/>
                  <a:pt x="6270" y="3119"/>
                  <a:pt x="5892" y="3119"/>
                </a:cubicBezTo>
                <a:cubicBezTo>
                  <a:pt x="5514" y="3119"/>
                  <a:pt x="5230" y="3434"/>
                  <a:pt x="5230" y="3781"/>
                </a:cubicBezTo>
                <a:cubicBezTo>
                  <a:pt x="5230" y="4159"/>
                  <a:pt x="4915" y="4442"/>
                  <a:pt x="4569" y="4442"/>
                </a:cubicBezTo>
                <a:cubicBezTo>
                  <a:pt x="4191" y="4442"/>
                  <a:pt x="3907" y="4127"/>
                  <a:pt x="3907" y="3781"/>
                </a:cubicBezTo>
                <a:cubicBezTo>
                  <a:pt x="3907" y="2647"/>
                  <a:pt x="4821" y="1733"/>
                  <a:pt x="5955" y="1733"/>
                </a:cubicBezTo>
                <a:close/>
                <a:moveTo>
                  <a:pt x="5829" y="8570"/>
                </a:moveTo>
                <a:cubicBezTo>
                  <a:pt x="6176" y="8570"/>
                  <a:pt x="6491" y="8885"/>
                  <a:pt x="6491" y="9263"/>
                </a:cubicBezTo>
                <a:cubicBezTo>
                  <a:pt x="6491" y="9641"/>
                  <a:pt x="6207" y="9924"/>
                  <a:pt x="5829" y="9924"/>
                </a:cubicBezTo>
                <a:cubicBezTo>
                  <a:pt x="5419" y="9924"/>
                  <a:pt x="5167" y="9609"/>
                  <a:pt x="5167" y="9263"/>
                </a:cubicBezTo>
                <a:cubicBezTo>
                  <a:pt x="5167" y="8853"/>
                  <a:pt x="5482" y="8570"/>
                  <a:pt x="5829" y="8570"/>
                </a:cubicBezTo>
                <a:close/>
                <a:moveTo>
                  <a:pt x="5829" y="0"/>
                </a:moveTo>
                <a:cubicBezTo>
                  <a:pt x="2647" y="0"/>
                  <a:pt x="1" y="2615"/>
                  <a:pt x="1" y="5829"/>
                </a:cubicBezTo>
                <a:cubicBezTo>
                  <a:pt x="1" y="9011"/>
                  <a:pt x="2647" y="11657"/>
                  <a:pt x="5829" y="11657"/>
                </a:cubicBezTo>
                <a:cubicBezTo>
                  <a:pt x="9011" y="11657"/>
                  <a:pt x="11657" y="9011"/>
                  <a:pt x="11657" y="5829"/>
                </a:cubicBezTo>
                <a:cubicBezTo>
                  <a:pt x="11657" y="2647"/>
                  <a:pt x="9011" y="0"/>
                  <a:pt x="5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B504879D-E031-5321-2059-583834BB2B0B}"/>
              </a:ext>
            </a:extLst>
          </p:cNvPr>
          <p:cNvSpPr txBox="1"/>
          <p:nvPr/>
        </p:nvSpPr>
        <p:spPr>
          <a:xfrm>
            <a:off x="205109" y="1333679"/>
            <a:ext cx="8979008" cy="1169551"/>
          </a:xfrm>
          <a:prstGeom prst="rect">
            <a:avLst/>
          </a:prstGeom>
          <a:noFill/>
        </p:spPr>
        <p:txBody>
          <a:bodyPr wrap="square" rtlCol="0">
            <a:spAutoFit/>
          </a:bodyPr>
          <a:lstStyle/>
          <a:p>
            <a:r>
              <a:rPr lang="en-US" b="1" dirty="0"/>
              <a:t>Sequential Data Processing </a:t>
            </a:r>
            <a:r>
              <a:rPr lang="en-US" dirty="0"/>
              <a:t>: RNNs are designed to handle sequential data, making them well-suited for processing sentences where the order of words is crucial for understanding meaning.</a:t>
            </a:r>
          </a:p>
          <a:p>
            <a:endParaRPr lang="en-US" dirty="0"/>
          </a:p>
          <a:p>
            <a:r>
              <a:rPr lang="en-US" b="1" dirty="0"/>
              <a:t>Contextual Understanding </a:t>
            </a:r>
            <a:r>
              <a:rPr lang="en-US" dirty="0"/>
              <a:t>: By maintaining a hidden state that captures information from previous inputs, RNNs can understand the context and dependencies between words in a question.</a:t>
            </a:r>
            <a:endParaRPr lang="en-IN" dirty="0"/>
          </a:p>
        </p:txBody>
      </p:sp>
      <p:grpSp>
        <p:nvGrpSpPr>
          <p:cNvPr id="5" name="Google Shape;2018;p137">
            <a:extLst>
              <a:ext uri="{FF2B5EF4-FFF2-40B4-BE49-F238E27FC236}">
                <a16:creationId xmlns:a16="http://schemas.microsoft.com/office/drawing/2014/main" id="{CDCCDDC6-7EE2-72A6-F39D-1CA95A3852CB}"/>
              </a:ext>
            </a:extLst>
          </p:cNvPr>
          <p:cNvGrpSpPr/>
          <p:nvPr/>
        </p:nvGrpSpPr>
        <p:grpSpPr>
          <a:xfrm>
            <a:off x="38636" y="1412209"/>
            <a:ext cx="166473" cy="141497"/>
            <a:chOff x="4660325" y="1866850"/>
            <a:chExt cx="68350" cy="58100"/>
          </a:xfrm>
        </p:grpSpPr>
        <p:sp>
          <p:nvSpPr>
            <p:cNvPr id="6" name="Google Shape;2019;p137">
              <a:extLst>
                <a:ext uri="{FF2B5EF4-FFF2-40B4-BE49-F238E27FC236}">
                  <a16:creationId xmlns:a16="http://schemas.microsoft.com/office/drawing/2014/main" id="{0431DE82-5A7F-17DD-8A9C-34C4704B399B}"/>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020;p137">
              <a:extLst>
                <a:ext uri="{FF2B5EF4-FFF2-40B4-BE49-F238E27FC236}">
                  <a16:creationId xmlns:a16="http://schemas.microsoft.com/office/drawing/2014/main" id="{0BF27385-8EC8-C42D-8512-C02C91B6B605}"/>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2018;p137">
            <a:extLst>
              <a:ext uri="{FF2B5EF4-FFF2-40B4-BE49-F238E27FC236}">
                <a16:creationId xmlns:a16="http://schemas.microsoft.com/office/drawing/2014/main" id="{33973BC5-5E6B-FA5F-CE79-3E4E51DD2E11}"/>
              </a:ext>
            </a:extLst>
          </p:cNvPr>
          <p:cNvGrpSpPr/>
          <p:nvPr/>
        </p:nvGrpSpPr>
        <p:grpSpPr>
          <a:xfrm>
            <a:off x="47221" y="2064443"/>
            <a:ext cx="166473" cy="141497"/>
            <a:chOff x="4660325" y="1866850"/>
            <a:chExt cx="68350" cy="58100"/>
          </a:xfrm>
        </p:grpSpPr>
        <p:sp>
          <p:nvSpPr>
            <p:cNvPr id="9" name="Google Shape;2019;p137">
              <a:extLst>
                <a:ext uri="{FF2B5EF4-FFF2-40B4-BE49-F238E27FC236}">
                  <a16:creationId xmlns:a16="http://schemas.microsoft.com/office/drawing/2014/main" id="{9AE69FC1-15E6-A78A-6FC2-5EA19248CB2C}"/>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20;p137">
              <a:extLst>
                <a:ext uri="{FF2B5EF4-FFF2-40B4-BE49-F238E27FC236}">
                  <a16:creationId xmlns:a16="http://schemas.microsoft.com/office/drawing/2014/main" id="{6C298BDC-9D68-6107-C2C5-4BE2300D6873}"/>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71617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4">
          <a:extLst>
            <a:ext uri="{FF2B5EF4-FFF2-40B4-BE49-F238E27FC236}">
              <a16:creationId xmlns:a16="http://schemas.microsoft.com/office/drawing/2014/main" id="{339B57FD-590F-92E9-2A6D-B8556ACAB35B}"/>
            </a:ext>
          </a:extLst>
        </p:cNvPr>
        <p:cNvGrpSpPr/>
        <p:nvPr/>
      </p:nvGrpSpPr>
      <p:grpSpPr>
        <a:xfrm>
          <a:off x="0" y="0"/>
          <a:ext cx="0" cy="0"/>
          <a:chOff x="0" y="0"/>
          <a:chExt cx="0" cy="0"/>
        </a:xfrm>
      </p:grpSpPr>
      <p:sp>
        <p:nvSpPr>
          <p:cNvPr id="565" name="Google Shape;565;p68">
            <a:extLst>
              <a:ext uri="{FF2B5EF4-FFF2-40B4-BE49-F238E27FC236}">
                <a16:creationId xmlns:a16="http://schemas.microsoft.com/office/drawing/2014/main" id="{3E77CE85-32BD-271D-7896-9BE4CD64F10A}"/>
              </a:ext>
            </a:extLst>
          </p:cNvPr>
          <p:cNvSpPr txBox="1">
            <a:spLocks noGrp="1"/>
          </p:cNvSpPr>
          <p:nvPr>
            <p:ph type="title"/>
          </p:nvPr>
        </p:nvSpPr>
        <p:spPr>
          <a:xfrm>
            <a:off x="0" y="240013"/>
            <a:ext cx="3490175" cy="46832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i="1" dirty="0"/>
              <a:t>07.  </a:t>
            </a:r>
            <a:r>
              <a:rPr lang="en" sz="2000" dirty="0"/>
              <a:t> IMPLEMENTATION:</a:t>
            </a:r>
            <a:endParaRPr sz="2000" dirty="0"/>
          </a:p>
        </p:txBody>
      </p:sp>
      <p:sp>
        <p:nvSpPr>
          <p:cNvPr id="566" name="Google Shape;566;p68">
            <a:extLst>
              <a:ext uri="{FF2B5EF4-FFF2-40B4-BE49-F238E27FC236}">
                <a16:creationId xmlns:a16="http://schemas.microsoft.com/office/drawing/2014/main" id="{823D538A-C1C5-FF4B-92D4-34831CCC0E29}"/>
              </a:ext>
            </a:extLst>
          </p:cNvPr>
          <p:cNvSpPr txBox="1">
            <a:spLocks noGrp="1"/>
          </p:cNvSpPr>
          <p:nvPr>
            <p:ph type="subTitle" idx="1"/>
          </p:nvPr>
        </p:nvSpPr>
        <p:spPr>
          <a:xfrm>
            <a:off x="100121" y="835497"/>
            <a:ext cx="8943757" cy="395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involves main steps like:</a:t>
            </a:r>
          </a:p>
          <a:p>
            <a:pPr marL="0" lvl="0" indent="0" algn="l" rtl="0">
              <a:spcBef>
                <a:spcPts val="0"/>
              </a:spcBef>
              <a:spcAft>
                <a:spcPts val="0"/>
              </a:spcAft>
              <a:buNone/>
            </a:pPr>
            <a:endParaRPr lang="en-US" dirty="0"/>
          </a:p>
          <a:p>
            <a:pPr marL="285750" lvl="0" indent="-285750" algn="l" rtl="0">
              <a:spcBef>
                <a:spcPts val="0"/>
              </a:spcBef>
              <a:spcAft>
                <a:spcPts val="0"/>
              </a:spcAft>
              <a:buFont typeface="Arial" panose="020B0604020202020204" pitchFamily="34" charset="0"/>
              <a:buChar char="•"/>
            </a:pPr>
            <a:r>
              <a:rPr lang="en-US" i="1" dirty="0"/>
              <a:t>Dataset Loading</a:t>
            </a:r>
          </a:p>
          <a:p>
            <a:pPr marL="0" lvl="0" indent="0" algn="l" rtl="0">
              <a:spcBef>
                <a:spcPts val="0"/>
              </a:spcBef>
              <a:spcAft>
                <a:spcPts val="0"/>
              </a:spcAft>
            </a:pPr>
            <a:endParaRPr lang="en-US" i="1" dirty="0"/>
          </a:p>
          <a:p>
            <a:pPr marL="285750" lvl="0" indent="-285750" algn="l" rtl="0">
              <a:spcBef>
                <a:spcPts val="0"/>
              </a:spcBef>
              <a:spcAft>
                <a:spcPts val="0"/>
              </a:spcAft>
              <a:buFont typeface="Arial" panose="020B0604020202020204" pitchFamily="34" charset="0"/>
              <a:buChar char="•"/>
            </a:pPr>
            <a:r>
              <a:rPr lang="en-US" i="1" dirty="0"/>
              <a:t>Image processing </a:t>
            </a:r>
          </a:p>
          <a:p>
            <a:pPr marL="285750" lvl="0" indent="-285750" algn="l" rtl="0">
              <a:spcBef>
                <a:spcPts val="0"/>
              </a:spcBef>
              <a:spcAft>
                <a:spcPts val="0"/>
              </a:spcAft>
              <a:buFont typeface="Arial" panose="020B0604020202020204" pitchFamily="34" charset="0"/>
              <a:buChar char="•"/>
            </a:pPr>
            <a:endParaRPr lang="en-US" i="1" dirty="0"/>
          </a:p>
          <a:p>
            <a:pPr marL="285750" lvl="0" indent="-285750" algn="l" rtl="0">
              <a:spcBef>
                <a:spcPts val="0"/>
              </a:spcBef>
              <a:spcAft>
                <a:spcPts val="0"/>
              </a:spcAft>
              <a:buFont typeface="Arial" panose="020B0604020202020204" pitchFamily="34" charset="0"/>
              <a:buChar char="•"/>
            </a:pPr>
            <a:r>
              <a:rPr lang="en-US" i="1" dirty="0"/>
              <a:t>Text processing </a:t>
            </a:r>
          </a:p>
          <a:p>
            <a:pPr marL="285750" lvl="0" indent="-285750" algn="l" rtl="0">
              <a:spcBef>
                <a:spcPts val="0"/>
              </a:spcBef>
              <a:spcAft>
                <a:spcPts val="0"/>
              </a:spcAft>
              <a:buFont typeface="Arial" panose="020B0604020202020204" pitchFamily="34" charset="0"/>
              <a:buChar char="•"/>
            </a:pPr>
            <a:endParaRPr lang="en-US" i="1" dirty="0"/>
          </a:p>
          <a:p>
            <a:pPr marL="285750" lvl="0" indent="-285750" algn="l" rtl="0">
              <a:spcBef>
                <a:spcPts val="0"/>
              </a:spcBef>
              <a:spcAft>
                <a:spcPts val="0"/>
              </a:spcAft>
              <a:buFont typeface="Arial" panose="020B0604020202020204" pitchFamily="34" charset="0"/>
              <a:buChar char="•"/>
            </a:pPr>
            <a:r>
              <a:rPr lang="en-US" i="1" dirty="0"/>
              <a:t>Combining text and image </a:t>
            </a:r>
          </a:p>
          <a:p>
            <a:pPr marL="285750" lvl="0" indent="-285750" algn="l" rtl="0">
              <a:spcBef>
                <a:spcPts val="0"/>
              </a:spcBef>
              <a:spcAft>
                <a:spcPts val="0"/>
              </a:spcAft>
              <a:buFont typeface="Arial" panose="020B0604020202020204" pitchFamily="34" charset="0"/>
              <a:buChar char="•"/>
            </a:pPr>
            <a:endParaRPr lang="en-US" i="1" dirty="0"/>
          </a:p>
          <a:p>
            <a:pPr marL="285750" lvl="0" indent="-285750" algn="l" rtl="0">
              <a:spcBef>
                <a:spcPts val="0"/>
              </a:spcBef>
              <a:spcAft>
                <a:spcPts val="0"/>
              </a:spcAft>
              <a:buFont typeface="Arial" panose="020B0604020202020204" pitchFamily="34" charset="0"/>
              <a:buChar char="•"/>
            </a:pPr>
            <a:r>
              <a:rPr lang="en-US" i="1" dirty="0"/>
              <a:t>Answer prediction </a:t>
            </a:r>
          </a:p>
          <a:p>
            <a:pPr marL="285750" lvl="0" indent="-285750" algn="l" rtl="0">
              <a:spcBef>
                <a:spcPts val="0"/>
              </a:spcBef>
              <a:spcAft>
                <a:spcPts val="0"/>
              </a:spcAft>
              <a:buFont typeface="Arial" panose="020B0604020202020204" pitchFamily="34" charset="0"/>
              <a:buChar char="•"/>
            </a:pPr>
            <a:endParaRPr lang="en-US" i="1" dirty="0"/>
          </a:p>
          <a:p>
            <a:pPr marL="285750" lvl="0" indent="-285750" algn="l" rtl="0">
              <a:spcBef>
                <a:spcPts val="0"/>
              </a:spcBef>
              <a:spcAft>
                <a:spcPts val="0"/>
              </a:spcAft>
              <a:buFont typeface="Arial" panose="020B0604020202020204" pitchFamily="34" charset="0"/>
              <a:buChar char="•"/>
            </a:pPr>
            <a:r>
              <a:rPr lang="en-US" i="1" dirty="0"/>
              <a:t> Model Training.</a:t>
            </a:r>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endParaRPr lang="en-US" i="1" dirty="0"/>
          </a:p>
          <a:p>
            <a:pPr marL="0" lvl="0" indent="0" algn="l" rtl="0">
              <a:spcBef>
                <a:spcPts val="0"/>
              </a:spcBef>
              <a:spcAft>
                <a:spcPts val="0"/>
              </a:spcAft>
            </a:pPr>
            <a:r>
              <a:rPr lang="en-US" i="1" dirty="0"/>
              <a:t> </a:t>
            </a:r>
          </a:p>
          <a:p>
            <a:pPr marL="0" lvl="0" indent="0" algn="l" rtl="0">
              <a:spcBef>
                <a:spcPts val="0"/>
              </a:spcBef>
              <a:spcAft>
                <a:spcPts val="0"/>
              </a:spcAft>
            </a:pPr>
            <a:endParaRPr lang="en-US" i="1" dirty="0"/>
          </a:p>
          <a:p>
            <a:pPr marL="0" lvl="0" indent="0" algn="l" rtl="0">
              <a:spcBef>
                <a:spcPts val="0"/>
              </a:spcBef>
              <a:spcAft>
                <a:spcPts val="0"/>
              </a:spcAft>
            </a:pPr>
            <a:r>
              <a:rPr lang="en-US" i="1" dirty="0"/>
              <a:t>                                     </a:t>
            </a:r>
          </a:p>
          <a:p>
            <a:pPr marL="285750" lvl="0" indent="-285750" algn="l" rtl="0">
              <a:spcBef>
                <a:spcPts val="0"/>
              </a:spcBef>
              <a:spcAft>
                <a:spcPts val="0"/>
              </a:spcAft>
              <a:buFont typeface="Arial" panose="020B0604020202020204" pitchFamily="34" charset="0"/>
              <a:buChar char="•"/>
            </a:pPr>
            <a:endParaRPr lang="en-US" i="1" dirty="0"/>
          </a:p>
          <a:p>
            <a:pPr marL="285750" lvl="0" indent="-285750" algn="l" rtl="0">
              <a:spcBef>
                <a:spcPts val="0"/>
              </a:spcBef>
              <a:spcAft>
                <a:spcPts val="0"/>
              </a:spcAft>
              <a:buFont typeface="Arial" panose="020B0604020202020204" pitchFamily="34" charset="0"/>
              <a:buChar char="•"/>
            </a:pPr>
            <a:endParaRPr lang="en-US" i="1" dirty="0"/>
          </a:p>
          <a:p>
            <a:pPr marL="285750" lvl="0" indent="-285750" algn="l" rtl="0">
              <a:spcBef>
                <a:spcPts val="0"/>
              </a:spcBef>
              <a:spcAft>
                <a:spcPts val="0"/>
              </a:spcAft>
              <a:buFont typeface="Arial" panose="020B0604020202020204" pitchFamily="34" charset="0"/>
              <a:buChar char="•"/>
            </a:pPr>
            <a:endParaRPr i="1" dirty="0"/>
          </a:p>
        </p:txBody>
      </p:sp>
      <p:grpSp>
        <p:nvGrpSpPr>
          <p:cNvPr id="2" name="Google Shape;5102;p139">
            <a:extLst>
              <a:ext uri="{FF2B5EF4-FFF2-40B4-BE49-F238E27FC236}">
                <a16:creationId xmlns:a16="http://schemas.microsoft.com/office/drawing/2014/main" id="{63BEDA35-8359-8605-8784-12B157F2F495}"/>
              </a:ext>
            </a:extLst>
          </p:cNvPr>
          <p:cNvGrpSpPr/>
          <p:nvPr/>
        </p:nvGrpSpPr>
        <p:grpSpPr>
          <a:xfrm>
            <a:off x="5731099" y="789181"/>
            <a:ext cx="3251915" cy="1782569"/>
            <a:chOff x="2183288" y="3555572"/>
            <a:chExt cx="1136241" cy="835873"/>
          </a:xfrm>
        </p:grpSpPr>
        <p:sp>
          <p:nvSpPr>
            <p:cNvPr id="3" name="Google Shape;5103;p139">
              <a:extLst>
                <a:ext uri="{FF2B5EF4-FFF2-40B4-BE49-F238E27FC236}">
                  <a16:creationId xmlns:a16="http://schemas.microsoft.com/office/drawing/2014/main" id="{6469C962-BE40-1989-6376-EE69E3011B42}"/>
                </a:ext>
              </a:extLst>
            </p:cNvPr>
            <p:cNvSpPr/>
            <p:nvPr/>
          </p:nvSpPr>
          <p:spPr>
            <a:xfrm>
              <a:off x="2673740" y="4350566"/>
              <a:ext cx="270028" cy="11697"/>
            </a:xfrm>
            <a:custGeom>
              <a:avLst/>
              <a:gdLst/>
              <a:ahLst/>
              <a:cxnLst/>
              <a:rect l="l" t="t" r="r" b="b"/>
              <a:pathLst>
                <a:path w="106520" h="2706" extrusionOk="0">
                  <a:moveTo>
                    <a:pt x="0" y="0"/>
                  </a:moveTo>
                  <a:lnTo>
                    <a:pt x="0" y="2705"/>
                  </a:lnTo>
                  <a:lnTo>
                    <a:pt x="106520" y="2705"/>
                  </a:lnTo>
                  <a:lnTo>
                    <a:pt x="10652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5104;p139">
              <a:extLst>
                <a:ext uri="{FF2B5EF4-FFF2-40B4-BE49-F238E27FC236}">
                  <a16:creationId xmlns:a16="http://schemas.microsoft.com/office/drawing/2014/main" id="{9CFC821C-993E-8F88-F355-485C31F10CA4}"/>
                </a:ext>
              </a:extLst>
            </p:cNvPr>
            <p:cNvGrpSpPr/>
            <p:nvPr/>
          </p:nvGrpSpPr>
          <p:grpSpPr>
            <a:xfrm>
              <a:off x="2205895" y="3637269"/>
              <a:ext cx="1089848" cy="724993"/>
              <a:chOff x="2205895" y="3637269"/>
              <a:chExt cx="1089848" cy="724993"/>
            </a:xfrm>
          </p:grpSpPr>
          <p:sp>
            <p:nvSpPr>
              <p:cNvPr id="18" name="Google Shape;5105;p139">
                <a:extLst>
                  <a:ext uri="{FF2B5EF4-FFF2-40B4-BE49-F238E27FC236}">
                    <a16:creationId xmlns:a16="http://schemas.microsoft.com/office/drawing/2014/main" id="{E6E4FBBA-03DA-AC30-BC28-3DEA885B6DA6}"/>
                  </a:ext>
                </a:extLst>
              </p:cNvPr>
              <p:cNvSpPr/>
              <p:nvPr/>
            </p:nvSpPr>
            <p:spPr>
              <a:xfrm>
                <a:off x="2205895" y="4204394"/>
                <a:ext cx="555376" cy="157849"/>
              </a:xfrm>
              <a:custGeom>
                <a:avLst/>
                <a:gdLst/>
                <a:ahLst/>
                <a:cxnLst/>
                <a:rect l="l" t="t" r="r" b="b"/>
                <a:pathLst>
                  <a:path w="128485" h="36518" extrusionOk="0">
                    <a:moveTo>
                      <a:pt x="2706" y="1"/>
                    </a:moveTo>
                    <a:lnTo>
                      <a:pt x="1" y="326"/>
                    </a:lnTo>
                    <a:cubicBezTo>
                      <a:pt x="1461" y="10577"/>
                      <a:pt x="6547" y="19612"/>
                      <a:pt x="13850" y="26130"/>
                    </a:cubicBezTo>
                    <a:cubicBezTo>
                      <a:pt x="21288" y="32568"/>
                      <a:pt x="30999" y="36517"/>
                      <a:pt x="41575" y="36517"/>
                    </a:cubicBezTo>
                    <a:lnTo>
                      <a:pt x="128484" y="36517"/>
                    </a:lnTo>
                    <a:lnTo>
                      <a:pt x="128484" y="33812"/>
                    </a:lnTo>
                    <a:lnTo>
                      <a:pt x="41575" y="33812"/>
                    </a:lnTo>
                    <a:cubicBezTo>
                      <a:pt x="31675" y="33812"/>
                      <a:pt x="22641" y="30188"/>
                      <a:pt x="15662" y="24102"/>
                    </a:cubicBezTo>
                    <a:cubicBezTo>
                      <a:pt x="8792" y="18016"/>
                      <a:pt x="4058" y="9468"/>
                      <a:pt x="2706"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06;p139">
                <a:extLst>
                  <a:ext uri="{FF2B5EF4-FFF2-40B4-BE49-F238E27FC236}">
                    <a16:creationId xmlns:a16="http://schemas.microsoft.com/office/drawing/2014/main" id="{24E25883-6448-3813-92AC-C58B6E0787DC}"/>
                  </a:ext>
                </a:extLst>
              </p:cNvPr>
              <p:cNvSpPr/>
              <p:nvPr/>
            </p:nvSpPr>
            <p:spPr>
              <a:xfrm>
                <a:off x="2206834" y="3993916"/>
                <a:ext cx="218757" cy="153401"/>
              </a:xfrm>
              <a:custGeom>
                <a:avLst/>
                <a:gdLst/>
                <a:ahLst/>
                <a:cxnLst/>
                <a:rect l="l" t="t" r="r" b="b"/>
                <a:pathLst>
                  <a:path w="50609" h="35489" extrusionOk="0">
                    <a:moveTo>
                      <a:pt x="41358" y="0"/>
                    </a:moveTo>
                    <a:cubicBezTo>
                      <a:pt x="30998" y="0"/>
                      <a:pt x="21423" y="3814"/>
                      <a:pt x="14093" y="10144"/>
                    </a:cubicBezTo>
                    <a:cubicBezTo>
                      <a:pt x="6762" y="16338"/>
                      <a:pt x="1596" y="25129"/>
                      <a:pt x="0" y="35029"/>
                    </a:cubicBezTo>
                    <a:lnTo>
                      <a:pt x="2597" y="35489"/>
                    </a:lnTo>
                    <a:cubicBezTo>
                      <a:pt x="4166" y="26238"/>
                      <a:pt x="9034" y="18015"/>
                      <a:pt x="15905" y="12173"/>
                    </a:cubicBezTo>
                    <a:cubicBezTo>
                      <a:pt x="22775" y="6303"/>
                      <a:pt x="31675" y="2705"/>
                      <a:pt x="41358" y="2705"/>
                    </a:cubicBezTo>
                    <a:lnTo>
                      <a:pt x="50609" y="2705"/>
                    </a:lnTo>
                    <a:lnTo>
                      <a:pt x="50609"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07;p139">
                <a:extLst>
                  <a:ext uri="{FF2B5EF4-FFF2-40B4-BE49-F238E27FC236}">
                    <a16:creationId xmlns:a16="http://schemas.microsoft.com/office/drawing/2014/main" id="{00498DB2-FBD4-544C-CDD9-D82D4A1ECF4C}"/>
                  </a:ext>
                </a:extLst>
              </p:cNvPr>
              <p:cNvSpPr/>
              <p:nvPr/>
            </p:nvSpPr>
            <p:spPr>
              <a:xfrm>
                <a:off x="2487003" y="3847747"/>
                <a:ext cx="808740" cy="157849"/>
              </a:xfrm>
              <a:custGeom>
                <a:avLst/>
                <a:gdLst/>
                <a:ahLst/>
                <a:cxnLst/>
                <a:rect l="l" t="t" r="r" b="b"/>
                <a:pathLst>
                  <a:path w="187100" h="36518" extrusionOk="0">
                    <a:moveTo>
                      <a:pt x="184395" y="1"/>
                    </a:moveTo>
                    <a:cubicBezTo>
                      <a:pt x="183150" y="9468"/>
                      <a:pt x="178309" y="17908"/>
                      <a:pt x="171438" y="23994"/>
                    </a:cubicBezTo>
                    <a:cubicBezTo>
                      <a:pt x="164432" y="30080"/>
                      <a:pt x="155425" y="33812"/>
                      <a:pt x="145498" y="33812"/>
                    </a:cubicBezTo>
                    <a:lnTo>
                      <a:pt x="1" y="33812"/>
                    </a:lnTo>
                    <a:lnTo>
                      <a:pt x="1" y="36517"/>
                    </a:lnTo>
                    <a:lnTo>
                      <a:pt x="145498" y="36517"/>
                    </a:lnTo>
                    <a:cubicBezTo>
                      <a:pt x="156101" y="36517"/>
                      <a:pt x="165785" y="32568"/>
                      <a:pt x="173223" y="26022"/>
                    </a:cubicBezTo>
                    <a:cubicBezTo>
                      <a:pt x="180554" y="19612"/>
                      <a:pt x="185747" y="10469"/>
                      <a:pt x="187100" y="326"/>
                    </a:cubicBezTo>
                    <a:lnTo>
                      <a:pt x="18439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108;p139">
                <a:extLst>
                  <a:ext uri="{FF2B5EF4-FFF2-40B4-BE49-F238E27FC236}">
                    <a16:creationId xmlns:a16="http://schemas.microsoft.com/office/drawing/2014/main" id="{242A41E1-D883-D0EE-D978-4CED74888891}"/>
                  </a:ext>
                </a:extLst>
              </p:cNvPr>
              <p:cNvSpPr/>
              <p:nvPr/>
            </p:nvSpPr>
            <p:spPr>
              <a:xfrm>
                <a:off x="2919192" y="3637269"/>
                <a:ext cx="375081" cy="148491"/>
              </a:xfrm>
              <a:custGeom>
                <a:avLst/>
                <a:gdLst/>
                <a:ahLst/>
                <a:cxnLst/>
                <a:rect l="l" t="t" r="r" b="b"/>
                <a:pathLst>
                  <a:path w="86774" h="34353" extrusionOk="0">
                    <a:moveTo>
                      <a:pt x="0" y="0"/>
                    </a:moveTo>
                    <a:lnTo>
                      <a:pt x="0" y="2705"/>
                    </a:lnTo>
                    <a:lnTo>
                      <a:pt x="45524" y="2705"/>
                    </a:lnTo>
                    <a:cubicBezTo>
                      <a:pt x="54991" y="2705"/>
                      <a:pt x="63674" y="6195"/>
                      <a:pt x="70545" y="11821"/>
                    </a:cubicBezTo>
                    <a:cubicBezTo>
                      <a:pt x="77415" y="17582"/>
                      <a:pt x="82284" y="25454"/>
                      <a:pt x="84177" y="34353"/>
                    </a:cubicBezTo>
                    <a:lnTo>
                      <a:pt x="86774" y="33920"/>
                    </a:lnTo>
                    <a:cubicBezTo>
                      <a:pt x="84854" y="24345"/>
                      <a:pt x="79579" y="15878"/>
                      <a:pt x="72249" y="9792"/>
                    </a:cubicBezTo>
                    <a:cubicBezTo>
                      <a:pt x="65027" y="3706"/>
                      <a:pt x="55668" y="0"/>
                      <a:pt x="45524"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109;p139">
                <a:extLst>
                  <a:ext uri="{FF2B5EF4-FFF2-40B4-BE49-F238E27FC236}">
                    <a16:creationId xmlns:a16="http://schemas.microsoft.com/office/drawing/2014/main" id="{D6972704-F1A9-974E-AB80-DB58E0F27263}"/>
                  </a:ext>
                </a:extLst>
              </p:cNvPr>
              <p:cNvSpPr/>
              <p:nvPr/>
            </p:nvSpPr>
            <p:spPr>
              <a:xfrm>
                <a:off x="2233143" y="3637269"/>
                <a:ext cx="621199" cy="11697"/>
              </a:xfrm>
              <a:custGeom>
                <a:avLst/>
                <a:gdLst/>
                <a:ahLst/>
                <a:cxnLst/>
                <a:rect l="l" t="t" r="r" b="b"/>
                <a:pathLst>
                  <a:path w="143713" h="2706" extrusionOk="0">
                    <a:moveTo>
                      <a:pt x="0" y="0"/>
                    </a:moveTo>
                    <a:lnTo>
                      <a:pt x="0" y="2705"/>
                    </a:lnTo>
                    <a:lnTo>
                      <a:pt x="143712" y="2705"/>
                    </a:lnTo>
                    <a:lnTo>
                      <a:pt x="143712"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110;p139">
                <a:extLst>
                  <a:ext uri="{FF2B5EF4-FFF2-40B4-BE49-F238E27FC236}">
                    <a16:creationId xmlns:a16="http://schemas.microsoft.com/office/drawing/2014/main" id="{4BA35A10-21DA-7CBF-C18D-120C835B93AE}"/>
                  </a:ext>
                </a:extLst>
              </p:cNvPr>
              <p:cNvSpPr/>
              <p:nvPr/>
            </p:nvSpPr>
            <p:spPr>
              <a:xfrm>
                <a:off x="3004568" y="4350566"/>
                <a:ext cx="270028" cy="11697"/>
              </a:xfrm>
              <a:custGeom>
                <a:avLst/>
                <a:gdLst/>
                <a:ahLst/>
                <a:cxnLst/>
                <a:rect l="l" t="t" r="r" b="b"/>
                <a:pathLst>
                  <a:path w="106520" h="2706" extrusionOk="0">
                    <a:moveTo>
                      <a:pt x="0" y="0"/>
                    </a:moveTo>
                    <a:lnTo>
                      <a:pt x="0" y="2705"/>
                    </a:lnTo>
                    <a:lnTo>
                      <a:pt x="106520" y="2705"/>
                    </a:lnTo>
                    <a:lnTo>
                      <a:pt x="10652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111;p139">
              <a:extLst>
                <a:ext uri="{FF2B5EF4-FFF2-40B4-BE49-F238E27FC236}">
                  <a16:creationId xmlns:a16="http://schemas.microsoft.com/office/drawing/2014/main" id="{20D9494B-01FF-8101-9A5F-BC4820D4F0FE}"/>
                </a:ext>
              </a:extLst>
            </p:cNvPr>
            <p:cNvSpPr/>
            <p:nvPr/>
          </p:nvSpPr>
          <p:spPr>
            <a:xfrm rot="5400000">
              <a:off x="2852961" y="3612770"/>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5112;p139">
              <a:extLst>
                <a:ext uri="{FF2B5EF4-FFF2-40B4-BE49-F238E27FC236}">
                  <a16:creationId xmlns:a16="http://schemas.microsoft.com/office/drawing/2014/main" id="{2F1EBE0F-6CC5-72E9-9229-FE2AEC44C54A}"/>
                </a:ext>
              </a:extLst>
            </p:cNvPr>
            <p:cNvCxnSpPr/>
            <p:nvPr/>
          </p:nvCxnSpPr>
          <p:spPr>
            <a:xfrm>
              <a:off x="2887992" y="3555572"/>
              <a:ext cx="0" cy="52500"/>
            </a:xfrm>
            <a:prstGeom prst="straightConnector1">
              <a:avLst/>
            </a:prstGeom>
            <a:noFill/>
            <a:ln w="9525" cap="flat" cmpd="sng">
              <a:solidFill>
                <a:srgbClr val="BAC8D3"/>
              </a:solidFill>
              <a:prstDash val="solid"/>
              <a:round/>
              <a:headEnd type="diamond" w="med" len="med"/>
              <a:tailEnd type="none" w="med" len="med"/>
            </a:ln>
          </p:spPr>
        </p:cxnSp>
        <p:grpSp>
          <p:nvGrpSpPr>
            <p:cNvPr id="7" name="Google Shape;5113;p139">
              <a:extLst>
                <a:ext uri="{FF2B5EF4-FFF2-40B4-BE49-F238E27FC236}">
                  <a16:creationId xmlns:a16="http://schemas.microsoft.com/office/drawing/2014/main" id="{A41F82E4-C93B-DA40-F79B-9CE75F3E8B3F}"/>
                </a:ext>
              </a:extLst>
            </p:cNvPr>
            <p:cNvGrpSpPr/>
            <p:nvPr/>
          </p:nvGrpSpPr>
          <p:grpSpPr>
            <a:xfrm>
              <a:off x="3173850" y="3779426"/>
              <a:ext cx="145679" cy="70048"/>
              <a:chOff x="3173850" y="3779426"/>
              <a:chExt cx="145679" cy="70048"/>
            </a:xfrm>
          </p:grpSpPr>
          <p:cxnSp>
            <p:nvCxnSpPr>
              <p:cNvPr id="16" name="Google Shape;5114;p139">
                <a:extLst>
                  <a:ext uri="{FF2B5EF4-FFF2-40B4-BE49-F238E27FC236}">
                    <a16:creationId xmlns:a16="http://schemas.microsoft.com/office/drawing/2014/main" id="{C9E0D6B0-563C-B077-09D4-DFED810AE368}"/>
                  </a:ext>
                </a:extLst>
              </p:cNvPr>
              <p:cNvCxnSpPr/>
              <p:nvPr/>
            </p:nvCxnSpPr>
            <p:spPr>
              <a:xfrm rot="10800000">
                <a:off x="3173850" y="3817250"/>
                <a:ext cx="94500" cy="0"/>
              </a:xfrm>
              <a:prstGeom prst="straightConnector1">
                <a:avLst/>
              </a:prstGeom>
              <a:noFill/>
              <a:ln w="9525" cap="flat" cmpd="sng">
                <a:solidFill>
                  <a:srgbClr val="BAC8D3"/>
                </a:solidFill>
                <a:prstDash val="solid"/>
                <a:round/>
                <a:headEnd type="none" w="med" len="med"/>
                <a:tailEnd type="diamond" w="med" len="med"/>
              </a:ln>
            </p:spPr>
          </p:cxnSp>
          <p:sp>
            <p:nvSpPr>
              <p:cNvPr id="17" name="Google Shape;5115;p139">
                <a:extLst>
                  <a:ext uri="{FF2B5EF4-FFF2-40B4-BE49-F238E27FC236}">
                    <a16:creationId xmlns:a16="http://schemas.microsoft.com/office/drawing/2014/main" id="{4C9843AD-D0B2-268E-1736-82DD6AEFF27E}"/>
                  </a:ext>
                </a:extLst>
              </p:cNvPr>
              <p:cNvSpPr/>
              <p:nvPr/>
            </p:nvSpPr>
            <p:spPr>
              <a:xfrm rot="5400000">
                <a:off x="3254146" y="3784092"/>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5116;p139">
              <a:extLst>
                <a:ext uri="{FF2B5EF4-FFF2-40B4-BE49-F238E27FC236}">
                  <a16:creationId xmlns:a16="http://schemas.microsoft.com/office/drawing/2014/main" id="{E2ACA637-A41D-285E-CD25-EB60BC30AA5C}"/>
                </a:ext>
              </a:extLst>
            </p:cNvPr>
            <p:cNvGrpSpPr/>
            <p:nvPr/>
          </p:nvGrpSpPr>
          <p:grpSpPr>
            <a:xfrm>
              <a:off x="2183288" y="4139483"/>
              <a:ext cx="145133" cy="70048"/>
              <a:chOff x="2183288" y="4139483"/>
              <a:chExt cx="145133" cy="70048"/>
            </a:xfrm>
          </p:grpSpPr>
          <p:cxnSp>
            <p:nvCxnSpPr>
              <p:cNvPr id="14" name="Google Shape;5117;p139">
                <a:extLst>
                  <a:ext uri="{FF2B5EF4-FFF2-40B4-BE49-F238E27FC236}">
                    <a16:creationId xmlns:a16="http://schemas.microsoft.com/office/drawing/2014/main" id="{858BA770-04EF-1CFE-D962-F523BF83A658}"/>
                  </a:ext>
                </a:extLst>
              </p:cNvPr>
              <p:cNvCxnSpPr/>
              <p:nvPr/>
            </p:nvCxnSpPr>
            <p:spPr>
              <a:xfrm rot="10800000">
                <a:off x="2239021" y="4174494"/>
                <a:ext cx="89400" cy="0"/>
              </a:xfrm>
              <a:prstGeom prst="straightConnector1">
                <a:avLst/>
              </a:prstGeom>
              <a:noFill/>
              <a:ln w="9525" cap="flat" cmpd="sng">
                <a:solidFill>
                  <a:srgbClr val="BAC8D3"/>
                </a:solidFill>
                <a:prstDash val="solid"/>
                <a:round/>
                <a:headEnd type="diamond" w="med" len="med"/>
                <a:tailEnd type="none" w="med" len="med"/>
              </a:ln>
            </p:spPr>
          </p:cxnSp>
          <p:sp>
            <p:nvSpPr>
              <p:cNvPr id="15" name="Google Shape;5118;p139">
                <a:extLst>
                  <a:ext uri="{FF2B5EF4-FFF2-40B4-BE49-F238E27FC236}">
                    <a16:creationId xmlns:a16="http://schemas.microsoft.com/office/drawing/2014/main" id="{E899E4F0-745F-9AC1-C4B5-75E916BA463F}"/>
                  </a:ext>
                </a:extLst>
              </p:cNvPr>
              <p:cNvSpPr/>
              <p:nvPr/>
            </p:nvSpPr>
            <p:spPr>
              <a:xfrm rot="5400000">
                <a:off x="2178622" y="4144149"/>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5119;p139">
              <a:extLst>
                <a:ext uri="{FF2B5EF4-FFF2-40B4-BE49-F238E27FC236}">
                  <a16:creationId xmlns:a16="http://schemas.microsoft.com/office/drawing/2014/main" id="{DD625C0A-EE2F-F70F-2ABB-3E5429B40D0D}"/>
                </a:ext>
              </a:extLst>
            </p:cNvPr>
            <p:cNvSpPr/>
            <p:nvPr/>
          </p:nvSpPr>
          <p:spPr>
            <a:xfrm rot="5400000">
              <a:off x="2420934" y="3967554"/>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 name="Google Shape;5120;p139">
              <a:extLst>
                <a:ext uri="{FF2B5EF4-FFF2-40B4-BE49-F238E27FC236}">
                  <a16:creationId xmlns:a16="http://schemas.microsoft.com/office/drawing/2014/main" id="{64C239AA-A6CC-A69D-12E4-D38B3E6E3AFD}"/>
                </a:ext>
              </a:extLst>
            </p:cNvPr>
            <p:cNvCxnSpPr/>
            <p:nvPr/>
          </p:nvCxnSpPr>
          <p:spPr>
            <a:xfrm>
              <a:off x="2455973" y="3911736"/>
              <a:ext cx="0" cy="52500"/>
            </a:xfrm>
            <a:prstGeom prst="straightConnector1">
              <a:avLst/>
            </a:prstGeom>
            <a:noFill/>
            <a:ln w="9525" cap="flat" cmpd="sng">
              <a:solidFill>
                <a:srgbClr val="BAC8D3"/>
              </a:solidFill>
              <a:prstDash val="solid"/>
              <a:round/>
              <a:headEnd type="diamond" w="med" len="med"/>
              <a:tailEnd type="none" w="med" len="med"/>
            </a:ln>
          </p:spPr>
        </p:cxnSp>
        <p:grpSp>
          <p:nvGrpSpPr>
            <p:cNvPr id="11" name="Google Shape;5121;p139">
              <a:extLst>
                <a:ext uri="{FF2B5EF4-FFF2-40B4-BE49-F238E27FC236}">
                  <a16:creationId xmlns:a16="http://schemas.microsoft.com/office/drawing/2014/main" id="{80B5C170-0F96-A43F-61F1-6FF86F3CD526}"/>
                </a:ext>
              </a:extLst>
            </p:cNvPr>
            <p:cNvGrpSpPr/>
            <p:nvPr/>
          </p:nvGrpSpPr>
          <p:grpSpPr>
            <a:xfrm>
              <a:off x="2943836" y="4268886"/>
              <a:ext cx="60717" cy="122559"/>
              <a:chOff x="2943836" y="4268886"/>
              <a:chExt cx="60717" cy="122559"/>
            </a:xfrm>
          </p:grpSpPr>
          <p:sp>
            <p:nvSpPr>
              <p:cNvPr id="12" name="Google Shape;5122;p139">
                <a:extLst>
                  <a:ext uri="{FF2B5EF4-FFF2-40B4-BE49-F238E27FC236}">
                    <a16:creationId xmlns:a16="http://schemas.microsoft.com/office/drawing/2014/main" id="{912FBFE7-5CBE-DCDE-15F6-FB8511E0FCF0}"/>
                  </a:ext>
                </a:extLst>
              </p:cNvPr>
              <p:cNvSpPr/>
              <p:nvPr/>
            </p:nvSpPr>
            <p:spPr>
              <a:xfrm rot="5400000">
                <a:off x="2939170" y="4326062"/>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 name="Google Shape;5123;p139">
                <a:extLst>
                  <a:ext uri="{FF2B5EF4-FFF2-40B4-BE49-F238E27FC236}">
                    <a16:creationId xmlns:a16="http://schemas.microsoft.com/office/drawing/2014/main" id="{7641AC1B-44D8-2919-260E-4DE3D726DFB7}"/>
                  </a:ext>
                </a:extLst>
              </p:cNvPr>
              <p:cNvCxnSpPr/>
              <p:nvPr/>
            </p:nvCxnSpPr>
            <p:spPr>
              <a:xfrm>
                <a:off x="2974204" y="4268886"/>
                <a:ext cx="0" cy="52500"/>
              </a:xfrm>
              <a:prstGeom prst="straightConnector1">
                <a:avLst/>
              </a:prstGeom>
              <a:noFill/>
              <a:ln w="9525" cap="flat" cmpd="sng">
                <a:solidFill>
                  <a:srgbClr val="BAC8D3"/>
                </a:solidFill>
                <a:prstDash val="solid"/>
                <a:round/>
                <a:headEnd type="diamond" w="med" len="med"/>
                <a:tailEnd type="none" w="med" len="med"/>
              </a:ln>
            </p:spPr>
          </p:cxnSp>
        </p:grpSp>
      </p:grpSp>
      <p:grpSp>
        <p:nvGrpSpPr>
          <p:cNvPr id="24" name="Google Shape;5197;p139">
            <a:extLst>
              <a:ext uri="{FF2B5EF4-FFF2-40B4-BE49-F238E27FC236}">
                <a16:creationId xmlns:a16="http://schemas.microsoft.com/office/drawing/2014/main" id="{D2A40FAD-F8F3-C012-3BCC-96BC6C85FDA8}"/>
              </a:ext>
            </a:extLst>
          </p:cNvPr>
          <p:cNvGrpSpPr/>
          <p:nvPr/>
        </p:nvGrpSpPr>
        <p:grpSpPr>
          <a:xfrm>
            <a:off x="6251474" y="3182944"/>
            <a:ext cx="2314608" cy="877449"/>
            <a:chOff x="6853641" y="2534077"/>
            <a:chExt cx="1515545" cy="501229"/>
          </a:xfrm>
        </p:grpSpPr>
        <p:grpSp>
          <p:nvGrpSpPr>
            <p:cNvPr id="25" name="Google Shape;5198;p139">
              <a:extLst>
                <a:ext uri="{FF2B5EF4-FFF2-40B4-BE49-F238E27FC236}">
                  <a16:creationId xmlns:a16="http://schemas.microsoft.com/office/drawing/2014/main" id="{8C4EDB7E-52E9-DBA9-E867-881514F6A639}"/>
                </a:ext>
              </a:extLst>
            </p:cNvPr>
            <p:cNvGrpSpPr/>
            <p:nvPr/>
          </p:nvGrpSpPr>
          <p:grpSpPr>
            <a:xfrm>
              <a:off x="6853641" y="2618923"/>
              <a:ext cx="1515545" cy="324556"/>
              <a:chOff x="6853641" y="2618923"/>
              <a:chExt cx="1515545" cy="324556"/>
            </a:xfrm>
          </p:grpSpPr>
          <p:sp>
            <p:nvSpPr>
              <p:cNvPr id="31" name="Google Shape;5199;p139">
                <a:extLst>
                  <a:ext uri="{FF2B5EF4-FFF2-40B4-BE49-F238E27FC236}">
                    <a16:creationId xmlns:a16="http://schemas.microsoft.com/office/drawing/2014/main" id="{47F36DDC-D660-4266-0D62-E087DC8EA2A2}"/>
                  </a:ext>
                </a:extLst>
              </p:cNvPr>
              <p:cNvSpPr/>
              <p:nvPr/>
            </p:nvSpPr>
            <p:spPr>
              <a:xfrm>
                <a:off x="7747010" y="2781222"/>
                <a:ext cx="324578" cy="162258"/>
              </a:xfrm>
              <a:custGeom>
                <a:avLst/>
                <a:gdLst/>
                <a:ahLst/>
                <a:cxnLst/>
                <a:rect l="l" t="t" r="r" b="b"/>
                <a:pathLst>
                  <a:path w="7904" h="3951" extrusionOk="0">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200;p139">
                <a:extLst>
                  <a:ext uri="{FF2B5EF4-FFF2-40B4-BE49-F238E27FC236}">
                    <a16:creationId xmlns:a16="http://schemas.microsoft.com/office/drawing/2014/main" id="{1D635649-16BE-071A-6F40-2616810EB450}"/>
                  </a:ext>
                </a:extLst>
              </p:cNvPr>
              <p:cNvSpPr/>
              <p:nvPr/>
            </p:nvSpPr>
            <p:spPr>
              <a:xfrm>
                <a:off x="7449412" y="2618923"/>
                <a:ext cx="324496" cy="162258"/>
              </a:xfrm>
              <a:custGeom>
                <a:avLst/>
                <a:gdLst/>
                <a:ahLst/>
                <a:cxnLst/>
                <a:rect l="l" t="t" r="r" b="b"/>
                <a:pathLst>
                  <a:path w="7902" h="3951" extrusionOk="0">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201;p139">
                <a:extLst>
                  <a:ext uri="{FF2B5EF4-FFF2-40B4-BE49-F238E27FC236}">
                    <a16:creationId xmlns:a16="http://schemas.microsoft.com/office/drawing/2014/main" id="{6D31C76F-F599-4843-126D-5F8CDFABE0B9}"/>
                  </a:ext>
                </a:extLst>
              </p:cNvPr>
              <p:cNvSpPr/>
              <p:nvPr/>
            </p:nvSpPr>
            <p:spPr>
              <a:xfrm>
                <a:off x="6853641" y="2618923"/>
                <a:ext cx="324824" cy="162792"/>
              </a:xfrm>
              <a:custGeom>
                <a:avLst/>
                <a:gdLst/>
                <a:ahLst/>
                <a:cxnLst/>
                <a:rect l="l" t="t" r="r" b="b"/>
                <a:pathLst>
                  <a:path w="7910" h="3964" extrusionOk="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202;p139">
                <a:extLst>
                  <a:ext uri="{FF2B5EF4-FFF2-40B4-BE49-F238E27FC236}">
                    <a16:creationId xmlns:a16="http://schemas.microsoft.com/office/drawing/2014/main" id="{09A3BB40-B115-2742-B4E6-CF358ECFB5E5}"/>
                  </a:ext>
                </a:extLst>
              </p:cNvPr>
              <p:cNvSpPr/>
              <p:nvPr/>
            </p:nvSpPr>
            <p:spPr>
              <a:xfrm>
                <a:off x="7151691" y="2781222"/>
                <a:ext cx="324578" cy="162258"/>
              </a:xfrm>
              <a:custGeom>
                <a:avLst/>
                <a:gdLst/>
                <a:ahLst/>
                <a:cxnLst/>
                <a:rect l="l" t="t" r="r" b="b"/>
                <a:pathLst>
                  <a:path w="7904" h="3951" extrusionOk="0">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203;p139">
                <a:extLst>
                  <a:ext uri="{FF2B5EF4-FFF2-40B4-BE49-F238E27FC236}">
                    <a16:creationId xmlns:a16="http://schemas.microsoft.com/office/drawing/2014/main" id="{D4805528-23D4-6392-4CAD-A5D7298FE43C}"/>
                  </a:ext>
                </a:extLst>
              </p:cNvPr>
              <p:cNvSpPr/>
              <p:nvPr/>
            </p:nvSpPr>
            <p:spPr>
              <a:xfrm>
                <a:off x="8044362" y="2618923"/>
                <a:ext cx="324824" cy="162792"/>
              </a:xfrm>
              <a:custGeom>
                <a:avLst/>
                <a:gdLst/>
                <a:ahLst/>
                <a:cxnLst/>
                <a:rect l="l" t="t" r="r" b="b"/>
                <a:pathLst>
                  <a:path w="7910" h="3964" extrusionOk="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5204;p139">
              <a:extLst>
                <a:ext uri="{FF2B5EF4-FFF2-40B4-BE49-F238E27FC236}">
                  <a16:creationId xmlns:a16="http://schemas.microsoft.com/office/drawing/2014/main" id="{467AD1C3-137E-CB7E-34A2-77EF374A432C}"/>
                </a:ext>
              </a:extLst>
            </p:cNvPr>
            <p:cNvSpPr/>
            <p:nvPr/>
          </p:nvSpPr>
          <p:spPr>
            <a:xfrm>
              <a:off x="6899264" y="2673830"/>
              <a:ext cx="225242" cy="361476"/>
            </a:xfrm>
            <a:custGeom>
              <a:avLst/>
              <a:gdLst/>
              <a:ahLst/>
              <a:cxnLst/>
              <a:rect l="l" t="t" r="r" b="b"/>
              <a:pathLst>
                <a:path w="5485" h="8802" extrusionOk="0">
                  <a:moveTo>
                    <a:pt x="2798" y="1197"/>
                  </a:moveTo>
                  <a:cubicBezTo>
                    <a:pt x="2989" y="1197"/>
                    <a:pt x="3183" y="1234"/>
                    <a:pt x="3366" y="1310"/>
                  </a:cubicBezTo>
                  <a:cubicBezTo>
                    <a:pt x="3924" y="1542"/>
                    <a:pt x="4287" y="2085"/>
                    <a:pt x="4287" y="2689"/>
                  </a:cubicBezTo>
                  <a:cubicBezTo>
                    <a:pt x="4287" y="3512"/>
                    <a:pt x="3619" y="4178"/>
                    <a:pt x="2796" y="4180"/>
                  </a:cubicBezTo>
                  <a:cubicBezTo>
                    <a:pt x="2194" y="4180"/>
                    <a:pt x="1650" y="3816"/>
                    <a:pt x="1419" y="3259"/>
                  </a:cubicBezTo>
                  <a:cubicBezTo>
                    <a:pt x="1189" y="2702"/>
                    <a:pt x="1317" y="2061"/>
                    <a:pt x="1743" y="1634"/>
                  </a:cubicBezTo>
                  <a:cubicBezTo>
                    <a:pt x="2028" y="1348"/>
                    <a:pt x="2410" y="1197"/>
                    <a:pt x="2798" y="1197"/>
                  </a:cubicBezTo>
                  <a:close/>
                  <a:moveTo>
                    <a:pt x="2796" y="1"/>
                  </a:moveTo>
                  <a:cubicBezTo>
                    <a:pt x="2254" y="1"/>
                    <a:pt x="1714" y="165"/>
                    <a:pt x="1253" y="489"/>
                  </a:cubicBezTo>
                  <a:cubicBezTo>
                    <a:pt x="433" y="1063"/>
                    <a:pt x="0" y="2048"/>
                    <a:pt x="132" y="3043"/>
                  </a:cubicBezTo>
                  <a:cubicBezTo>
                    <a:pt x="263" y="4037"/>
                    <a:pt x="937" y="4875"/>
                    <a:pt x="1880" y="5216"/>
                  </a:cubicBezTo>
                  <a:lnTo>
                    <a:pt x="1880" y="6705"/>
                  </a:lnTo>
                  <a:lnTo>
                    <a:pt x="1067" y="6705"/>
                  </a:lnTo>
                  <a:lnTo>
                    <a:pt x="2723" y="8801"/>
                  </a:lnTo>
                  <a:lnTo>
                    <a:pt x="4377" y="6705"/>
                  </a:lnTo>
                  <a:lnTo>
                    <a:pt x="3563" y="6705"/>
                  </a:lnTo>
                  <a:lnTo>
                    <a:pt x="3563" y="5265"/>
                  </a:lnTo>
                  <a:cubicBezTo>
                    <a:pt x="4703" y="4926"/>
                    <a:pt x="5485" y="3877"/>
                    <a:pt x="5485" y="2689"/>
                  </a:cubicBezTo>
                  <a:cubicBezTo>
                    <a:pt x="5485" y="1685"/>
                    <a:pt x="4926" y="766"/>
                    <a:pt x="4037" y="304"/>
                  </a:cubicBezTo>
                  <a:cubicBezTo>
                    <a:pt x="3647" y="101"/>
                    <a:pt x="3221" y="1"/>
                    <a:pt x="279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205;p139">
              <a:extLst>
                <a:ext uri="{FF2B5EF4-FFF2-40B4-BE49-F238E27FC236}">
                  <a16:creationId xmlns:a16="http://schemas.microsoft.com/office/drawing/2014/main" id="{FF867357-1F2E-34FA-1207-DF89CB9EFC99}"/>
                </a:ext>
              </a:extLst>
            </p:cNvPr>
            <p:cNvSpPr/>
            <p:nvPr/>
          </p:nvSpPr>
          <p:spPr>
            <a:xfrm>
              <a:off x="7198259" y="2534077"/>
              <a:ext cx="235261" cy="360532"/>
            </a:xfrm>
            <a:custGeom>
              <a:avLst/>
              <a:gdLst/>
              <a:ahLst/>
              <a:cxnLst/>
              <a:rect l="l" t="t" r="r" b="b"/>
              <a:pathLst>
                <a:path w="5729" h="8779" extrusionOk="0">
                  <a:moveTo>
                    <a:pt x="2858" y="4600"/>
                  </a:moveTo>
                  <a:cubicBezTo>
                    <a:pt x="3050" y="4600"/>
                    <a:pt x="3243" y="4637"/>
                    <a:pt x="3427" y="4713"/>
                  </a:cubicBezTo>
                  <a:cubicBezTo>
                    <a:pt x="3985" y="4945"/>
                    <a:pt x="4347" y="5488"/>
                    <a:pt x="4347" y="6092"/>
                  </a:cubicBezTo>
                  <a:cubicBezTo>
                    <a:pt x="4347" y="6915"/>
                    <a:pt x="3679" y="7581"/>
                    <a:pt x="2856" y="7583"/>
                  </a:cubicBezTo>
                  <a:cubicBezTo>
                    <a:pt x="2254" y="7583"/>
                    <a:pt x="1709" y="7219"/>
                    <a:pt x="1479" y="6662"/>
                  </a:cubicBezTo>
                  <a:cubicBezTo>
                    <a:pt x="1248" y="6105"/>
                    <a:pt x="1376" y="5464"/>
                    <a:pt x="1802" y="5037"/>
                  </a:cubicBezTo>
                  <a:cubicBezTo>
                    <a:pt x="2087" y="4751"/>
                    <a:pt x="2469" y="4600"/>
                    <a:pt x="2858" y="4600"/>
                  </a:cubicBezTo>
                  <a:close/>
                  <a:moveTo>
                    <a:pt x="2883" y="0"/>
                  </a:moveTo>
                  <a:lnTo>
                    <a:pt x="1227" y="2097"/>
                  </a:lnTo>
                  <a:lnTo>
                    <a:pt x="2041" y="2097"/>
                  </a:lnTo>
                  <a:lnTo>
                    <a:pt x="2041" y="3530"/>
                  </a:lnTo>
                  <a:cubicBezTo>
                    <a:pt x="782" y="3930"/>
                    <a:pt x="1" y="5184"/>
                    <a:pt x="196" y="6491"/>
                  </a:cubicBezTo>
                  <a:cubicBezTo>
                    <a:pt x="393" y="7796"/>
                    <a:pt x="1507" y="8766"/>
                    <a:pt x="2827" y="8779"/>
                  </a:cubicBezTo>
                  <a:cubicBezTo>
                    <a:pt x="2837" y="8779"/>
                    <a:pt x="2847" y="8779"/>
                    <a:pt x="2857" y="8779"/>
                  </a:cubicBezTo>
                  <a:cubicBezTo>
                    <a:pt x="4165" y="8779"/>
                    <a:pt x="5285" y="7837"/>
                    <a:pt x="5506" y="6545"/>
                  </a:cubicBezTo>
                  <a:cubicBezTo>
                    <a:pt x="5729" y="5245"/>
                    <a:pt x="4974" y="3973"/>
                    <a:pt x="3724" y="3547"/>
                  </a:cubicBezTo>
                  <a:lnTo>
                    <a:pt x="3724" y="2097"/>
                  </a:lnTo>
                  <a:lnTo>
                    <a:pt x="4539" y="2097"/>
                  </a:lnTo>
                  <a:lnTo>
                    <a:pt x="2883"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206;p139">
              <a:extLst>
                <a:ext uri="{FF2B5EF4-FFF2-40B4-BE49-F238E27FC236}">
                  <a16:creationId xmlns:a16="http://schemas.microsoft.com/office/drawing/2014/main" id="{9BC3FD84-F697-380C-42B1-AFC28BA7BCB1}"/>
                </a:ext>
              </a:extLst>
            </p:cNvPr>
            <p:cNvSpPr/>
            <p:nvPr/>
          </p:nvSpPr>
          <p:spPr>
            <a:xfrm>
              <a:off x="7493639" y="2673830"/>
              <a:ext cx="225200" cy="361476"/>
            </a:xfrm>
            <a:custGeom>
              <a:avLst/>
              <a:gdLst/>
              <a:ahLst/>
              <a:cxnLst/>
              <a:rect l="l" t="t" r="r" b="b"/>
              <a:pathLst>
                <a:path w="5484" h="8802" extrusionOk="0">
                  <a:moveTo>
                    <a:pt x="2796" y="1197"/>
                  </a:moveTo>
                  <a:cubicBezTo>
                    <a:pt x="2988" y="1197"/>
                    <a:pt x="3181" y="1234"/>
                    <a:pt x="3365" y="1310"/>
                  </a:cubicBezTo>
                  <a:cubicBezTo>
                    <a:pt x="3922" y="1542"/>
                    <a:pt x="4286" y="2085"/>
                    <a:pt x="4286" y="2689"/>
                  </a:cubicBezTo>
                  <a:cubicBezTo>
                    <a:pt x="4284" y="3512"/>
                    <a:pt x="3618" y="4178"/>
                    <a:pt x="2795" y="4180"/>
                  </a:cubicBezTo>
                  <a:cubicBezTo>
                    <a:pt x="2191" y="4180"/>
                    <a:pt x="1649" y="3816"/>
                    <a:pt x="1418" y="3259"/>
                  </a:cubicBezTo>
                  <a:cubicBezTo>
                    <a:pt x="1187" y="2702"/>
                    <a:pt x="1314" y="2061"/>
                    <a:pt x="1740" y="1634"/>
                  </a:cubicBezTo>
                  <a:cubicBezTo>
                    <a:pt x="2026" y="1348"/>
                    <a:pt x="2408" y="1197"/>
                    <a:pt x="2796" y="1197"/>
                  </a:cubicBezTo>
                  <a:close/>
                  <a:moveTo>
                    <a:pt x="2794" y="1"/>
                  </a:moveTo>
                  <a:cubicBezTo>
                    <a:pt x="2254" y="1"/>
                    <a:pt x="1717" y="163"/>
                    <a:pt x="1258" y="484"/>
                  </a:cubicBezTo>
                  <a:cubicBezTo>
                    <a:pt x="436" y="1055"/>
                    <a:pt x="1" y="2037"/>
                    <a:pt x="127" y="3030"/>
                  </a:cubicBezTo>
                  <a:cubicBezTo>
                    <a:pt x="255" y="4023"/>
                    <a:pt x="923" y="4863"/>
                    <a:pt x="1862" y="5211"/>
                  </a:cubicBezTo>
                  <a:lnTo>
                    <a:pt x="1862" y="6705"/>
                  </a:lnTo>
                  <a:lnTo>
                    <a:pt x="1048" y="6705"/>
                  </a:lnTo>
                  <a:lnTo>
                    <a:pt x="2704" y="8801"/>
                  </a:lnTo>
                  <a:lnTo>
                    <a:pt x="4360" y="6705"/>
                  </a:lnTo>
                  <a:lnTo>
                    <a:pt x="3545" y="6705"/>
                  </a:lnTo>
                  <a:lnTo>
                    <a:pt x="3545" y="5270"/>
                  </a:lnTo>
                  <a:cubicBezTo>
                    <a:pt x="4693" y="4935"/>
                    <a:pt x="5484" y="3883"/>
                    <a:pt x="5484" y="2689"/>
                  </a:cubicBezTo>
                  <a:cubicBezTo>
                    <a:pt x="5482" y="1688"/>
                    <a:pt x="4927" y="769"/>
                    <a:pt x="4039" y="306"/>
                  </a:cubicBezTo>
                  <a:cubicBezTo>
                    <a:pt x="3647" y="102"/>
                    <a:pt x="3220" y="1"/>
                    <a:pt x="279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207;p139">
              <a:extLst>
                <a:ext uri="{FF2B5EF4-FFF2-40B4-BE49-F238E27FC236}">
                  <a16:creationId xmlns:a16="http://schemas.microsoft.com/office/drawing/2014/main" id="{6C557BF9-C659-CEDC-BCAE-9DB458C2C769}"/>
                </a:ext>
              </a:extLst>
            </p:cNvPr>
            <p:cNvSpPr/>
            <p:nvPr/>
          </p:nvSpPr>
          <p:spPr>
            <a:xfrm>
              <a:off x="7792387" y="2534077"/>
              <a:ext cx="235261" cy="360532"/>
            </a:xfrm>
            <a:custGeom>
              <a:avLst/>
              <a:gdLst/>
              <a:ahLst/>
              <a:cxnLst/>
              <a:rect l="l" t="t" r="r" b="b"/>
              <a:pathLst>
                <a:path w="5729" h="8779" extrusionOk="0">
                  <a:moveTo>
                    <a:pt x="2861" y="4601"/>
                  </a:moveTo>
                  <a:cubicBezTo>
                    <a:pt x="3053" y="4601"/>
                    <a:pt x="3247" y="4638"/>
                    <a:pt x="3431" y="4715"/>
                  </a:cubicBezTo>
                  <a:cubicBezTo>
                    <a:pt x="3988" y="4945"/>
                    <a:pt x="4351" y="5488"/>
                    <a:pt x="4351" y="6092"/>
                  </a:cubicBezTo>
                  <a:cubicBezTo>
                    <a:pt x="4350" y="6915"/>
                    <a:pt x="3684" y="7581"/>
                    <a:pt x="2861" y="7583"/>
                  </a:cubicBezTo>
                  <a:cubicBezTo>
                    <a:pt x="2259" y="7583"/>
                    <a:pt x="1714" y="7219"/>
                    <a:pt x="1483" y="6662"/>
                  </a:cubicBezTo>
                  <a:cubicBezTo>
                    <a:pt x="1253" y="6105"/>
                    <a:pt x="1381" y="5464"/>
                    <a:pt x="1807" y="5038"/>
                  </a:cubicBezTo>
                  <a:cubicBezTo>
                    <a:pt x="2092" y="4752"/>
                    <a:pt x="2473" y="4601"/>
                    <a:pt x="2861" y="4601"/>
                  </a:cubicBezTo>
                  <a:close/>
                  <a:moveTo>
                    <a:pt x="2870" y="0"/>
                  </a:moveTo>
                  <a:lnTo>
                    <a:pt x="1214" y="2097"/>
                  </a:lnTo>
                  <a:lnTo>
                    <a:pt x="2028" y="2097"/>
                  </a:lnTo>
                  <a:lnTo>
                    <a:pt x="2028" y="3536"/>
                  </a:lnTo>
                  <a:cubicBezTo>
                    <a:pt x="773" y="3944"/>
                    <a:pt x="1" y="5205"/>
                    <a:pt x="204" y="6508"/>
                  </a:cubicBezTo>
                  <a:cubicBezTo>
                    <a:pt x="409" y="7813"/>
                    <a:pt x="1532" y="8776"/>
                    <a:pt x="2851" y="8779"/>
                  </a:cubicBezTo>
                  <a:cubicBezTo>
                    <a:pt x="2854" y="8779"/>
                    <a:pt x="2858" y="8779"/>
                    <a:pt x="2861" y="8779"/>
                  </a:cubicBezTo>
                  <a:cubicBezTo>
                    <a:pt x="4178" y="8779"/>
                    <a:pt x="5300" y="7828"/>
                    <a:pt x="5514" y="6527"/>
                  </a:cubicBezTo>
                  <a:cubicBezTo>
                    <a:pt x="5729" y="5225"/>
                    <a:pt x="4965" y="3959"/>
                    <a:pt x="3713" y="3543"/>
                  </a:cubicBezTo>
                  <a:lnTo>
                    <a:pt x="3713" y="2097"/>
                  </a:lnTo>
                  <a:lnTo>
                    <a:pt x="4526" y="2097"/>
                  </a:lnTo>
                  <a:lnTo>
                    <a:pt x="2870"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208;p139">
              <a:extLst>
                <a:ext uri="{FF2B5EF4-FFF2-40B4-BE49-F238E27FC236}">
                  <a16:creationId xmlns:a16="http://schemas.microsoft.com/office/drawing/2014/main" id="{1F4EAE74-E4E2-56E2-FF20-EFB8BB032350}"/>
                </a:ext>
              </a:extLst>
            </p:cNvPr>
            <p:cNvSpPr/>
            <p:nvPr/>
          </p:nvSpPr>
          <p:spPr>
            <a:xfrm>
              <a:off x="8090150" y="2673789"/>
              <a:ext cx="225857" cy="361517"/>
            </a:xfrm>
            <a:custGeom>
              <a:avLst/>
              <a:gdLst/>
              <a:ahLst/>
              <a:cxnLst/>
              <a:rect l="l" t="t" r="r" b="b"/>
              <a:pathLst>
                <a:path w="5500" h="8803" extrusionOk="0">
                  <a:moveTo>
                    <a:pt x="2811" y="1198"/>
                  </a:moveTo>
                  <a:cubicBezTo>
                    <a:pt x="3003" y="1198"/>
                    <a:pt x="3197" y="1235"/>
                    <a:pt x="3381" y="1311"/>
                  </a:cubicBezTo>
                  <a:cubicBezTo>
                    <a:pt x="3938" y="1543"/>
                    <a:pt x="4302" y="2086"/>
                    <a:pt x="4302" y="2690"/>
                  </a:cubicBezTo>
                  <a:cubicBezTo>
                    <a:pt x="4300" y="3513"/>
                    <a:pt x="3634" y="4179"/>
                    <a:pt x="2811" y="4181"/>
                  </a:cubicBezTo>
                  <a:cubicBezTo>
                    <a:pt x="2209" y="4181"/>
                    <a:pt x="1664" y="3817"/>
                    <a:pt x="1434" y="3260"/>
                  </a:cubicBezTo>
                  <a:cubicBezTo>
                    <a:pt x="1203" y="2703"/>
                    <a:pt x="1330" y="2062"/>
                    <a:pt x="1757" y="1635"/>
                  </a:cubicBezTo>
                  <a:cubicBezTo>
                    <a:pt x="2042" y="1349"/>
                    <a:pt x="2423" y="1198"/>
                    <a:pt x="2811" y="1198"/>
                  </a:cubicBezTo>
                  <a:close/>
                  <a:moveTo>
                    <a:pt x="2812" y="1"/>
                  </a:moveTo>
                  <a:cubicBezTo>
                    <a:pt x="2257" y="1"/>
                    <a:pt x="1706" y="172"/>
                    <a:pt x="1238" y="509"/>
                  </a:cubicBezTo>
                  <a:cubicBezTo>
                    <a:pt x="420" y="1098"/>
                    <a:pt x="1" y="2097"/>
                    <a:pt x="154" y="3095"/>
                  </a:cubicBezTo>
                  <a:cubicBezTo>
                    <a:pt x="306" y="4093"/>
                    <a:pt x="1005" y="4920"/>
                    <a:pt x="1962" y="5239"/>
                  </a:cubicBezTo>
                  <a:lnTo>
                    <a:pt x="1962" y="6706"/>
                  </a:lnTo>
                  <a:lnTo>
                    <a:pt x="1149" y="6706"/>
                  </a:lnTo>
                  <a:lnTo>
                    <a:pt x="2804" y="8802"/>
                  </a:lnTo>
                  <a:lnTo>
                    <a:pt x="4460" y="6706"/>
                  </a:lnTo>
                  <a:lnTo>
                    <a:pt x="3645" y="6706"/>
                  </a:lnTo>
                  <a:lnTo>
                    <a:pt x="3645" y="5244"/>
                  </a:lnTo>
                  <a:cubicBezTo>
                    <a:pt x="4750" y="4882"/>
                    <a:pt x="5499" y="3852"/>
                    <a:pt x="5499" y="2690"/>
                  </a:cubicBezTo>
                  <a:cubicBezTo>
                    <a:pt x="5499" y="1679"/>
                    <a:pt x="4934" y="755"/>
                    <a:pt x="4036" y="296"/>
                  </a:cubicBezTo>
                  <a:cubicBezTo>
                    <a:pt x="3650" y="98"/>
                    <a:pt x="3230" y="1"/>
                    <a:pt x="281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82434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4">
          <a:extLst>
            <a:ext uri="{FF2B5EF4-FFF2-40B4-BE49-F238E27FC236}">
              <a16:creationId xmlns:a16="http://schemas.microsoft.com/office/drawing/2014/main" id="{A4D09194-B6CA-2621-07C9-27D64C247AB3}"/>
            </a:ext>
          </a:extLst>
        </p:cNvPr>
        <p:cNvGrpSpPr/>
        <p:nvPr/>
      </p:nvGrpSpPr>
      <p:grpSpPr>
        <a:xfrm>
          <a:off x="0" y="0"/>
          <a:ext cx="0" cy="0"/>
          <a:chOff x="0" y="0"/>
          <a:chExt cx="0" cy="0"/>
        </a:xfrm>
      </p:grpSpPr>
      <p:sp>
        <p:nvSpPr>
          <p:cNvPr id="565" name="Google Shape;565;p68">
            <a:extLst>
              <a:ext uri="{FF2B5EF4-FFF2-40B4-BE49-F238E27FC236}">
                <a16:creationId xmlns:a16="http://schemas.microsoft.com/office/drawing/2014/main" id="{10EF1A5B-8394-2E7C-28A5-0D011531D94E}"/>
              </a:ext>
            </a:extLst>
          </p:cNvPr>
          <p:cNvSpPr txBox="1">
            <a:spLocks noGrp="1"/>
          </p:cNvSpPr>
          <p:nvPr>
            <p:ph type="title"/>
          </p:nvPr>
        </p:nvSpPr>
        <p:spPr>
          <a:xfrm>
            <a:off x="0" y="306223"/>
            <a:ext cx="2942824" cy="3956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i="1" dirty="0"/>
              <a:t>08.   </a:t>
            </a:r>
            <a:r>
              <a:rPr lang="en" sz="2000" dirty="0"/>
              <a:t>METHODOLOGY:</a:t>
            </a:r>
            <a:endParaRPr sz="2000" dirty="0"/>
          </a:p>
        </p:txBody>
      </p:sp>
      <p:sp>
        <p:nvSpPr>
          <p:cNvPr id="566" name="Google Shape;566;p68">
            <a:extLst>
              <a:ext uri="{FF2B5EF4-FFF2-40B4-BE49-F238E27FC236}">
                <a16:creationId xmlns:a16="http://schemas.microsoft.com/office/drawing/2014/main" id="{69EE0A6D-1844-87BD-A2BF-957F27E21523}"/>
              </a:ext>
            </a:extLst>
          </p:cNvPr>
          <p:cNvSpPr txBox="1">
            <a:spLocks noGrp="1"/>
          </p:cNvSpPr>
          <p:nvPr>
            <p:ph type="subTitle" idx="1"/>
          </p:nvPr>
        </p:nvSpPr>
        <p:spPr>
          <a:xfrm>
            <a:off x="110090" y="789181"/>
            <a:ext cx="8943757" cy="395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is the step by step flow…</a:t>
            </a:r>
            <a:endParaRPr dirty="0"/>
          </a:p>
        </p:txBody>
      </p:sp>
      <p:sp>
        <p:nvSpPr>
          <p:cNvPr id="2" name="Rectangle 1">
            <a:extLst>
              <a:ext uri="{FF2B5EF4-FFF2-40B4-BE49-F238E27FC236}">
                <a16:creationId xmlns:a16="http://schemas.microsoft.com/office/drawing/2014/main" id="{5EF52D05-367E-C39E-060C-E1062EC743AA}"/>
              </a:ext>
            </a:extLst>
          </p:cNvPr>
          <p:cNvSpPr/>
          <p:nvPr/>
        </p:nvSpPr>
        <p:spPr>
          <a:xfrm>
            <a:off x="796963" y="1402713"/>
            <a:ext cx="2607972" cy="30726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Dataset Used </a:t>
            </a:r>
            <a:r>
              <a:rPr lang="en-US" dirty="0"/>
              <a:t>: </a:t>
            </a:r>
          </a:p>
          <a:p>
            <a:pPr marL="285750" indent="-285750">
              <a:buFont typeface="Arial" panose="020B0604020202020204" pitchFamily="34" charset="0"/>
              <a:buChar char="•"/>
            </a:pPr>
            <a:r>
              <a:rPr lang="en-US" dirty="0"/>
              <a:t>We used the CLEVR dataset, which contains images along with related questions and answers for training and validation set </a:t>
            </a:r>
          </a:p>
          <a:p>
            <a:r>
              <a:rPr lang="en-US" dirty="0"/>
              <a:t>    But in testing we have only        images and questions related      to it.</a:t>
            </a:r>
          </a:p>
          <a:p>
            <a:pPr marL="285750" indent="-285750">
              <a:buFont typeface="Arial" panose="020B0604020202020204" pitchFamily="34" charset="0"/>
              <a:buChar char="•"/>
            </a:pPr>
            <a:r>
              <a:rPr lang="en-US" dirty="0"/>
              <a:t>It helps in Visual Question Answering (VQA) tasks where a model answers questions based on an image.</a:t>
            </a:r>
            <a:endParaRPr lang="en-IN" dirty="0"/>
          </a:p>
        </p:txBody>
      </p:sp>
      <p:sp>
        <p:nvSpPr>
          <p:cNvPr id="4" name="Rectangle 3">
            <a:extLst>
              <a:ext uri="{FF2B5EF4-FFF2-40B4-BE49-F238E27FC236}">
                <a16:creationId xmlns:a16="http://schemas.microsoft.com/office/drawing/2014/main" id="{0DA42F46-2872-56EA-49A5-75D91CBAE977}"/>
              </a:ext>
            </a:extLst>
          </p:cNvPr>
          <p:cNvSpPr/>
          <p:nvPr/>
        </p:nvSpPr>
        <p:spPr>
          <a:xfrm>
            <a:off x="4822518" y="1435994"/>
            <a:ext cx="2492682" cy="30394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en-US" b="1" dirty="0"/>
              <a:t>Image Processing </a:t>
            </a:r>
            <a:r>
              <a:rPr lang="en-US" dirty="0"/>
              <a:t>: </a:t>
            </a:r>
          </a:p>
          <a:p>
            <a:pPr marL="285750" indent="-285750">
              <a:buFont typeface="Arial" panose="020B0604020202020204" pitchFamily="34" charset="0"/>
              <a:buChar char="•"/>
            </a:pPr>
            <a:r>
              <a:rPr lang="en-US" dirty="0"/>
              <a:t>Each image was resized to 200x200 and normalized (dividing pixel values by 255).</a:t>
            </a:r>
          </a:p>
          <a:p>
            <a:pPr marL="285750" indent="-285750">
              <a:buFont typeface="Arial" panose="020B0604020202020204" pitchFamily="34" charset="0"/>
              <a:buChar char="•"/>
            </a:pPr>
            <a:r>
              <a:rPr lang="en-US" dirty="0"/>
              <a:t>We used Res-Net (a pretrained CNN model) to extract image features.</a:t>
            </a:r>
          </a:p>
        </p:txBody>
      </p:sp>
      <p:sp>
        <p:nvSpPr>
          <p:cNvPr id="5" name="Oval 4">
            <a:extLst>
              <a:ext uri="{FF2B5EF4-FFF2-40B4-BE49-F238E27FC236}">
                <a16:creationId xmlns:a16="http://schemas.microsoft.com/office/drawing/2014/main" id="{DB1D487D-4A2B-BCD0-7108-CF523D72FF69}"/>
              </a:ext>
            </a:extLst>
          </p:cNvPr>
          <p:cNvSpPr/>
          <p:nvPr/>
        </p:nvSpPr>
        <p:spPr>
          <a:xfrm>
            <a:off x="3515932" y="571325"/>
            <a:ext cx="1635617" cy="26114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Front-order</a:t>
            </a:r>
            <a:endParaRPr lang="en-IN" dirty="0"/>
          </a:p>
        </p:txBody>
      </p:sp>
      <p:grpSp>
        <p:nvGrpSpPr>
          <p:cNvPr id="6" name="Google Shape;9279;p149">
            <a:extLst>
              <a:ext uri="{FF2B5EF4-FFF2-40B4-BE49-F238E27FC236}">
                <a16:creationId xmlns:a16="http://schemas.microsoft.com/office/drawing/2014/main" id="{1A45BCC7-DCC3-F379-FC7B-65AD28502386}"/>
              </a:ext>
            </a:extLst>
          </p:cNvPr>
          <p:cNvGrpSpPr/>
          <p:nvPr/>
        </p:nvGrpSpPr>
        <p:grpSpPr>
          <a:xfrm>
            <a:off x="6583422" y="450762"/>
            <a:ext cx="680263" cy="592098"/>
            <a:chOff x="-6690625" y="3631325"/>
            <a:chExt cx="307225" cy="292225"/>
          </a:xfrm>
        </p:grpSpPr>
        <p:sp>
          <p:nvSpPr>
            <p:cNvPr id="7" name="Google Shape;9280;p149">
              <a:extLst>
                <a:ext uri="{FF2B5EF4-FFF2-40B4-BE49-F238E27FC236}">
                  <a16:creationId xmlns:a16="http://schemas.microsoft.com/office/drawing/2014/main" id="{0AD78A7C-9852-6136-5ED9-363CBEEB539A}"/>
                </a:ext>
              </a:extLst>
            </p:cNvPr>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281;p149">
              <a:extLst>
                <a:ext uri="{FF2B5EF4-FFF2-40B4-BE49-F238E27FC236}">
                  <a16:creationId xmlns:a16="http://schemas.microsoft.com/office/drawing/2014/main" id="{80349381-C4AB-38A0-4678-EA99DC2FC5A2}"/>
                </a:ext>
              </a:extLst>
            </p:cNvPr>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282;p149">
              <a:extLst>
                <a:ext uri="{FF2B5EF4-FFF2-40B4-BE49-F238E27FC236}">
                  <a16:creationId xmlns:a16="http://schemas.microsoft.com/office/drawing/2014/main" id="{EC161E13-0329-C10D-5962-FFAC32EABFFD}"/>
                </a:ext>
              </a:extLst>
            </p:cNvPr>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283;p149">
              <a:extLst>
                <a:ext uri="{FF2B5EF4-FFF2-40B4-BE49-F238E27FC236}">
                  <a16:creationId xmlns:a16="http://schemas.microsoft.com/office/drawing/2014/main" id="{A83D1BCA-E121-7E42-20E8-32D633B19456}"/>
                </a:ext>
              </a:extLst>
            </p:cNvPr>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284;p149">
              <a:extLst>
                <a:ext uri="{FF2B5EF4-FFF2-40B4-BE49-F238E27FC236}">
                  <a16:creationId xmlns:a16="http://schemas.microsoft.com/office/drawing/2014/main" id="{2E2C85D4-404A-742E-8FD2-B036FFC80DA5}"/>
                </a:ext>
              </a:extLst>
            </p:cNvPr>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44539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4">
          <a:extLst>
            <a:ext uri="{FF2B5EF4-FFF2-40B4-BE49-F238E27FC236}">
              <a16:creationId xmlns:a16="http://schemas.microsoft.com/office/drawing/2014/main" id="{2B49920E-B13B-462B-84A3-2E6FBD2A53C7}"/>
            </a:ext>
          </a:extLst>
        </p:cNvPr>
        <p:cNvGrpSpPr/>
        <p:nvPr/>
      </p:nvGrpSpPr>
      <p:grpSpPr>
        <a:xfrm>
          <a:off x="0" y="0"/>
          <a:ext cx="0" cy="0"/>
          <a:chOff x="0" y="0"/>
          <a:chExt cx="0" cy="0"/>
        </a:xfrm>
      </p:grpSpPr>
      <p:sp>
        <p:nvSpPr>
          <p:cNvPr id="565" name="Google Shape;565;p68">
            <a:extLst>
              <a:ext uri="{FF2B5EF4-FFF2-40B4-BE49-F238E27FC236}">
                <a16:creationId xmlns:a16="http://schemas.microsoft.com/office/drawing/2014/main" id="{E62B75CD-2AE1-2A79-D90A-5DC34E91A932}"/>
              </a:ext>
            </a:extLst>
          </p:cNvPr>
          <p:cNvSpPr txBox="1">
            <a:spLocks noGrp="1"/>
          </p:cNvSpPr>
          <p:nvPr>
            <p:ph type="title"/>
          </p:nvPr>
        </p:nvSpPr>
        <p:spPr>
          <a:xfrm>
            <a:off x="0" y="306223"/>
            <a:ext cx="2440546" cy="3956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2000" dirty="0"/>
          </a:p>
        </p:txBody>
      </p:sp>
      <p:sp>
        <p:nvSpPr>
          <p:cNvPr id="566" name="Google Shape;566;p68">
            <a:extLst>
              <a:ext uri="{FF2B5EF4-FFF2-40B4-BE49-F238E27FC236}">
                <a16:creationId xmlns:a16="http://schemas.microsoft.com/office/drawing/2014/main" id="{DED5D945-C842-74A7-B197-AE9562FCA845}"/>
              </a:ext>
            </a:extLst>
          </p:cNvPr>
          <p:cNvSpPr txBox="1">
            <a:spLocks noGrp="1"/>
          </p:cNvSpPr>
          <p:nvPr>
            <p:ph type="subTitle" idx="1"/>
          </p:nvPr>
        </p:nvSpPr>
        <p:spPr>
          <a:xfrm>
            <a:off x="110090" y="789181"/>
            <a:ext cx="8943757" cy="395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Further more…</a:t>
            </a:r>
            <a:endParaRPr dirty="0"/>
          </a:p>
        </p:txBody>
      </p:sp>
      <p:sp>
        <p:nvSpPr>
          <p:cNvPr id="2" name="Rectangle 1">
            <a:extLst>
              <a:ext uri="{FF2B5EF4-FFF2-40B4-BE49-F238E27FC236}">
                <a16:creationId xmlns:a16="http://schemas.microsoft.com/office/drawing/2014/main" id="{E7A34F60-8E7A-5453-D4F9-A2D3E9643844}"/>
              </a:ext>
            </a:extLst>
          </p:cNvPr>
          <p:cNvSpPr/>
          <p:nvPr/>
        </p:nvSpPr>
        <p:spPr>
          <a:xfrm>
            <a:off x="1088885" y="1491803"/>
            <a:ext cx="2607972" cy="3039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Text Processing </a:t>
            </a:r>
            <a:r>
              <a:rPr lang="en-US" dirty="0"/>
              <a:t>:</a:t>
            </a:r>
          </a:p>
          <a:p>
            <a:pPr marL="285750" indent="-285750">
              <a:buFont typeface="Arial" panose="020B0604020202020204" pitchFamily="34" charset="0"/>
              <a:buChar char="•"/>
            </a:pPr>
            <a:r>
              <a:rPr lang="en-US" dirty="0"/>
              <a:t>Questions were encoded We use a RNN model where it remembers the past information while  remembering the present. </a:t>
            </a:r>
            <a:endParaRPr lang="en-IN" dirty="0"/>
          </a:p>
        </p:txBody>
      </p:sp>
      <p:sp>
        <p:nvSpPr>
          <p:cNvPr id="3" name="Rectangle 2">
            <a:extLst>
              <a:ext uri="{FF2B5EF4-FFF2-40B4-BE49-F238E27FC236}">
                <a16:creationId xmlns:a16="http://schemas.microsoft.com/office/drawing/2014/main" id="{D83D2E9C-3767-D22F-8254-69EDD4D27596}"/>
              </a:ext>
            </a:extLst>
          </p:cNvPr>
          <p:cNvSpPr/>
          <p:nvPr/>
        </p:nvSpPr>
        <p:spPr>
          <a:xfrm>
            <a:off x="4726544" y="1487510"/>
            <a:ext cx="3045855" cy="3039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Combining Text and Image:</a:t>
            </a:r>
          </a:p>
          <a:p>
            <a:pPr marL="285750" indent="-285750">
              <a:buFont typeface="Arial" panose="020B0604020202020204" pitchFamily="34" charset="0"/>
              <a:buChar char="•"/>
            </a:pPr>
            <a:r>
              <a:rPr lang="en-US" dirty="0"/>
              <a:t>We concatenated the image features (from CNN) and question features (from LSTM).</a:t>
            </a:r>
          </a:p>
          <a:p>
            <a:pPr marL="285750" indent="-285750">
              <a:buFont typeface="Arial" panose="020B0604020202020204" pitchFamily="34" charset="0"/>
              <a:buChar char="•"/>
            </a:pPr>
            <a:r>
              <a:rPr lang="en-US" dirty="0"/>
              <a:t>This creates a representation (combined understanding of image and text).</a:t>
            </a:r>
            <a:endParaRPr lang="en-IN" dirty="0"/>
          </a:p>
        </p:txBody>
      </p:sp>
      <p:sp>
        <p:nvSpPr>
          <p:cNvPr id="6" name="Oval 5">
            <a:extLst>
              <a:ext uri="{FF2B5EF4-FFF2-40B4-BE49-F238E27FC236}">
                <a16:creationId xmlns:a16="http://schemas.microsoft.com/office/drawing/2014/main" id="{74F15A31-9B65-B33F-0482-89DCEB8D79AF}"/>
              </a:ext>
            </a:extLst>
          </p:cNvPr>
          <p:cNvSpPr/>
          <p:nvPr/>
        </p:nvSpPr>
        <p:spPr>
          <a:xfrm>
            <a:off x="225380" y="245678"/>
            <a:ext cx="1989786" cy="51676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Middle-order</a:t>
            </a:r>
            <a:endParaRPr lang="en-IN" dirty="0"/>
          </a:p>
        </p:txBody>
      </p:sp>
      <p:grpSp>
        <p:nvGrpSpPr>
          <p:cNvPr id="7" name="Google Shape;9279;p149">
            <a:extLst>
              <a:ext uri="{FF2B5EF4-FFF2-40B4-BE49-F238E27FC236}">
                <a16:creationId xmlns:a16="http://schemas.microsoft.com/office/drawing/2014/main" id="{3BF45FB5-8B4D-AACE-5AAE-79C749EF5E6A}"/>
              </a:ext>
            </a:extLst>
          </p:cNvPr>
          <p:cNvGrpSpPr/>
          <p:nvPr/>
        </p:nvGrpSpPr>
        <p:grpSpPr>
          <a:xfrm>
            <a:off x="6754970" y="580227"/>
            <a:ext cx="728025" cy="588880"/>
            <a:chOff x="-6690625" y="3631325"/>
            <a:chExt cx="307225" cy="292225"/>
          </a:xfrm>
        </p:grpSpPr>
        <p:sp>
          <p:nvSpPr>
            <p:cNvPr id="8" name="Google Shape;9280;p149">
              <a:extLst>
                <a:ext uri="{FF2B5EF4-FFF2-40B4-BE49-F238E27FC236}">
                  <a16:creationId xmlns:a16="http://schemas.microsoft.com/office/drawing/2014/main" id="{E06FAA96-7388-687E-0318-FB3CE224EE56}"/>
                </a:ext>
              </a:extLst>
            </p:cNvPr>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281;p149">
              <a:extLst>
                <a:ext uri="{FF2B5EF4-FFF2-40B4-BE49-F238E27FC236}">
                  <a16:creationId xmlns:a16="http://schemas.microsoft.com/office/drawing/2014/main" id="{33C0594A-BED8-A644-9BB7-CEB2D0AD21D7}"/>
                </a:ext>
              </a:extLst>
            </p:cNvPr>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282;p149">
              <a:extLst>
                <a:ext uri="{FF2B5EF4-FFF2-40B4-BE49-F238E27FC236}">
                  <a16:creationId xmlns:a16="http://schemas.microsoft.com/office/drawing/2014/main" id="{0995F245-0051-1E51-7130-C9DA8628C60B}"/>
                </a:ext>
              </a:extLst>
            </p:cNvPr>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283;p149">
              <a:extLst>
                <a:ext uri="{FF2B5EF4-FFF2-40B4-BE49-F238E27FC236}">
                  <a16:creationId xmlns:a16="http://schemas.microsoft.com/office/drawing/2014/main" id="{1E26624A-6ACB-962D-4BBA-3B946F4D9442}"/>
                </a:ext>
              </a:extLst>
            </p:cNvPr>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284;p149">
              <a:extLst>
                <a:ext uri="{FF2B5EF4-FFF2-40B4-BE49-F238E27FC236}">
                  <a16:creationId xmlns:a16="http://schemas.microsoft.com/office/drawing/2014/main" id="{54D8137F-FBB6-23DD-0F00-85BFBB2FEE59}"/>
                </a:ext>
              </a:extLst>
            </p:cNvPr>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5368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4">
          <a:extLst>
            <a:ext uri="{FF2B5EF4-FFF2-40B4-BE49-F238E27FC236}">
              <a16:creationId xmlns:a16="http://schemas.microsoft.com/office/drawing/2014/main" id="{933D5A65-C566-A261-392E-EE586CF3583F}"/>
            </a:ext>
          </a:extLst>
        </p:cNvPr>
        <p:cNvGrpSpPr/>
        <p:nvPr/>
      </p:nvGrpSpPr>
      <p:grpSpPr>
        <a:xfrm>
          <a:off x="0" y="0"/>
          <a:ext cx="0" cy="0"/>
          <a:chOff x="0" y="0"/>
          <a:chExt cx="0" cy="0"/>
        </a:xfrm>
      </p:grpSpPr>
      <p:sp>
        <p:nvSpPr>
          <p:cNvPr id="565" name="Google Shape;565;p68">
            <a:extLst>
              <a:ext uri="{FF2B5EF4-FFF2-40B4-BE49-F238E27FC236}">
                <a16:creationId xmlns:a16="http://schemas.microsoft.com/office/drawing/2014/main" id="{6A97F670-CC54-C6E7-F4D1-6A7BF78E6B7D}"/>
              </a:ext>
            </a:extLst>
          </p:cNvPr>
          <p:cNvSpPr txBox="1">
            <a:spLocks noGrp="1"/>
          </p:cNvSpPr>
          <p:nvPr>
            <p:ph type="title"/>
          </p:nvPr>
        </p:nvSpPr>
        <p:spPr>
          <a:xfrm>
            <a:off x="0" y="306223"/>
            <a:ext cx="2440546" cy="3956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2000" dirty="0"/>
          </a:p>
        </p:txBody>
      </p:sp>
      <p:sp>
        <p:nvSpPr>
          <p:cNvPr id="566" name="Google Shape;566;p68">
            <a:extLst>
              <a:ext uri="{FF2B5EF4-FFF2-40B4-BE49-F238E27FC236}">
                <a16:creationId xmlns:a16="http://schemas.microsoft.com/office/drawing/2014/main" id="{5495151C-28F6-2D6A-5DB9-7F7AC91F6363}"/>
              </a:ext>
            </a:extLst>
          </p:cNvPr>
          <p:cNvSpPr txBox="1">
            <a:spLocks noGrp="1"/>
          </p:cNvSpPr>
          <p:nvPr>
            <p:ph type="subTitle" idx="1"/>
          </p:nvPr>
        </p:nvSpPr>
        <p:spPr>
          <a:xfrm>
            <a:off x="110090" y="789181"/>
            <a:ext cx="8943757" cy="395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Finally….</a:t>
            </a:r>
            <a:endParaRPr dirty="0"/>
          </a:p>
        </p:txBody>
      </p:sp>
      <p:sp>
        <p:nvSpPr>
          <p:cNvPr id="2" name="Rectangle 1">
            <a:extLst>
              <a:ext uri="{FF2B5EF4-FFF2-40B4-BE49-F238E27FC236}">
                <a16:creationId xmlns:a16="http://schemas.microsoft.com/office/drawing/2014/main" id="{0142E00B-4E7A-22C7-FE3F-0C19902278B4}"/>
              </a:ext>
            </a:extLst>
          </p:cNvPr>
          <p:cNvSpPr/>
          <p:nvPr/>
        </p:nvSpPr>
        <p:spPr>
          <a:xfrm>
            <a:off x="495837" y="1487510"/>
            <a:ext cx="3201020" cy="3039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Answer Prediction </a:t>
            </a:r>
            <a:r>
              <a:rPr lang="en-US" dirty="0"/>
              <a:t>: </a:t>
            </a:r>
          </a:p>
          <a:p>
            <a:pPr marL="285750" indent="-285750">
              <a:buFont typeface="Arial" panose="020B0604020202020204" pitchFamily="34" charset="0"/>
              <a:buChar char="•"/>
            </a:pPr>
            <a:r>
              <a:rPr lang="en-US" dirty="0"/>
              <a:t>The combined features were passed through a Dense (fully connected) layer .</a:t>
            </a:r>
          </a:p>
          <a:p>
            <a:pPr marL="285750" indent="-285750">
              <a:buFont typeface="Arial" panose="020B0604020202020204" pitchFamily="34" charset="0"/>
              <a:buChar char="•"/>
            </a:pPr>
            <a:r>
              <a:rPr lang="en-US" dirty="0"/>
              <a:t>The output is a probability distribution over all possible answers using soft-max activation.</a:t>
            </a:r>
            <a:endParaRPr lang="en-IN" dirty="0"/>
          </a:p>
        </p:txBody>
      </p:sp>
      <p:sp>
        <p:nvSpPr>
          <p:cNvPr id="3" name="Rectangle 2">
            <a:extLst>
              <a:ext uri="{FF2B5EF4-FFF2-40B4-BE49-F238E27FC236}">
                <a16:creationId xmlns:a16="http://schemas.microsoft.com/office/drawing/2014/main" id="{2D85BC4B-6312-49EC-FA65-24068FDD0CE9}"/>
              </a:ext>
            </a:extLst>
          </p:cNvPr>
          <p:cNvSpPr/>
          <p:nvPr/>
        </p:nvSpPr>
        <p:spPr>
          <a:xfrm>
            <a:off x="4726544" y="1487510"/>
            <a:ext cx="3844346" cy="3039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Model Training</a:t>
            </a:r>
            <a:r>
              <a:rPr lang="en-US" dirty="0"/>
              <a:t>:</a:t>
            </a:r>
          </a:p>
          <a:p>
            <a:pPr marL="285750" indent="-285750">
              <a:buFont typeface="Arial" panose="020B0604020202020204" pitchFamily="34" charset="0"/>
              <a:buChar char="•"/>
            </a:pPr>
            <a:r>
              <a:rPr lang="en-US" dirty="0"/>
              <a:t>We used Adam optimizer to train the model.</a:t>
            </a:r>
          </a:p>
          <a:p>
            <a:pPr marL="285750" indent="-285750">
              <a:buFont typeface="Arial" panose="020B0604020202020204" pitchFamily="34" charset="0"/>
              <a:buChar char="•"/>
            </a:pPr>
            <a:r>
              <a:rPr lang="en-US" dirty="0"/>
              <a:t>The loss function was sparse_ categorical -cross-entropy because labels were integers .</a:t>
            </a:r>
          </a:p>
          <a:p>
            <a:pPr marL="285750" indent="-285750">
              <a:buFont typeface="Arial" panose="020B0604020202020204" pitchFamily="34" charset="0"/>
              <a:buChar char="•"/>
            </a:pPr>
            <a:r>
              <a:rPr lang="en-US" dirty="0"/>
              <a:t>We evaluated the model using Top-1 Accuracy and Top-5 Accuracy.</a:t>
            </a:r>
            <a:endParaRPr lang="en-IN" dirty="0"/>
          </a:p>
        </p:txBody>
      </p:sp>
      <p:sp>
        <p:nvSpPr>
          <p:cNvPr id="5" name="Oval 4">
            <a:extLst>
              <a:ext uri="{FF2B5EF4-FFF2-40B4-BE49-F238E27FC236}">
                <a16:creationId xmlns:a16="http://schemas.microsoft.com/office/drawing/2014/main" id="{73796A2C-A473-E7E9-CAFE-02FB48FF5996}"/>
              </a:ext>
            </a:extLst>
          </p:cNvPr>
          <p:cNvSpPr/>
          <p:nvPr/>
        </p:nvSpPr>
        <p:spPr>
          <a:xfrm>
            <a:off x="158075" y="306223"/>
            <a:ext cx="2031333" cy="5697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Last-order</a:t>
            </a:r>
            <a:endParaRPr lang="en-IN" dirty="0"/>
          </a:p>
        </p:txBody>
      </p:sp>
      <p:grpSp>
        <p:nvGrpSpPr>
          <p:cNvPr id="6" name="Google Shape;9279;p149">
            <a:extLst>
              <a:ext uri="{FF2B5EF4-FFF2-40B4-BE49-F238E27FC236}">
                <a16:creationId xmlns:a16="http://schemas.microsoft.com/office/drawing/2014/main" id="{A17408AB-027A-9D43-AB69-780F33FCF536}"/>
              </a:ext>
            </a:extLst>
          </p:cNvPr>
          <p:cNvGrpSpPr/>
          <p:nvPr/>
        </p:nvGrpSpPr>
        <p:grpSpPr>
          <a:xfrm>
            <a:off x="7286221" y="481587"/>
            <a:ext cx="853227" cy="569731"/>
            <a:chOff x="-6690625" y="3631325"/>
            <a:chExt cx="307225" cy="292225"/>
          </a:xfrm>
        </p:grpSpPr>
        <p:sp>
          <p:nvSpPr>
            <p:cNvPr id="7" name="Google Shape;9280;p149">
              <a:extLst>
                <a:ext uri="{FF2B5EF4-FFF2-40B4-BE49-F238E27FC236}">
                  <a16:creationId xmlns:a16="http://schemas.microsoft.com/office/drawing/2014/main" id="{F138E9E5-B652-3E8F-9974-CFD16A79A857}"/>
                </a:ext>
              </a:extLst>
            </p:cNvPr>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281;p149">
              <a:extLst>
                <a:ext uri="{FF2B5EF4-FFF2-40B4-BE49-F238E27FC236}">
                  <a16:creationId xmlns:a16="http://schemas.microsoft.com/office/drawing/2014/main" id="{D89B3868-D51B-98B7-926C-1A68742560CF}"/>
                </a:ext>
              </a:extLst>
            </p:cNvPr>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282;p149">
              <a:extLst>
                <a:ext uri="{FF2B5EF4-FFF2-40B4-BE49-F238E27FC236}">
                  <a16:creationId xmlns:a16="http://schemas.microsoft.com/office/drawing/2014/main" id="{30EEC61F-6233-498F-0A9F-4744F95897D2}"/>
                </a:ext>
              </a:extLst>
            </p:cNvPr>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283;p149">
              <a:extLst>
                <a:ext uri="{FF2B5EF4-FFF2-40B4-BE49-F238E27FC236}">
                  <a16:creationId xmlns:a16="http://schemas.microsoft.com/office/drawing/2014/main" id="{88F1FE66-32BD-38B6-6E79-4055DC64EBB2}"/>
                </a:ext>
              </a:extLst>
            </p:cNvPr>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284;p149">
              <a:extLst>
                <a:ext uri="{FF2B5EF4-FFF2-40B4-BE49-F238E27FC236}">
                  <a16:creationId xmlns:a16="http://schemas.microsoft.com/office/drawing/2014/main" id="{AD0080E7-59A3-A3DE-6AE2-9F74ABECFA1B}"/>
                </a:ext>
              </a:extLst>
            </p:cNvPr>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44240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70"/>
          <p:cNvSpPr txBox="1">
            <a:spLocks noGrp="1"/>
          </p:cNvSpPr>
          <p:nvPr>
            <p:ph type="title"/>
          </p:nvPr>
        </p:nvSpPr>
        <p:spPr>
          <a:xfrm>
            <a:off x="1263735" y="2263641"/>
            <a:ext cx="6467218" cy="39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Detailed view</a:t>
            </a:r>
            <a:endParaRPr sz="2000" dirty="0"/>
          </a:p>
        </p:txBody>
      </p:sp>
      <p:sp>
        <p:nvSpPr>
          <p:cNvPr id="579" name="Google Shape;579;p70"/>
          <p:cNvSpPr txBox="1">
            <a:spLocks noGrp="1"/>
          </p:cNvSpPr>
          <p:nvPr>
            <p:ph type="title" idx="2"/>
          </p:nvPr>
        </p:nvSpPr>
        <p:spPr>
          <a:xfrm>
            <a:off x="2175928" y="1171738"/>
            <a:ext cx="4792144" cy="97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Results</a:t>
            </a:r>
            <a:endParaRPr dirty="0"/>
          </a:p>
        </p:txBody>
      </p:sp>
      <p:sp>
        <p:nvSpPr>
          <p:cNvPr id="580" name="Google Shape;580;p70"/>
          <p:cNvSpPr txBox="1">
            <a:spLocks noGrp="1"/>
          </p:cNvSpPr>
          <p:nvPr>
            <p:ph type="subTitle" idx="1"/>
          </p:nvPr>
        </p:nvSpPr>
        <p:spPr>
          <a:xfrm>
            <a:off x="2291400" y="2931788"/>
            <a:ext cx="4561200" cy="39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Our VQA Model has given appreciable results</a:t>
            </a:r>
            <a:endParaRPr dirty="0"/>
          </a:p>
        </p:txBody>
      </p:sp>
      <p:grpSp>
        <p:nvGrpSpPr>
          <p:cNvPr id="2" name="Google Shape;6280;p142">
            <a:extLst>
              <a:ext uri="{FF2B5EF4-FFF2-40B4-BE49-F238E27FC236}">
                <a16:creationId xmlns:a16="http://schemas.microsoft.com/office/drawing/2014/main" id="{6994B990-DE24-8C87-5DF1-ADDEF84E8344}"/>
              </a:ext>
            </a:extLst>
          </p:cNvPr>
          <p:cNvGrpSpPr/>
          <p:nvPr/>
        </p:nvGrpSpPr>
        <p:grpSpPr>
          <a:xfrm>
            <a:off x="548379" y="1512404"/>
            <a:ext cx="2085351" cy="1275872"/>
            <a:chOff x="5159450" y="1919950"/>
            <a:chExt cx="1541050" cy="862500"/>
          </a:xfrm>
        </p:grpSpPr>
        <p:sp>
          <p:nvSpPr>
            <p:cNvPr id="3" name="Google Shape;6281;p142">
              <a:extLst>
                <a:ext uri="{FF2B5EF4-FFF2-40B4-BE49-F238E27FC236}">
                  <a16:creationId xmlns:a16="http://schemas.microsoft.com/office/drawing/2014/main" id="{6F3894EB-800D-DC1A-FBEB-6DF4289E8E24}"/>
                </a:ext>
              </a:extLst>
            </p:cNvPr>
            <p:cNvSpPr/>
            <p:nvPr/>
          </p:nvSpPr>
          <p:spPr>
            <a:xfrm>
              <a:off x="5216414" y="2060033"/>
              <a:ext cx="1436820" cy="600250"/>
            </a:xfrm>
            <a:custGeom>
              <a:avLst/>
              <a:gdLst/>
              <a:ahLst/>
              <a:cxnLst/>
              <a:rect l="l" t="t" r="r" b="b"/>
              <a:pathLst>
                <a:path w="165771" h="69253" extrusionOk="0">
                  <a:moveTo>
                    <a:pt x="0" y="62158"/>
                  </a:moveTo>
                  <a:cubicBezTo>
                    <a:pt x="3093" y="59686"/>
                    <a:pt x="11731" y="46368"/>
                    <a:pt x="18559" y="47324"/>
                  </a:cubicBezTo>
                  <a:cubicBezTo>
                    <a:pt x="25388" y="48280"/>
                    <a:pt x="34933" y="75569"/>
                    <a:pt x="40971" y="67894"/>
                  </a:cubicBezTo>
                  <a:cubicBezTo>
                    <a:pt x="47009" y="60219"/>
                    <a:pt x="49466" y="8743"/>
                    <a:pt x="54788" y="1272"/>
                  </a:cubicBezTo>
                  <a:cubicBezTo>
                    <a:pt x="60110" y="-6199"/>
                    <a:pt x="66121" y="21612"/>
                    <a:pt x="72901" y="23070"/>
                  </a:cubicBezTo>
                  <a:cubicBezTo>
                    <a:pt x="79681" y="24528"/>
                    <a:pt x="89301" y="7131"/>
                    <a:pt x="95467" y="10022"/>
                  </a:cubicBezTo>
                  <a:cubicBezTo>
                    <a:pt x="101633" y="12913"/>
                    <a:pt x="104182" y="34714"/>
                    <a:pt x="109898" y="40416"/>
                  </a:cubicBezTo>
                  <a:cubicBezTo>
                    <a:pt x="115614" y="46118"/>
                    <a:pt x="123315" y="40320"/>
                    <a:pt x="129762" y="44234"/>
                  </a:cubicBezTo>
                  <a:cubicBezTo>
                    <a:pt x="136209" y="48148"/>
                    <a:pt x="142580" y="65416"/>
                    <a:pt x="148581" y="63902"/>
                  </a:cubicBezTo>
                  <a:cubicBezTo>
                    <a:pt x="154583" y="62388"/>
                    <a:pt x="162906" y="39942"/>
                    <a:pt x="165771" y="35150"/>
                  </a:cubicBezTo>
                </a:path>
              </a:pathLst>
            </a:custGeom>
            <a:noFill/>
            <a:ln w="19050" cap="flat" cmpd="sng">
              <a:solidFill>
                <a:srgbClr val="5F7D95"/>
              </a:solidFill>
              <a:prstDash val="solid"/>
              <a:round/>
              <a:headEnd type="oval" w="med" len="med"/>
              <a:tailEnd type="oval" w="med" len="med"/>
            </a:ln>
          </p:spPr>
        </p:sp>
        <p:grpSp>
          <p:nvGrpSpPr>
            <p:cNvPr id="4" name="Google Shape;6282;p142">
              <a:extLst>
                <a:ext uri="{FF2B5EF4-FFF2-40B4-BE49-F238E27FC236}">
                  <a16:creationId xmlns:a16="http://schemas.microsoft.com/office/drawing/2014/main" id="{4B1D1850-78CE-F1CD-AB5E-534AB75E7096}"/>
                </a:ext>
              </a:extLst>
            </p:cNvPr>
            <p:cNvGrpSpPr/>
            <p:nvPr/>
          </p:nvGrpSpPr>
          <p:grpSpPr>
            <a:xfrm>
              <a:off x="5159450" y="1919950"/>
              <a:ext cx="1541050" cy="862500"/>
              <a:chOff x="5159450" y="1919950"/>
              <a:chExt cx="1541050" cy="862500"/>
            </a:xfrm>
          </p:grpSpPr>
          <p:cxnSp>
            <p:nvCxnSpPr>
              <p:cNvPr id="5" name="Google Shape;6283;p142">
                <a:extLst>
                  <a:ext uri="{FF2B5EF4-FFF2-40B4-BE49-F238E27FC236}">
                    <a16:creationId xmlns:a16="http://schemas.microsoft.com/office/drawing/2014/main" id="{A2E7BA9B-63E3-F71C-6B29-A3BB26A5AAC5}"/>
                  </a:ext>
                </a:extLst>
              </p:cNvPr>
              <p:cNvCxnSpPr/>
              <p:nvPr/>
            </p:nvCxnSpPr>
            <p:spPr>
              <a:xfrm>
                <a:off x="5159450" y="1919950"/>
                <a:ext cx="0" cy="862500"/>
              </a:xfrm>
              <a:prstGeom prst="straightConnector1">
                <a:avLst/>
              </a:prstGeom>
              <a:noFill/>
              <a:ln w="9525" cap="flat" cmpd="sng">
                <a:solidFill>
                  <a:srgbClr val="E3E9ED"/>
                </a:solidFill>
                <a:prstDash val="solid"/>
                <a:round/>
                <a:headEnd type="none" w="med" len="med"/>
                <a:tailEnd type="none" w="med" len="med"/>
              </a:ln>
            </p:spPr>
          </p:cxnSp>
          <p:cxnSp>
            <p:nvCxnSpPr>
              <p:cNvPr id="6" name="Google Shape;6284;p142">
                <a:extLst>
                  <a:ext uri="{FF2B5EF4-FFF2-40B4-BE49-F238E27FC236}">
                    <a16:creationId xmlns:a16="http://schemas.microsoft.com/office/drawing/2014/main" id="{46034D38-2315-32D6-548C-04C613313498}"/>
                  </a:ext>
                </a:extLst>
              </p:cNvPr>
              <p:cNvCxnSpPr/>
              <p:nvPr/>
            </p:nvCxnSpPr>
            <p:spPr>
              <a:xfrm>
                <a:off x="5161200" y="2778975"/>
                <a:ext cx="1539300" cy="0"/>
              </a:xfrm>
              <a:prstGeom prst="straightConnector1">
                <a:avLst/>
              </a:prstGeom>
              <a:noFill/>
              <a:ln w="9525" cap="flat" cmpd="sng">
                <a:solidFill>
                  <a:srgbClr val="E3E9ED"/>
                </a:solidFill>
                <a:prstDash val="solid"/>
                <a:round/>
                <a:headEnd type="none" w="med" len="med"/>
                <a:tailEnd type="none" w="med" len="med"/>
              </a:ln>
            </p:spPr>
          </p:cxn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430FF-5BE3-39BA-73D4-D1DBD8F79FEE}"/>
              </a:ext>
            </a:extLst>
          </p:cNvPr>
          <p:cNvSpPr>
            <a:spLocks noGrp="1"/>
          </p:cNvSpPr>
          <p:nvPr>
            <p:ph type="title"/>
          </p:nvPr>
        </p:nvSpPr>
        <p:spPr/>
        <p:txBody>
          <a:bodyPr/>
          <a:lstStyle/>
          <a:p>
            <a:r>
              <a:rPr lang="en-US" dirty="0"/>
              <a:t>TRAINING AND VALIDATION  ACCURACY : </a:t>
            </a:r>
            <a:endParaRPr lang="en-IN" dirty="0"/>
          </a:p>
        </p:txBody>
      </p:sp>
      <p:pic>
        <p:nvPicPr>
          <p:cNvPr id="5" name="Picture 4">
            <a:extLst>
              <a:ext uri="{FF2B5EF4-FFF2-40B4-BE49-F238E27FC236}">
                <a16:creationId xmlns:a16="http://schemas.microsoft.com/office/drawing/2014/main" id="{DA530368-DE94-3EE6-B679-8DCD5597BBE2}"/>
              </a:ext>
            </a:extLst>
          </p:cNvPr>
          <p:cNvPicPr>
            <a:picLocks noChangeAspect="1"/>
          </p:cNvPicPr>
          <p:nvPr/>
        </p:nvPicPr>
        <p:blipFill>
          <a:blip r:embed="rId2"/>
          <a:stretch>
            <a:fillRect/>
          </a:stretch>
        </p:blipFill>
        <p:spPr>
          <a:xfrm>
            <a:off x="215217" y="1386625"/>
            <a:ext cx="8020196" cy="2790423"/>
          </a:xfrm>
          <a:prstGeom prst="rect">
            <a:avLst/>
          </a:prstGeom>
        </p:spPr>
      </p:pic>
    </p:spTree>
    <p:extLst>
      <p:ext uri="{BB962C8B-B14F-4D97-AF65-F5344CB8AC3E}">
        <p14:creationId xmlns:p14="http://schemas.microsoft.com/office/powerpoint/2010/main" val="1748030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pic>
        <p:nvPicPr>
          <p:cNvPr id="5" name="Picture 4">
            <a:extLst>
              <a:ext uri="{FF2B5EF4-FFF2-40B4-BE49-F238E27FC236}">
                <a16:creationId xmlns:a16="http://schemas.microsoft.com/office/drawing/2014/main" id="{CBBAFC87-AB00-3A1F-B86A-5718F419EBCB}"/>
              </a:ext>
            </a:extLst>
          </p:cNvPr>
          <p:cNvPicPr>
            <a:picLocks noChangeAspect="1"/>
          </p:cNvPicPr>
          <p:nvPr/>
        </p:nvPicPr>
        <p:blipFill>
          <a:blip r:embed="rId3"/>
          <a:stretch>
            <a:fillRect/>
          </a:stretch>
        </p:blipFill>
        <p:spPr>
          <a:xfrm>
            <a:off x="1657082" y="1219200"/>
            <a:ext cx="4992709" cy="2850523"/>
          </a:xfrm>
          <a:prstGeom prst="rect">
            <a:avLst/>
          </a:prstGeom>
        </p:spPr>
      </p:pic>
      <p:sp>
        <p:nvSpPr>
          <p:cNvPr id="8" name="TextBox 7">
            <a:extLst>
              <a:ext uri="{FF2B5EF4-FFF2-40B4-BE49-F238E27FC236}">
                <a16:creationId xmlns:a16="http://schemas.microsoft.com/office/drawing/2014/main" id="{9504B67C-9ECD-EDBA-4317-0A4B14911157}"/>
              </a:ext>
            </a:extLst>
          </p:cNvPr>
          <p:cNvSpPr txBox="1"/>
          <p:nvPr/>
        </p:nvSpPr>
        <p:spPr>
          <a:xfrm>
            <a:off x="1086118" y="502276"/>
            <a:ext cx="6349285" cy="646331"/>
          </a:xfrm>
          <a:prstGeom prst="rect">
            <a:avLst/>
          </a:prstGeom>
          <a:noFill/>
        </p:spPr>
        <p:txBody>
          <a:bodyPr wrap="square" rtlCol="0">
            <a:spAutoFit/>
          </a:bodyPr>
          <a:lstStyle/>
          <a:p>
            <a:r>
              <a:rPr lang="en-US" sz="3600" dirty="0"/>
              <a:t>IMAGE FOR TESTING : </a:t>
            </a:r>
            <a:endParaRPr lang="en-IN" sz="3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3" name="Title 2">
            <a:extLst>
              <a:ext uri="{FF2B5EF4-FFF2-40B4-BE49-F238E27FC236}">
                <a16:creationId xmlns:a16="http://schemas.microsoft.com/office/drawing/2014/main" id="{4BBAD5FE-643B-4C69-633B-3724C74B4446}"/>
              </a:ext>
            </a:extLst>
          </p:cNvPr>
          <p:cNvSpPr>
            <a:spLocks noGrp="1"/>
          </p:cNvSpPr>
          <p:nvPr>
            <p:ph type="title"/>
          </p:nvPr>
        </p:nvSpPr>
        <p:spPr/>
        <p:txBody>
          <a:bodyPr/>
          <a:lstStyle/>
          <a:p>
            <a:r>
              <a:rPr lang="en-US" dirty="0"/>
              <a:t>OUTPUT FOR THE CORESPONDING IMAGE :</a:t>
            </a:r>
            <a:endParaRPr lang="en-IN" dirty="0"/>
          </a:p>
        </p:txBody>
      </p:sp>
      <p:pic>
        <p:nvPicPr>
          <p:cNvPr id="5" name="Picture 4">
            <a:extLst>
              <a:ext uri="{FF2B5EF4-FFF2-40B4-BE49-F238E27FC236}">
                <a16:creationId xmlns:a16="http://schemas.microsoft.com/office/drawing/2014/main" id="{E41CB110-8529-0C9A-0A93-77A65CF93E3E}"/>
              </a:ext>
            </a:extLst>
          </p:cNvPr>
          <p:cNvPicPr>
            <a:picLocks noChangeAspect="1"/>
          </p:cNvPicPr>
          <p:nvPr/>
        </p:nvPicPr>
        <p:blipFill>
          <a:blip r:embed="rId3"/>
          <a:stretch>
            <a:fillRect/>
          </a:stretch>
        </p:blipFill>
        <p:spPr>
          <a:xfrm>
            <a:off x="772732" y="1283592"/>
            <a:ext cx="7717500" cy="3292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14C3-5E57-BA3F-7741-90BB97497E99}"/>
              </a:ext>
            </a:extLst>
          </p:cNvPr>
          <p:cNvSpPr>
            <a:spLocks noGrp="1"/>
          </p:cNvSpPr>
          <p:nvPr>
            <p:ph type="title"/>
          </p:nvPr>
        </p:nvSpPr>
        <p:spPr>
          <a:xfrm>
            <a:off x="1648619" y="1580663"/>
            <a:ext cx="7409400" cy="818400"/>
          </a:xfrm>
        </p:spPr>
        <p:txBody>
          <a:bodyPr/>
          <a:lstStyle/>
          <a:p>
            <a:pPr algn="l"/>
            <a:r>
              <a:rPr lang="en-US" sz="2400" dirty="0"/>
              <a:t>RUPA KANDULA        -    CB.SC.U4AIE24122</a:t>
            </a:r>
            <a:br>
              <a:rPr lang="en-US" sz="2400" dirty="0"/>
            </a:br>
            <a:r>
              <a:rPr lang="en-US" sz="2400" dirty="0"/>
              <a:t>KOLLI DHARANI        -    CB.SC.U4AIE24123</a:t>
            </a:r>
            <a:br>
              <a:rPr lang="en-US" sz="2400" dirty="0"/>
            </a:br>
            <a:r>
              <a:rPr lang="en-US" sz="2400" dirty="0"/>
              <a:t>K LAXMI VIGNESH   -    CB.SC.U4AIE24124</a:t>
            </a:r>
            <a:br>
              <a:rPr lang="en-US" sz="2400" dirty="0"/>
            </a:br>
            <a:r>
              <a:rPr lang="en-US" sz="2400" dirty="0"/>
              <a:t>K VARALASKHMI      -    CB.SC.U4AIE24125</a:t>
            </a:r>
            <a:endParaRPr lang="en-IN" sz="2400" dirty="0"/>
          </a:p>
        </p:txBody>
      </p:sp>
      <p:sp>
        <p:nvSpPr>
          <p:cNvPr id="3" name="Title 2">
            <a:extLst>
              <a:ext uri="{FF2B5EF4-FFF2-40B4-BE49-F238E27FC236}">
                <a16:creationId xmlns:a16="http://schemas.microsoft.com/office/drawing/2014/main" id="{3078F766-43BD-4DFD-19C7-9FF572AE9889}"/>
              </a:ext>
            </a:extLst>
          </p:cNvPr>
          <p:cNvSpPr>
            <a:spLocks noGrp="1"/>
          </p:cNvSpPr>
          <p:nvPr>
            <p:ph type="title" idx="2"/>
          </p:nvPr>
        </p:nvSpPr>
        <p:spPr>
          <a:xfrm>
            <a:off x="831193" y="471986"/>
            <a:ext cx="4032728" cy="734335"/>
          </a:xfrm>
        </p:spPr>
        <p:txBody>
          <a:bodyPr/>
          <a:lstStyle/>
          <a:p>
            <a:r>
              <a:rPr lang="en-US" sz="3200" dirty="0"/>
              <a:t>GROUP MEMEBERS : </a:t>
            </a:r>
            <a:endParaRPr lang="en-IN" sz="3200" dirty="0"/>
          </a:p>
        </p:txBody>
      </p:sp>
      <p:grpSp>
        <p:nvGrpSpPr>
          <p:cNvPr id="4" name="Google Shape;9376;p149">
            <a:extLst>
              <a:ext uri="{FF2B5EF4-FFF2-40B4-BE49-F238E27FC236}">
                <a16:creationId xmlns:a16="http://schemas.microsoft.com/office/drawing/2014/main" id="{96E11F60-D14E-9EF0-DDF9-B99F577EAC66}"/>
              </a:ext>
            </a:extLst>
          </p:cNvPr>
          <p:cNvGrpSpPr/>
          <p:nvPr/>
        </p:nvGrpSpPr>
        <p:grpSpPr>
          <a:xfrm>
            <a:off x="109470" y="2698124"/>
            <a:ext cx="1275009" cy="1757965"/>
            <a:chOff x="-5971525" y="3273750"/>
            <a:chExt cx="292250" cy="290650"/>
          </a:xfrm>
        </p:grpSpPr>
        <p:sp>
          <p:nvSpPr>
            <p:cNvPr id="5" name="Google Shape;9377;p149">
              <a:extLst>
                <a:ext uri="{FF2B5EF4-FFF2-40B4-BE49-F238E27FC236}">
                  <a16:creationId xmlns:a16="http://schemas.microsoft.com/office/drawing/2014/main" id="{87BB9381-1B81-C192-93F2-8D1BE2F65FC0}"/>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378;p149">
              <a:extLst>
                <a:ext uri="{FF2B5EF4-FFF2-40B4-BE49-F238E27FC236}">
                  <a16:creationId xmlns:a16="http://schemas.microsoft.com/office/drawing/2014/main" id="{B6D74123-A142-4699-FEAC-E0092394F446}"/>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36552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7473E-CB0B-9FB9-2CF4-3E7745C09D76}"/>
              </a:ext>
            </a:extLst>
          </p:cNvPr>
          <p:cNvSpPr>
            <a:spLocks noGrp="1"/>
          </p:cNvSpPr>
          <p:nvPr>
            <p:ph type="title"/>
          </p:nvPr>
        </p:nvSpPr>
        <p:spPr/>
        <p:txBody>
          <a:bodyPr/>
          <a:lstStyle/>
          <a:p>
            <a:r>
              <a:rPr lang="en-US" dirty="0"/>
              <a:t>DISCUSSION ON RESULTS :</a:t>
            </a:r>
            <a:br>
              <a:rPr lang="en-US" dirty="0"/>
            </a:br>
            <a:endParaRPr lang="en-IN" dirty="0"/>
          </a:p>
        </p:txBody>
      </p:sp>
      <p:sp>
        <p:nvSpPr>
          <p:cNvPr id="3" name="TextBox 2">
            <a:extLst>
              <a:ext uri="{FF2B5EF4-FFF2-40B4-BE49-F238E27FC236}">
                <a16:creationId xmlns:a16="http://schemas.microsoft.com/office/drawing/2014/main" id="{44D68FD7-D338-4B3E-3821-F6F28621D819}"/>
              </a:ext>
            </a:extLst>
          </p:cNvPr>
          <p:cNvSpPr txBox="1"/>
          <p:nvPr/>
        </p:nvSpPr>
        <p:spPr>
          <a:xfrm>
            <a:off x="656823" y="1210614"/>
            <a:ext cx="7834647" cy="1815882"/>
          </a:xfrm>
          <a:prstGeom prst="rect">
            <a:avLst/>
          </a:prstGeom>
          <a:noFill/>
        </p:spPr>
        <p:txBody>
          <a:bodyPr wrap="square" rtlCol="0">
            <a:spAutoFit/>
          </a:bodyPr>
          <a:lstStyle/>
          <a:p>
            <a:pPr marL="285750" indent="-285750">
              <a:buFont typeface="Arial" panose="020B0604020202020204" pitchFamily="34" charset="0"/>
              <a:buChar char="•"/>
            </a:pPr>
            <a:r>
              <a:rPr lang="en-US" dirty="0"/>
              <a:t>We got accuracy of </a:t>
            </a:r>
            <a:r>
              <a:rPr lang="en-US" i="1" dirty="0">
                <a:highlight>
                  <a:srgbClr val="FFFF00"/>
                </a:highlight>
              </a:rPr>
              <a:t>40.12% </a:t>
            </a:r>
            <a:r>
              <a:rPr lang="en-US" dirty="0"/>
              <a:t>on training where as the original paper has got the accuracy of </a:t>
            </a:r>
            <a:r>
              <a:rPr lang="en-US" i="1" dirty="0">
                <a:highlight>
                  <a:srgbClr val="FFFF00"/>
                </a:highlight>
              </a:rPr>
              <a:t>51%.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got top-k-accuracy has </a:t>
            </a:r>
            <a:r>
              <a:rPr lang="en-US" i="1" dirty="0">
                <a:highlight>
                  <a:srgbClr val="FFFF00"/>
                </a:highlight>
              </a:rPr>
              <a:t>95% </a:t>
            </a:r>
            <a:r>
              <a:rPr lang="en-US" dirty="0"/>
              <a:t>which the means our correct answer is present in the top </a:t>
            </a:r>
            <a:r>
              <a:rPr lang="en-US" i="1" dirty="0"/>
              <a:t>5</a:t>
            </a:r>
            <a:r>
              <a:rPr lang="en-US" dirty="0"/>
              <a:t> predicted answers, Original paper does not it consists this.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Even though we have accuracy a bit less than original paper accuracy our model is correctly predicting the shape, size, material as we tested on the testing image. </a:t>
            </a:r>
          </a:p>
        </p:txBody>
      </p:sp>
      <p:grpSp>
        <p:nvGrpSpPr>
          <p:cNvPr id="4" name="Google Shape;9419;p149">
            <a:extLst>
              <a:ext uri="{FF2B5EF4-FFF2-40B4-BE49-F238E27FC236}">
                <a16:creationId xmlns:a16="http://schemas.microsoft.com/office/drawing/2014/main" id="{93E6BFC4-31BA-5230-4158-D55275EBFBA4}"/>
              </a:ext>
            </a:extLst>
          </p:cNvPr>
          <p:cNvGrpSpPr/>
          <p:nvPr/>
        </p:nvGrpSpPr>
        <p:grpSpPr>
          <a:xfrm>
            <a:off x="7025425" y="3116354"/>
            <a:ext cx="1184856" cy="908294"/>
            <a:chOff x="-5611575" y="3272950"/>
            <a:chExt cx="294600" cy="291450"/>
          </a:xfrm>
        </p:grpSpPr>
        <p:sp>
          <p:nvSpPr>
            <p:cNvPr id="5" name="Google Shape;9420;p149">
              <a:extLst>
                <a:ext uri="{FF2B5EF4-FFF2-40B4-BE49-F238E27FC236}">
                  <a16:creationId xmlns:a16="http://schemas.microsoft.com/office/drawing/2014/main" id="{4A32A1BE-4F5F-C2FE-C80E-20FE53755442}"/>
                </a:ext>
              </a:extLst>
            </p:cNvPr>
            <p:cNvSpPr/>
            <p:nvPr/>
          </p:nvSpPr>
          <p:spPr>
            <a:xfrm>
              <a:off x="-5594250" y="3273750"/>
              <a:ext cx="85875" cy="84300"/>
            </a:xfrm>
            <a:custGeom>
              <a:avLst/>
              <a:gdLst/>
              <a:ahLst/>
              <a:cxnLst/>
              <a:rect l="l" t="t" r="r" b="b"/>
              <a:pathLst>
                <a:path w="3435" h="3372" extrusionOk="0">
                  <a:moveTo>
                    <a:pt x="1734" y="0"/>
                  </a:moveTo>
                  <a:cubicBezTo>
                    <a:pt x="788" y="0"/>
                    <a:pt x="32" y="756"/>
                    <a:pt x="32" y="1702"/>
                  </a:cubicBezTo>
                  <a:cubicBezTo>
                    <a:pt x="1" y="2678"/>
                    <a:pt x="820" y="3371"/>
                    <a:pt x="1702" y="3371"/>
                  </a:cubicBezTo>
                  <a:cubicBezTo>
                    <a:pt x="2269" y="3371"/>
                    <a:pt x="2899" y="3025"/>
                    <a:pt x="3214" y="2426"/>
                  </a:cubicBezTo>
                  <a:cubicBezTo>
                    <a:pt x="3340" y="2206"/>
                    <a:pt x="3435" y="1922"/>
                    <a:pt x="3435" y="1702"/>
                  </a:cubicBezTo>
                  <a:cubicBezTo>
                    <a:pt x="3435" y="756"/>
                    <a:pt x="2679" y="0"/>
                    <a:pt x="173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421;p149">
              <a:extLst>
                <a:ext uri="{FF2B5EF4-FFF2-40B4-BE49-F238E27FC236}">
                  <a16:creationId xmlns:a16="http://schemas.microsoft.com/office/drawing/2014/main" id="{547C3E28-B8DD-87E6-76D4-EEEB62E7A975}"/>
                </a:ext>
              </a:extLst>
            </p:cNvPr>
            <p:cNvSpPr/>
            <p:nvPr/>
          </p:nvSpPr>
          <p:spPr>
            <a:xfrm>
              <a:off x="-5457200" y="3324950"/>
              <a:ext cx="67775" cy="67750"/>
            </a:xfrm>
            <a:custGeom>
              <a:avLst/>
              <a:gdLst/>
              <a:ahLst/>
              <a:cxnLst/>
              <a:rect l="l" t="t" r="r" b="b"/>
              <a:pathLst>
                <a:path w="2711" h="2710" extrusionOk="0">
                  <a:moveTo>
                    <a:pt x="1009" y="0"/>
                  </a:moveTo>
                  <a:cubicBezTo>
                    <a:pt x="410" y="158"/>
                    <a:pt x="1" y="662"/>
                    <a:pt x="1" y="1323"/>
                  </a:cubicBezTo>
                  <a:cubicBezTo>
                    <a:pt x="1" y="2079"/>
                    <a:pt x="631" y="2710"/>
                    <a:pt x="1355" y="2710"/>
                  </a:cubicBezTo>
                  <a:cubicBezTo>
                    <a:pt x="1985" y="2710"/>
                    <a:pt x="2553" y="2268"/>
                    <a:pt x="2710" y="1701"/>
                  </a:cubicBezTo>
                  <a:lnTo>
                    <a:pt x="1355" y="1701"/>
                  </a:lnTo>
                  <a:cubicBezTo>
                    <a:pt x="1166" y="1701"/>
                    <a:pt x="1009" y="1544"/>
                    <a:pt x="1009" y="1323"/>
                  </a:cubicBezTo>
                  <a:lnTo>
                    <a:pt x="100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422;p149">
              <a:extLst>
                <a:ext uri="{FF2B5EF4-FFF2-40B4-BE49-F238E27FC236}">
                  <a16:creationId xmlns:a16="http://schemas.microsoft.com/office/drawing/2014/main" id="{F10F7346-C69E-B4EB-44F3-D11E1905B52B}"/>
                </a:ext>
              </a:extLst>
            </p:cNvPr>
            <p:cNvSpPr/>
            <p:nvPr/>
          </p:nvSpPr>
          <p:spPr>
            <a:xfrm>
              <a:off x="-5415450" y="3325725"/>
              <a:ext cx="25225" cy="24450"/>
            </a:xfrm>
            <a:custGeom>
              <a:avLst/>
              <a:gdLst/>
              <a:ahLst/>
              <a:cxnLst/>
              <a:rect l="l" t="t" r="r" b="b"/>
              <a:pathLst>
                <a:path w="1009" h="978" extrusionOk="0">
                  <a:moveTo>
                    <a:pt x="0" y="1"/>
                  </a:moveTo>
                  <a:lnTo>
                    <a:pt x="0" y="977"/>
                  </a:lnTo>
                  <a:lnTo>
                    <a:pt x="1009" y="977"/>
                  </a:lnTo>
                  <a:cubicBezTo>
                    <a:pt x="883" y="473"/>
                    <a:pt x="473" y="127"/>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23;p149">
              <a:extLst>
                <a:ext uri="{FF2B5EF4-FFF2-40B4-BE49-F238E27FC236}">
                  <a16:creationId xmlns:a16="http://schemas.microsoft.com/office/drawing/2014/main" id="{1C4B6B0D-000F-AA72-3EEC-383A816239DE}"/>
                </a:ext>
              </a:extLst>
            </p:cNvPr>
            <p:cNvSpPr/>
            <p:nvPr/>
          </p:nvSpPr>
          <p:spPr>
            <a:xfrm>
              <a:off x="-5611575" y="3359600"/>
              <a:ext cx="118950" cy="204800"/>
            </a:xfrm>
            <a:custGeom>
              <a:avLst/>
              <a:gdLst/>
              <a:ahLst/>
              <a:cxnLst/>
              <a:rect l="l" t="t" r="r" b="b"/>
              <a:pathLst>
                <a:path w="4758" h="8192" extrusionOk="0">
                  <a:moveTo>
                    <a:pt x="694" y="0"/>
                  </a:moveTo>
                  <a:cubicBezTo>
                    <a:pt x="253" y="410"/>
                    <a:pt x="1" y="1008"/>
                    <a:pt x="1" y="1670"/>
                  </a:cubicBezTo>
                  <a:lnTo>
                    <a:pt x="1" y="3718"/>
                  </a:lnTo>
                  <a:cubicBezTo>
                    <a:pt x="1" y="4159"/>
                    <a:pt x="253" y="4569"/>
                    <a:pt x="662" y="4726"/>
                  </a:cubicBezTo>
                  <a:lnTo>
                    <a:pt x="662" y="7152"/>
                  </a:lnTo>
                  <a:cubicBezTo>
                    <a:pt x="662" y="7687"/>
                    <a:pt x="1135" y="8192"/>
                    <a:pt x="1670" y="8192"/>
                  </a:cubicBezTo>
                  <a:lnTo>
                    <a:pt x="3057" y="8192"/>
                  </a:lnTo>
                  <a:cubicBezTo>
                    <a:pt x="3624" y="8192"/>
                    <a:pt x="4096" y="7719"/>
                    <a:pt x="4096" y="7152"/>
                  </a:cubicBezTo>
                  <a:lnTo>
                    <a:pt x="4096" y="4726"/>
                  </a:lnTo>
                  <a:cubicBezTo>
                    <a:pt x="4474" y="4569"/>
                    <a:pt x="4758" y="4190"/>
                    <a:pt x="4758" y="3718"/>
                  </a:cubicBezTo>
                  <a:lnTo>
                    <a:pt x="4758" y="1670"/>
                  </a:lnTo>
                  <a:cubicBezTo>
                    <a:pt x="4758" y="1008"/>
                    <a:pt x="4474" y="410"/>
                    <a:pt x="4033" y="0"/>
                  </a:cubicBezTo>
                  <a:cubicBezTo>
                    <a:pt x="3718" y="347"/>
                    <a:pt x="3246" y="567"/>
                    <a:pt x="2742" y="662"/>
                  </a:cubicBezTo>
                  <a:lnTo>
                    <a:pt x="2742" y="2395"/>
                  </a:lnTo>
                  <a:cubicBezTo>
                    <a:pt x="2742" y="2584"/>
                    <a:pt x="2584" y="2741"/>
                    <a:pt x="2395" y="2741"/>
                  </a:cubicBezTo>
                  <a:cubicBezTo>
                    <a:pt x="2175" y="2741"/>
                    <a:pt x="2017" y="2584"/>
                    <a:pt x="2017" y="2395"/>
                  </a:cubicBezTo>
                  <a:lnTo>
                    <a:pt x="2017" y="662"/>
                  </a:lnTo>
                  <a:cubicBezTo>
                    <a:pt x="1513" y="567"/>
                    <a:pt x="1040" y="347"/>
                    <a:pt x="6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24;p149">
              <a:extLst>
                <a:ext uri="{FF2B5EF4-FFF2-40B4-BE49-F238E27FC236}">
                  <a16:creationId xmlns:a16="http://schemas.microsoft.com/office/drawing/2014/main" id="{582D3B34-C514-2E96-9DEB-5B223370DC1F}"/>
                </a:ext>
              </a:extLst>
            </p:cNvPr>
            <p:cNvSpPr/>
            <p:nvPr/>
          </p:nvSpPr>
          <p:spPr>
            <a:xfrm>
              <a:off x="-5510750" y="3272950"/>
              <a:ext cx="193775" cy="187475"/>
            </a:xfrm>
            <a:custGeom>
              <a:avLst/>
              <a:gdLst/>
              <a:ahLst/>
              <a:cxnLst/>
              <a:rect l="l" t="t" r="r" b="b"/>
              <a:pathLst>
                <a:path w="7751" h="7499" extrusionOk="0">
                  <a:moveTo>
                    <a:pt x="3497" y="1355"/>
                  </a:moveTo>
                  <a:cubicBezTo>
                    <a:pt x="4663" y="1355"/>
                    <a:pt x="5577" y="2269"/>
                    <a:pt x="5577" y="3403"/>
                  </a:cubicBezTo>
                  <a:cubicBezTo>
                    <a:pt x="5577" y="4569"/>
                    <a:pt x="4600" y="5451"/>
                    <a:pt x="3497" y="5451"/>
                  </a:cubicBezTo>
                  <a:cubicBezTo>
                    <a:pt x="2363" y="5451"/>
                    <a:pt x="1450" y="4569"/>
                    <a:pt x="1450" y="3403"/>
                  </a:cubicBezTo>
                  <a:cubicBezTo>
                    <a:pt x="1450" y="2269"/>
                    <a:pt x="2363" y="1355"/>
                    <a:pt x="3497" y="1355"/>
                  </a:cubicBezTo>
                  <a:close/>
                  <a:moveTo>
                    <a:pt x="0" y="1"/>
                  </a:moveTo>
                  <a:cubicBezTo>
                    <a:pt x="441" y="410"/>
                    <a:pt x="725" y="1009"/>
                    <a:pt x="725" y="1671"/>
                  </a:cubicBezTo>
                  <a:cubicBezTo>
                    <a:pt x="725" y="2112"/>
                    <a:pt x="599" y="2521"/>
                    <a:pt x="410" y="2868"/>
                  </a:cubicBezTo>
                  <a:cubicBezTo>
                    <a:pt x="1040" y="3403"/>
                    <a:pt x="1387" y="4191"/>
                    <a:pt x="1387" y="5105"/>
                  </a:cubicBezTo>
                  <a:lnTo>
                    <a:pt x="1387" y="7152"/>
                  </a:lnTo>
                  <a:cubicBezTo>
                    <a:pt x="1387" y="7278"/>
                    <a:pt x="1387" y="7404"/>
                    <a:pt x="1355" y="7499"/>
                  </a:cubicBezTo>
                  <a:lnTo>
                    <a:pt x="5829" y="7499"/>
                  </a:lnTo>
                  <a:cubicBezTo>
                    <a:pt x="6396" y="7499"/>
                    <a:pt x="6900" y="7026"/>
                    <a:pt x="6900" y="6491"/>
                  </a:cubicBezTo>
                  <a:lnTo>
                    <a:pt x="6900" y="694"/>
                  </a:lnTo>
                  <a:lnTo>
                    <a:pt x="7246" y="694"/>
                  </a:lnTo>
                  <a:cubicBezTo>
                    <a:pt x="7751" y="694"/>
                    <a:pt x="7751" y="1"/>
                    <a:pt x="72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66563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3" name="Title 2">
            <a:extLst>
              <a:ext uri="{FF2B5EF4-FFF2-40B4-BE49-F238E27FC236}">
                <a16:creationId xmlns:a16="http://schemas.microsoft.com/office/drawing/2014/main" id="{DBE35F8A-23B3-1D70-352D-B8836EC81F71}"/>
              </a:ext>
            </a:extLst>
          </p:cNvPr>
          <p:cNvSpPr>
            <a:spLocks noGrp="1"/>
          </p:cNvSpPr>
          <p:nvPr>
            <p:ph type="title"/>
          </p:nvPr>
        </p:nvSpPr>
        <p:spPr/>
        <p:txBody>
          <a:bodyPr/>
          <a:lstStyle/>
          <a:p>
            <a:r>
              <a:rPr lang="en-US" dirty="0"/>
              <a:t>LIMITATIONS : </a:t>
            </a:r>
            <a:endParaRPr lang="en-IN" dirty="0"/>
          </a:p>
        </p:txBody>
      </p:sp>
      <p:sp>
        <p:nvSpPr>
          <p:cNvPr id="11" name="TextBox 10">
            <a:extLst>
              <a:ext uri="{FF2B5EF4-FFF2-40B4-BE49-F238E27FC236}">
                <a16:creationId xmlns:a16="http://schemas.microsoft.com/office/drawing/2014/main" id="{0BA6FDCA-2D6C-3577-5DAD-1F9AAFCE50D6}"/>
              </a:ext>
            </a:extLst>
          </p:cNvPr>
          <p:cNvSpPr txBox="1"/>
          <p:nvPr/>
        </p:nvSpPr>
        <p:spPr>
          <a:xfrm>
            <a:off x="667555" y="1536879"/>
            <a:ext cx="7808890" cy="1600438"/>
          </a:xfrm>
          <a:prstGeom prst="rect">
            <a:avLst/>
          </a:prstGeom>
          <a:noFill/>
        </p:spPr>
        <p:txBody>
          <a:bodyPr wrap="square" rtlCol="0">
            <a:spAutoFit/>
          </a:bodyPr>
          <a:lstStyle/>
          <a:p>
            <a:pPr marL="285750" indent="-285750">
              <a:buFont typeface="Arial" panose="020B0604020202020204" pitchFamily="34" charset="0"/>
              <a:buChar char="•"/>
            </a:pPr>
            <a:r>
              <a:rPr lang="en-US" dirty="0"/>
              <a:t>CLEVR_v1.0 is a simple images so our might struggle with real world complex images.</a:t>
            </a:r>
          </a:p>
          <a:p>
            <a:endParaRPr lang="en-US" dirty="0"/>
          </a:p>
          <a:p>
            <a:pPr marL="285750" indent="-285750">
              <a:buFont typeface="Arial" panose="020B0604020202020204" pitchFamily="34" charset="0"/>
              <a:buChar char="•"/>
            </a:pPr>
            <a:r>
              <a:rPr lang="en-US" dirty="0"/>
              <a:t>It takes a lot of time and needs powerful computers to train on the whole dataset.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 if the question is hard or unclear the model might give a wrong answer.</a:t>
            </a:r>
          </a:p>
          <a:p>
            <a:pPr marL="285750" indent="-285750">
              <a:buFont typeface="Arial" panose="020B0604020202020204" pitchFamily="34" charset="0"/>
              <a:buChar char="•"/>
            </a:pPr>
            <a:endParaRPr lang="en-IN" dirty="0"/>
          </a:p>
          <a:p>
            <a:endParaRPr lang="en-US" dirty="0"/>
          </a:p>
        </p:txBody>
      </p:sp>
      <p:grpSp>
        <p:nvGrpSpPr>
          <p:cNvPr id="2" name="Google Shape;7997;p146">
            <a:extLst>
              <a:ext uri="{FF2B5EF4-FFF2-40B4-BE49-F238E27FC236}">
                <a16:creationId xmlns:a16="http://schemas.microsoft.com/office/drawing/2014/main" id="{B475D2F7-B08F-BB5F-EB81-41892D9CC1A7}"/>
              </a:ext>
            </a:extLst>
          </p:cNvPr>
          <p:cNvGrpSpPr/>
          <p:nvPr/>
        </p:nvGrpSpPr>
        <p:grpSpPr>
          <a:xfrm>
            <a:off x="6883758" y="379928"/>
            <a:ext cx="1332964" cy="1041042"/>
            <a:chOff x="-30735200" y="3552550"/>
            <a:chExt cx="292225" cy="290925"/>
          </a:xfrm>
        </p:grpSpPr>
        <p:sp>
          <p:nvSpPr>
            <p:cNvPr id="4" name="Google Shape;7998;p146">
              <a:extLst>
                <a:ext uri="{FF2B5EF4-FFF2-40B4-BE49-F238E27FC236}">
                  <a16:creationId xmlns:a16="http://schemas.microsoft.com/office/drawing/2014/main" id="{0A829667-78DB-155F-A046-2F28454F11DA}"/>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999;p146">
              <a:extLst>
                <a:ext uri="{FF2B5EF4-FFF2-40B4-BE49-F238E27FC236}">
                  <a16:creationId xmlns:a16="http://schemas.microsoft.com/office/drawing/2014/main" id="{C22FC304-9660-F134-52F9-F5A2EDB2D42B}"/>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75"/>
          <p:cNvSpPr txBox="1">
            <a:spLocks noGrp="1"/>
          </p:cNvSpPr>
          <p:nvPr>
            <p:ph type="title"/>
          </p:nvPr>
        </p:nvSpPr>
        <p:spPr>
          <a:xfrm>
            <a:off x="319132" y="583741"/>
            <a:ext cx="6427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FUTURE SCOPE: </a:t>
            </a:r>
            <a:endParaRPr dirty="0"/>
          </a:p>
        </p:txBody>
      </p:sp>
      <p:sp>
        <p:nvSpPr>
          <p:cNvPr id="16" name="TextBox 15">
            <a:extLst>
              <a:ext uri="{FF2B5EF4-FFF2-40B4-BE49-F238E27FC236}">
                <a16:creationId xmlns:a16="http://schemas.microsoft.com/office/drawing/2014/main" id="{41DD8445-BD7A-44BE-A489-78D76A6D3350}"/>
              </a:ext>
            </a:extLst>
          </p:cNvPr>
          <p:cNvSpPr txBox="1"/>
          <p:nvPr/>
        </p:nvSpPr>
        <p:spPr>
          <a:xfrm>
            <a:off x="669622" y="1663809"/>
            <a:ext cx="4808112" cy="2246769"/>
          </a:xfrm>
          <a:prstGeom prst="rect">
            <a:avLst/>
          </a:prstGeom>
          <a:noFill/>
        </p:spPr>
        <p:txBody>
          <a:bodyPr wrap="square" rtlCol="0">
            <a:spAutoFit/>
          </a:bodyPr>
          <a:lstStyle/>
          <a:p>
            <a:pPr marL="285750" indent="-285750">
              <a:buFont typeface="Arial" panose="020B0604020202020204" pitchFamily="34" charset="0"/>
              <a:buChar char="•"/>
            </a:pPr>
            <a:r>
              <a:rPr lang="en-US" dirty="0"/>
              <a:t>To extend our model to work on real-world complex images </a:t>
            </a:r>
          </a:p>
          <a:p>
            <a:endParaRPr lang="en-US" dirty="0"/>
          </a:p>
          <a:p>
            <a:pPr marL="285750" indent="-285750">
              <a:buFont typeface="Arial" panose="020B0604020202020204" pitchFamily="34" charset="0"/>
              <a:buChar char="•"/>
            </a:pPr>
            <a:r>
              <a:rPr lang="en-IN" dirty="0"/>
              <a:t>Voice assistant that can answer visual questions which can be helpful for visually impaired people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Extend the model to answer question based on video frames instead of just single images.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Need to train the model using whole dataset.</a:t>
            </a:r>
            <a:endParaRPr lang="en-US" dirty="0"/>
          </a:p>
        </p:txBody>
      </p:sp>
      <p:grpSp>
        <p:nvGrpSpPr>
          <p:cNvPr id="2" name="Google Shape;7284;p145">
            <a:extLst>
              <a:ext uri="{FF2B5EF4-FFF2-40B4-BE49-F238E27FC236}">
                <a16:creationId xmlns:a16="http://schemas.microsoft.com/office/drawing/2014/main" id="{07D47ADF-DF01-CBA9-3FCC-6A448688E178}"/>
              </a:ext>
            </a:extLst>
          </p:cNvPr>
          <p:cNvGrpSpPr/>
          <p:nvPr/>
        </p:nvGrpSpPr>
        <p:grpSpPr>
          <a:xfrm>
            <a:off x="6565302" y="1457728"/>
            <a:ext cx="1284372" cy="1114022"/>
            <a:chOff x="-62890750" y="3747425"/>
            <a:chExt cx="330825" cy="317900"/>
          </a:xfrm>
        </p:grpSpPr>
        <p:sp>
          <p:nvSpPr>
            <p:cNvPr id="3" name="Google Shape;7285;p145">
              <a:extLst>
                <a:ext uri="{FF2B5EF4-FFF2-40B4-BE49-F238E27FC236}">
                  <a16:creationId xmlns:a16="http://schemas.microsoft.com/office/drawing/2014/main" id="{AE29ACF5-3C87-5067-1E19-5E55CCFC2A95}"/>
                </a:ext>
              </a:extLst>
            </p:cNvPr>
            <p:cNvSpPr/>
            <p:nvPr/>
          </p:nvSpPr>
          <p:spPr>
            <a:xfrm>
              <a:off x="-62890750" y="3747425"/>
              <a:ext cx="313500" cy="195825"/>
            </a:xfrm>
            <a:custGeom>
              <a:avLst/>
              <a:gdLst/>
              <a:ahLst/>
              <a:cxnLst/>
              <a:rect l="l" t="t" r="r" b="b"/>
              <a:pathLst>
                <a:path w="12540" h="7833" extrusionOk="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286;p145">
              <a:extLst>
                <a:ext uri="{FF2B5EF4-FFF2-40B4-BE49-F238E27FC236}">
                  <a16:creationId xmlns:a16="http://schemas.microsoft.com/office/drawing/2014/main" id="{6124A747-34C9-BCB7-A7D5-55DB0EE6A821}"/>
                </a:ext>
              </a:extLst>
            </p:cNvPr>
            <p:cNvSpPr/>
            <p:nvPr/>
          </p:nvSpPr>
          <p:spPr>
            <a:xfrm>
              <a:off x="-62874975" y="3869075"/>
              <a:ext cx="315050" cy="196250"/>
            </a:xfrm>
            <a:custGeom>
              <a:avLst/>
              <a:gdLst/>
              <a:ahLst/>
              <a:cxnLst/>
              <a:rect l="l" t="t" r="r" b="b"/>
              <a:pathLst>
                <a:path w="12602" h="7850" extrusionOk="0">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287;p145">
              <a:extLst>
                <a:ext uri="{FF2B5EF4-FFF2-40B4-BE49-F238E27FC236}">
                  <a16:creationId xmlns:a16="http://schemas.microsoft.com/office/drawing/2014/main" id="{2AAEA9FE-E2EE-C1DD-5F0E-D10DB8342E83}"/>
                </a:ext>
              </a:extLst>
            </p:cNvPr>
            <p:cNvSpPr/>
            <p:nvPr/>
          </p:nvSpPr>
          <p:spPr>
            <a:xfrm>
              <a:off x="-62751325" y="3834525"/>
              <a:ext cx="15775" cy="26800"/>
            </a:xfrm>
            <a:custGeom>
              <a:avLst/>
              <a:gdLst/>
              <a:ahLst/>
              <a:cxnLst/>
              <a:rect l="l" t="t" r="r" b="b"/>
              <a:pathLst>
                <a:path w="631" h="1072" extrusionOk="0">
                  <a:moveTo>
                    <a:pt x="630" y="1"/>
                  </a:moveTo>
                  <a:cubicBezTo>
                    <a:pt x="410" y="221"/>
                    <a:pt x="158" y="599"/>
                    <a:pt x="0" y="1072"/>
                  </a:cubicBezTo>
                  <a:lnTo>
                    <a:pt x="630" y="1072"/>
                  </a:lnTo>
                  <a:lnTo>
                    <a:pt x="63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288;p145">
              <a:extLst>
                <a:ext uri="{FF2B5EF4-FFF2-40B4-BE49-F238E27FC236}">
                  <a16:creationId xmlns:a16="http://schemas.microsoft.com/office/drawing/2014/main" id="{9A3DC78B-701C-1B50-644C-364FF898BAA6}"/>
                </a:ext>
              </a:extLst>
            </p:cNvPr>
            <p:cNvSpPr/>
            <p:nvPr/>
          </p:nvSpPr>
          <p:spPr>
            <a:xfrm>
              <a:off x="-62715100" y="3950300"/>
              <a:ext cx="15775" cy="26025"/>
            </a:xfrm>
            <a:custGeom>
              <a:avLst/>
              <a:gdLst/>
              <a:ahLst/>
              <a:cxnLst/>
              <a:rect l="l" t="t" r="r" b="b"/>
              <a:pathLst>
                <a:path w="631" h="1041" extrusionOk="0">
                  <a:moveTo>
                    <a:pt x="1" y="1"/>
                  </a:moveTo>
                  <a:lnTo>
                    <a:pt x="1" y="1041"/>
                  </a:lnTo>
                  <a:cubicBezTo>
                    <a:pt x="253" y="852"/>
                    <a:pt x="473" y="473"/>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289;p145">
              <a:extLst>
                <a:ext uri="{FF2B5EF4-FFF2-40B4-BE49-F238E27FC236}">
                  <a16:creationId xmlns:a16="http://schemas.microsoft.com/office/drawing/2014/main" id="{4DE4961A-84AF-BA96-4B24-D8D21AC07E5A}"/>
                </a:ext>
              </a:extLst>
            </p:cNvPr>
            <p:cNvSpPr/>
            <p:nvPr/>
          </p:nvSpPr>
          <p:spPr>
            <a:xfrm>
              <a:off x="-62751325" y="3950300"/>
              <a:ext cx="15775" cy="26025"/>
            </a:xfrm>
            <a:custGeom>
              <a:avLst/>
              <a:gdLst/>
              <a:ahLst/>
              <a:cxnLst/>
              <a:rect l="l" t="t" r="r" b="b"/>
              <a:pathLst>
                <a:path w="631" h="1041" extrusionOk="0">
                  <a:moveTo>
                    <a:pt x="0" y="1"/>
                  </a:moveTo>
                  <a:cubicBezTo>
                    <a:pt x="158" y="473"/>
                    <a:pt x="410" y="852"/>
                    <a:pt x="630" y="1041"/>
                  </a:cubicBezTo>
                  <a:lnTo>
                    <a:pt x="63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290;p145">
              <a:extLst>
                <a:ext uri="{FF2B5EF4-FFF2-40B4-BE49-F238E27FC236}">
                  <a16:creationId xmlns:a16="http://schemas.microsoft.com/office/drawing/2014/main" id="{841AF0C6-8654-0A36-1469-5FB68F168B69}"/>
                </a:ext>
              </a:extLst>
            </p:cNvPr>
            <p:cNvSpPr/>
            <p:nvPr/>
          </p:nvSpPr>
          <p:spPr>
            <a:xfrm>
              <a:off x="-62822225" y="3881000"/>
              <a:ext cx="44125" cy="48075"/>
            </a:xfrm>
            <a:custGeom>
              <a:avLst/>
              <a:gdLst/>
              <a:ahLst/>
              <a:cxnLst/>
              <a:rect l="l" t="t" r="r" b="b"/>
              <a:pathLst>
                <a:path w="1765" h="1923" extrusionOk="0">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291;p145">
              <a:extLst>
                <a:ext uri="{FF2B5EF4-FFF2-40B4-BE49-F238E27FC236}">
                  <a16:creationId xmlns:a16="http://schemas.microsoft.com/office/drawing/2014/main" id="{6D1BD309-CC76-0BDC-978F-72413A1209D0}"/>
                </a:ext>
              </a:extLst>
            </p:cNvPr>
            <p:cNvSpPr/>
            <p:nvPr/>
          </p:nvSpPr>
          <p:spPr>
            <a:xfrm>
              <a:off x="-62715100" y="3833750"/>
              <a:ext cx="15775" cy="26800"/>
            </a:xfrm>
            <a:custGeom>
              <a:avLst/>
              <a:gdLst/>
              <a:ahLst/>
              <a:cxnLst/>
              <a:rect l="l" t="t" r="r" b="b"/>
              <a:pathLst>
                <a:path w="631" h="1072" extrusionOk="0">
                  <a:moveTo>
                    <a:pt x="1" y="0"/>
                  </a:moveTo>
                  <a:lnTo>
                    <a:pt x="1" y="1071"/>
                  </a:lnTo>
                  <a:lnTo>
                    <a:pt x="631" y="1071"/>
                  </a:lnTo>
                  <a:cubicBezTo>
                    <a:pt x="505" y="599"/>
                    <a:pt x="253" y="189"/>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292;p145">
              <a:extLst>
                <a:ext uri="{FF2B5EF4-FFF2-40B4-BE49-F238E27FC236}">
                  <a16:creationId xmlns:a16="http://schemas.microsoft.com/office/drawing/2014/main" id="{5A1F4EEC-A16B-C9CD-0B73-E97ECC531285}"/>
                </a:ext>
              </a:extLst>
            </p:cNvPr>
            <p:cNvSpPr/>
            <p:nvPr/>
          </p:nvSpPr>
          <p:spPr>
            <a:xfrm>
              <a:off x="-62758425" y="3881000"/>
              <a:ext cx="22875" cy="48075"/>
            </a:xfrm>
            <a:custGeom>
              <a:avLst/>
              <a:gdLst/>
              <a:ahLst/>
              <a:cxnLst/>
              <a:rect l="l" t="t" r="r" b="b"/>
              <a:pathLst>
                <a:path w="915" h="1923" extrusionOk="0">
                  <a:moveTo>
                    <a:pt x="95" y="0"/>
                  </a:moveTo>
                  <a:cubicBezTo>
                    <a:pt x="64" y="316"/>
                    <a:pt x="1" y="631"/>
                    <a:pt x="1" y="977"/>
                  </a:cubicBezTo>
                  <a:cubicBezTo>
                    <a:pt x="1" y="1324"/>
                    <a:pt x="64" y="1670"/>
                    <a:pt x="95" y="1922"/>
                  </a:cubicBezTo>
                  <a:lnTo>
                    <a:pt x="914" y="1922"/>
                  </a:lnTo>
                  <a:lnTo>
                    <a:pt x="9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293;p145">
              <a:extLst>
                <a:ext uri="{FF2B5EF4-FFF2-40B4-BE49-F238E27FC236}">
                  <a16:creationId xmlns:a16="http://schemas.microsoft.com/office/drawing/2014/main" id="{3F7130E4-172D-0A95-CB8F-925FAF3F059C}"/>
                </a:ext>
              </a:extLst>
            </p:cNvPr>
            <p:cNvSpPr/>
            <p:nvPr/>
          </p:nvSpPr>
          <p:spPr>
            <a:xfrm>
              <a:off x="-62715100" y="3809325"/>
              <a:ext cx="74850" cy="51225"/>
            </a:xfrm>
            <a:custGeom>
              <a:avLst/>
              <a:gdLst/>
              <a:ahLst/>
              <a:cxnLst/>
              <a:rect l="l" t="t" r="r" b="b"/>
              <a:pathLst>
                <a:path w="2994" h="2049" extrusionOk="0">
                  <a:moveTo>
                    <a:pt x="1" y="1"/>
                  </a:moveTo>
                  <a:lnTo>
                    <a:pt x="1" y="32"/>
                  </a:lnTo>
                  <a:cubicBezTo>
                    <a:pt x="631" y="253"/>
                    <a:pt x="1198" y="1009"/>
                    <a:pt x="1481" y="2048"/>
                  </a:cubicBezTo>
                  <a:lnTo>
                    <a:pt x="2994" y="2048"/>
                  </a:lnTo>
                  <a:cubicBezTo>
                    <a:pt x="2426" y="946"/>
                    <a:pt x="1324" y="158"/>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294;p145">
              <a:extLst>
                <a:ext uri="{FF2B5EF4-FFF2-40B4-BE49-F238E27FC236}">
                  <a16:creationId xmlns:a16="http://schemas.microsoft.com/office/drawing/2014/main" id="{93092B13-5725-26D1-74D7-5E6AAAF28671}"/>
                </a:ext>
              </a:extLst>
            </p:cNvPr>
            <p:cNvSpPr/>
            <p:nvPr/>
          </p:nvSpPr>
          <p:spPr>
            <a:xfrm>
              <a:off x="-62715875" y="3950300"/>
              <a:ext cx="75625" cy="51225"/>
            </a:xfrm>
            <a:custGeom>
              <a:avLst/>
              <a:gdLst/>
              <a:ahLst/>
              <a:cxnLst/>
              <a:rect l="l" t="t" r="r" b="b"/>
              <a:pathLst>
                <a:path w="3025" h="2049" extrusionOk="0">
                  <a:moveTo>
                    <a:pt x="1512" y="1"/>
                  </a:moveTo>
                  <a:cubicBezTo>
                    <a:pt x="1229" y="1009"/>
                    <a:pt x="662" y="1765"/>
                    <a:pt x="0" y="1986"/>
                  </a:cubicBezTo>
                  <a:lnTo>
                    <a:pt x="0" y="2049"/>
                  </a:lnTo>
                  <a:lnTo>
                    <a:pt x="32" y="2049"/>
                  </a:lnTo>
                  <a:cubicBezTo>
                    <a:pt x="1355" y="1891"/>
                    <a:pt x="2457" y="1104"/>
                    <a:pt x="30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295;p145">
              <a:extLst>
                <a:ext uri="{FF2B5EF4-FFF2-40B4-BE49-F238E27FC236}">
                  <a16:creationId xmlns:a16="http://schemas.microsoft.com/office/drawing/2014/main" id="{4D1EE28A-50AB-C405-35D0-2E60E6DC374E}"/>
                </a:ext>
              </a:extLst>
            </p:cNvPr>
            <p:cNvSpPr/>
            <p:nvPr/>
          </p:nvSpPr>
          <p:spPr>
            <a:xfrm>
              <a:off x="-62811200" y="3949525"/>
              <a:ext cx="75650" cy="52000"/>
            </a:xfrm>
            <a:custGeom>
              <a:avLst/>
              <a:gdLst/>
              <a:ahLst/>
              <a:cxnLst/>
              <a:rect l="l" t="t" r="r" b="b"/>
              <a:pathLst>
                <a:path w="3026" h="2080" extrusionOk="0">
                  <a:moveTo>
                    <a:pt x="1" y="0"/>
                  </a:moveTo>
                  <a:cubicBezTo>
                    <a:pt x="600" y="1166"/>
                    <a:pt x="1702" y="1954"/>
                    <a:pt x="3025" y="2080"/>
                  </a:cubicBezTo>
                  <a:lnTo>
                    <a:pt x="3025" y="2017"/>
                  </a:lnTo>
                  <a:cubicBezTo>
                    <a:pt x="2364" y="1796"/>
                    <a:pt x="1860" y="1040"/>
                    <a:pt x="154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296;p145">
              <a:extLst>
                <a:ext uri="{FF2B5EF4-FFF2-40B4-BE49-F238E27FC236}">
                  <a16:creationId xmlns:a16="http://schemas.microsoft.com/office/drawing/2014/main" id="{924748BD-8898-9690-97F5-1BDD4D079169}"/>
                </a:ext>
              </a:extLst>
            </p:cNvPr>
            <p:cNvSpPr/>
            <p:nvPr/>
          </p:nvSpPr>
          <p:spPr>
            <a:xfrm>
              <a:off x="-62673350" y="3881000"/>
              <a:ext cx="44125" cy="48075"/>
            </a:xfrm>
            <a:custGeom>
              <a:avLst/>
              <a:gdLst/>
              <a:ahLst/>
              <a:cxnLst/>
              <a:rect l="l" t="t" r="r" b="b"/>
              <a:pathLst>
                <a:path w="1765" h="1923" extrusionOk="0">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297;p145">
              <a:extLst>
                <a:ext uri="{FF2B5EF4-FFF2-40B4-BE49-F238E27FC236}">
                  <a16:creationId xmlns:a16="http://schemas.microsoft.com/office/drawing/2014/main" id="{E9478278-AEC7-766D-D953-C763A30F9658}"/>
                </a:ext>
              </a:extLst>
            </p:cNvPr>
            <p:cNvSpPr/>
            <p:nvPr/>
          </p:nvSpPr>
          <p:spPr>
            <a:xfrm>
              <a:off x="-62810400" y="3810125"/>
              <a:ext cx="75625" cy="51200"/>
            </a:xfrm>
            <a:custGeom>
              <a:avLst/>
              <a:gdLst/>
              <a:ahLst/>
              <a:cxnLst/>
              <a:rect l="l" t="t" r="r" b="b"/>
              <a:pathLst>
                <a:path w="3025" h="2048" extrusionOk="0">
                  <a:moveTo>
                    <a:pt x="2993" y="0"/>
                  </a:moveTo>
                  <a:cubicBezTo>
                    <a:pt x="1702" y="158"/>
                    <a:pt x="599" y="945"/>
                    <a:pt x="0" y="2048"/>
                  </a:cubicBezTo>
                  <a:lnTo>
                    <a:pt x="1544" y="2048"/>
                  </a:lnTo>
                  <a:cubicBezTo>
                    <a:pt x="1828" y="1008"/>
                    <a:pt x="2363" y="284"/>
                    <a:pt x="3025" y="32"/>
                  </a:cubicBezTo>
                  <a:lnTo>
                    <a:pt x="30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298;p145">
              <a:extLst>
                <a:ext uri="{FF2B5EF4-FFF2-40B4-BE49-F238E27FC236}">
                  <a16:creationId xmlns:a16="http://schemas.microsoft.com/office/drawing/2014/main" id="{BE9E567E-0F0E-C8E8-55CB-0E2AF8281198}"/>
                </a:ext>
              </a:extLst>
            </p:cNvPr>
            <p:cNvSpPr/>
            <p:nvPr/>
          </p:nvSpPr>
          <p:spPr>
            <a:xfrm>
              <a:off x="-62715100" y="3881000"/>
              <a:ext cx="22850" cy="48075"/>
            </a:xfrm>
            <a:custGeom>
              <a:avLst/>
              <a:gdLst/>
              <a:ahLst/>
              <a:cxnLst/>
              <a:rect l="l" t="t" r="r" b="b"/>
              <a:pathLst>
                <a:path w="914" h="1923" extrusionOk="0">
                  <a:moveTo>
                    <a:pt x="1" y="0"/>
                  </a:moveTo>
                  <a:lnTo>
                    <a:pt x="1" y="1922"/>
                  </a:lnTo>
                  <a:lnTo>
                    <a:pt x="851" y="1922"/>
                  </a:lnTo>
                  <a:cubicBezTo>
                    <a:pt x="883" y="1607"/>
                    <a:pt x="914" y="1292"/>
                    <a:pt x="914" y="977"/>
                  </a:cubicBezTo>
                  <a:cubicBezTo>
                    <a:pt x="914" y="662"/>
                    <a:pt x="883" y="316"/>
                    <a:pt x="8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43"/>
                                        </p:tgtEl>
                                        <p:attrNameLst>
                                          <p:attrName>style.visibility</p:attrName>
                                        </p:attrNameLst>
                                      </p:cBhvr>
                                      <p:to>
                                        <p:strVal val="visible"/>
                                      </p:to>
                                    </p:set>
                                    <p:anim calcmode="lin" valueType="num">
                                      <p:cBhvr additive="base">
                                        <p:cTn id="7" dur="1000"/>
                                        <p:tgtEl>
                                          <p:spTgt spid="6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2">
          <a:extLst>
            <a:ext uri="{FF2B5EF4-FFF2-40B4-BE49-F238E27FC236}">
              <a16:creationId xmlns:a16="http://schemas.microsoft.com/office/drawing/2014/main" id="{94CED7CC-6964-662E-0B08-9A556123F868}"/>
            </a:ext>
          </a:extLst>
        </p:cNvPr>
        <p:cNvGrpSpPr/>
        <p:nvPr/>
      </p:nvGrpSpPr>
      <p:grpSpPr>
        <a:xfrm>
          <a:off x="0" y="0"/>
          <a:ext cx="0" cy="0"/>
          <a:chOff x="0" y="0"/>
          <a:chExt cx="0" cy="0"/>
        </a:xfrm>
      </p:grpSpPr>
      <p:sp>
        <p:nvSpPr>
          <p:cNvPr id="643" name="Google Shape;643;p75">
            <a:extLst>
              <a:ext uri="{FF2B5EF4-FFF2-40B4-BE49-F238E27FC236}">
                <a16:creationId xmlns:a16="http://schemas.microsoft.com/office/drawing/2014/main" id="{4C90D74B-2C55-9EB7-B2D2-C2D94C4A4F71}"/>
              </a:ext>
            </a:extLst>
          </p:cNvPr>
          <p:cNvSpPr txBox="1">
            <a:spLocks noGrp="1"/>
          </p:cNvSpPr>
          <p:nvPr>
            <p:ph type="title"/>
          </p:nvPr>
        </p:nvSpPr>
        <p:spPr>
          <a:xfrm>
            <a:off x="3122054" y="2154269"/>
            <a:ext cx="277364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i="1" dirty="0"/>
              <a:t>THANK YOU</a:t>
            </a:r>
            <a:endParaRPr i="1" dirty="0"/>
          </a:p>
        </p:txBody>
      </p:sp>
      <p:sp>
        <p:nvSpPr>
          <p:cNvPr id="16" name="TextBox 15">
            <a:extLst>
              <a:ext uri="{FF2B5EF4-FFF2-40B4-BE49-F238E27FC236}">
                <a16:creationId xmlns:a16="http://schemas.microsoft.com/office/drawing/2014/main" id="{862CCF4F-D88D-6E7B-5ACF-EE49909BAE81}"/>
              </a:ext>
            </a:extLst>
          </p:cNvPr>
          <p:cNvSpPr txBox="1"/>
          <p:nvPr/>
        </p:nvSpPr>
        <p:spPr>
          <a:xfrm>
            <a:off x="669622" y="1663809"/>
            <a:ext cx="4808112" cy="523220"/>
          </a:xfrm>
          <a:prstGeom prst="rect">
            <a:avLst/>
          </a:prstGeom>
          <a:noFill/>
        </p:spPr>
        <p:txBody>
          <a:bodyPr wrap="square" rtlCol="0">
            <a:spAutoFit/>
          </a:bodyPr>
          <a:lstStyle/>
          <a:p>
            <a:endParaRPr lang="en-US" dirty="0"/>
          </a:p>
          <a:p>
            <a:endParaRPr lang="en-IN" dirty="0"/>
          </a:p>
        </p:txBody>
      </p:sp>
    </p:spTree>
    <p:extLst>
      <p:ext uri="{BB962C8B-B14F-4D97-AF65-F5344CB8AC3E}">
        <p14:creationId xmlns:p14="http://schemas.microsoft.com/office/powerpoint/2010/main" val="206299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43"/>
                                        </p:tgtEl>
                                        <p:attrNameLst>
                                          <p:attrName>style.visibility</p:attrName>
                                        </p:attrNameLst>
                                      </p:cBhvr>
                                      <p:to>
                                        <p:strVal val="visible"/>
                                      </p:to>
                                    </p:set>
                                    <p:anim calcmode="lin" valueType="num">
                                      <p:cBhvr additive="base">
                                        <p:cTn id="7" dur="1000"/>
                                        <p:tgtEl>
                                          <p:spTgt spid="6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63"/>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Introduction</a:t>
            </a:r>
            <a:endParaRPr dirty="0"/>
          </a:p>
        </p:txBody>
      </p:sp>
      <p:sp>
        <p:nvSpPr>
          <p:cNvPr id="518" name="Google Shape;518;p63"/>
          <p:cNvSpPr txBox="1">
            <a:spLocks noGrp="1"/>
          </p:cNvSpPr>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Description of the topic </a:t>
            </a:r>
            <a:endParaRPr dirty="0"/>
          </a:p>
        </p:txBody>
      </p:sp>
      <p:sp>
        <p:nvSpPr>
          <p:cNvPr id="519" name="Google Shape;519;p63"/>
          <p:cNvSpPr txBox="1">
            <a:spLocks noGrp="1"/>
          </p:cNvSpPr>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Overview</a:t>
            </a:r>
            <a:endParaRPr dirty="0"/>
          </a:p>
        </p:txBody>
      </p:sp>
      <p:sp>
        <p:nvSpPr>
          <p:cNvPr id="520" name="Google Shape;520;p63"/>
          <p:cNvSpPr txBox="1">
            <a:spLocks noGrp="1"/>
          </p:cNvSpPr>
          <p:nvPr>
            <p:ph type="title" idx="4"/>
          </p:nvPr>
        </p:nvSpPr>
        <p:spPr>
          <a:xfrm>
            <a:off x="4166400" y="109532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521" name="Google Shape;521;p63"/>
          <p:cNvSpPr txBox="1">
            <a:spLocks noGrp="1"/>
          </p:cNvSpPr>
          <p:nvPr>
            <p:ph type="title" idx="13"/>
          </p:nvPr>
        </p:nvSpPr>
        <p:spPr>
          <a:xfrm>
            <a:off x="1482600" y="2714087"/>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522" name="Google Shape;522;p63"/>
          <p:cNvSpPr txBox="1">
            <a:spLocks noGrp="1"/>
          </p:cNvSpPr>
          <p:nvPr>
            <p:ph type="title" idx="2"/>
          </p:nvPr>
        </p:nvSpPr>
        <p:spPr>
          <a:xfrm>
            <a:off x="1482600" y="109532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523" name="Google Shape;523;p63"/>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t>Objective</a:t>
            </a:r>
          </a:p>
        </p:txBody>
      </p:sp>
      <p:sp>
        <p:nvSpPr>
          <p:cNvPr id="524" name="Google Shape;524;p63"/>
          <p:cNvSpPr txBox="1">
            <a:spLocks noGrp="1"/>
          </p:cNvSpPr>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t>O</a:t>
            </a:r>
            <a:r>
              <a:rPr lang="en" dirty="0"/>
              <a:t>ur goals</a:t>
            </a:r>
            <a:endParaRPr dirty="0"/>
          </a:p>
        </p:txBody>
      </p:sp>
      <p:sp>
        <p:nvSpPr>
          <p:cNvPr id="525" name="Google Shape;525;p63"/>
          <p:cNvSpPr txBox="1">
            <a:spLocks noGrp="1"/>
          </p:cNvSpPr>
          <p:nvPr>
            <p:ph type="title" idx="6"/>
          </p:nvPr>
        </p:nvSpPr>
        <p:spPr>
          <a:xfrm>
            <a:off x="6087599" y="1677218"/>
            <a:ext cx="2650715" cy="81484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Literature Review</a:t>
            </a:r>
            <a:endParaRPr dirty="0"/>
          </a:p>
        </p:txBody>
      </p:sp>
      <p:sp>
        <p:nvSpPr>
          <p:cNvPr id="526" name="Google Shape;526;p63"/>
          <p:cNvSpPr txBox="1">
            <a:spLocks noGrp="1"/>
          </p:cNvSpPr>
          <p:nvPr>
            <p:ph type="title" idx="7"/>
          </p:nvPr>
        </p:nvSpPr>
        <p:spPr>
          <a:xfrm>
            <a:off x="6850200" y="109532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527" name="Google Shape;527;p63"/>
          <p:cNvSpPr txBox="1">
            <a:spLocks noGrp="1"/>
          </p:cNvSpPr>
          <p:nvPr>
            <p:ph type="title" idx="9"/>
          </p:nvPr>
        </p:nvSpPr>
        <p:spPr>
          <a:xfrm>
            <a:off x="720000" y="3313578"/>
            <a:ext cx="2731538" cy="68531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About our Dataset</a:t>
            </a:r>
            <a:endParaRPr dirty="0"/>
          </a:p>
        </p:txBody>
      </p:sp>
      <p:sp>
        <p:nvSpPr>
          <p:cNvPr id="528" name="Google Shape;528;p63"/>
          <p:cNvSpPr txBox="1">
            <a:spLocks noGrp="1"/>
          </p:cNvSpPr>
          <p:nvPr>
            <p:ph type="subTitle" idx="14"/>
          </p:nvPr>
        </p:nvSpPr>
        <p:spPr>
          <a:xfrm>
            <a:off x="905299" y="3852304"/>
            <a:ext cx="2336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CLEVR V1.0</a:t>
            </a:r>
            <a:endParaRPr dirty="0"/>
          </a:p>
        </p:txBody>
      </p:sp>
      <p:sp>
        <p:nvSpPr>
          <p:cNvPr id="529" name="Google Shape;529;p63"/>
          <p:cNvSpPr txBox="1">
            <a:spLocks noGrp="1"/>
          </p:cNvSpPr>
          <p:nvPr>
            <p:ph type="title" idx="15"/>
          </p:nvPr>
        </p:nvSpPr>
        <p:spPr>
          <a:xfrm>
            <a:off x="3403799" y="3313579"/>
            <a:ext cx="2778060" cy="8849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t>Advantages and disadvantages</a:t>
            </a:r>
          </a:p>
        </p:txBody>
      </p:sp>
      <p:sp>
        <p:nvSpPr>
          <p:cNvPr id="530" name="Google Shape;530;p63"/>
          <p:cNvSpPr txBox="1">
            <a:spLocks noGrp="1"/>
          </p:cNvSpPr>
          <p:nvPr>
            <p:ph type="title" idx="16"/>
          </p:nvPr>
        </p:nvSpPr>
        <p:spPr>
          <a:xfrm>
            <a:off x="4166400" y="2714087"/>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05</a:t>
            </a:r>
            <a:endParaRPr dirty="0"/>
          </a:p>
        </p:txBody>
      </p:sp>
      <p:sp>
        <p:nvSpPr>
          <p:cNvPr id="531" name="Google Shape;531;p63"/>
          <p:cNvSpPr txBox="1">
            <a:spLocks noGrp="1"/>
          </p:cNvSpPr>
          <p:nvPr>
            <p:ph type="subTitle" idx="17"/>
          </p:nvPr>
        </p:nvSpPr>
        <p:spPr>
          <a:xfrm>
            <a:off x="3508718" y="4125775"/>
            <a:ext cx="2336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Plus and minus points</a:t>
            </a:r>
            <a:endParaRPr dirty="0"/>
          </a:p>
        </p:txBody>
      </p:sp>
      <p:sp>
        <p:nvSpPr>
          <p:cNvPr id="532" name="Google Shape;532;p63"/>
          <p:cNvSpPr txBox="1">
            <a:spLocks noGrp="1"/>
          </p:cNvSpPr>
          <p:nvPr>
            <p:ph type="title" idx="18"/>
          </p:nvPr>
        </p:nvSpPr>
        <p:spPr>
          <a:xfrm>
            <a:off x="6087600" y="3313579"/>
            <a:ext cx="2778058"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Model Architecture</a:t>
            </a:r>
            <a:endParaRPr dirty="0"/>
          </a:p>
        </p:txBody>
      </p:sp>
      <p:sp>
        <p:nvSpPr>
          <p:cNvPr id="533" name="Google Shape;533;p63"/>
          <p:cNvSpPr txBox="1">
            <a:spLocks noGrp="1"/>
          </p:cNvSpPr>
          <p:nvPr>
            <p:ph type="title" idx="19"/>
          </p:nvPr>
        </p:nvSpPr>
        <p:spPr>
          <a:xfrm>
            <a:off x="6850200" y="2714087"/>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06</a:t>
            </a:r>
            <a:endParaRPr dirty="0"/>
          </a:p>
        </p:txBody>
      </p:sp>
      <p:sp>
        <p:nvSpPr>
          <p:cNvPr id="534" name="Google Shape;534;p63"/>
          <p:cNvSpPr txBox="1">
            <a:spLocks noGrp="1"/>
          </p:cNvSpPr>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The Blueprint</a:t>
            </a:r>
            <a:endParaRPr dirty="0"/>
          </a:p>
        </p:txBody>
      </p:sp>
      <p:sp>
        <p:nvSpPr>
          <p:cNvPr id="535" name="Google Shape;535;p63"/>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35"/>
                                        </p:tgtEl>
                                        <p:attrNameLst>
                                          <p:attrName>style.visibility</p:attrName>
                                        </p:attrNameLst>
                                      </p:cBhvr>
                                      <p:to>
                                        <p:strVal val="visible"/>
                                      </p:to>
                                    </p:set>
                                    <p:anim calcmode="lin" valueType="num">
                                      <p:cBhvr additive="base">
                                        <p:cTn id="7" dur="1000"/>
                                        <p:tgtEl>
                                          <p:spTgt spid="535"/>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517"/>
                                        </p:tgtEl>
                                        <p:attrNameLst>
                                          <p:attrName>style.visibility</p:attrName>
                                        </p:attrNameLst>
                                      </p:cBhvr>
                                      <p:to>
                                        <p:strVal val="visible"/>
                                      </p:to>
                                    </p:set>
                                    <p:anim calcmode="lin" valueType="num">
                                      <p:cBhvr additive="base">
                                        <p:cTn id="12" dur="1000"/>
                                        <p:tgtEl>
                                          <p:spTgt spid="517"/>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518"/>
                                        </p:tgtEl>
                                        <p:attrNameLst>
                                          <p:attrName>style.visibility</p:attrName>
                                        </p:attrNameLst>
                                      </p:cBhvr>
                                      <p:to>
                                        <p:strVal val="visible"/>
                                      </p:to>
                                    </p:set>
                                    <p:anim calcmode="lin" valueType="num">
                                      <p:cBhvr additive="base">
                                        <p:cTn id="15" dur="1000"/>
                                        <p:tgtEl>
                                          <p:spTgt spid="518"/>
                                        </p:tgtEl>
                                        <p:attrNameLst>
                                          <p:attrName>ppt_x</p:attrName>
                                        </p:attrNameLst>
                                      </p:cBhvr>
                                      <p:tavLst>
                                        <p:tav tm="0">
                                          <p:val>
                                            <p:strVal val="#ppt_x+1"/>
                                          </p:val>
                                        </p:tav>
                                        <p:tav tm="100000">
                                          <p:val>
                                            <p:strVal val="#ppt_x"/>
                                          </p:val>
                                        </p:tav>
                                      </p:tavLst>
                                    </p:anim>
                                  </p:childTnLst>
                                </p:cTn>
                              </p:par>
                              <p:par>
                                <p:cTn id="16" presetID="2" presetClass="entr" presetSubtype="2" fill="hold" nodeType="withEffect">
                                  <p:stCondLst>
                                    <p:cond delay="0"/>
                                  </p:stCondLst>
                                  <p:childTnLst>
                                    <p:set>
                                      <p:cBhvr>
                                        <p:cTn id="17" dur="1" fill="hold">
                                          <p:stCondLst>
                                            <p:cond delay="0"/>
                                          </p:stCondLst>
                                        </p:cTn>
                                        <p:tgtEl>
                                          <p:spTgt spid="522"/>
                                        </p:tgtEl>
                                        <p:attrNameLst>
                                          <p:attrName>style.visibility</p:attrName>
                                        </p:attrNameLst>
                                      </p:cBhvr>
                                      <p:to>
                                        <p:strVal val="visible"/>
                                      </p:to>
                                    </p:set>
                                    <p:anim calcmode="lin" valueType="num">
                                      <p:cBhvr additive="base">
                                        <p:cTn id="18" dur="1000"/>
                                        <p:tgtEl>
                                          <p:spTgt spid="522"/>
                                        </p:tgtEl>
                                        <p:attrNameLst>
                                          <p:attrName>ppt_x</p:attrName>
                                        </p:attrNameLst>
                                      </p:cBhvr>
                                      <p:tavLst>
                                        <p:tav tm="0">
                                          <p:val>
                                            <p:strVal val="#ppt_x+1"/>
                                          </p:val>
                                        </p:tav>
                                        <p:tav tm="100000">
                                          <p:val>
                                            <p:strVal val="#ppt_x"/>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520"/>
                                        </p:tgtEl>
                                        <p:attrNameLst>
                                          <p:attrName>style.visibility</p:attrName>
                                        </p:attrNameLst>
                                      </p:cBhvr>
                                      <p:to>
                                        <p:strVal val="visible"/>
                                      </p:to>
                                    </p:set>
                                    <p:anim calcmode="lin" valueType="num">
                                      <p:cBhvr additive="base">
                                        <p:cTn id="23" dur="1000"/>
                                        <p:tgtEl>
                                          <p:spTgt spid="520"/>
                                        </p:tgtEl>
                                        <p:attrNameLst>
                                          <p:attrName>ppt_x</p:attrName>
                                        </p:attrNameLst>
                                      </p:cBhvr>
                                      <p:tavLst>
                                        <p:tav tm="0">
                                          <p:val>
                                            <p:strVal val="#ppt_x+1"/>
                                          </p:val>
                                        </p:tav>
                                        <p:tav tm="100000">
                                          <p:val>
                                            <p:strVal val="#ppt_x"/>
                                          </p:val>
                                        </p:tav>
                                      </p:tavLst>
                                    </p:anim>
                                  </p:childTnLst>
                                </p:cTn>
                              </p:par>
                              <p:par>
                                <p:cTn id="24" presetID="2" presetClass="entr" presetSubtype="2" fill="hold" nodeType="withEffect">
                                  <p:stCondLst>
                                    <p:cond delay="0"/>
                                  </p:stCondLst>
                                  <p:childTnLst>
                                    <p:set>
                                      <p:cBhvr>
                                        <p:cTn id="25" dur="1" fill="hold">
                                          <p:stCondLst>
                                            <p:cond delay="0"/>
                                          </p:stCondLst>
                                        </p:cTn>
                                        <p:tgtEl>
                                          <p:spTgt spid="523"/>
                                        </p:tgtEl>
                                        <p:attrNameLst>
                                          <p:attrName>style.visibility</p:attrName>
                                        </p:attrNameLst>
                                      </p:cBhvr>
                                      <p:to>
                                        <p:strVal val="visible"/>
                                      </p:to>
                                    </p:set>
                                    <p:anim calcmode="lin" valueType="num">
                                      <p:cBhvr additive="base">
                                        <p:cTn id="26" dur="1000"/>
                                        <p:tgtEl>
                                          <p:spTgt spid="523"/>
                                        </p:tgtEl>
                                        <p:attrNameLst>
                                          <p:attrName>ppt_x</p:attrName>
                                        </p:attrNameLst>
                                      </p:cBhvr>
                                      <p:tavLst>
                                        <p:tav tm="0">
                                          <p:val>
                                            <p:strVal val="#ppt_x+1"/>
                                          </p:val>
                                        </p:tav>
                                        <p:tav tm="100000">
                                          <p:val>
                                            <p:strVal val="#ppt_x"/>
                                          </p:val>
                                        </p:tav>
                                      </p:tavLst>
                                    </p:anim>
                                  </p:childTnLst>
                                </p:cTn>
                              </p:par>
                              <p:par>
                                <p:cTn id="27" presetID="2" presetClass="entr" presetSubtype="2" fill="hold" nodeType="withEffect">
                                  <p:stCondLst>
                                    <p:cond delay="0"/>
                                  </p:stCondLst>
                                  <p:childTnLst>
                                    <p:set>
                                      <p:cBhvr>
                                        <p:cTn id="28" dur="1" fill="hold">
                                          <p:stCondLst>
                                            <p:cond delay="0"/>
                                          </p:stCondLst>
                                        </p:cTn>
                                        <p:tgtEl>
                                          <p:spTgt spid="524"/>
                                        </p:tgtEl>
                                        <p:attrNameLst>
                                          <p:attrName>style.visibility</p:attrName>
                                        </p:attrNameLst>
                                      </p:cBhvr>
                                      <p:to>
                                        <p:strVal val="visible"/>
                                      </p:to>
                                    </p:set>
                                    <p:anim calcmode="lin" valueType="num">
                                      <p:cBhvr additive="base">
                                        <p:cTn id="29" dur="1000"/>
                                        <p:tgtEl>
                                          <p:spTgt spid="524"/>
                                        </p:tgtEl>
                                        <p:attrNameLst>
                                          <p:attrName>ppt_x</p:attrName>
                                        </p:attrNameLst>
                                      </p:cBhvr>
                                      <p:tavLst>
                                        <p:tav tm="0">
                                          <p:val>
                                            <p:strVal val="#ppt_x+1"/>
                                          </p:val>
                                        </p:tav>
                                        <p:tav tm="100000">
                                          <p:val>
                                            <p:strVal val="#ppt_x"/>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519"/>
                                        </p:tgtEl>
                                        <p:attrNameLst>
                                          <p:attrName>style.visibility</p:attrName>
                                        </p:attrNameLst>
                                      </p:cBhvr>
                                      <p:to>
                                        <p:strVal val="visible"/>
                                      </p:to>
                                    </p:set>
                                    <p:anim calcmode="lin" valueType="num">
                                      <p:cBhvr additive="base">
                                        <p:cTn id="34" dur="1000"/>
                                        <p:tgtEl>
                                          <p:spTgt spid="519"/>
                                        </p:tgtEl>
                                        <p:attrNameLst>
                                          <p:attrName>ppt_x</p:attrName>
                                        </p:attrNameLst>
                                      </p:cBhvr>
                                      <p:tavLst>
                                        <p:tav tm="0">
                                          <p:val>
                                            <p:strVal val="#ppt_x+1"/>
                                          </p:val>
                                        </p:tav>
                                        <p:tav tm="100000">
                                          <p:val>
                                            <p:strVal val="#ppt_x"/>
                                          </p:val>
                                        </p:tav>
                                      </p:tavLst>
                                    </p:anim>
                                  </p:childTnLst>
                                </p:cTn>
                              </p:par>
                              <p:par>
                                <p:cTn id="35" presetID="2" presetClass="entr" presetSubtype="2" fill="hold" nodeType="withEffect">
                                  <p:stCondLst>
                                    <p:cond delay="0"/>
                                  </p:stCondLst>
                                  <p:childTnLst>
                                    <p:set>
                                      <p:cBhvr>
                                        <p:cTn id="36" dur="1" fill="hold">
                                          <p:stCondLst>
                                            <p:cond delay="0"/>
                                          </p:stCondLst>
                                        </p:cTn>
                                        <p:tgtEl>
                                          <p:spTgt spid="525"/>
                                        </p:tgtEl>
                                        <p:attrNameLst>
                                          <p:attrName>style.visibility</p:attrName>
                                        </p:attrNameLst>
                                      </p:cBhvr>
                                      <p:to>
                                        <p:strVal val="visible"/>
                                      </p:to>
                                    </p:set>
                                    <p:anim calcmode="lin" valueType="num">
                                      <p:cBhvr additive="base">
                                        <p:cTn id="37" dur="1000"/>
                                        <p:tgtEl>
                                          <p:spTgt spid="525"/>
                                        </p:tgtEl>
                                        <p:attrNameLst>
                                          <p:attrName>ppt_x</p:attrName>
                                        </p:attrNameLst>
                                      </p:cBhvr>
                                      <p:tavLst>
                                        <p:tav tm="0">
                                          <p:val>
                                            <p:strVal val="#ppt_x+1"/>
                                          </p:val>
                                        </p:tav>
                                        <p:tav tm="100000">
                                          <p:val>
                                            <p:strVal val="#ppt_x"/>
                                          </p:val>
                                        </p:tav>
                                      </p:tavLst>
                                    </p:anim>
                                  </p:childTnLst>
                                </p:cTn>
                              </p:par>
                              <p:par>
                                <p:cTn id="38" presetID="2" presetClass="entr" presetSubtype="2" fill="hold" nodeType="withEffect">
                                  <p:stCondLst>
                                    <p:cond delay="0"/>
                                  </p:stCondLst>
                                  <p:childTnLst>
                                    <p:set>
                                      <p:cBhvr>
                                        <p:cTn id="39" dur="1" fill="hold">
                                          <p:stCondLst>
                                            <p:cond delay="0"/>
                                          </p:stCondLst>
                                        </p:cTn>
                                        <p:tgtEl>
                                          <p:spTgt spid="526"/>
                                        </p:tgtEl>
                                        <p:attrNameLst>
                                          <p:attrName>style.visibility</p:attrName>
                                        </p:attrNameLst>
                                      </p:cBhvr>
                                      <p:to>
                                        <p:strVal val="visible"/>
                                      </p:to>
                                    </p:set>
                                    <p:anim calcmode="lin" valueType="num">
                                      <p:cBhvr additive="base">
                                        <p:cTn id="40" dur="1000"/>
                                        <p:tgtEl>
                                          <p:spTgt spid="526"/>
                                        </p:tgtEl>
                                        <p:attrNameLst>
                                          <p:attrName>ppt_x</p:attrName>
                                        </p:attrNameLst>
                                      </p:cBhvr>
                                      <p:tavLst>
                                        <p:tav tm="0">
                                          <p:val>
                                            <p:strVal val="#ppt_x+1"/>
                                          </p:val>
                                        </p:tav>
                                        <p:tav tm="100000">
                                          <p:val>
                                            <p:strVal val="#ppt_x"/>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521"/>
                                        </p:tgtEl>
                                        <p:attrNameLst>
                                          <p:attrName>style.visibility</p:attrName>
                                        </p:attrNameLst>
                                      </p:cBhvr>
                                      <p:to>
                                        <p:strVal val="visible"/>
                                      </p:to>
                                    </p:set>
                                    <p:anim calcmode="lin" valueType="num">
                                      <p:cBhvr additive="base">
                                        <p:cTn id="45" dur="1000"/>
                                        <p:tgtEl>
                                          <p:spTgt spid="521"/>
                                        </p:tgtEl>
                                        <p:attrNameLst>
                                          <p:attrName>ppt_x</p:attrName>
                                        </p:attrNameLst>
                                      </p:cBhvr>
                                      <p:tavLst>
                                        <p:tav tm="0">
                                          <p:val>
                                            <p:strVal val="#ppt_x+1"/>
                                          </p:val>
                                        </p:tav>
                                        <p:tav tm="100000">
                                          <p:val>
                                            <p:strVal val="#ppt_x"/>
                                          </p:val>
                                        </p:tav>
                                      </p:tavLst>
                                    </p:anim>
                                  </p:childTnLst>
                                </p:cTn>
                              </p:par>
                              <p:par>
                                <p:cTn id="46" presetID="2" presetClass="entr" presetSubtype="2" fill="hold" nodeType="withEffect">
                                  <p:stCondLst>
                                    <p:cond delay="0"/>
                                  </p:stCondLst>
                                  <p:childTnLst>
                                    <p:set>
                                      <p:cBhvr>
                                        <p:cTn id="47" dur="1" fill="hold">
                                          <p:stCondLst>
                                            <p:cond delay="0"/>
                                          </p:stCondLst>
                                        </p:cTn>
                                        <p:tgtEl>
                                          <p:spTgt spid="527"/>
                                        </p:tgtEl>
                                        <p:attrNameLst>
                                          <p:attrName>style.visibility</p:attrName>
                                        </p:attrNameLst>
                                      </p:cBhvr>
                                      <p:to>
                                        <p:strVal val="visible"/>
                                      </p:to>
                                    </p:set>
                                    <p:anim calcmode="lin" valueType="num">
                                      <p:cBhvr additive="base">
                                        <p:cTn id="48" dur="1000"/>
                                        <p:tgtEl>
                                          <p:spTgt spid="527"/>
                                        </p:tgtEl>
                                        <p:attrNameLst>
                                          <p:attrName>ppt_x</p:attrName>
                                        </p:attrNameLst>
                                      </p:cBhvr>
                                      <p:tavLst>
                                        <p:tav tm="0">
                                          <p:val>
                                            <p:strVal val="#ppt_x+1"/>
                                          </p:val>
                                        </p:tav>
                                        <p:tav tm="100000">
                                          <p:val>
                                            <p:strVal val="#ppt_x"/>
                                          </p:val>
                                        </p:tav>
                                      </p:tavLst>
                                    </p:anim>
                                  </p:childTnLst>
                                </p:cTn>
                              </p:par>
                              <p:par>
                                <p:cTn id="49" presetID="2" presetClass="entr" presetSubtype="2" fill="hold" nodeType="withEffect">
                                  <p:stCondLst>
                                    <p:cond delay="0"/>
                                  </p:stCondLst>
                                  <p:childTnLst>
                                    <p:set>
                                      <p:cBhvr>
                                        <p:cTn id="50" dur="1" fill="hold">
                                          <p:stCondLst>
                                            <p:cond delay="0"/>
                                          </p:stCondLst>
                                        </p:cTn>
                                        <p:tgtEl>
                                          <p:spTgt spid="528"/>
                                        </p:tgtEl>
                                        <p:attrNameLst>
                                          <p:attrName>style.visibility</p:attrName>
                                        </p:attrNameLst>
                                      </p:cBhvr>
                                      <p:to>
                                        <p:strVal val="visible"/>
                                      </p:to>
                                    </p:set>
                                    <p:anim calcmode="lin" valueType="num">
                                      <p:cBhvr additive="base">
                                        <p:cTn id="51" dur="1000"/>
                                        <p:tgtEl>
                                          <p:spTgt spid="528"/>
                                        </p:tgtEl>
                                        <p:attrNameLst>
                                          <p:attrName>ppt_x</p:attrName>
                                        </p:attrNameLst>
                                      </p:cBhvr>
                                      <p:tavLst>
                                        <p:tav tm="0">
                                          <p:val>
                                            <p:strVal val="#ppt_x+1"/>
                                          </p:val>
                                        </p:tav>
                                        <p:tav tm="100000">
                                          <p:val>
                                            <p:strVal val="#ppt_x"/>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nodeType="clickEffect">
                                  <p:stCondLst>
                                    <p:cond delay="0"/>
                                  </p:stCondLst>
                                  <p:childTnLst>
                                    <p:set>
                                      <p:cBhvr>
                                        <p:cTn id="55" dur="1" fill="hold">
                                          <p:stCondLst>
                                            <p:cond delay="0"/>
                                          </p:stCondLst>
                                        </p:cTn>
                                        <p:tgtEl>
                                          <p:spTgt spid="529"/>
                                        </p:tgtEl>
                                        <p:attrNameLst>
                                          <p:attrName>style.visibility</p:attrName>
                                        </p:attrNameLst>
                                      </p:cBhvr>
                                      <p:to>
                                        <p:strVal val="visible"/>
                                      </p:to>
                                    </p:set>
                                    <p:anim calcmode="lin" valueType="num">
                                      <p:cBhvr additive="base">
                                        <p:cTn id="56" dur="1000"/>
                                        <p:tgtEl>
                                          <p:spTgt spid="529"/>
                                        </p:tgtEl>
                                        <p:attrNameLst>
                                          <p:attrName>ppt_x</p:attrName>
                                        </p:attrNameLst>
                                      </p:cBhvr>
                                      <p:tavLst>
                                        <p:tav tm="0">
                                          <p:val>
                                            <p:strVal val="#ppt_x+1"/>
                                          </p:val>
                                        </p:tav>
                                        <p:tav tm="100000">
                                          <p:val>
                                            <p:strVal val="#ppt_x"/>
                                          </p:val>
                                        </p:tav>
                                      </p:tavLst>
                                    </p:anim>
                                  </p:childTnLst>
                                </p:cTn>
                              </p:par>
                              <p:par>
                                <p:cTn id="57" presetID="2" presetClass="entr" presetSubtype="2" fill="hold" nodeType="withEffect">
                                  <p:stCondLst>
                                    <p:cond delay="0"/>
                                  </p:stCondLst>
                                  <p:childTnLst>
                                    <p:set>
                                      <p:cBhvr>
                                        <p:cTn id="58" dur="1" fill="hold">
                                          <p:stCondLst>
                                            <p:cond delay="0"/>
                                          </p:stCondLst>
                                        </p:cTn>
                                        <p:tgtEl>
                                          <p:spTgt spid="530"/>
                                        </p:tgtEl>
                                        <p:attrNameLst>
                                          <p:attrName>style.visibility</p:attrName>
                                        </p:attrNameLst>
                                      </p:cBhvr>
                                      <p:to>
                                        <p:strVal val="visible"/>
                                      </p:to>
                                    </p:set>
                                    <p:anim calcmode="lin" valueType="num">
                                      <p:cBhvr additive="base">
                                        <p:cTn id="59" dur="1000"/>
                                        <p:tgtEl>
                                          <p:spTgt spid="530"/>
                                        </p:tgtEl>
                                        <p:attrNameLst>
                                          <p:attrName>ppt_x</p:attrName>
                                        </p:attrNameLst>
                                      </p:cBhvr>
                                      <p:tavLst>
                                        <p:tav tm="0">
                                          <p:val>
                                            <p:strVal val="#ppt_x+1"/>
                                          </p:val>
                                        </p:tav>
                                        <p:tav tm="100000">
                                          <p:val>
                                            <p:strVal val="#ppt_x"/>
                                          </p:val>
                                        </p:tav>
                                      </p:tavLst>
                                    </p:anim>
                                  </p:childTnLst>
                                </p:cTn>
                              </p:par>
                              <p:par>
                                <p:cTn id="60" presetID="2" presetClass="entr" presetSubtype="2" fill="hold" nodeType="withEffect">
                                  <p:stCondLst>
                                    <p:cond delay="0"/>
                                  </p:stCondLst>
                                  <p:childTnLst>
                                    <p:set>
                                      <p:cBhvr>
                                        <p:cTn id="61" dur="1" fill="hold">
                                          <p:stCondLst>
                                            <p:cond delay="0"/>
                                          </p:stCondLst>
                                        </p:cTn>
                                        <p:tgtEl>
                                          <p:spTgt spid="531"/>
                                        </p:tgtEl>
                                        <p:attrNameLst>
                                          <p:attrName>style.visibility</p:attrName>
                                        </p:attrNameLst>
                                      </p:cBhvr>
                                      <p:to>
                                        <p:strVal val="visible"/>
                                      </p:to>
                                    </p:set>
                                    <p:anim calcmode="lin" valueType="num">
                                      <p:cBhvr additive="base">
                                        <p:cTn id="62" dur="1000"/>
                                        <p:tgtEl>
                                          <p:spTgt spid="531"/>
                                        </p:tgtEl>
                                        <p:attrNameLst>
                                          <p:attrName>ppt_x</p:attrName>
                                        </p:attrNameLst>
                                      </p:cBhvr>
                                      <p:tavLst>
                                        <p:tav tm="0">
                                          <p:val>
                                            <p:strVal val="#ppt_x+1"/>
                                          </p:val>
                                        </p:tav>
                                        <p:tav tm="100000">
                                          <p:val>
                                            <p:strVal val="#ppt_x"/>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532"/>
                                        </p:tgtEl>
                                        <p:attrNameLst>
                                          <p:attrName>style.visibility</p:attrName>
                                        </p:attrNameLst>
                                      </p:cBhvr>
                                      <p:to>
                                        <p:strVal val="visible"/>
                                      </p:to>
                                    </p:set>
                                    <p:anim calcmode="lin" valueType="num">
                                      <p:cBhvr additive="base">
                                        <p:cTn id="67" dur="1000"/>
                                        <p:tgtEl>
                                          <p:spTgt spid="532"/>
                                        </p:tgtEl>
                                        <p:attrNameLst>
                                          <p:attrName>ppt_x</p:attrName>
                                        </p:attrNameLst>
                                      </p:cBhvr>
                                      <p:tavLst>
                                        <p:tav tm="0">
                                          <p:val>
                                            <p:strVal val="#ppt_x+1"/>
                                          </p:val>
                                        </p:tav>
                                        <p:tav tm="100000">
                                          <p:val>
                                            <p:strVal val="#ppt_x"/>
                                          </p:val>
                                        </p:tav>
                                      </p:tavLst>
                                    </p:anim>
                                  </p:childTnLst>
                                </p:cTn>
                              </p:par>
                              <p:par>
                                <p:cTn id="68" presetID="2" presetClass="entr" presetSubtype="2" fill="hold" nodeType="withEffect">
                                  <p:stCondLst>
                                    <p:cond delay="0"/>
                                  </p:stCondLst>
                                  <p:childTnLst>
                                    <p:set>
                                      <p:cBhvr>
                                        <p:cTn id="69" dur="1" fill="hold">
                                          <p:stCondLst>
                                            <p:cond delay="0"/>
                                          </p:stCondLst>
                                        </p:cTn>
                                        <p:tgtEl>
                                          <p:spTgt spid="533"/>
                                        </p:tgtEl>
                                        <p:attrNameLst>
                                          <p:attrName>style.visibility</p:attrName>
                                        </p:attrNameLst>
                                      </p:cBhvr>
                                      <p:to>
                                        <p:strVal val="visible"/>
                                      </p:to>
                                    </p:set>
                                    <p:anim calcmode="lin" valueType="num">
                                      <p:cBhvr additive="base">
                                        <p:cTn id="70" dur="1000"/>
                                        <p:tgtEl>
                                          <p:spTgt spid="533"/>
                                        </p:tgtEl>
                                        <p:attrNameLst>
                                          <p:attrName>ppt_x</p:attrName>
                                        </p:attrNameLst>
                                      </p:cBhvr>
                                      <p:tavLst>
                                        <p:tav tm="0">
                                          <p:val>
                                            <p:strVal val="#ppt_x+1"/>
                                          </p:val>
                                        </p:tav>
                                        <p:tav tm="100000">
                                          <p:val>
                                            <p:strVal val="#ppt_x"/>
                                          </p:val>
                                        </p:tav>
                                      </p:tavLst>
                                    </p:anim>
                                  </p:childTnLst>
                                </p:cTn>
                              </p:par>
                              <p:par>
                                <p:cTn id="71" presetID="2" presetClass="entr" presetSubtype="2" fill="hold" nodeType="withEffect">
                                  <p:stCondLst>
                                    <p:cond delay="0"/>
                                  </p:stCondLst>
                                  <p:childTnLst>
                                    <p:set>
                                      <p:cBhvr>
                                        <p:cTn id="72" dur="1" fill="hold">
                                          <p:stCondLst>
                                            <p:cond delay="0"/>
                                          </p:stCondLst>
                                        </p:cTn>
                                        <p:tgtEl>
                                          <p:spTgt spid="534"/>
                                        </p:tgtEl>
                                        <p:attrNameLst>
                                          <p:attrName>style.visibility</p:attrName>
                                        </p:attrNameLst>
                                      </p:cBhvr>
                                      <p:to>
                                        <p:strVal val="visible"/>
                                      </p:to>
                                    </p:set>
                                    <p:anim calcmode="lin" valueType="num">
                                      <p:cBhvr additive="base">
                                        <p:cTn id="73" dur="1000"/>
                                        <p:tgtEl>
                                          <p:spTgt spid="5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4"/>
          <p:cNvSpPr txBox="1">
            <a:spLocks noGrp="1"/>
          </p:cNvSpPr>
          <p:nvPr>
            <p:ph type="title"/>
          </p:nvPr>
        </p:nvSpPr>
        <p:spPr>
          <a:xfrm>
            <a:off x="-272595" y="-128789"/>
            <a:ext cx="4393835" cy="6697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US" i="1" dirty="0"/>
            </a:br>
            <a:r>
              <a:rPr lang="en-US" i="1" dirty="0"/>
              <a:t>01.   </a:t>
            </a:r>
            <a:r>
              <a:rPr lang="en-US" dirty="0"/>
              <a:t>INTRODUCTION:</a:t>
            </a:r>
            <a:endParaRPr dirty="0"/>
          </a:p>
        </p:txBody>
      </p:sp>
      <p:sp>
        <p:nvSpPr>
          <p:cNvPr id="541" name="Google Shape;541;p64"/>
          <p:cNvSpPr txBox="1">
            <a:spLocks noGrp="1"/>
          </p:cNvSpPr>
          <p:nvPr>
            <p:ph type="subTitle" idx="1"/>
          </p:nvPr>
        </p:nvSpPr>
        <p:spPr>
          <a:xfrm>
            <a:off x="358470" y="1443021"/>
            <a:ext cx="8940077" cy="1018632"/>
          </a:xfrm>
          <a:prstGeom prst="rect">
            <a:avLst/>
          </a:prstGeom>
        </p:spPr>
        <p:txBody>
          <a:bodyPr spcFirstLastPara="1" wrap="square" lIns="91425" tIns="91425" rIns="91425" bIns="91425" anchor="t" anchorCtr="0">
            <a:noAutofit/>
          </a:bodyPr>
          <a:lstStyle/>
          <a:p>
            <a:pPr marL="342900" lvl="0" algn="l" rtl="0">
              <a:spcBef>
                <a:spcPts val="0"/>
              </a:spcBef>
              <a:spcAft>
                <a:spcPts val="1200"/>
              </a:spcAft>
              <a:buFont typeface="Arial" panose="020B0604020202020204" pitchFamily="34" charset="0"/>
              <a:buChar char="•"/>
            </a:pPr>
            <a:r>
              <a:rPr lang="en-US" sz="1600" dirty="0"/>
              <a:t>VQA is a Deep Learning task which works with CNN and RNNs.</a:t>
            </a:r>
          </a:p>
          <a:p>
            <a:pPr marL="342900" lvl="0" algn="l" rtl="0">
              <a:spcBef>
                <a:spcPts val="0"/>
              </a:spcBef>
              <a:spcAft>
                <a:spcPts val="1200"/>
              </a:spcAft>
              <a:buFont typeface="Arial" panose="020B0604020202020204" pitchFamily="34" charset="0"/>
              <a:buChar char="•"/>
            </a:pPr>
            <a:r>
              <a:rPr lang="en-US" sz="1600" dirty="0"/>
              <a:t>It involves answering a question to the image in Human-understandable Language. </a:t>
            </a:r>
          </a:p>
          <a:p>
            <a:pPr marL="0" lvl="0" indent="0" algn="l" rtl="0">
              <a:spcBef>
                <a:spcPts val="0"/>
              </a:spcBef>
              <a:spcAft>
                <a:spcPts val="1200"/>
              </a:spcAft>
            </a:pPr>
            <a:r>
              <a:rPr lang="en-US" sz="1600" i="1" dirty="0"/>
              <a:t>What is VQA?</a:t>
            </a:r>
          </a:p>
          <a:p>
            <a:pPr marL="285750" lvl="0" indent="-285750" algn="l" rtl="0">
              <a:spcBef>
                <a:spcPts val="0"/>
              </a:spcBef>
              <a:spcAft>
                <a:spcPts val="1200"/>
              </a:spcAft>
              <a:buFont typeface="Arial" panose="020B0604020202020204" pitchFamily="34" charset="0"/>
              <a:buChar char="•"/>
            </a:pPr>
            <a:r>
              <a:rPr lang="en-US" sz="1600" i="1" dirty="0"/>
              <a:t>Model that takes an Image and a text-based question as inputs and generates the answer as output in the text form.</a:t>
            </a:r>
          </a:p>
        </p:txBody>
      </p:sp>
      <p:grpSp>
        <p:nvGrpSpPr>
          <p:cNvPr id="3" name="Google Shape;5892;p141">
            <a:extLst>
              <a:ext uri="{FF2B5EF4-FFF2-40B4-BE49-F238E27FC236}">
                <a16:creationId xmlns:a16="http://schemas.microsoft.com/office/drawing/2014/main" id="{EE70AAE8-3992-AE42-4F00-7240F53C6242}"/>
              </a:ext>
            </a:extLst>
          </p:cNvPr>
          <p:cNvGrpSpPr/>
          <p:nvPr/>
        </p:nvGrpSpPr>
        <p:grpSpPr>
          <a:xfrm>
            <a:off x="7469747" y="540913"/>
            <a:ext cx="1038079" cy="1018632"/>
            <a:chOff x="7617850" y="2063282"/>
            <a:chExt cx="799565" cy="670282"/>
          </a:xfrm>
        </p:grpSpPr>
        <p:cxnSp>
          <p:nvCxnSpPr>
            <p:cNvPr id="4" name="Google Shape;5893;p141">
              <a:extLst>
                <a:ext uri="{FF2B5EF4-FFF2-40B4-BE49-F238E27FC236}">
                  <a16:creationId xmlns:a16="http://schemas.microsoft.com/office/drawing/2014/main" id="{65CCCB8C-0EC9-29A8-D967-903F9FAE46CA}"/>
                </a:ext>
              </a:extLst>
            </p:cNvPr>
            <p:cNvCxnSpPr/>
            <p:nvPr/>
          </p:nvCxnSpPr>
          <p:spPr>
            <a:xfrm rot="5400000" flipH="1">
              <a:off x="7629118" y="210471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5" name="Google Shape;5894;p141">
              <a:extLst>
                <a:ext uri="{FF2B5EF4-FFF2-40B4-BE49-F238E27FC236}">
                  <a16:creationId xmlns:a16="http://schemas.microsoft.com/office/drawing/2014/main" id="{A51B1A84-6EDA-46EA-0602-4141B98AD79B}"/>
                </a:ext>
              </a:extLst>
            </p:cNvPr>
            <p:cNvCxnSpPr/>
            <p:nvPr/>
          </p:nvCxnSpPr>
          <p:spPr>
            <a:xfrm rot="-5400000">
              <a:off x="8276270" y="210471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6" name="Google Shape;5895;p141">
              <a:extLst>
                <a:ext uri="{FF2B5EF4-FFF2-40B4-BE49-F238E27FC236}">
                  <a16:creationId xmlns:a16="http://schemas.microsoft.com/office/drawing/2014/main" id="{B39FA7E6-64D5-666D-4E6D-3F3E3C0550AF}"/>
                </a:ext>
              </a:extLst>
            </p:cNvPr>
            <p:cNvCxnSpPr/>
            <p:nvPr/>
          </p:nvCxnSpPr>
          <p:spPr>
            <a:xfrm rot="5400000">
              <a:off x="7629118" y="261296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7" name="Google Shape;5896;p141">
              <a:extLst>
                <a:ext uri="{FF2B5EF4-FFF2-40B4-BE49-F238E27FC236}">
                  <a16:creationId xmlns:a16="http://schemas.microsoft.com/office/drawing/2014/main" id="{FCD4A8B0-3065-4B9E-5218-337699E388AC}"/>
                </a:ext>
              </a:extLst>
            </p:cNvPr>
            <p:cNvCxnSpPr/>
            <p:nvPr/>
          </p:nvCxnSpPr>
          <p:spPr>
            <a:xfrm rot="-5400000" flipH="1">
              <a:off x="8276270" y="261296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8" name="Google Shape;5897;p141">
              <a:extLst>
                <a:ext uri="{FF2B5EF4-FFF2-40B4-BE49-F238E27FC236}">
                  <a16:creationId xmlns:a16="http://schemas.microsoft.com/office/drawing/2014/main" id="{2FEB807B-8A67-94D5-19E8-F8719C9FCF64}"/>
                </a:ext>
              </a:extLst>
            </p:cNvPr>
            <p:cNvCxnSpPr/>
            <p:nvPr/>
          </p:nvCxnSpPr>
          <p:spPr>
            <a:xfrm rot="10800000">
              <a:off x="7617850" y="2393356"/>
              <a:ext cx="83400" cy="0"/>
            </a:xfrm>
            <a:prstGeom prst="straightConnector1">
              <a:avLst/>
            </a:prstGeom>
            <a:noFill/>
            <a:ln w="9525" cap="flat" cmpd="sng">
              <a:solidFill>
                <a:srgbClr val="667E92"/>
              </a:solidFill>
              <a:prstDash val="solid"/>
              <a:round/>
              <a:headEnd type="none" w="med" len="med"/>
              <a:tailEnd type="none" w="med" len="med"/>
            </a:ln>
          </p:spPr>
        </p:cxnSp>
        <p:cxnSp>
          <p:nvCxnSpPr>
            <p:cNvPr id="9" name="Google Shape;5898;p141">
              <a:extLst>
                <a:ext uri="{FF2B5EF4-FFF2-40B4-BE49-F238E27FC236}">
                  <a16:creationId xmlns:a16="http://schemas.microsoft.com/office/drawing/2014/main" id="{0D0D80B3-FE98-352D-D4D6-F668912C14B5}"/>
                </a:ext>
              </a:extLst>
            </p:cNvPr>
            <p:cNvCxnSpPr/>
            <p:nvPr/>
          </p:nvCxnSpPr>
          <p:spPr>
            <a:xfrm rot="10800000">
              <a:off x="8334015" y="2393356"/>
              <a:ext cx="83400" cy="0"/>
            </a:xfrm>
            <a:prstGeom prst="straightConnector1">
              <a:avLst/>
            </a:prstGeom>
            <a:noFill/>
            <a:ln w="9525" cap="flat" cmpd="sng">
              <a:solidFill>
                <a:srgbClr val="667E92"/>
              </a:solidFill>
              <a:prstDash val="solid"/>
              <a:round/>
              <a:headEnd type="none" w="med" len="med"/>
              <a:tailEnd type="none" w="med" len="med"/>
            </a:ln>
          </p:spPr>
        </p:cxnSp>
        <p:grpSp>
          <p:nvGrpSpPr>
            <p:cNvPr id="10" name="Google Shape;5899;p141">
              <a:extLst>
                <a:ext uri="{FF2B5EF4-FFF2-40B4-BE49-F238E27FC236}">
                  <a16:creationId xmlns:a16="http://schemas.microsoft.com/office/drawing/2014/main" id="{E403900B-96E8-164E-5F70-A4B6152A677D}"/>
                </a:ext>
              </a:extLst>
            </p:cNvPr>
            <p:cNvGrpSpPr/>
            <p:nvPr/>
          </p:nvGrpSpPr>
          <p:grpSpPr>
            <a:xfrm>
              <a:off x="7734309" y="2063282"/>
              <a:ext cx="570957" cy="620095"/>
              <a:chOff x="7734309" y="2063282"/>
              <a:chExt cx="570957" cy="620095"/>
            </a:xfrm>
          </p:grpSpPr>
          <p:grpSp>
            <p:nvGrpSpPr>
              <p:cNvPr id="11" name="Google Shape;5900;p141">
                <a:extLst>
                  <a:ext uri="{FF2B5EF4-FFF2-40B4-BE49-F238E27FC236}">
                    <a16:creationId xmlns:a16="http://schemas.microsoft.com/office/drawing/2014/main" id="{DB8BF1F9-5CC1-44EC-1AF8-14E2003AED04}"/>
                  </a:ext>
                </a:extLst>
              </p:cNvPr>
              <p:cNvGrpSpPr/>
              <p:nvPr/>
            </p:nvGrpSpPr>
            <p:grpSpPr>
              <a:xfrm>
                <a:off x="8031573" y="2063282"/>
                <a:ext cx="273693" cy="620095"/>
                <a:chOff x="8031573" y="2063282"/>
                <a:chExt cx="273693" cy="620095"/>
              </a:xfrm>
            </p:grpSpPr>
            <p:sp>
              <p:nvSpPr>
                <p:cNvPr id="17" name="Google Shape;5901;p141">
                  <a:extLst>
                    <a:ext uri="{FF2B5EF4-FFF2-40B4-BE49-F238E27FC236}">
                      <a16:creationId xmlns:a16="http://schemas.microsoft.com/office/drawing/2014/main" id="{478FB3B0-69FF-2583-437E-640C44EC3ADE}"/>
                    </a:ext>
                  </a:extLst>
                </p:cNvPr>
                <p:cNvSpPr/>
                <p:nvPr/>
              </p:nvSpPr>
              <p:spPr>
                <a:xfrm>
                  <a:off x="8031573" y="2481676"/>
                  <a:ext cx="246012" cy="201702"/>
                </a:xfrm>
                <a:custGeom>
                  <a:avLst/>
                  <a:gdLst/>
                  <a:ahLst/>
                  <a:cxnLst/>
                  <a:rect l="l" t="t" r="r" b="b"/>
                  <a:pathLst>
                    <a:path w="17944" h="14712" extrusionOk="0">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902;p141">
                  <a:extLst>
                    <a:ext uri="{FF2B5EF4-FFF2-40B4-BE49-F238E27FC236}">
                      <a16:creationId xmlns:a16="http://schemas.microsoft.com/office/drawing/2014/main" id="{B44F3507-3798-C4AE-3880-376A8B7FF402}"/>
                    </a:ext>
                  </a:extLst>
                </p:cNvPr>
                <p:cNvSpPr/>
                <p:nvPr/>
              </p:nvSpPr>
              <p:spPr>
                <a:xfrm>
                  <a:off x="8031573" y="2298026"/>
                  <a:ext cx="273693" cy="250112"/>
                </a:xfrm>
                <a:custGeom>
                  <a:avLst/>
                  <a:gdLst/>
                  <a:ahLst/>
                  <a:cxnLst/>
                  <a:rect l="l" t="t" r="r" b="b"/>
                  <a:pathLst>
                    <a:path w="19963" h="18243" extrusionOk="0">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903;p141">
                  <a:extLst>
                    <a:ext uri="{FF2B5EF4-FFF2-40B4-BE49-F238E27FC236}">
                      <a16:creationId xmlns:a16="http://schemas.microsoft.com/office/drawing/2014/main" id="{7A2D3A0B-311E-BB1C-1760-7E75964E0B46}"/>
                    </a:ext>
                  </a:extLst>
                </p:cNvPr>
                <p:cNvSpPr/>
                <p:nvPr/>
              </p:nvSpPr>
              <p:spPr>
                <a:xfrm>
                  <a:off x="8031573" y="2063282"/>
                  <a:ext cx="177311" cy="142529"/>
                </a:xfrm>
                <a:custGeom>
                  <a:avLst/>
                  <a:gdLst/>
                  <a:ahLst/>
                  <a:cxnLst/>
                  <a:rect l="l" t="t" r="r" b="b"/>
                  <a:pathLst>
                    <a:path w="12933" h="10396" extrusionOk="0">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904;p141">
                  <a:extLst>
                    <a:ext uri="{FF2B5EF4-FFF2-40B4-BE49-F238E27FC236}">
                      <a16:creationId xmlns:a16="http://schemas.microsoft.com/office/drawing/2014/main" id="{2BEB6ED8-D48E-DA1F-25BE-1471006E0901}"/>
                    </a:ext>
                  </a:extLst>
                </p:cNvPr>
                <p:cNvSpPr/>
                <p:nvPr/>
              </p:nvSpPr>
              <p:spPr>
                <a:xfrm>
                  <a:off x="8031573" y="2177659"/>
                  <a:ext cx="221307" cy="176914"/>
                </a:xfrm>
                <a:custGeom>
                  <a:avLst/>
                  <a:gdLst/>
                  <a:ahLst/>
                  <a:cxnLst/>
                  <a:rect l="l" t="t" r="r" b="b"/>
                  <a:pathLst>
                    <a:path w="16142" h="12904" extrusionOk="0">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5905;p141">
                <a:extLst>
                  <a:ext uri="{FF2B5EF4-FFF2-40B4-BE49-F238E27FC236}">
                    <a16:creationId xmlns:a16="http://schemas.microsoft.com/office/drawing/2014/main" id="{A0019A71-B845-41FA-FFD2-4940CCF7B734}"/>
                  </a:ext>
                </a:extLst>
              </p:cNvPr>
              <p:cNvGrpSpPr/>
              <p:nvPr/>
            </p:nvGrpSpPr>
            <p:grpSpPr>
              <a:xfrm flipH="1">
                <a:off x="7734309" y="2063282"/>
                <a:ext cx="273693" cy="620095"/>
                <a:chOff x="8031573" y="2063282"/>
                <a:chExt cx="273693" cy="620095"/>
              </a:xfrm>
            </p:grpSpPr>
            <p:sp>
              <p:nvSpPr>
                <p:cNvPr id="13" name="Google Shape;5906;p141">
                  <a:extLst>
                    <a:ext uri="{FF2B5EF4-FFF2-40B4-BE49-F238E27FC236}">
                      <a16:creationId xmlns:a16="http://schemas.microsoft.com/office/drawing/2014/main" id="{1F9DA0F7-D167-CD28-BF4B-845D59FB9FC1}"/>
                    </a:ext>
                  </a:extLst>
                </p:cNvPr>
                <p:cNvSpPr/>
                <p:nvPr/>
              </p:nvSpPr>
              <p:spPr>
                <a:xfrm>
                  <a:off x="8031573" y="2481676"/>
                  <a:ext cx="246012" cy="201702"/>
                </a:xfrm>
                <a:custGeom>
                  <a:avLst/>
                  <a:gdLst/>
                  <a:ahLst/>
                  <a:cxnLst/>
                  <a:rect l="l" t="t" r="r" b="b"/>
                  <a:pathLst>
                    <a:path w="17944" h="14712" extrusionOk="0">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907;p141">
                  <a:extLst>
                    <a:ext uri="{FF2B5EF4-FFF2-40B4-BE49-F238E27FC236}">
                      <a16:creationId xmlns:a16="http://schemas.microsoft.com/office/drawing/2014/main" id="{A1202651-2317-8619-B84B-6E14EF22941B}"/>
                    </a:ext>
                  </a:extLst>
                </p:cNvPr>
                <p:cNvSpPr/>
                <p:nvPr/>
              </p:nvSpPr>
              <p:spPr>
                <a:xfrm>
                  <a:off x="8031573" y="2298026"/>
                  <a:ext cx="273693" cy="250112"/>
                </a:xfrm>
                <a:custGeom>
                  <a:avLst/>
                  <a:gdLst/>
                  <a:ahLst/>
                  <a:cxnLst/>
                  <a:rect l="l" t="t" r="r" b="b"/>
                  <a:pathLst>
                    <a:path w="19963" h="18243" extrusionOk="0">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908;p141">
                  <a:extLst>
                    <a:ext uri="{FF2B5EF4-FFF2-40B4-BE49-F238E27FC236}">
                      <a16:creationId xmlns:a16="http://schemas.microsoft.com/office/drawing/2014/main" id="{723FCE9E-53C5-4D93-5B29-139388E359CF}"/>
                    </a:ext>
                  </a:extLst>
                </p:cNvPr>
                <p:cNvSpPr/>
                <p:nvPr/>
              </p:nvSpPr>
              <p:spPr>
                <a:xfrm>
                  <a:off x="8031573" y="2063282"/>
                  <a:ext cx="177311" cy="142529"/>
                </a:xfrm>
                <a:custGeom>
                  <a:avLst/>
                  <a:gdLst/>
                  <a:ahLst/>
                  <a:cxnLst/>
                  <a:rect l="l" t="t" r="r" b="b"/>
                  <a:pathLst>
                    <a:path w="12933" h="10396" extrusionOk="0">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909;p141">
                  <a:extLst>
                    <a:ext uri="{FF2B5EF4-FFF2-40B4-BE49-F238E27FC236}">
                      <a16:creationId xmlns:a16="http://schemas.microsoft.com/office/drawing/2014/main" id="{EDE9DCCB-99B7-D39B-8724-63B145A2052C}"/>
                    </a:ext>
                  </a:extLst>
                </p:cNvPr>
                <p:cNvSpPr/>
                <p:nvPr/>
              </p:nvSpPr>
              <p:spPr>
                <a:xfrm>
                  <a:off x="8031573" y="2177659"/>
                  <a:ext cx="221307" cy="176914"/>
                </a:xfrm>
                <a:custGeom>
                  <a:avLst/>
                  <a:gdLst/>
                  <a:ahLst/>
                  <a:cxnLst/>
                  <a:rect l="l" t="t" r="r" b="b"/>
                  <a:pathLst>
                    <a:path w="16142" h="12904" extrusionOk="0">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82161" y="361312"/>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dirty="0"/>
              <a:t>02.   </a:t>
            </a:r>
            <a:r>
              <a:rPr lang="en" dirty="0"/>
              <a:t>OBJECTIVE:</a:t>
            </a:r>
            <a:endParaRPr dirty="0"/>
          </a:p>
        </p:txBody>
      </p:sp>
      <p:sp>
        <p:nvSpPr>
          <p:cNvPr id="495" name="Google Shape;495;p61"/>
          <p:cNvSpPr txBox="1">
            <a:spLocks noGrp="1"/>
          </p:cNvSpPr>
          <p:nvPr>
            <p:ph type="body" idx="1"/>
          </p:nvPr>
        </p:nvSpPr>
        <p:spPr>
          <a:xfrm>
            <a:off x="180304" y="1272925"/>
            <a:ext cx="8250446" cy="3295800"/>
          </a:xfrm>
          <a:prstGeom prst="rect">
            <a:avLst/>
          </a:prstGeom>
        </p:spPr>
        <p:txBody>
          <a:bodyPr spcFirstLastPara="1" wrap="square" lIns="91425" tIns="91425" rIns="91425" bIns="91425" anchor="t" anchorCtr="0">
            <a:noAutofit/>
          </a:bodyPr>
          <a:lstStyle/>
          <a:p>
            <a:pPr marL="285750" indent="-285750">
              <a:spcBef>
                <a:spcPts val="1200"/>
              </a:spcBef>
              <a:spcAft>
                <a:spcPts val="1200"/>
              </a:spcAft>
            </a:pPr>
            <a:r>
              <a:rPr lang="en-US" sz="1800" dirty="0"/>
              <a:t>To show how our model was built, it’s components and Working of our model.</a:t>
            </a:r>
          </a:p>
          <a:p>
            <a:pPr marL="285750" indent="-285750">
              <a:spcBef>
                <a:spcPts val="1200"/>
              </a:spcBef>
              <a:spcAft>
                <a:spcPts val="1200"/>
              </a:spcAft>
            </a:pPr>
            <a:r>
              <a:rPr lang="en-US" sz="1800" dirty="0"/>
              <a:t>To give a better Idea of how this can make difference with existing models.</a:t>
            </a:r>
          </a:p>
          <a:p>
            <a:pPr marL="285750" indent="-285750">
              <a:spcBef>
                <a:spcPts val="1200"/>
              </a:spcBef>
              <a:spcAft>
                <a:spcPts val="1200"/>
              </a:spcAft>
            </a:pPr>
            <a:r>
              <a:rPr lang="en-US" sz="1800" dirty="0"/>
              <a:t>finally , To show the results that this model has achieved so far.</a:t>
            </a:r>
            <a:endParaRPr sz="1800" dirty="0"/>
          </a:p>
        </p:txBody>
      </p:sp>
      <p:grpSp>
        <p:nvGrpSpPr>
          <p:cNvPr id="2" name="Google Shape;2278;p137">
            <a:extLst>
              <a:ext uri="{FF2B5EF4-FFF2-40B4-BE49-F238E27FC236}">
                <a16:creationId xmlns:a16="http://schemas.microsoft.com/office/drawing/2014/main" id="{F4CE19C1-BBEA-8257-163B-4B23306E9197}"/>
              </a:ext>
            </a:extLst>
          </p:cNvPr>
          <p:cNvGrpSpPr/>
          <p:nvPr/>
        </p:nvGrpSpPr>
        <p:grpSpPr>
          <a:xfrm>
            <a:off x="5892085" y="361312"/>
            <a:ext cx="1009126" cy="853105"/>
            <a:chOff x="1825800" y="1651625"/>
            <a:chExt cx="568125" cy="591775"/>
          </a:xfrm>
        </p:grpSpPr>
        <p:sp>
          <p:nvSpPr>
            <p:cNvPr id="3" name="Google Shape;2279;p137">
              <a:extLst>
                <a:ext uri="{FF2B5EF4-FFF2-40B4-BE49-F238E27FC236}">
                  <a16:creationId xmlns:a16="http://schemas.microsoft.com/office/drawing/2014/main" id="{B2DE3713-49CF-2D55-DCA1-930D75A5AA43}"/>
                </a:ext>
              </a:extLst>
            </p:cNvPr>
            <p:cNvSpPr/>
            <p:nvPr/>
          </p:nvSpPr>
          <p:spPr>
            <a:xfrm>
              <a:off x="1898925" y="1777225"/>
              <a:ext cx="370875" cy="370500"/>
            </a:xfrm>
            <a:custGeom>
              <a:avLst/>
              <a:gdLst/>
              <a:ahLst/>
              <a:cxnLst/>
              <a:rect l="l" t="t" r="r" b="b"/>
              <a:pathLst>
                <a:path w="14835" h="14820" extrusionOk="0">
                  <a:moveTo>
                    <a:pt x="7417" y="0"/>
                  </a:moveTo>
                  <a:cubicBezTo>
                    <a:pt x="3338" y="0"/>
                    <a:pt x="23" y="3300"/>
                    <a:pt x="9" y="7382"/>
                  </a:cubicBezTo>
                  <a:cubicBezTo>
                    <a:pt x="1" y="9347"/>
                    <a:pt x="774" y="11235"/>
                    <a:pt x="2160" y="12630"/>
                  </a:cubicBezTo>
                  <a:cubicBezTo>
                    <a:pt x="3543" y="14025"/>
                    <a:pt x="5425" y="14811"/>
                    <a:pt x="7391" y="14819"/>
                  </a:cubicBezTo>
                  <a:cubicBezTo>
                    <a:pt x="7399" y="14819"/>
                    <a:pt x="7407" y="14819"/>
                    <a:pt x="7415" y="14819"/>
                  </a:cubicBezTo>
                  <a:cubicBezTo>
                    <a:pt x="9371" y="14819"/>
                    <a:pt x="11248" y="14046"/>
                    <a:pt x="12637" y="12668"/>
                  </a:cubicBezTo>
                  <a:cubicBezTo>
                    <a:pt x="14032" y="11283"/>
                    <a:pt x="14820" y="9402"/>
                    <a:pt x="14826" y="7437"/>
                  </a:cubicBezTo>
                  <a:cubicBezTo>
                    <a:pt x="14834" y="5472"/>
                    <a:pt x="14061" y="3584"/>
                    <a:pt x="12675" y="2189"/>
                  </a:cubicBezTo>
                  <a:cubicBezTo>
                    <a:pt x="11292" y="795"/>
                    <a:pt x="9410" y="8"/>
                    <a:pt x="7444" y="0"/>
                  </a:cubicBezTo>
                  <a:cubicBezTo>
                    <a:pt x="7435" y="0"/>
                    <a:pt x="7426" y="0"/>
                    <a:pt x="7417"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80;p137">
              <a:extLst>
                <a:ext uri="{FF2B5EF4-FFF2-40B4-BE49-F238E27FC236}">
                  <a16:creationId xmlns:a16="http://schemas.microsoft.com/office/drawing/2014/main" id="{BA658654-0AF7-AE1B-7F35-379AC86882B3}"/>
                </a:ext>
              </a:extLst>
            </p:cNvPr>
            <p:cNvSpPr/>
            <p:nvPr/>
          </p:nvSpPr>
          <p:spPr>
            <a:xfrm>
              <a:off x="2121325" y="1651625"/>
              <a:ext cx="272600" cy="287950"/>
            </a:xfrm>
            <a:custGeom>
              <a:avLst/>
              <a:gdLst/>
              <a:ahLst/>
              <a:cxnLst/>
              <a:rect l="l" t="t" r="r" b="b"/>
              <a:pathLst>
                <a:path w="10904" h="11518" extrusionOk="0">
                  <a:moveTo>
                    <a:pt x="2" y="1"/>
                  </a:moveTo>
                  <a:lnTo>
                    <a:pt x="0" y="11518"/>
                  </a:lnTo>
                  <a:lnTo>
                    <a:pt x="10904" y="11518"/>
                  </a:lnTo>
                  <a:cubicBezTo>
                    <a:pt x="10391" y="5596"/>
                    <a:pt x="5836" y="826"/>
                    <a:pt x="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81;p137">
              <a:extLst>
                <a:ext uri="{FF2B5EF4-FFF2-40B4-BE49-F238E27FC236}">
                  <a16:creationId xmlns:a16="http://schemas.microsoft.com/office/drawing/2014/main" id="{91F6CB79-6675-EFB2-1A02-C2C1558E4F83}"/>
                </a:ext>
              </a:extLst>
            </p:cNvPr>
            <p:cNvSpPr/>
            <p:nvPr/>
          </p:nvSpPr>
          <p:spPr>
            <a:xfrm>
              <a:off x="1825800" y="1987150"/>
              <a:ext cx="231900" cy="233575"/>
            </a:xfrm>
            <a:custGeom>
              <a:avLst/>
              <a:gdLst/>
              <a:ahLst/>
              <a:cxnLst/>
              <a:rect l="l" t="t" r="r" b="b"/>
              <a:pathLst>
                <a:path w="9276" h="9343" extrusionOk="0">
                  <a:moveTo>
                    <a:pt x="0" y="1"/>
                  </a:moveTo>
                  <a:cubicBezTo>
                    <a:pt x="465" y="4930"/>
                    <a:pt x="4350" y="8842"/>
                    <a:pt x="9275" y="9343"/>
                  </a:cubicBezTo>
                  <a:lnTo>
                    <a:pt x="9275"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82;p137">
              <a:extLst>
                <a:ext uri="{FF2B5EF4-FFF2-40B4-BE49-F238E27FC236}">
                  <a16:creationId xmlns:a16="http://schemas.microsoft.com/office/drawing/2014/main" id="{9AA03C26-5E85-9D60-379C-06DD7B5DA084}"/>
                </a:ext>
              </a:extLst>
            </p:cNvPr>
            <p:cNvSpPr/>
            <p:nvPr/>
          </p:nvSpPr>
          <p:spPr>
            <a:xfrm>
              <a:off x="2121325" y="1987150"/>
              <a:ext cx="244350" cy="256250"/>
            </a:xfrm>
            <a:custGeom>
              <a:avLst/>
              <a:gdLst/>
              <a:ahLst/>
              <a:cxnLst/>
              <a:rect l="l" t="t" r="r" b="b"/>
              <a:pathLst>
                <a:path w="9774" h="10250" extrusionOk="0">
                  <a:moveTo>
                    <a:pt x="0" y="1"/>
                  </a:moveTo>
                  <a:lnTo>
                    <a:pt x="0" y="10249"/>
                  </a:lnTo>
                  <a:cubicBezTo>
                    <a:pt x="5200" y="9514"/>
                    <a:pt x="9280" y="5280"/>
                    <a:pt x="97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83;p137">
              <a:extLst>
                <a:ext uri="{FF2B5EF4-FFF2-40B4-BE49-F238E27FC236}">
                  <a16:creationId xmlns:a16="http://schemas.microsoft.com/office/drawing/2014/main" id="{FF324B3A-F686-CCE7-4632-3D58A6A9D9F3}"/>
                </a:ext>
              </a:extLst>
            </p:cNvPr>
            <p:cNvSpPr/>
            <p:nvPr/>
          </p:nvSpPr>
          <p:spPr>
            <a:xfrm>
              <a:off x="1851375" y="1730300"/>
              <a:ext cx="206325" cy="209275"/>
            </a:xfrm>
            <a:custGeom>
              <a:avLst/>
              <a:gdLst/>
              <a:ahLst/>
              <a:cxnLst/>
              <a:rect l="l" t="t" r="r" b="b"/>
              <a:pathLst>
                <a:path w="8253" h="8371" extrusionOk="0">
                  <a:moveTo>
                    <a:pt x="8252" y="1"/>
                  </a:moveTo>
                  <a:cubicBezTo>
                    <a:pt x="3865" y="441"/>
                    <a:pt x="383" y="3959"/>
                    <a:pt x="1" y="8371"/>
                  </a:cubicBezTo>
                  <a:lnTo>
                    <a:pt x="8252" y="8371"/>
                  </a:lnTo>
                  <a:lnTo>
                    <a:pt x="8252"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84;p137">
              <a:extLst>
                <a:ext uri="{FF2B5EF4-FFF2-40B4-BE49-F238E27FC236}">
                  <a16:creationId xmlns:a16="http://schemas.microsoft.com/office/drawing/2014/main" id="{B47F246D-24A6-DB9E-2AAF-871CA2E3CA4F}"/>
                </a:ext>
              </a:extLst>
            </p:cNvPr>
            <p:cNvSpPr/>
            <p:nvPr/>
          </p:nvSpPr>
          <p:spPr>
            <a:xfrm>
              <a:off x="1956875" y="1835225"/>
              <a:ext cx="254975" cy="254475"/>
            </a:xfrm>
            <a:custGeom>
              <a:avLst/>
              <a:gdLst/>
              <a:ahLst/>
              <a:cxnLst/>
              <a:rect l="l" t="t" r="r" b="b"/>
              <a:pathLst>
                <a:path w="10199" h="10179" extrusionOk="0">
                  <a:moveTo>
                    <a:pt x="5097" y="1"/>
                  </a:moveTo>
                  <a:cubicBezTo>
                    <a:pt x="2296" y="1"/>
                    <a:pt x="21" y="2267"/>
                    <a:pt x="10" y="5070"/>
                  </a:cubicBezTo>
                  <a:cubicBezTo>
                    <a:pt x="0" y="7882"/>
                    <a:pt x="2271" y="10169"/>
                    <a:pt x="5081" y="10179"/>
                  </a:cubicBezTo>
                  <a:cubicBezTo>
                    <a:pt x="5088" y="10179"/>
                    <a:pt x="5095" y="10179"/>
                    <a:pt x="5102" y="10179"/>
                  </a:cubicBezTo>
                  <a:cubicBezTo>
                    <a:pt x="7903" y="10179"/>
                    <a:pt x="10178" y="7912"/>
                    <a:pt x="10189" y="5109"/>
                  </a:cubicBezTo>
                  <a:cubicBezTo>
                    <a:pt x="10199" y="2297"/>
                    <a:pt x="7928" y="10"/>
                    <a:pt x="5118" y="1"/>
                  </a:cubicBezTo>
                  <a:cubicBezTo>
                    <a:pt x="5111" y="1"/>
                    <a:pt x="5104" y="1"/>
                    <a:pt x="5097"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3">
          <a:extLst>
            <a:ext uri="{FF2B5EF4-FFF2-40B4-BE49-F238E27FC236}">
              <a16:creationId xmlns:a16="http://schemas.microsoft.com/office/drawing/2014/main" id="{157B36D0-21DD-C007-5CA9-770143192C64}"/>
            </a:ext>
          </a:extLst>
        </p:cNvPr>
        <p:cNvGrpSpPr/>
        <p:nvPr/>
      </p:nvGrpSpPr>
      <p:grpSpPr>
        <a:xfrm>
          <a:off x="0" y="0"/>
          <a:ext cx="0" cy="0"/>
          <a:chOff x="0" y="0"/>
          <a:chExt cx="0" cy="0"/>
        </a:xfrm>
      </p:grpSpPr>
      <p:sp>
        <p:nvSpPr>
          <p:cNvPr id="494" name="Google Shape;494;p61">
            <a:extLst>
              <a:ext uri="{FF2B5EF4-FFF2-40B4-BE49-F238E27FC236}">
                <a16:creationId xmlns:a16="http://schemas.microsoft.com/office/drawing/2014/main" id="{06092509-9860-AA3F-4BF3-CEF51B3950ED}"/>
              </a:ext>
            </a:extLst>
          </p:cNvPr>
          <p:cNvSpPr txBox="1">
            <a:spLocks noGrp="1"/>
          </p:cNvSpPr>
          <p:nvPr>
            <p:ph type="title"/>
          </p:nvPr>
        </p:nvSpPr>
        <p:spPr>
          <a:xfrm>
            <a:off x="82161" y="361312"/>
            <a:ext cx="525613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dirty="0"/>
              <a:t>03.   </a:t>
            </a:r>
            <a:r>
              <a:rPr lang="en" dirty="0"/>
              <a:t>LITERATURE REVIEW:</a:t>
            </a:r>
            <a:endParaRPr dirty="0"/>
          </a:p>
        </p:txBody>
      </p:sp>
      <p:sp>
        <p:nvSpPr>
          <p:cNvPr id="495" name="Google Shape;495;p61">
            <a:extLst>
              <a:ext uri="{FF2B5EF4-FFF2-40B4-BE49-F238E27FC236}">
                <a16:creationId xmlns:a16="http://schemas.microsoft.com/office/drawing/2014/main" id="{D06C09A2-68F7-41F8-38AF-F2F2D09A978D}"/>
              </a:ext>
            </a:extLst>
          </p:cNvPr>
          <p:cNvSpPr txBox="1">
            <a:spLocks noGrp="1"/>
          </p:cNvSpPr>
          <p:nvPr>
            <p:ph type="body" idx="1"/>
          </p:nvPr>
        </p:nvSpPr>
        <p:spPr>
          <a:xfrm>
            <a:off x="180304" y="1272925"/>
            <a:ext cx="8250446" cy="3295800"/>
          </a:xfrm>
          <a:prstGeom prst="rect">
            <a:avLst/>
          </a:prstGeom>
        </p:spPr>
        <p:txBody>
          <a:bodyPr spcFirstLastPara="1" wrap="square" lIns="91425" tIns="91425" rIns="91425" bIns="91425" anchor="t" anchorCtr="0">
            <a:noAutofit/>
          </a:bodyPr>
          <a:lstStyle/>
          <a:p>
            <a:pPr marL="0" indent="0">
              <a:spcBef>
                <a:spcPts val="1200"/>
              </a:spcBef>
              <a:spcAft>
                <a:spcPts val="1200"/>
              </a:spcAft>
              <a:buNone/>
            </a:pPr>
            <a:r>
              <a:rPr lang="en-US" sz="1800" i="1" dirty="0"/>
              <a:t>Comparison with previous works</a:t>
            </a:r>
            <a:endParaRPr sz="1800" i="1" dirty="0"/>
          </a:p>
        </p:txBody>
      </p:sp>
      <p:graphicFrame>
        <p:nvGraphicFramePr>
          <p:cNvPr id="9" name="Table 8">
            <a:extLst>
              <a:ext uri="{FF2B5EF4-FFF2-40B4-BE49-F238E27FC236}">
                <a16:creationId xmlns:a16="http://schemas.microsoft.com/office/drawing/2014/main" id="{CB2ECE10-47FE-3BDA-D2FB-625D08D6ABFA}"/>
              </a:ext>
            </a:extLst>
          </p:cNvPr>
          <p:cNvGraphicFramePr>
            <a:graphicFrameLocks noGrp="1"/>
          </p:cNvGraphicFramePr>
          <p:nvPr>
            <p:extLst>
              <p:ext uri="{D42A27DB-BD31-4B8C-83A1-F6EECF244321}">
                <p14:modId xmlns:p14="http://schemas.microsoft.com/office/powerpoint/2010/main" val="562551801"/>
              </p:ext>
            </p:extLst>
          </p:nvPr>
        </p:nvGraphicFramePr>
        <p:xfrm>
          <a:off x="1320084" y="2428519"/>
          <a:ext cx="6891724" cy="2225040"/>
        </p:xfrm>
        <a:graphic>
          <a:graphicData uri="http://schemas.openxmlformats.org/drawingml/2006/table">
            <a:tbl>
              <a:tblPr firstRow="1" bandRow="1">
                <a:tableStyleId>{8799B23B-EC83-4686-B30A-512413B5E67A}</a:tableStyleId>
              </a:tblPr>
              <a:tblGrid>
                <a:gridCol w="1346434">
                  <a:extLst>
                    <a:ext uri="{9D8B030D-6E8A-4147-A177-3AD203B41FA5}">
                      <a16:colId xmlns:a16="http://schemas.microsoft.com/office/drawing/2014/main" val="1145255440"/>
                    </a:ext>
                  </a:extLst>
                </a:gridCol>
                <a:gridCol w="1375900">
                  <a:extLst>
                    <a:ext uri="{9D8B030D-6E8A-4147-A177-3AD203B41FA5}">
                      <a16:colId xmlns:a16="http://schemas.microsoft.com/office/drawing/2014/main" val="2773313076"/>
                    </a:ext>
                  </a:extLst>
                </a:gridCol>
                <a:gridCol w="1350881">
                  <a:extLst>
                    <a:ext uri="{9D8B030D-6E8A-4147-A177-3AD203B41FA5}">
                      <a16:colId xmlns:a16="http://schemas.microsoft.com/office/drawing/2014/main" val="3363779370"/>
                    </a:ext>
                  </a:extLst>
                </a:gridCol>
                <a:gridCol w="1728718">
                  <a:extLst>
                    <a:ext uri="{9D8B030D-6E8A-4147-A177-3AD203B41FA5}">
                      <a16:colId xmlns:a16="http://schemas.microsoft.com/office/drawing/2014/main" val="2037037917"/>
                    </a:ext>
                  </a:extLst>
                </a:gridCol>
                <a:gridCol w="1089791">
                  <a:extLst>
                    <a:ext uri="{9D8B030D-6E8A-4147-A177-3AD203B41FA5}">
                      <a16:colId xmlns:a16="http://schemas.microsoft.com/office/drawing/2014/main" val="1772035224"/>
                    </a:ext>
                  </a:extLst>
                </a:gridCol>
              </a:tblGrid>
              <a:tr h="370840">
                <a:tc>
                  <a:txBody>
                    <a:bodyPr/>
                    <a:lstStyle/>
                    <a:p>
                      <a:r>
                        <a:rPr lang="en-US" dirty="0"/>
                        <a:t>      </a:t>
                      </a:r>
                      <a:r>
                        <a:rPr lang="en-US" sz="1200" dirty="0"/>
                        <a:t>LITERATURE REVIEW</a:t>
                      </a:r>
                      <a:endParaRPr lang="en-IN" sz="1200" dirty="0"/>
                    </a:p>
                  </a:txBody>
                  <a:tcPr/>
                </a:tc>
                <a:tc>
                  <a:txBody>
                    <a:bodyPr/>
                    <a:lstStyle/>
                    <a:p>
                      <a:r>
                        <a:rPr lang="en-US" dirty="0"/>
                        <a:t>  </a:t>
                      </a:r>
                    </a:p>
                    <a:p>
                      <a:r>
                        <a:rPr lang="en-US" sz="1200" dirty="0"/>
                        <a:t>DATASET</a:t>
                      </a:r>
                      <a:endParaRPr lang="en-IN" sz="1200" dirty="0"/>
                    </a:p>
                  </a:txBody>
                  <a:tcPr/>
                </a:tc>
                <a:tc>
                  <a:txBody>
                    <a:bodyPr/>
                    <a:lstStyle/>
                    <a:p>
                      <a:endParaRPr lang="en-US" dirty="0"/>
                    </a:p>
                    <a:p>
                      <a:r>
                        <a:rPr lang="en-US" sz="1200" dirty="0"/>
                        <a:t>MODEL</a:t>
                      </a:r>
                      <a:endParaRPr lang="en-IN" sz="1200" dirty="0"/>
                    </a:p>
                  </a:txBody>
                  <a:tcPr/>
                </a:tc>
                <a:tc>
                  <a:txBody>
                    <a:bodyPr/>
                    <a:lstStyle/>
                    <a:p>
                      <a:endParaRPr lang="en-US" dirty="0"/>
                    </a:p>
                    <a:p>
                      <a:r>
                        <a:rPr lang="en-US" sz="1200" dirty="0"/>
                        <a:t>METRICS USED</a:t>
                      </a:r>
                      <a:endParaRPr lang="en-IN" sz="1200" dirty="0"/>
                    </a:p>
                  </a:txBody>
                  <a:tcPr/>
                </a:tc>
                <a:tc>
                  <a:txBody>
                    <a:bodyPr/>
                    <a:lstStyle/>
                    <a:p>
                      <a:endParaRPr lang="en-US" dirty="0"/>
                    </a:p>
                    <a:p>
                      <a:r>
                        <a:rPr lang="en-US" sz="1200" dirty="0"/>
                        <a:t>ACCURACY</a:t>
                      </a:r>
                      <a:endParaRPr lang="en-IN" sz="1200" dirty="0"/>
                    </a:p>
                  </a:txBody>
                  <a:tcPr/>
                </a:tc>
                <a:extLst>
                  <a:ext uri="{0D108BD9-81ED-4DB2-BD59-A6C34878D82A}">
                    <a16:rowId xmlns:a16="http://schemas.microsoft.com/office/drawing/2014/main" val="1069887761"/>
                  </a:ext>
                </a:extLst>
              </a:tr>
              <a:tr h="370840">
                <a:tc>
                  <a:txBody>
                    <a:bodyPr/>
                    <a:lstStyle/>
                    <a:p>
                      <a:r>
                        <a:rPr lang="en-US" dirty="0"/>
                        <a:t>          1</a:t>
                      </a:r>
                      <a:endParaRPr lang="en-IN" dirty="0"/>
                    </a:p>
                  </a:txBody>
                  <a:tcPr/>
                </a:tc>
                <a:tc>
                  <a:txBody>
                    <a:bodyPr/>
                    <a:lstStyle/>
                    <a:p>
                      <a:r>
                        <a:rPr lang="en-US" dirty="0"/>
                        <a:t> MS-COCO</a:t>
                      </a:r>
                      <a:endParaRPr lang="en-IN" dirty="0"/>
                    </a:p>
                  </a:txBody>
                  <a:tcPr/>
                </a:tc>
                <a:tc>
                  <a:txBody>
                    <a:bodyPr/>
                    <a:lstStyle/>
                    <a:p>
                      <a:r>
                        <a:rPr lang="en-US" dirty="0"/>
                        <a:t>CNN + LSTM</a:t>
                      </a:r>
                      <a:endParaRPr lang="en-IN" dirty="0"/>
                    </a:p>
                  </a:txBody>
                  <a:tcPr/>
                </a:tc>
                <a:tc>
                  <a:txBody>
                    <a:bodyPr/>
                    <a:lstStyle/>
                    <a:p>
                      <a:r>
                        <a:rPr lang="en-US" dirty="0"/>
                        <a:t>With relative to human(consensus)</a:t>
                      </a:r>
                      <a:endParaRPr lang="en-IN" dirty="0"/>
                    </a:p>
                  </a:txBody>
                  <a:tcPr/>
                </a:tc>
                <a:tc>
                  <a:txBody>
                    <a:bodyPr/>
                    <a:lstStyle/>
                    <a:p>
                      <a:r>
                        <a:rPr lang="en-US" dirty="0"/>
                        <a:t>      </a:t>
                      </a:r>
                    </a:p>
                    <a:p>
                      <a:r>
                        <a:rPr lang="en-US" dirty="0"/>
                        <a:t>54.06%</a:t>
                      </a:r>
                      <a:endParaRPr lang="en-IN" dirty="0"/>
                    </a:p>
                  </a:txBody>
                  <a:tcPr/>
                </a:tc>
                <a:extLst>
                  <a:ext uri="{0D108BD9-81ED-4DB2-BD59-A6C34878D82A}">
                    <a16:rowId xmlns:a16="http://schemas.microsoft.com/office/drawing/2014/main" val="1003882581"/>
                  </a:ext>
                </a:extLst>
              </a:tr>
              <a:tr h="370840">
                <a:tc>
                  <a:txBody>
                    <a:bodyPr/>
                    <a:lstStyle/>
                    <a:p>
                      <a:r>
                        <a:rPr lang="en-US" dirty="0"/>
                        <a:t>           2</a:t>
                      </a:r>
                      <a:endParaRPr lang="en-IN" dirty="0"/>
                    </a:p>
                  </a:txBody>
                  <a:tcPr/>
                </a:tc>
                <a:tc>
                  <a:txBody>
                    <a:bodyPr/>
                    <a:lstStyle/>
                    <a:p>
                      <a:r>
                        <a:rPr lang="en-US" dirty="0"/>
                        <a:t>COCO-QA</a:t>
                      </a:r>
                      <a:endParaRPr lang="en-IN" dirty="0"/>
                    </a:p>
                  </a:txBody>
                  <a:tcPr/>
                </a:tc>
                <a:tc>
                  <a:txBody>
                    <a:bodyPr/>
                    <a:lstStyle/>
                    <a:p>
                      <a:r>
                        <a:rPr lang="en-US" dirty="0"/>
                        <a:t>CNN+GRU</a:t>
                      </a:r>
                      <a:endParaRPr lang="en-IN" dirty="0"/>
                    </a:p>
                  </a:txBody>
                  <a:tcPr/>
                </a:tc>
                <a:tc>
                  <a:txBody>
                    <a:bodyPr/>
                    <a:lstStyle/>
                    <a:p>
                      <a:r>
                        <a:rPr lang="en-US" dirty="0"/>
                        <a:t>Human based(Consensus)</a:t>
                      </a:r>
                      <a:endParaRPr lang="en-IN" dirty="0"/>
                    </a:p>
                  </a:txBody>
                  <a:tcPr/>
                </a:tc>
                <a:tc>
                  <a:txBody>
                    <a:bodyPr/>
                    <a:lstStyle/>
                    <a:p>
                      <a:r>
                        <a:rPr lang="en-US" dirty="0"/>
                        <a:t>57.9%</a:t>
                      </a:r>
                    </a:p>
                    <a:p>
                      <a:endParaRPr lang="en-IN" dirty="0"/>
                    </a:p>
                  </a:txBody>
                  <a:tcPr/>
                </a:tc>
                <a:extLst>
                  <a:ext uri="{0D108BD9-81ED-4DB2-BD59-A6C34878D82A}">
                    <a16:rowId xmlns:a16="http://schemas.microsoft.com/office/drawing/2014/main" val="2530826829"/>
                  </a:ext>
                </a:extLst>
              </a:tr>
              <a:tr h="370840">
                <a:tc>
                  <a:txBody>
                    <a:bodyPr/>
                    <a:lstStyle/>
                    <a:p>
                      <a:r>
                        <a:rPr lang="en-US" dirty="0"/>
                        <a:t>           3</a:t>
                      </a:r>
                      <a:endParaRPr lang="en-IN" dirty="0"/>
                    </a:p>
                  </a:txBody>
                  <a:tcPr/>
                </a:tc>
                <a:tc>
                  <a:txBody>
                    <a:bodyPr/>
                    <a:lstStyle/>
                    <a:p>
                      <a:r>
                        <a:rPr lang="en-US" dirty="0"/>
                        <a:t>DAQUAR</a:t>
                      </a:r>
                      <a:endParaRPr lang="en-IN" dirty="0"/>
                    </a:p>
                  </a:txBody>
                  <a:tcPr/>
                </a:tc>
                <a:tc>
                  <a:txBody>
                    <a:bodyPr/>
                    <a:lstStyle/>
                    <a:p>
                      <a:r>
                        <a:rPr lang="en-US" dirty="0"/>
                        <a:t>CNN+RNN</a:t>
                      </a:r>
                      <a:endParaRPr lang="en-IN" dirty="0"/>
                    </a:p>
                  </a:txBody>
                  <a:tcPr/>
                </a:tc>
                <a:tc>
                  <a:txBody>
                    <a:bodyPr/>
                    <a:lstStyle/>
                    <a:p>
                      <a:r>
                        <a:rPr lang="en-US" dirty="0"/>
                        <a:t>Classification Accuracy</a:t>
                      </a:r>
                      <a:endParaRPr lang="en-IN" dirty="0"/>
                    </a:p>
                  </a:txBody>
                  <a:tcPr/>
                </a:tc>
                <a:tc>
                  <a:txBody>
                    <a:bodyPr/>
                    <a:lstStyle/>
                    <a:p>
                      <a:r>
                        <a:rPr lang="en-US" dirty="0"/>
                        <a:t>38-39%</a:t>
                      </a:r>
                      <a:endParaRPr lang="en-IN" dirty="0"/>
                    </a:p>
                  </a:txBody>
                  <a:tcPr/>
                </a:tc>
                <a:extLst>
                  <a:ext uri="{0D108BD9-81ED-4DB2-BD59-A6C34878D82A}">
                    <a16:rowId xmlns:a16="http://schemas.microsoft.com/office/drawing/2014/main" val="3894798485"/>
                  </a:ext>
                </a:extLst>
              </a:tr>
            </a:tbl>
          </a:graphicData>
        </a:graphic>
      </p:graphicFrame>
      <p:grpSp>
        <p:nvGrpSpPr>
          <p:cNvPr id="10" name="Google Shape;8445;p147">
            <a:extLst>
              <a:ext uri="{FF2B5EF4-FFF2-40B4-BE49-F238E27FC236}">
                <a16:creationId xmlns:a16="http://schemas.microsoft.com/office/drawing/2014/main" id="{6A5BEA33-49EB-17B2-8B00-898E924A5CDE}"/>
              </a:ext>
            </a:extLst>
          </p:cNvPr>
          <p:cNvGrpSpPr/>
          <p:nvPr/>
        </p:nvGrpSpPr>
        <p:grpSpPr>
          <a:xfrm>
            <a:off x="6478074" y="489941"/>
            <a:ext cx="830422" cy="1081824"/>
            <a:chOff x="-48233050" y="3569725"/>
            <a:chExt cx="252050" cy="299475"/>
          </a:xfrm>
        </p:grpSpPr>
        <p:sp>
          <p:nvSpPr>
            <p:cNvPr id="11" name="Google Shape;8446;p147">
              <a:extLst>
                <a:ext uri="{FF2B5EF4-FFF2-40B4-BE49-F238E27FC236}">
                  <a16:creationId xmlns:a16="http://schemas.microsoft.com/office/drawing/2014/main" id="{255C7E32-AC64-3FDD-0666-689E167FEEFF}"/>
                </a:ext>
              </a:extLst>
            </p:cNvPr>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447;p147">
              <a:extLst>
                <a:ext uri="{FF2B5EF4-FFF2-40B4-BE49-F238E27FC236}">
                  <a16:creationId xmlns:a16="http://schemas.microsoft.com/office/drawing/2014/main" id="{23EA1DE8-86C3-5384-F6BA-7C7DC43B2340}"/>
                </a:ext>
              </a:extLst>
            </p:cNvPr>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448;p147">
              <a:extLst>
                <a:ext uri="{FF2B5EF4-FFF2-40B4-BE49-F238E27FC236}">
                  <a16:creationId xmlns:a16="http://schemas.microsoft.com/office/drawing/2014/main" id="{1D3D98C9-7AD3-D11E-9315-CBDF62FA62F6}"/>
                </a:ext>
              </a:extLst>
            </p:cNvPr>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77933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9">
          <a:extLst>
            <a:ext uri="{FF2B5EF4-FFF2-40B4-BE49-F238E27FC236}">
              <a16:creationId xmlns:a16="http://schemas.microsoft.com/office/drawing/2014/main" id="{B3F6099D-1917-1C7E-2E2A-867F1E3BFB29}"/>
            </a:ext>
          </a:extLst>
        </p:cNvPr>
        <p:cNvGrpSpPr/>
        <p:nvPr/>
      </p:nvGrpSpPr>
      <p:grpSpPr>
        <a:xfrm>
          <a:off x="0" y="0"/>
          <a:ext cx="0" cy="0"/>
          <a:chOff x="0" y="0"/>
          <a:chExt cx="0" cy="0"/>
        </a:xfrm>
      </p:grpSpPr>
      <p:sp>
        <p:nvSpPr>
          <p:cNvPr id="540" name="Google Shape;540;p64">
            <a:extLst>
              <a:ext uri="{FF2B5EF4-FFF2-40B4-BE49-F238E27FC236}">
                <a16:creationId xmlns:a16="http://schemas.microsoft.com/office/drawing/2014/main" id="{0F3D413A-7837-7A70-2939-9D4990F62042}"/>
              </a:ext>
            </a:extLst>
          </p:cNvPr>
          <p:cNvSpPr txBox="1">
            <a:spLocks noGrp="1"/>
          </p:cNvSpPr>
          <p:nvPr>
            <p:ph type="title"/>
          </p:nvPr>
        </p:nvSpPr>
        <p:spPr>
          <a:xfrm>
            <a:off x="-96591" y="116497"/>
            <a:ext cx="4591318" cy="6697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  About our Dataset:</a:t>
            </a:r>
            <a:endParaRPr dirty="0"/>
          </a:p>
        </p:txBody>
      </p:sp>
      <p:sp>
        <p:nvSpPr>
          <p:cNvPr id="541" name="Google Shape;541;p64">
            <a:extLst>
              <a:ext uri="{FF2B5EF4-FFF2-40B4-BE49-F238E27FC236}">
                <a16:creationId xmlns:a16="http://schemas.microsoft.com/office/drawing/2014/main" id="{DCB9D5D0-A830-5A10-D4E3-86F04601073F}"/>
              </a:ext>
            </a:extLst>
          </p:cNvPr>
          <p:cNvSpPr txBox="1">
            <a:spLocks noGrp="1"/>
          </p:cNvSpPr>
          <p:nvPr>
            <p:ph type="subTitle" idx="1"/>
          </p:nvPr>
        </p:nvSpPr>
        <p:spPr>
          <a:xfrm>
            <a:off x="6439" y="541501"/>
            <a:ext cx="8940077" cy="1018632"/>
          </a:xfrm>
          <a:prstGeom prst="rect">
            <a:avLst/>
          </a:prstGeom>
        </p:spPr>
        <p:txBody>
          <a:bodyPr spcFirstLastPara="1" wrap="square" lIns="91425" tIns="91425" rIns="91425" bIns="91425" anchor="t" anchorCtr="0">
            <a:noAutofit/>
          </a:bodyPr>
          <a:lstStyle/>
          <a:p>
            <a:pPr marL="0" indent="0" algn="l">
              <a:lnSpc>
                <a:spcPct val="150000"/>
              </a:lnSpc>
              <a:spcAft>
                <a:spcPts val="1200"/>
              </a:spcAft>
            </a:pPr>
            <a:r>
              <a:rPr lang="en-US" sz="1600" dirty="0"/>
              <a:t>The dataset that we have used is </a:t>
            </a:r>
            <a:r>
              <a:rPr lang="en-US" sz="1600" b="1" dirty="0"/>
              <a:t>CLEVR v1.0</a:t>
            </a:r>
            <a:r>
              <a:rPr lang="en-US" sz="1600" dirty="0"/>
              <a:t>. It consists of</a:t>
            </a:r>
            <a:r>
              <a:rPr lang="en-US" sz="1100" dirty="0"/>
              <a:t>:</a:t>
            </a:r>
          </a:p>
          <a:p>
            <a:pPr marL="171450" indent="-171450" algn="l">
              <a:spcAft>
                <a:spcPts val="1200"/>
              </a:spcAft>
              <a:buFont typeface="Arial" panose="020B0604020202020204" pitchFamily="34" charset="0"/>
              <a:buChar char="•"/>
            </a:pPr>
            <a:r>
              <a:rPr lang="en-US" sz="1400" b="0" i="0" dirty="0">
                <a:solidFill>
                  <a:srgbClr val="3C4043"/>
                </a:solidFill>
                <a:effectLst/>
                <a:latin typeface="inherit"/>
              </a:rPr>
              <a:t>A training set of 70,000 images and 6,99,989 questions   {</a:t>
            </a:r>
            <a:r>
              <a:rPr lang="en-US" sz="1400" b="0" i="1" dirty="0">
                <a:solidFill>
                  <a:srgbClr val="3C4043"/>
                </a:solidFill>
                <a:effectLst/>
                <a:latin typeface="inherit"/>
              </a:rPr>
              <a:t>each image is of Dimensions 480x320x3}</a:t>
            </a:r>
            <a:endParaRPr lang="en-US" sz="1400" b="0" i="0" dirty="0">
              <a:solidFill>
                <a:srgbClr val="3C4043"/>
              </a:solidFill>
              <a:effectLst/>
              <a:latin typeface="inherit"/>
            </a:endParaRPr>
          </a:p>
          <a:p>
            <a:pPr marL="171450" indent="-171450" algn="l">
              <a:spcAft>
                <a:spcPts val="1200"/>
              </a:spcAft>
              <a:buFont typeface="Arial" panose="020B0604020202020204" pitchFamily="34" charset="0"/>
              <a:buChar char="•"/>
            </a:pPr>
            <a:r>
              <a:rPr lang="en-US" sz="1400" b="0" i="0" dirty="0">
                <a:solidFill>
                  <a:srgbClr val="3C4043"/>
                </a:solidFill>
                <a:effectLst/>
                <a:latin typeface="inherit"/>
              </a:rPr>
              <a:t>A validation set of 15,000 images and 1,49,991 questions</a:t>
            </a:r>
          </a:p>
          <a:p>
            <a:pPr marL="171450" indent="-171450" algn="l">
              <a:spcAft>
                <a:spcPts val="1200"/>
              </a:spcAft>
              <a:buFont typeface="Arial" panose="020B0604020202020204" pitchFamily="34" charset="0"/>
              <a:buChar char="•"/>
            </a:pPr>
            <a:r>
              <a:rPr lang="en-US" sz="1400" b="0" i="0" dirty="0">
                <a:solidFill>
                  <a:srgbClr val="3C4043"/>
                </a:solidFill>
                <a:effectLst/>
                <a:latin typeface="inherit"/>
              </a:rPr>
              <a:t>A test set of 15,000 images and 14,988 questions</a:t>
            </a:r>
          </a:p>
          <a:p>
            <a:pPr marL="171450" indent="-171450" algn="l">
              <a:spcAft>
                <a:spcPts val="1200"/>
              </a:spcAft>
              <a:buFont typeface="Arial" panose="020B0604020202020204" pitchFamily="34" charset="0"/>
              <a:buChar char="•"/>
            </a:pPr>
            <a:r>
              <a:rPr lang="en-US" sz="1400" b="0" i="0" dirty="0">
                <a:solidFill>
                  <a:srgbClr val="3C4043"/>
                </a:solidFill>
                <a:effectLst/>
                <a:latin typeface="inherit"/>
              </a:rPr>
              <a:t>Answers for all train and validation questions</a:t>
            </a:r>
          </a:p>
          <a:p>
            <a:pPr marL="0" indent="0" algn="l">
              <a:spcAft>
                <a:spcPts val="1200"/>
              </a:spcAft>
            </a:pPr>
            <a:r>
              <a:rPr lang="en-US" sz="1200" dirty="0">
                <a:solidFill>
                  <a:srgbClr val="3C4043"/>
                </a:solidFill>
                <a:latin typeface="inherit"/>
              </a:rPr>
              <a:t>The answers are of 6 classes namely:</a:t>
            </a:r>
          </a:p>
          <a:p>
            <a:pPr marL="800100" lvl="1" algn="l">
              <a:lnSpc>
                <a:spcPct val="100000"/>
              </a:lnSpc>
              <a:spcAft>
                <a:spcPts val="1200"/>
              </a:spcAft>
              <a:buFont typeface="+mj-lt"/>
              <a:buAutoNum type="arabicPeriod"/>
            </a:pPr>
            <a:r>
              <a:rPr lang="en-US" sz="1200" b="0" i="1" dirty="0">
                <a:solidFill>
                  <a:srgbClr val="3C4043"/>
                </a:solidFill>
                <a:effectLst/>
                <a:latin typeface="inherit"/>
              </a:rPr>
              <a:t>Counting Answers</a:t>
            </a:r>
          </a:p>
          <a:p>
            <a:pPr marL="800100" lvl="1" algn="l">
              <a:spcAft>
                <a:spcPts val="1200"/>
              </a:spcAft>
              <a:buFont typeface="+mj-lt"/>
              <a:buAutoNum type="arabicPeriod"/>
            </a:pPr>
            <a:r>
              <a:rPr lang="en-US" sz="1200" i="1" dirty="0">
                <a:solidFill>
                  <a:srgbClr val="3C4043"/>
                </a:solidFill>
                <a:latin typeface="inherit"/>
              </a:rPr>
              <a:t>Color Answers</a:t>
            </a:r>
          </a:p>
          <a:p>
            <a:pPr marL="800100" lvl="1" algn="l">
              <a:spcAft>
                <a:spcPts val="1200"/>
              </a:spcAft>
              <a:buFont typeface="+mj-lt"/>
              <a:buAutoNum type="arabicPeriod"/>
            </a:pPr>
            <a:r>
              <a:rPr lang="en-US" sz="1200" i="1" dirty="0">
                <a:solidFill>
                  <a:srgbClr val="3C4043"/>
                </a:solidFill>
                <a:latin typeface="inherit"/>
              </a:rPr>
              <a:t>Shape Answers</a:t>
            </a:r>
          </a:p>
          <a:p>
            <a:pPr marL="800100" lvl="1" algn="l">
              <a:spcAft>
                <a:spcPts val="1200"/>
              </a:spcAft>
              <a:buFont typeface="+mj-lt"/>
              <a:buAutoNum type="arabicPeriod"/>
            </a:pPr>
            <a:r>
              <a:rPr lang="en-US" sz="1200" i="1" dirty="0">
                <a:solidFill>
                  <a:srgbClr val="3C4043"/>
                </a:solidFill>
                <a:latin typeface="inherit"/>
              </a:rPr>
              <a:t>Material Answers</a:t>
            </a:r>
          </a:p>
          <a:p>
            <a:pPr marL="800100" lvl="1" algn="l">
              <a:lnSpc>
                <a:spcPct val="100000"/>
              </a:lnSpc>
              <a:spcAft>
                <a:spcPts val="1200"/>
              </a:spcAft>
              <a:buFont typeface="+mj-lt"/>
              <a:buAutoNum type="arabicPeriod"/>
            </a:pPr>
            <a:r>
              <a:rPr lang="en-US" sz="1200" i="1" dirty="0">
                <a:solidFill>
                  <a:srgbClr val="3C4043"/>
                </a:solidFill>
                <a:latin typeface="inherit"/>
              </a:rPr>
              <a:t>Size Answers </a:t>
            </a:r>
          </a:p>
          <a:p>
            <a:pPr marL="800100" lvl="1" algn="l">
              <a:lnSpc>
                <a:spcPct val="100000"/>
              </a:lnSpc>
              <a:spcAft>
                <a:spcPts val="1200"/>
              </a:spcAft>
              <a:buFont typeface="+mj-lt"/>
              <a:buAutoNum type="arabicPeriod"/>
            </a:pPr>
            <a:r>
              <a:rPr lang="en-US" sz="1200" i="1" dirty="0">
                <a:solidFill>
                  <a:srgbClr val="3C4043"/>
                </a:solidFill>
                <a:latin typeface="inherit"/>
              </a:rPr>
              <a:t>Yes/No Answers</a:t>
            </a:r>
          </a:p>
          <a:p>
            <a:pPr marL="800100" lvl="1" algn="l">
              <a:lnSpc>
                <a:spcPct val="150000"/>
              </a:lnSpc>
              <a:spcAft>
                <a:spcPts val="1200"/>
              </a:spcAft>
              <a:buFont typeface="+mj-lt"/>
              <a:buAutoNum type="arabicPeriod"/>
            </a:pPr>
            <a:endParaRPr lang="en-US" sz="1200" i="1" dirty="0">
              <a:solidFill>
                <a:srgbClr val="3C4043"/>
              </a:solidFill>
              <a:latin typeface="inherit"/>
            </a:endParaRPr>
          </a:p>
          <a:p>
            <a:pPr marL="800100" lvl="1" algn="l">
              <a:lnSpc>
                <a:spcPct val="150000"/>
              </a:lnSpc>
              <a:spcAft>
                <a:spcPts val="1200"/>
              </a:spcAft>
              <a:buFont typeface="+mj-lt"/>
              <a:buAutoNum type="arabicPeriod"/>
            </a:pPr>
            <a:endParaRPr lang="en-US" sz="1200" i="1" dirty="0">
              <a:solidFill>
                <a:srgbClr val="3C4043"/>
              </a:solidFill>
              <a:latin typeface="inherit"/>
            </a:endParaRPr>
          </a:p>
          <a:p>
            <a:pPr marL="800100" lvl="1" algn="l">
              <a:lnSpc>
                <a:spcPct val="150000"/>
              </a:lnSpc>
              <a:spcAft>
                <a:spcPts val="1200"/>
              </a:spcAft>
              <a:buFont typeface="+mj-lt"/>
              <a:buAutoNum type="arabicPeriod"/>
            </a:pPr>
            <a:endParaRPr lang="en-US" sz="1100" i="1" dirty="0">
              <a:solidFill>
                <a:srgbClr val="3C4043"/>
              </a:solidFill>
              <a:latin typeface="inherit"/>
            </a:endParaRPr>
          </a:p>
          <a:p>
            <a:pPr marL="0" indent="0" algn="l">
              <a:spcAft>
                <a:spcPts val="1200"/>
              </a:spcAft>
            </a:pPr>
            <a:endParaRPr lang="en-US" sz="1400" i="1" dirty="0">
              <a:solidFill>
                <a:srgbClr val="3C4043"/>
              </a:solidFill>
              <a:latin typeface="inherit"/>
            </a:endParaRPr>
          </a:p>
          <a:p>
            <a:pPr marL="342900" algn="l">
              <a:spcAft>
                <a:spcPts val="1200"/>
              </a:spcAft>
              <a:buFont typeface="+mj-lt"/>
              <a:buAutoNum type="arabicPeriod"/>
            </a:pPr>
            <a:endParaRPr lang="en-US" sz="1400" b="0" i="1" dirty="0">
              <a:solidFill>
                <a:srgbClr val="3C4043"/>
              </a:solidFill>
              <a:effectLst/>
              <a:latin typeface="inherit"/>
            </a:endParaRPr>
          </a:p>
          <a:p>
            <a:pPr marL="0" indent="0" algn="l">
              <a:spcAft>
                <a:spcPts val="1200"/>
              </a:spcAft>
            </a:pPr>
            <a:endParaRPr lang="en-US" sz="1400" b="0" i="1" dirty="0">
              <a:solidFill>
                <a:srgbClr val="3C4043"/>
              </a:solidFill>
              <a:effectLst/>
              <a:latin typeface="inherit"/>
            </a:endParaRPr>
          </a:p>
          <a:p>
            <a:pPr marL="0" indent="0" algn="l">
              <a:spcAft>
                <a:spcPts val="1200"/>
              </a:spcAft>
            </a:pPr>
            <a:endParaRPr lang="en-US" sz="1400" b="0" i="0" dirty="0">
              <a:solidFill>
                <a:srgbClr val="3C4043"/>
              </a:solidFill>
              <a:effectLst/>
              <a:latin typeface="inherit"/>
            </a:endParaRPr>
          </a:p>
          <a:p>
            <a:pPr marL="0" indent="0" algn="l">
              <a:spcAft>
                <a:spcPts val="1200"/>
              </a:spcAft>
            </a:pPr>
            <a:endParaRPr lang="en-US" sz="1400" b="0" i="0" dirty="0">
              <a:solidFill>
                <a:srgbClr val="3C4043"/>
              </a:solidFill>
              <a:effectLst/>
              <a:latin typeface="inherit"/>
            </a:endParaRPr>
          </a:p>
          <a:p>
            <a:pPr marL="171450" indent="-171450" algn="l">
              <a:spcAft>
                <a:spcPts val="1200"/>
              </a:spcAft>
              <a:buFont typeface="Arial" panose="020B0604020202020204" pitchFamily="34" charset="0"/>
              <a:buChar char="•"/>
            </a:pPr>
            <a:endParaRPr lang="en-US" sz="1400" b="0" i="0" dirty="0">
              <a:solidFill>
                <a:srgbClr val="3C4043"/>
              </a:solidFill>
              <a:effectLst/>
              <a:latin typeface="inherit"/>
            </a:endParaRPr>
          </a:p>
          <a:p>
            <a:pPr marL="171450" indent="-171450" algn="l">
              <a:spcAft>
                <a:spcPts val="1200"/>
              </a:spcAft>
              <a:buFont typeface="Arial" panose="020B0604020202020204" pitchFamily="34" charset="0"/>
              <a:buChar char="•"/>
            </a:pPr>
            <a:endParaRPr lang="en-US" sz="1400" b="0" i="0" dirty="0">
              <a:solidFill>
                <a:srgbClr val="3C4043"/>
              </a:solidFill>
              <a:effectLst/>
              <a:latin typeface="inherit"/>
            </a:endParaRPr>
          </a:p>
          <a:p>
            <a:pPr marL="171450" indent="-171450" algn="l">
              <a:spcAft>
                <a:spcPts val="1200"/>
              </a:spcAft>
              <a:buFont typeface="Arial" panose="020B0604020202020204" pitchFamily="34" charset="0"/>
              <a:buChar char="•"/>
            </a:pPr>
            <a:endParaRPr lang="en-US" sz="1400" b="0" i="0" dirty="0">
              <a:solidFill>
                <a:srgbClr val="3C4043"/>
              </a:solidFill>
              <a:effectLst/>
              <a:latin typeface="inherit"/>
            </a:endParaRPr>
          </a:p>
          <a:p>
            <a:pPr marL="171450" indent="-171450" algn="l">
              <a:spcAft>
                <a:spcPts val="1200"/>
              </a:spcAft>
              <a:buFont typeface="Arial" panose="020B0604020202020204" pitchFamily="34" charset="0"/>
              <a:buChar char="•"/>
            </a:pPr>
            <a:endParaRPr lang="en-US" sz="1400" b="0" i="0" dirty="0">
              <a:solidFill>
                <a:srgbClr val="3C4043"/>
              </a:solidFill>
              <a:effectLst/>
              <a:latin typeface="inherit"/>
            </a:endParaRPr>
          </a:p>
          <a:p>
            <a:pPr marL="171450" indent="-171450" algn="l">
              <a:spcAft>
                <a:spcPts val="1200"/>
              </a:spcAft>
              <a:buFont typeface="Arial" panose="020B0604020202020204" pitchFamily="34" charset="0"/>
              <a:buChar char="•"/>
            </a:pPr>
            <a:endParaRPr lang="en-US" sz="1400" dirty="0"/>
          </a:p>
          <a:p>
            <a:pPr marL="171450" indent="-171450" algn="l">
              <a:spcAft>
                <a:spcPts val="1200"/>
              </a:spcAft>
              <a:buFont typeface="Arial" panose="020B0604020202020204" pitchFamily="34" charset="0"/>
              <a:buChar char="•"/>
            </a:pPr>
            <a:endParaRPr lang="en-US" sz="1100" dirty="0"/>
          </a:p>
          <a:p>
            <a:pPr marL="342900" lvl="0" algn="l" rtl="0">
              <a:spcBef>
                <a:spcPts val="0"/>
              </a:spcBef>
              <a:spcAft>
                <a:spcPts val="1200"/>
              </a:spcAft>
              <a:buFont typeface="Arial" panose="020B0604020202020204" pitchFamily="34" charset="0"/>
              <a:buChar char="•"/>
            </a:pPr>
            <a:endParaRPr lang="en-US" sz="1600" i="1" dirty="0"/>
          </a:p>
        </p:txBody>
      </p:sp>
      <p:grpSp>
        <p:nvGrpSpPr>
          <p:cNvPr id="4" name="Google Shape;7306;p145">
            <a:extLst>
              <a:ext uri="{FF2B5EF4-FFF2-40B4-BE49-F238E27FC236}">
                <a16:creationId xmlns:a16="http://schemas.microsoft.com/office/drawing/2014/main" id="{11F48E28-4163-3F2A-19A3-C0A2FA66E148}"/>
              </a:ext>
            </a:extLst>
          </p:cNvPr>
          <p:cNvGrpSpPr/>
          <p:nvPr/>
        </p:nvGrpSpPr>
        <p:grpSpPr>
          <a:xfrm>
            <a:off x="6664817" y="1985137"/>
            <a:ext cx="1712890" cy="1560017"/>
            <a:chOff x="-60988625" y="3740800"/>
            <a:chExt cx="316650" cy="310350"/>
          </a:xfrm>
        </p:grpSpPr>
        <p:sp>
          <p:nvSpPr>
            <p:cNvPr id="5" name="Google Shape;7307;p145">
              <a:extLst>
                <a:ext uri="{FF2B5EF4-FFF2-40B4-BE49-F238E27FC236}">
                  <a16:creationId xmlns:a16="http://schemas.microsoft.com/office/drawing/2014/main" id="{2032E3BB-6155-2DFA-F23B-742B9617A2AE}"/>
                </a:ext>
              </a:extLst>
            </p:cNvPr>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308;p145">
              <a:extLst>
                <a:ext uri="{FF2B5EF4-FFF2-40B4-BE49-F238E27FC236}">
                  <a16:creationId xmlns:a16="http://schemas.microsoft.com/office/drawing/2014/main" id="{89A067C3-B8C7-EAC5-F0A9-8E9CA0A58BDD}"/>
                </a:ext>
              </a:extLst>
            </p:cNvPr>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309;p145">
              <a:extLst>
                <a:ext uri="{FF2B5EF4-FFF2-40B4-BE49-F238E27FC236}">
                  <a16:creationId xmlns:a16="http://schemas.microsoft.com/office/drawing/2014/main" id="{D3C237DD-A9F9-8E2E-D633-CDF67B1DBF4F}"/>
                </a:ext>
              </a:extLst>
            </p:cNvPr>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31981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0AC17-FC1F-B199-DBBD-3288F2773888}"/>
              </a:ext>
            </a:extLst>
          </p:cNvPr>
          <p:cNvSpPr>
            <a:spLocks noGrp="1"/>
          </p:cNvSpPr>
          <p:nvPr>
            <p:ph type="title"/>
          </p:nvPr>
        </p:nvSpPr>
        <p:spPr>
          <a:xfrm>
            <a:off x="0" y="268310"/>
            <a:ext cx="5479961" cy="1125130"/>
          </a:xfrm>
        </p:spPr>
        <p:txBody>
          <a:bodyPr/>
          <a:lstStyle/>
          <a:p>
            <a:r>
              <a:rPr lang="en-US" i="1" dirty="0"/>
              <a:t>05. </a:t>
            </a:r>
            <a:r>
              <a:rPr lang="en-US" dirty="0"/>
              <a:t>ADVANTAGES AND DISADVANTAGES </a:t>
            </a:r>
            <a:endParaRPr lang="en-IN" dirty="0"/>
          </a:p>
        </p:txBody>
      </p:sp>
      <p:sp>
        <p:nvSpPr>
          <p:cNvPr id="4" name="TextBox 3">
            <a:extLst>
              <a:ext uri="{FF2B5EF4-FFF2-40B4-BE49-F238E27FC236}">
                <a16:creationId xmlns:a16="http://schemas.microsoft.com/office/drawing/2014/main" id="{8F080EF4-D006-8CC1-0343-6C32BB2C4A90}"/>
              </a:ext>
            </a:extLst>
          </p:cNvPr>
          <p:cNvSpPr txBox="1"/>
          <p:nvPr/>
        </p:nvSpPr>
        <p:spPr>
          <a:xfrm>
            <a:off x="412124" y="1631324"/>
            <a:ext cx="8298287" cy="2246769"/>
          </a:xfrm>
          <a:prstGeom prst="rect">
            <a:avLst/>
          </a:prstGeom>
          <a:noFill/>
        </p:spPr>
        <p:txBody>
          <a:bodyPr wrap="square" rtlCol="0">
            <a:spAutoFit/>
          </a:bodyPr>
          <a:lstStyle/>
          <a:p>
            <a:r>
              <a:rPr lang="en-US" dirty="0"/>
              <a:t>ADVANTAGES :</a:t>
            </a:r>
          </a:p>
          <a:p>
            <a:endParaRPr lang="en-US" dirty="0"/>
          </a:p>
          <a:p>
            <a:pPr marL="285750" indent="-285750">
              <a:buFont typeface="Arial" panose="020B0604020202020204" pitchFamily="34" charset="0"/>
              <a:buChar char="•"/>
            </a:pPr>
            <a:r>
              <a:rPr lang="en-US" dirty="0"/>
              <a:t>VQA can answer a given question by looking at a Image .</a:t>
            </a:r>
          </a:p>
          <a:p>
            <a:pPr marL="285750" indent="-285750">
              <a:buFont typeface="Arial" panose="020B0604020202020204" pitchFamily="34" charset="0"/>
              <a:buChar char="•"/>
            </a:pPr>
            <a:r>
              <a:rPr lang="en-US" dirty="0"/>
              <a:t>It is used in many fields like education, medical and many more .</a:t>
            </a:r>
          </a:p>
          <a:p>
            <a:pPr marL="285750" indent="-285750">
              <a:buFont typeface="Arial" panose="020B0604020202020204" pitchFamily="34" charset="0"/>
              <a:buChar char="•"/>
            </a:pPr>
            <a:endParaRPr lang="en-US" dirty="0"/>
          </a:p>
          <a:p>
            <a:r>
              <a:rPr lang="en-US" dirty="0"/>
              <a:t>DISADVANTAGES :</a:t>
            </a:r>
          </a:p>
          <a:p>
            <a:endParaRPr lang="en-US" dirty="0"/>
          </a:p>
          <a:p>
            <a:pPr marL="285750" indent="-285750">
              <a:buFont typeface="Arial" panose="020B0604020202020204" pitchFamily="34" charset="0"/>
              <a:buChar char="•"/>
            </a:pPr>
            <a:r>
              <a:rPr lang="en-US" dirty="0"/>
              <a:t>It takes a lot of time and  more clear data and very powerful systems  needed to train the VQA model.</a:t>
            </a:r>
          </a:p>
          <a:p>
            <a:pPr marL="285750" indent="-285750">
              <a:buFont typeface="Arial" panose="020B0604020202020204" pitchFamily="34" charset="0"/>
              <a:buChar char="•"/>
            </a:pPr>
            <a:r>
              <a:rPr lang="en-US" dirty="0"/>
              <a:t>Models trained on simple images might not be well on real world pictures.</a:t>
            </a:r>
            <a:endParaRPr lang="en-IN" dirty="0"/>
          </a:p>
        </p:txBody>
      </p:sp>
      <p:grpSp>
        <p:nvGrpSpPr>
          <p:cNvPr id="3" name="Google Shape;7817;p146">
            <a:extLst>
              <a:ext uri="{FF2B5EF4-FFF2-40B4-BE49-F238E27FC236}">
                <a16:creationId xmlns:a16="http://schemas.microsoft.com/office/drawing/2014/main" id="{57315A98-ECAD-FA1C-70B4-7DB383AE20C1}"/>
              </a:ext>
            </a:extLst>
          </p:cNvPr>
          <p:cNvGrpSpPr/>
          <p:nvPr/>
        </p:nvGrpSpPr>
        <p:grpSpPr>
          <a:xfrm>
            <a:off x="6420119" y="830875"/>
            <a:ext cx="1262130" cy="1043189"/>
            <a:chOff x="-33646250" y="3586425"/>
            <a:chExt cx="293000" cy="292225"/>
          </a:xfrm>
        </p:grpSpPr>
        <p:sp>
          <p:nvSpPr>
            <p:cNvPr id="5" name="Google Shape;7818;p146">
              <a:extLst>
                <a:ext uri="{FF2B5EF4-FFF2-40B4-BE49-F238E27FC236}">
                  <a16:creationId xmlns:a16="http://schemas.microsoft.com/office/drawing/2014/main" id="{5065E82B-A644-2DEA-1F77-06DAB12E70BF}"/>
                </a:ext>
              </a:extLst>
            </p:cNvPr>
            <p:cNvSpPr/>
            <p:nvPr/>
          </p:nvSpPr>
          <p:spPr>
            <a:xfrm>
              <a:off x="-33646250" y="3739225"/>
              <a:ext cx="141775" cy="139425"/>
            </a:xfrm>
            <a:custGeom>
              <a:avLst/>
              <a:gdLst/>
              <a:ahLst/>
              <a:cxnLst/>
              <a:rect l="l" t="t" r="r" b="b"/>
              <a:pathLst>
                <a:path w="5671" h="5577" extrusionOk="0">
                  <a:moveTo>
                    <a:pt x="4190" y="1"/>
                  </a:moveTo>
                  <a:cubicBezTo>
                    <a:pt x="4001" y="316"/>
                    <a:pt x="3970" y="725"/>
                    <a:pt x="4127" y="1040"/>
                  </a:cubicBezTo>
                  <a:lnTo>
                    <a:pt x="3497" y="1670"/>
                  </a:lnTo>
                  <a:cubicBezTo>
                    <a:pt x="3345" y="1589"/>
                    <a:pt x="3194" y="1550"/>
                    <a:pt x="3047" y="1550"/>
                  </a:cubicBezTo>
                  <a:cubicBezTo>
                    <a:pt x="2797" y="1550"/>
                    <a:pt x="2561" y="1661"/>
                    <a:pt x="2363" y="1859"/>
                  </a:cubicBezTo>
                  <a:lnTo>
                    <a:pt x="378" y="3813"/>
                  </a:lnTo>
                  <a:cubicBezTo>
                    <a:pt x="0" y="4222"/>
                    <a:pt x="0" y="4884"/>
                    <a:pt x="378" y="5293"/>
                  </a:cubicBezTo>
                  <a:cubicBezTo>
                    <a:pt x="583" y="5482"/>
                    <a:pt x="851" y="5577"/>
                    <a:pt x="1115" y="5577"/>
                  </a:cubicBezTo>
                  <a:cubicBezTo>
                    <a:pt x="1378" y="5577"/>
                    <a:pt x="1638" y="5482"/>
                    <a:pt x="1827" y="5293"/>
                  </a:cubicBezTo>
                  <a:lnTo>
                    <a:pt x="3812" y="3309"/>
                  </a:lnTo>
                  <a:cubicBezTo>
                    <a:pt x="4096" y="3025"/>
                    <a:pt x="4190" y="2553"/>
                    <a:pt x="4001" y="2143"/>
                  </a:cubicBezTo>
                  <a:lnTo>
                    <a:pt x="4631" y="1513"/>
                  </a:lnTo>
                  <a:cubicBezTo>
                    <a:pt x="4789" y="1576"/>
                    <a:pt x="4915" y="1607"/>
                    <a:pt x="5072" y="1607"/>
                  </a:cubicBezTo>
                  <a:cubicBezTo>
                    <a:pt x="5261" y="1607"/>
                    <a:pt x="5450" y="1544"/>
                    <a:pt x="5671" y="1418"/>
                  </a:cubicBezTo>
                  <a:cubicBezTo>
                    <a:pt x="5041" y="1040"/>
                    <a:pt x="4568" y="568"/>
                    <a:pt x="41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819;p146">
              <a:extLst>
                <a:ext uri="{FF2B5EF4-FFF2-40B4-BE49-F238E27FC236}">
                  <a16:creationId xmlns:a16="http://schemas.microsoft.com/office/drawing/2014/main" id="{252CDB24-521E-E90D-7EF8-45EAC6A74512}"/>
                </a:ext>
              </a:extLst>
            </p:cNvPr>
            <p:cNvSpPr/>
            <p:nvPr/>
          </p:nvSpPr>
          <p:spPr>
            <a:xfrm>
              <a:off x="-33541500" y="3586425"/>
              <a:ext cx="188250" cy="187475"/>
            </a:xfrm>
            <a:custGeom>
              <a:avLst/>
              <a:gdLst/>
              <a:ahLst/>
              <a:cxnLst/>
              <a:rect l="l" t="t" r="r" b="b"/>
              <a:pathLst>
                <a:path w="7530" h="7499" extrusionOk="0">
                  <a:moveTo>
                    <a:pt x="3718" y="1387"/>
                  </a:moveTo>
                  <a:cubicBezTo>
                    <a:pt x="4253" y="1387"/>
                    <a:pt x="4726" y="1859"/>
                    <a:pt x="4726" y="2427"/>
                  </a:cubicBezTo>
                  <a:cubicBezTo>
                    <a:pt x="4789" y="2805"/>
                    <a:pt x="4505" y="3214"/>
                    <a:pt x="4096" y="3372"/>
                  </a:cubicBezTo>
                  <a:lnTo>
                    <a:pt x="4096" y="3750"/>
                  </a:lnTo>
                  <a:cubicBezTo>
                    <a:pt x="4096" y="3939"/>
                    <a:pt x="3938" y="4096"/>
                    <a:pt x="3749" y="4096"/>
                  </a:cubicBezTo>
                  <a:cubicBezTo>
                    <a:pt x="3560" y="4096"/>
                    <a:pt x="3403" y="3939"/>
                    <a:pt x="3403" y="3750"/>
                  </a:cubicBezTo>
                  <a:lnTo>
                    <a:pt x="3403" y="3372"/>
                  </a:lnTo>
                  <a:cubicBezTo>
                    <a:pt x="3403" y="3088"/>
                    <a:pt x="3592" y="2805"/>
                    <a:pt x="3875" y="2742"/>
                  </a:cubicBezTo>
                  <a:cubicBezTo>
                    <a:pt x="4001" y="2679"/>
                    <a:pt x="4096" y="2521"/>
                    <a:pt x="4096" y="2427"/>
                  </a:cubicBezTo>
                  <a:cubicBezTo>
                    <a:pt x="4096" y="2206"/>
                    <a:pt x="3938" y="2049"/>
                    <a:pt x="3749" y="2049"/>
                  </a:cubicBezTo>
                  <a:cubicBezTo>
                    <a:pt x="3560" y="2049"/>
                    <a:pt x="3403" y="2206"/>
                    <a:pt x="3403" y="2427"/>
                  </a:cubicBezTo>
                  <a:cubicBezTo>
                    <a:pt x="3403" y="2616"/>
                    <a:pt x="3245" y="2773"/>
                    <a:pt x="3056" y="2773"/>
                  </a:cubicBezTo>
                  <a:cubicBezTo>
                    <a:pt x="2836" y="2773"/>
                    <a:pt x="2678" y="2616"/>
                    <a:pt x="2678" y="2427"/>
                  </a:cubicBezTo>
                  <a:cubicBezTo>
                    <a:pt x="2678" y="1859"/>
                    <a:pt x="3151" y="1387"/>
                    <a:pt x="3718" y="1387"/>
                  </a:cubicBezTo>
                  <a:close/>
                  <a:moveTo>
                    <a:pt x="3749" y="4726"/>
                  </a:moveTo>
                  <a:cubicBezTo>
                    <a:pt x="3938" y="4726"/>
                    <a:pt x="4096" y="4884"/>
                    <a:pt x="4096" y="5104"/>
                  </a:cubicBezTo>
                  <a:cubicBezTo>
                    <a:pt x="4096" y="5294"/>
                    <a:pt x="3938" y="5451"/>
                    <a:pt x="3749" y="5451"/>
                  </a:cubicBezTo>
                  <a:cubicBezTo>
                    <a:pt x="3560" y="5451"/>
                    <a:pt x="3403" y="5294"/>
                    <a:pt x="3403" y="5104"/>
                  </a:cubicBezTo>
                  <a:cubicBezTo>
                    <a:pt x="3403" y="4884"/>
                    <a:pt x="3560" y="4726"/>
                    <a:pt x="3749" y="4726"/>
                  </a:cubicBezTo>
                  <a:close/>
                  <a:moveTo>
                    <a:pt x="3749" y="1"/>
                  </a:moveTo>
                  <a:cubicBezTo>
                    <a:pt x="1670" y="1"/>
                    <a:pt x="0" y="1702"/>
                    <a:pt x="0" y="3750"/>
                  </a:cubicBezTo>
                  <a:cubicBezTo>
                    <a:pt x="0" y="5829"/>
                    <a:pt x="1702" y="7499"/>
                    <a:pt x="3749" y="7499"/>
                  </a:cubicBezTo>
                  <a:cubicBezTo>
                    <a:pt x="5829" y="7499"/>
                    <a:pt x="7498" y="5798"/>
                    <a:pt x="7498" y="3750"/>
                  </a:cubicBezTo>
                  <a:cubicBezTo>
                    <a:pt x="7530" y="1670"/>
                    <a:pt x="5829" y="1"/>
                    <a:pt x="37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36476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8"/>
          <p:cNvSpPr txBox="1">
            <a:spLocks noGrp="1"/>
          </p:cNvSpPr>
          <p:nvPr>
            <p:ph type="title"/>
          </p:nvPr>
        </p:nvSpPr>
        <p:spPr>
          <a:xfrm>
            <a:off x="-1" y="240013"/>
            <a:ext cx="3805707" cy="46832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i="1" dirty="0"/>
              <a:t>06.  </a:t>
            </a:r>
            <a:r>
              <a:rPr lang="en" sz="2000" dirty="0"/>
              <a:t>MODEL ARCHITECTURE:</a:t>
            </a:r>
            <a:endParaRPr sz="2000" dirty="0"/>
          </a:p>
        </p:txBody>
      </p:sp>
      <p:sp>
        <p:nvSpPr>
          <p:cNvPr id="566" name="Google Shape;566;p68"/>
          <p:cNvSpPr txBox="1">
            <a:spLocks noGrp="1"/>
          </p:cNvSpPr>
          <p:nvPr>
            <p:ph type="subTitle" idx="1"/>
          </p:nvPr>
        </p:nvSpPr>
        <p:spPr>
          <a:xfrm>
            <a:off x="100121" y="708337"/>
            <a:ext cx="8943757" cy="395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i="1" dirty="0"/>
              <a:t>This model works with the help of Neural Networks namely, CNN and RNNs.</a:t>
            </a:r>
            <a:endParaRPr i="1" dirty="0"/>
          </a:p>
        </p:txBody>
      </p:sp>
      <p:sp>
        <p:nvSpPr>
          <p:cNvPr id="2" name="TextBox 1">
            <a:extLst>
              <a:ext uri="{FF2B5EF4-FFF2-40B4-BE49-F238E27FC236}">
                <a16:creationId xmlns:a16="http://schemas.microsoft.com/office/drawing/2014/main" id="{E34A6FB8-8462-6826-7AC9-7ED7FEDF6FD3}"/>
              </a:ext>
            </a:extLst>
          </p:cNvPr>
          <p:cNvSpPr txBox="1"/>
          <p:nvPr/>
        </p:nvSpPr>
        <p:spPr>
          <a:xfrm>
            <a:off x="540914" y="1165741"/>
            <a:ext cx="1152660" cy="307777"/>
          </a:xfrm>
          <a:prstGeom prst="rect">
            <a:avLst/>
          </a:prstGeom>
          <a:noFill/>
        </p:spPr>
        <p:txBody>
          <a:bodyPr wrap="square" rtlCol="0">
            <a:spAutoFit/>
          </a:bodyPr>
          <a:lstStyle/>
          <a:p>
            <a:r>
              <a:rPr lang="en-US" dirty="0"/>
              <a:t>WHY CNN?</a:t>
            </a:r>
            <a:endParaRPr lang="en-IN" dirty="0"/>
          </a:p>
        </p:txBody>
      </p:sp>
      <p:sp>
        <p:nvSpPr>
          <p:cNvPr id="4" name="Google Shape;7916;p146">
            <a:extLst>
              <a:ext uri="{FF2B5EF4-FFF2-40B4-BE49-F238E27FC236}">
                <a16:creationId xmlns:a16="http://schemas.microsoft.com/office/drawing/2014/main" id="{BF501501-74CB-C094-5AD8-060854A24EC1}"/>
              </a:ext>
            </a:extLst>
          </p:cNvPr>
          <p:cNvSpPr/>
          <p:nvPr/>
        </p:nvSpPr>
        <p:spPr>
          <a:xfrm>
            <a:off x="100121" y="1142821"/>
            <a:ext cx="353645" cy="353615"/>
          </a:xfrm>
          <a:custGeom>
            <a:avLst/>
            <a:gdLst/>
            <a:ahLst/>
            <a:cxnLst/>
            <a:rect l="l" t="t" r="r" b="b"/>
            <a:pathLst>
              <a:path w="11658" h="11657" extrusionOk="0">
                <a:moveTo>
                  <a:pt x="5955" y="1733"/>
                </a:moveTo>
                <a:cubicBezTo>
                  <a:pt x="7089" y="1733"/>
                  <a:pt x="8003" y="2647"/>
                  <a:pt x="8003" y="3781"/>
                </a:cubicBezTo>
                <a:cubicBezTo>
                  <a:pt x="7877" y="4442"/>
                  <a:pt x="7562" y="5041"/>
                  <a:pt x="7058" y="5419"/>
                </a:cubicBezTo>
                <a:cubicBezTo>
                  <a:pt x="6837" y="5577"/>
                  <a:pt x="6522" y="5892"/>
                  <a:pt x="6522" y="6333"/>
                </a:cubicBezTo>
                <a:lnTo>
                  <a:pt x="6522" y="6522"/>
                </a:lnTo>
                <a:cubicBezTo>
                  <a:pt x="6522" y="6931"/>
                  <a:pt x="6207" y="7215"/>
                  <a:pt x="5861" y="7215"/>
                </a:cubicBezTo>
                <a:cubicBezTo>
                  <a:pt x="5482" y="7215"/>
                  <a:pt x="5199" y="6900"/>
                  <a:pt x="5199" y="6522"/>
                </a:cubicBezTo>
                <a:lnTo>
                  <a:pt x="5199" y="6333"/>
                </a:lnTo>
                <a:cubicBezTo>
                  <a:pt x="5199" y="5577"/>
                  <a:pt x="5577" y="4852"/>
                  <a:pt x="6302" y="4316"/>
                </a:cubicBezTo>
                <a:cubicBezTo>
                  <a:pt x="6491" y="4190"/>
                  <a:pt x="6585" y="4001"/>
                  <a:pt x="6585" y="3781"/>
                </a:cubicBezTo>
                <a:cubicBezTo>
                  <a:pt x="6585" y="3371"/>
                  <a:pt x="6270" y="3119"/>
                  <a:pt x="5892" y="3119"/>
                </a:cubicBezTo>
                <a:cubicBezTo>
                  <a:pt x="5514" y="3119"/>
                  <a:pt x="5230" y="3434"/>
                  <a:pt x="5230" y="3781"/>
                </a:cubicBezTo>
                <a:cubicBezTo>
                  <a:pt x="5230" y="4159"/>
                  <a:pt x="4915" y="4442"/>
                  <a:pt x="4569" y="4442"/>
                </a:cubicBezTo>
                <a:cubicBezTo>
                  <a:pt x="4191" y="4442"/>
                  <a:pt x="3907" y="4127"/>
                  <a:pt x="3907" y="3781"/>
                </a:cubicBezTo>
                <a:cubicBezTo>
                  <a:pt x="3907" y="2647"/>
                  <a:pt x="4821" y="1733"/>
                  <a:pt x="5955" y="1733"/>
                </a:cubicBezTo>
                <a:close/>
                <a:moveTo>
                  <a:pt x="5829" y="8570"/>
                </a:moveTo>
                <a:cubicBezTo>
                  <a:pt x="6176" y="8570"/>
                  <a:pt x="6491" y="8885"/>
                  <a:pt x="6491" y="9263"/>
                </a:cubicBezTo>
                <a:cubicBezTo>
                  <a:pt x="6491" y="9641"/>
                  <a:pt x="6207" y="9924"/>
                  <a:pt x="5829" y="9924"/>
                </a:cubicBezTo>
                <a:cubicBezTo>
                  <a:pt x="5419" y="9924"/>
                  <a:pt x="5167" y="9609"/>
                  <a:pt x="5167" y="9263"/>
                </a:cubicBezTo>
                <a:cubicBezTo>
                  <a:pt x="5167" y="8853"/>
                  <a:pt x="5482" y="8570"/>
                  <a:pt x="5829" y="8570"/>
                </a:cubicBezTo>
                <a:close/>
                <a:moveTo>
                  <a:pt x="5829" y="0"/>
                </a:moveTo>
                <a:cubicBezTo>
                  <a:pt x="2647" y="0"/>
                  <a:pt x="1" y="2615"/>
                  <a:pt x="1" y="5829"/>
                </a:cubicBezTo>
                <a:cubicBezTo>
                  <a:pt x="1" y="9011"/>
                  <a:pt x="2647" y="11657"/>
                  <a:pt x="5829" y="11657"/>
                </a:cubicBezTo>
                <a:cubicBezTo>
                  <a:pt x="9011" y="11657"/>
                  <a:pt x="11657" y="9011"/>
                  <a:pt x="11657" y="5829"/>
                </a:cubicBezTo>
                <a:cubicBezTo>
                  <a:pt x="11657" y="2647"/>
                  <a:pt x="9011" y="0"/>
                  <a:pt x="5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0408126E-FA44-0794-07ED-1B2296C484B0}"/>
              </a:ext>
            </a:extLst>
          </p:cNvPr>
          <p:cNvSpPr txBox="1"/>
          <p:nvPr/>
        </p:nvSpPr>
        <p:spPr>
          <a:xfrm>
            <a:off x="100121" y="1658784"/>
            <a:ext cx="8612388" cy="307777"/>
          </a:xfrm>
          <a:prstGeom prst="rect">
            <a:avLst/>
          </a:prstGeom>
          <a:noFill/>
        </p:spPr>
        <p:txBody>
          <a:bodyPr wrap="square" rtlCol="0">
            <a:spAutoFit/>
          </a:bodyPr>
          <a:lstStyle/>
          <a:p>
            <a:r>
              <a:rPr lang="en-US" i="1" dirty="0"/>
              <a:t>CNNs are used for processing image features by extraction. </a:t>
            </a:r>
            <a:endParaRPr lang="en-IN" i="1"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F1080539-161A-C0CC-97EA-8E91DBCA4751}"/>
                  </a:ext>
                </a:extLst>
              </p:cNvPr>
              <p:cNvSpPr txBox="1"/>
              <p:nvPr/>
            </p:nvSpPr>
            <p:spPr>
              <a:xfrm>
                <a:off x="220257" y="1998239"/>
                <a:ext cx="8814460" cy="2852769"/>
              </a:xfrm>
              <a:prstGeom prst="rect">
                <a:avLst/>
              </a:prstGeom>
              <a:noFill/>
            </p:spPr>
            <p:txBody>
              <a:bodyPr wrap="square" rtlCol="0">
                <a:spAutoFit/>
              </a:bodyPr>
              <a:lstStyle/>
              <a:p>
                <a:r>
                  <a:rPr lang="en-US" b="1" dirty="0"/>
                  <a:t>Input Image </a:t>
                </a:r>
                <a:r>
                  <a:rPr lang="en-US" dirty="0"/>
                  <a:t>: We give the CNN a picture (like a cat or a car).</a:t>
                </a:r>
              </a:p>
              <a:p>
                <a:endParaRPr lang="en-US" dirty="0"/>
              </a:p>
              <a:p>
                <a:r>
                  <a:rPr lang="en-US" b="1" dirty="0"/>
                  <a:t>Convolution layer  </a:t>
                </a:r>
                <a:r>
                  <a:rPr lang="en-US" dirty="0"/>
                  <a:t>: The CNN looks at the image and extracts the features from the image using filters.</a:t>
                </a:r>
              </a:p>
              <a:p>
                <a:pPr lvl="1"/>
                <a14:m>
                  <m:oMathPara xmlns:m="http://schemas.openxmlformats.org/officeDocument/2006/math">
                    <m:oMathParaPr>
                      <m:jc m:val="centerGroup"/>
                    </m:oMathParaPr>
                    <m:oMath xmlns:m="http://schemas.openxmlformats.org/officeDocument/2006/math">
                      <m:r>
                        <m:rPr>
                          <m:nor/>
                        </m:rPr>
                        <a:rPr lang="pt-BR"/>
                        <m:t>O</m:t>
                      </m:r>
                      <m:r>
                        <m:rPr>
                          <m:nor/>
                        </m:rPr>
                        <a:rPr lang="pt-BR"/>
                        <m:t>(</m:t>
                      </m:r>
                      <m:r>
                        <m:rPr>
                          <m:nor/>
                        </m:rPr>
                        <a:rPr lang="pt-BR"/>
                        <m:t>i</m:t>
                      </m:r>
                      <m:r>
                        <m:rPr>
                          <m:nor/>
                        </m:rPr>
                        <a:rPr lang="pt-BR"/>
                        <m:t>,</m:t>
                      </m:r>
                      <m:r>
                        <m:rPr>
                          <m:nor/>
                        </m:rPr>
                        <a:rPr lang="pt-BR"/>
                        <m:t>j</m:t>
                      </m:r>
                      <m:r>
                        <m:rPr>
                          <m:nor/>
                        </m:rPr>
                        <a:rPr lang="pt-BR"/>
                        <m:t>)=</m:t>
                      </m:r>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𝑚</m:t>
                          </m:r>
                          <m:r>
                            <a:rPr lang="en-US" b="0" i="1" smtClean="0">
                              <a:latin typeface="Cambria Math" panose="02040503050406030204" pitchFamily="18" charset="0"/>
                            </a:rPr>
                            <m:t>=0</m:t>
                          </m:r>
                        </m:sub>
                        <m:sup>
                          <m:r>
                            <a:rPr lang="en-US" b="0" i="1" smtClean="0">
                              <a:latin typeface="Cambria Math" panose="02040503050406030204" pitchFamily="18" charset="0"/>
                            </a:rPr>
                            <m:t>𝑀</m:t>
                          </m:r>
                          <m:r>
                            <a:rPr lang="en-US" b="0" i="1" smtClean="0">
                              <a:latin typeface="Cambria Math" panose="02040503050406030204" pitchFamily="18" charset="0"/>
                            </a:rPr>
                            <m:t>−1</m:t>
                          </m:r>
                        </m:sup>
                        <m:e>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𝑛</m:t>
                              </m:r>
                              <m:r>
                                <a:rPr lang="en-US" b="0" i="1" smtClean="0">
                                  <a:latin typeface="Cambria Math" panose="02040503050406030204" pitchFamily="18" charset="0"/>
                                </a:rPr>
                                <m:t>=0</m:t>
                              </m:r>
                            </m:sub>
                            <m:sup>
                              <m:r>
                                <a:rPr lang="en-US" b="0" i="1" smtClean="0">
                                  <a:latin typeface="Cambria Math" panose="02040503050406030204" pitchFamily="18" charset="0"/>
                                </a:rPr>
                                <m:t>𝑁</m:t>
                              </m:r>
                              <m:r>
                                <a:rPr lang="en-US" b="0" i="1" smtClean="0">
                                  <a:latin typeface="Cambria Math" panose="02040503050406030204" pitchFamily="18" charset="0"/>
                                </a:rPr>
                                <m:t>−1</m:t>
                              </m:r>
                            </m:sup>
                            <m:e>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e>
                          </m:nary>
                        </m:e>
                      </m:nary>
                      <m:r>
                        <m:rPr>
                          <m:nor/>
                        </m:rPr>
                        <a:rPr lang="pt-BR"/>
                        <m:t>​⋅</m:t>
                      </m:r>
                      <m:r>
                        <m:rPr>
                          <m:nor/>
                        </m:rPr>
                        <a:rPr lang="pt-BR" i="1"/>
                        <m:t>I</m:t>
                      </m:r>
                      <m:r>
                        <m:rPr>
                          <m:nor/>
                        </m:rPr>
                        <a:rPr lang="pt-BR" i="1"/>
                        <m:t>(</m:t>
                      </m:r>
                      <m:r>
                        <m:rPr>
                          <m:nor/>
                        </m:rPr>
                        <a:rPr lang="pt-BR" i="1"/>
                        <m:t>i</m:t>
                      </m:r>
                      <m:r>
                        <m:rPr>
                          <m:nor/>
                        </m:rPr>
                        <a:rPr lang="pt-BR" i="1"/>
                        <m:t>+</m:t>
                      </m:r>
                      <m:r>
                        <m:rPr>
                          <m:nor/>
                        </m:rPr>
                        <a:rPr lang="pt-BR" i="1"/>
                        <m:t>m</m:t>
                      </m:r>
                      <m:r>
                        <m:rPr>
                          <m:nor/>
                        </m:rPr>
                        <a:rPr lang="pt-BR" i="1"/>
                        <m:t>,</m:t>
                      </m:r>
                      <m:r>
                        <m:rPr>
                          <m:nor/>
                        </m:rPr>
                        <a:rPr lang="pt-BR" i="1"/>
                        <m:t>j</m:t>
                      </m:r>
                      <m:r>
                        <m:rPr>
                          <m:nor/>
                        </m:rPr>
                        <a:rPr lang="pt-BR" i="1"/>
                        <m:t>+</m:t>
                      </m:r>
                      <m:r>
                        <m:rPr>
                          <m:nor/>
                        </m:rPr>
                        <a:rPr lang="pt-BR" i="1"/>
                        <m:t>n</m:t>
                      </m:r>
                      <m:r>
                        <m:rPr>
                          <m:nor/>
                        </m:rPr>
                        <a:rPr lang="pt-BR" i="1"/>
                        <m:t>)</m:t>
                      </m:r>
                    </m:oMath>
                  </m:oMathPara>
                </a14:m>
                <a:endParaRPr lang="en-US" i="1" dirty="0"/>
              </a:p>
              <a:p>
                <a:r>
                  <a:rPr lang="en-US" b="1" dirty="0"/>
                  <a:t>Re L U [rectified linear unit] </a:t>
                </a:r>
                <a:r>
                  <a:rPr lang="en-US" dirty="0"/>
                  <a:t>(Activation) : It keeps only the important patterns and ignores the rest.</a:t>
                </a:r>
              </a:p>
              <a:p>
                <a:endParaRPr lang="en-US" dirty="0"/>
              </a:p>
              <a:p>
                <a:r>
                  <a:rPr lang="en-US" b="1" dirty="0"/>
                  <a:t>Pooling </a:t>
                </a:r>
                <a:r>
                  <a:rPr lang="en-US" dirty="0"/>
                  <a:t>(Downsizing) : It makes the picture smaller while keeping the most important details . </a:t>
                </a:r>
              </a:p>
              <a:p>
                <a:endParaRPr lang="en-US" dirty="0"/>
              </a:p>
              <a:p>
                <a:r>
                  <a:rPr lang="en-US" b="1" dirty="0"/>
                  <a:t>Flattening </a:t>
                </a:r>
                <a:r>
                  <a:rPr lang="en-US" dirty="0"/>
                  <a:t>: It turns the image into a line of numbers . So we can use it in the final decision step.</a:t>
                </a:r>
              </a:p>
              <a:p>
                <a:endParaRPr lang="en-US" dirty="0"/>
              </a:p>
              <a:p>
                <a:r>
                  <a:rPr lang="en-US" b="1" dirty="0"/>
                  <a:t>Fully Connected Layer </a:t>
                </a:r>
                <a:r>
                  <a:rPr lang="en-US" dirty="0"/>
                  <a:t>: All the information is combined to give predicted answer.</a:t>
                </a:r>
                <a:endParaRPr lang="en-IN" dirty="0"/>
              </a:p>
            </p:txBody>
          </p:sp>
        </mc:Choice>
        <mc:Fallback>
          <p:sp>
            <p:nvSpPr>
              <p:cNvPr id="6" name="TextBox 5">
                <a:extLst>
                  <a:ext uri="{FF2B5EF4-FFF2-40B4-BE49-F238E27FC236}">
                    <a16:creationId xmlns:a16="http://schemas.microsoft.com/office/drawing/2014/main" id="{F1080539-161A-C0CC-97EA-8E91DBCA4751}"/>
                  </a:ext>
                </a:extLst>
              </p:cNvPr>
              <p:cNvSpPr txBox="1">
                <a:spLocks noRot="1" noChangeAspect="1" noMove="1" noResize="1" noEditPoints="1" noAdjustHandles="1" noChangeArrowheads="1" noChangeShapeType="1" noTextEdit="1"/>
              </p:cNvSpPr>
              <p:nvPr/>
            </p:nvSpPr>
            <p:spPr>
              <a:xfrm>
                <a:off x="220257" y="1998239"/>
                <a:ext cx="8814460" cy="2852769"/>
              </a:xfrm>
              <a:prstGeom prst="rect">
                <a:avLst/>
              </a:prstGeom>
              <a:blipFill>
                <a:blip r:embed="rId3"/>
                <a:stretch>
                  <a:fillRect l="-207" t="-427" b="-1282"/>
                </a:stretch>
              </a:blipFill>
            </p:spPr>
            <p:txBody>
              <a:bodyPr/>
              <a:lstStyle/>
              <a:p>
                <a:r>
                  <a:rPr lang="en-IN">
                    <a:noFill/>
                  </a:rPr>
                  <a:t> </a:t>
                </a:r>
              </a:p>
            </p:txBody>
          </p:sp>
        </mc:Fallback>
      </mc:AlternateContent>
      <p:grpSp>
        <p:nvGrpSpPr>
          <p:cNvPr id="7" name="Google Shape;2051;p137">
            <a:extLst>
              <a:ext uri="{FF2B5EF4-FFF2-40B4-BE49-F238E27FC236}">
                <a16:creationId xmlns:a16="http://schemas.microsoft.com/office/drawing/2014/main" id="{0E0D18F7-9452-1A3F-BA9B-609F3C673B26}"/>
              </a:ext>
            </a:extLst>
          </p:cNvPr>
          <p:cNvGrpSpPr/>
          <p:nvPr/>
        </p:nvGrpSpPr>
        <p:grpSpPr>
          <a:xfrm>
            <a:off x="37526" y="2128909"/>
            <a:ext cx="125190" cy="127859"/>
            <a:chOff x="4676550" y="2160575"/>
            <a:chExt cx="51400" cy="52500"/>
          </a:xfrm>
        </p:grpSpPr>
        <p:sp>
          <p:nvSpPr>
            <p:cNvPr id="8" name="Google Shape;2052;p137">
              <a:extLst>
                <a:ext uri="{FF2B5EF4-FFF2-40B4-BE49-F238E27FC236}">
                  <a16:creationId xmlns:a16="http://schemas.microsoft.com/office/drawing/2014/main" id="{2C878770-F992-C743-3DB6-90378E1664F4}"/>
                </a:ext>
              </a:extLst>
            </p:cNvPr>
            <p:cNvSpPr/>
            <p:nvPr/>
          </p:nvSpPr>
          <p:spPr>
            <a:xfrm>
              <a:off x="4676550" y="2160575"/>
              <a:ext cx="27775" cy="52500"/>
            </a:xfrm>
            <a:custGeom>
              <a:avLst/>
              <a:gdLst/>
              <a:ahLst/>
              <a:cxnLst/>
              <a:rect l="l" t="t" r="r" b="b"/>
              <a:pathLst>
                <a:path w="1111" h="2100" extrusionOk="0">
                  <a:moveTo>
                    <a:pt x="0" y="1"/>
                  </a:moveTo>
                  <a:lnTo>
                    <a:pt x="823" y="1047"/>
                  </a:lnTo>
                  <a:lnTo>
                    <a:pt x="0" y="2100"/>
                  </a:lnTo>
                  <a:lnTo>
                    <a:pt x="289" y="2100"/>
                  </a:lnTo>
                  <a:lnTo>
                    <a:pt x="1111" y="1047"/>
                  </a:lnTo>
                  <a:lnTo>
                    <a:pt x="28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053;p137">
              <a:extLst>
                <a:ext uri="{FF2B5EF4-FFF2-40B4-BE49-F238E27FC236}">
                  <a16:creationId xmlns:a16="http://schemas.microsoft.com/office/drawing/2014/main" id="{A67ACA8E-15EE-1E53-68EC-BC7A6588DB48}"/>
                </a:ext>
              </a:extLst>
            </p:cNvPr>
            <p:cNvSpPr/>
            <p:nvPr/>
          </p:nvSpPr>
          <p:spPr>
            <a:xfrm>
              <a:off x="4688275" y="2160575"/>
              <a:ext cx="27975" cy="52500"/>
            </a:xfrm>
            <a:custGeom>
              <a:avLst/>
              <a:gdLst/>
              <a:ahLst/>
              <a:cxnLst/>
              <a:rect l="l" t="t" r="r" b="b"/>
              <a:pathLst>
                <a:path w="1119" h="2100" extrusionOk="0">
                  <a:moveTo>
                    <a:pt x="0" y="1"/>
                  </a:moveTo>
                  <a:lnTo>
                    <a:pt x="822" y="1047"/>
                  </a:lnTo>
                  <a:lnTo>
                    <a:pt x="0" y="2100"/>
                  </a:lnTo>
                  <a:lnTo>
                    <a:pt x="296" y="2100"/>
                  </a:lnTo>
                  <a:lnTo>
                    <a:pt x="1118" y="1047"/>
                  </a:lnTo>
                  <a:lnTo>
                    <a:pt x="29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54;p137">
              <a:extLst>
                <a:ext uri="{FF2B5EF4-FFF2-40B4-BE49-F238E27FC236}">
                  <a16:creationId xmlns:a16="http://schemas.microsoft.com/office/drawing/2014/main" id="{6B40D876-F2CA-290A-1CEE-57055958ECD0}"/>
                </a:ext>
              </a:extLst>
            </p:cNvPr>
            <p:cNvSpPr/>
            <p:nvPr/>
          </p:nvSpPr>
          <p:spPr>
            <a:xfrm>
              <a:off x="4700175" y="2160575"/>
              <a:ext cx="27775" cy="52500"/>
            </a:xfrm>
            <a:custGeom>
              <a:avLst/>
              <a:gdLst/>
              <a:ahLst/>
              <a:cxnLst/>
              <a:rect l="l" t="t" r="r" b="b"/>
              <a:pathLst>
                <a:path w="1111" h="2100" extrusionOk="0">
                  <a:moveTo>
                    <a:pt x="0" y="1"/>
                  </a:moveTo>
                  <a:lnTo>
                    <a:pt x="822" y="1047"/>
                  </a:lnTo>
                  <a:lnTo>
                    <a:pt x="0" y="2100"/>
                  </a:lnTo>
                  <a:lnTo>
                    <a:pt x="289" y="2100"/>
                  </a:lnTo>
                  <a:lnTo>
                    <a:pt x="1111" y="1047"/>
                  </a:lnTo>
                  <a:lnTo>
                    <a:pt x="28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2051;p137">
            <a:extLst>
              <a:ext uri="{FF2B5EF4-FFF2-40B4-BE49-F238E27FC236}">
                <a16:creationId xmlns:a16="http://schemas.microsoft.com/office/drawing/2014/main" id="{C2723B7B-E14D-D1E0-94F0-F21608D5E2CA}"/>
              </a:ext>
            </a:extLst>
          </p:cNvPr>
          <p:cNvGrpSpPr/>
          <p:nvPr/>
        </p:nvGrpSpPr>
        <p:grpSpPr>
          <a:xfrm>
            <a:off x="37526" y="2535104"/>
            <a:ext cx="125190" cy="127859"/>
            <a:chOff x="4676550" y="2160575"/>
            <a:chExt cx="51400" cy="52500"/>
          </a:xfrm>
        </p:grpSpPr>
        <p:sp>
          <p:nvSpPr>
            <p:cNvPr id="12" name="Google Shape;2052;p137">
              <a:extLst>
                <a:ext uri="{FF2B5EF4-FFF2-40B4-BE49-F238E27FC236}">
                  <a16:creationId xmlns:a16="http://schemas.microsoft.com/office/drawing/2014/main" id="{8795D425-5FB6-EC2E-9A21-DA1377E85A5C}"/>
                </a:ext>
              </a:extLst>
            </p:cNvPr>
            <p:cNvSpPr/>
            <p:nvPr/>
          </p:nvSpPr>
          <p:spPr>
            <a:xfrm>
              <a:off x="4676550" y="2160575"/>
              <a:ext cx="27775" cy="52500"/>
            </a:xfrm>
            <a:custGeom>
              <a:avLst/>
              <a:gdLst/>
              <a:ahLst/>
              <a:cxnLst/>
              <a:rect l="l" t="t" r="r" b="b"/>
              <a:pathLst>
                <a:path w="1111" h="2100" extrusionOk="0">
                  <a:moveTo>
                    <a:pt x="0" y="1"/>
                  </a:moveTo>
                  <a:lnTo>
                    <a:pt x="823" y="1047"/>
                  </a:lnTo>
                  <a:lnTo>
                    <a:pt x="0" y="2100"/>
                  </a:lnTo>
                  <a:lnTo>
                    <a:pt x="289" y="2100"/>
                  </a:lnTo>
                  <a:lnTo>
                    <a:pt x="1111" y="1047"/>
                  </a:lnTo>
                  <a:lnTo>
                    <a:pt x="28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53;p137">
              <a:extLst>
                <a:ext uri="{FF2B5EF4-FFF2-40B4-BE49-F238E27FC236}">
                  <a16:creationId xmlns:a16="http://schemas.microsoft.com/office/drawing/2014/main" id="{8450187B-9644-3813-C164-5781645132DD}"/>
                </a:ext>
              </a:extLst>
            </p:cNvPr>
            <p:cNvSpPr/>
            <p:nvPr/>
          </p:nvSpPr>
          <p:spPr>
            <a:xfrm>
              <a:off x="4688275" y="2160575"/>
              <a:ext cx="27975" cy="52500"/>
            </a:xfrm>
            <a:custGeom>
              <a:avLst/>
              <a:gdLst/>
              <a:ahLst/>
              <a:cxnLst/>
              <a:rect l="l" t="t" r="r" b="b"/>
              <a:pathLst>
                <a:path w="1119" h="2100" extrusionOk="0">
                  <a:moveTo>
                    <a:pt x="0" y="1"/>
                  </a:moveTo>
                  <a:lnTo>
                    <a:pt x="822" y="1047"/>
                  </a:lnTo>
                  <a:lnTo>
                    <a:pt x="0" y="2100"/>
                  </a:lnTo>
                  <a:lnTo>
                    <a:pt x="296" y="2100"/>
                  </a:lnTo>
                  <a:lnTo>
                    <a:pt x="1118" y="1047"/>
                  </a:lnTo>
                  <a:lnTo>
                    <a:pt x="29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54;p137">
              <a:extLst>
                <a:ext uri="{FF2B5EF4-FFF2-40B4-BE49-F238E27FC236}">
                  <a16:creationId xmlns:a16="http://schemas.microsoft.com/office/drawing/2014/main" id="{8D7170A3-33AD-6859-22D9-85B42ACB45DD}"/>
                </a:ext>
              </a:extLst>
            </p:cNvPr>
            <p:cNvSpPr/>
            <p:nvPr/>
          </p:nvSpPr>
          <p:spPr>
            <a:xfrm>
              <a:off x="4700175" y="2160575"/>
              <a:ext cx="27775" cy="52500"/>
            </a:xfrm>
            <a:custGeom>
              <a:avLst/>
              <a:gdLst/>
              <a:ahLst/>
              <a:cxnLst/>
              <a:rect l="l" t="t" r="r" b="b"/>
              <a:pathLst>
                <a:path w="1111" h="2100" extrusionOk="0">
                  <a:moveTo>
                    <a:pt x="0" y="1"/>
                  </a:moveTo>
                  <a:lnTo>
                    <a:pt x="822" y="1047"/>
                  </a:lnTo>
                  <a:lnTo>
                    <a:pt x="0" y="2100"/>
                  </a:lnTo>
                  <a:lnTo>
                    <a:pt x="289" y="2100"/>
                  </a:lnTo>
                  <a:lnTo>
                    <a:pt x="1111" y="1047"/>
                  </a:lnTo>
                  <a:lnTo>
                    <a:pt x="28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2051;p137">
            <a:extLst>
              <a:ext uri="{FF2B5EF4-FFF2-40B4-BE49-F238E27FC236}">
                <a16:creationId xmlns:a16="http://schemas.microsoft.com/office/drawing/2014/main" id="{405CAA1F-390A-CBEA-E7B8-D6292B3809AE}"/>
              </a:ext>
            </a:extLst>
          </p:cNvPr>
          <p:cNvGrpSpPr/>
          <p:nvPr/>
        </p:nvGrpSpPr>
        <p:grpSpPr>
          <a:xfrm>
            <a:off x="58913" y="2991458"/>
            <a:ext cx="125190" cy="127859"/>
            <a:chOff x="4676550" y="2160575"/>
            <a:chExt cx="51400" cy="52500"/>
          </a:xfrm>
        </p:grpSpPr>
        <p:sp>
          <p:nvSpPr>
            <p:cNvPr id="16" name="Google Shape;2052;p137">
              <a:extLst>
                <a:ext uri="{FF2B5EF4-FFF2-40B4-BE49-F238E27FC236}">
                  <a16:creationId xmlns:a16="http://schemas.microsoft.com/office/drawing/2014/main" id="{84563336-55C7-09CB-59F9-A0F042C2F273}"/>
                </a:ext>
              </a:extLst>
            </p:cNvPr>
            <p:cNvSpPr/>
            <p:nvPr/>
          </p:nvSpPr>
          <p:spPr>
            <a:xfrm>
              <a:off x="4676550" y="2160575"/>
              <a:ext cx="27775" cy="52500"/>
            </a:xfrm>
            <a:custGeom>
              <a:avLst/>
              <a:gdLst/>
              <a:ahLst/>
              <a:cxnLst/>
              <a:rect l="l" t="t" r="r" b="b"/>
              <a:pathLst>
                <a:path w="1111" h="2100" extrusionOk="0">
                  <a:moveTo>
                    <a:pt x="0" y="1"/>
                  </a:moveTo>
                  <a:lnTo>
                    <a:pt x="823" y="1047"/>
                  </a:lnTo>
                  <a:lnTo>
                    <a:pt x="0" y="2100"/>
                  </a:lnTo>
                  <a:lnTo>
                    <a:pt x="289" y="2100"/>
                  </a:lnTo>
                  <a:lnTo>
                    <a:pt x="1111" y="1047"/>
                  </a:lnTo>
                  <a:lnTo>
                    <a:pt x="28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3;p137">
              <a:extLst>
                <a:ext uri="{FF2B5EF4-FFF2-40B4-BE49-F238E27FC236}">
                  <a16:creationId xmlns:a16="http://schemas.microsoft.com/office/drawing/2014/main" id="{8C8FB1BF-3E5D-A404-4710-07D009381945}"/>
                </a:ext>
              </a:extLst>
            </p:cNvPr>
            <p:cNvSpPr/>
            <p:nvPr/>
          </p:nvSpPr>
          <p:spPr>
            <a:xfrm>
              <a:off x="4688275" y="2160575"/>
              <a:ext cx="27975" cy="52500"/>
            </a:xfrm>
            <a:custGeom>
              <a:avLst/>
              <a:gdLst/>
              <a:ahLst/>
              <a:cxnLst/>
              <a:rect l="l" t="t" r="r" b="b"/>
              <a:pathLst>
                <a:path w="1119" h="2100" extrusionOk="0">
                  <a:moveTo>
                    <a:pt x="0" y="1"/>
                  </a:moveTo>
                  <a:lnTo>
                    <a:pt x="822" y="1047"/>
                  </a:lnTo>
                  <a:lnTo>
                    <a:pt x="0" y="2100"/>
                  </a:lnTo>
                  <a:lnTo>
                    <a:pt x="296" y="2100"/>
                  </a:lnTo>
                  <a:lnTo>
                    <a:pt x="1118" y="1047"/>
                  </a:lnTo>
                  <a:lnTo>
                    <a:pt x="29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54;p137">
              <a:extLst>
                <a:ext uri="{FF2B5EF4-FFF2-40B4-BE49-F238E27FC236}">
                  <a16:creationId xmlns:a16="http://schemas.microsoft.com/office/drawing/2014/main" id="{CEB7DAFD-5BEB-7A87-FA0C-0096F3EAC073}"/>
                </a:ext>
              </a:extLst>
            </p:cNvPr>
            <p:cNvSpPr/>
            <p:nvPr/>
          </p:nvSpPr>
          <p:spPr>
            <a:xfrm>
              <a:off x="4700175" y="2160575"/>
              <a:ext cx="27775" cy="52500"/>
            </a:xfrm>
            <a:custGeom>
              <a:avLst/>
              <a:gdLst/>
              <a:ahLst/>
              <a:cxnLst/>
              <a:rect l="l" t="t" r="r" b="b"/>
              <a:pathLst>
                <a:path w="1111" h="2100" extrusionOk="0">
                  <a:moveTo>
                    <a:pt x="0" y="1"/>
                  </a:moveTo>
                  <a:lnTo>
                    <a:pt x="822" y="1047"/>
                  </a:lnTo>
                  <a:lnTo>
                    <a:pt x="0" y="2100"/>
                  </a:lnTo>
                  <a:lnTo>
                    <a:pt x="289" y="2100"/>
                  </a:lnTo>
                  <a:lnTo>
                    <a:pt x="1111" y="1047"/>
                  </a:lnTo>
                  <a:lnTo>
                    <a:pt x="28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2051;p137">
            <a:extLst>
              <a:ext uri="{FF2B5EF4-FFF2-40B4-BE49-F238E27FC236}">
                <a16:creationId xmlns:a16="http://schemas.microsoft.com/office/drawing/2014/main" id="{6390BE7A-3DCF-A57F-2E89-F86FF27D9ECE}"/>
              </a:ext>
            </a:extLst>
          </p:cNvPr>
          <p:cNvGrpSpPr/>
          <p:nvPr/>
        </p:nvGrpSpPr>
        <p:grpSpPr>
          <a:xfrm>
            <a:off x="66083" y="3397653"/>
            <a:ext cx="125190" cy="127859"/>
            <a:chOff x="4676550" y="2160575"/>
            <a:chExt cx="51400" cy="52500"/>
          </a:xfrm>
        </p:grpSpPr>
        <p:sp>
          <p:nvSpPr>
            <p:cNvPr id="20" name="Google Shape;2052;p137">
              <a:extLst>
                <a:ext uri="{FF2B5EF4-FFF2-40B4-BE49-F238E27FC236}">
                  <a16:creationId xmlns:a16="http://schemas.microsoft.com/office/drawing/2014/main" id="{8C3E5E84-F496-E730-0E59-D0EE270CEDB9}"/>
                </a:ext>
              </a:extLst>
            </p:cNvPr>
            <p:cNvSpPr/>
            <p:nvPr/>
          </p:nvSpPr>
          <p:spPr>
            <a:xfrm>
              <a:off x="4676550" y="2160575"/>
              <a:ext cx="27775" cy="52500"/>
            </a:xfrm>
            <a:custGeom>
              <a:avLst/>
              <a:gdLst/>
              <a:ahLst/>
              <a:cxnLst/>
              <a:rect l="l" t="t" r="r" b="b"/>
              <a:pathLst>
                <a:path w="1111" h="2100" extrusionOk="0">
                  <a:moveTo>
                    <a:pt x="0" y="1"/>
                  </a:moveTo>
                  <a:lnTo>
                    <a:pt x="823" y="1047"/>
                  </a:lnTo>
                  <a:lnTo>
                    <a:pt x="0" y="2100"/>
                  </a:lnTo>
                  <a:lnTo>
                    <a:pt x="289" y="2100"/>
                  </a:lnTo>
                  <a:lnTo>
                    <a:pt x="1111" y="1047"/>
                  </a:lnTo>
                  <a:lnTo>
                    <a:pt x="28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53;p137">
              <a:extLst>
                <a:ext uri="{FF2B5EF4-FFF2-40B4-BE49-F238E27FC236}">
                  <a16:creationId xmlns:a16="http://schemas.microsoft.com/office/drawing/2014/main" id="{6A278E07-52A1-F32A-9E3B-E8DC5DCD7E5D}"/>
                </a:ext>
              </a:extLst>
            </p:cNvPr>
            <p:cNvSpPr/>
            <p:nvPr/>
          </p:nvSpPr>
          <p:spPr>
            <a:xfrm>
              <a:off x="4688275" y="2160575"/>
              <a:ext cx="27975" cy="52500"/>
            </a:xfrm>
            <a:custGeom>
              <a:avLst/>
              <a:gdLst/>
              <a:ahLst/>
              <a:cxnLst/>
              <a:rect l="l" t="t" r="r" b="b"/>
              <a:pathLst>
                <a:path w="1119" h="2100" extrusionOk="0">
                  <a:moveTo>
                    <a:pt x="0" y="1"/>
                  </a:moveTo>
                  <a:lnTo>
                    <a:pt x="822" y="1047"/>
                  </a:lnTo>
                  <a:lnTo>
                    <a:pt x="0" y="2100"/>
                  </a:lnTo>
                  <a:lnTo>
                    <a:pt x="296" y="2100"/>
                  </a:lnTo>
                  <a:lnTo>
                    <a:pt x="1118" y="1047"/>
                  </a:lnTo>
                  <a:lnTo>
                    <a:pt x="29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54;p137">
              <a:extLst>
                <a:ext uri="{FF2B5EF4-FFF2-40B4-BE49-F238E27FC236}">
                  <a16:creationId xmlns:a16="http://schemas.microsoft.com/office/drawing/2014/main" id="{51D00327-1171-B829-80D8-CFE6ADC380BD}"/>
                </a:ext>
              </a:extLst>
            </p:cNvPr>
            <p:cNvSpPr/>
            <p:nvPr/>
          </p:nvSpPr>
          <p:spPr>
            <a:xfrm>
              <a:off x="4700175" y="2160575"/>
              <a:ext cx="27775" cy="52500"/>
            </a:xfrm>
            <a:custGeom>
              <a:avLst/>
              <a:gdLst/>
              <a:ahLst/>
              <a:cxnLst/>
              <a:rect l="l" t="t" r="r" b="b"/>
              <a:pathLst>
                <a:path w="1111" h="2100" extrusionOk="0">
                  <a:moveTo>
                    <a:pt x="0" y="1"/>
                  </a:moveTo>
                  <a:lnTo>
                    <a:pt x="822" y="1047"/>
                  </a:lnTo>
                  <a:lnTo>
                    <a:pt x="0" y="2100"/>
                  </a:lnTo>
                  <a:lnTo>
                    <a:pt x="289" y="2100"/>
                  </a:lnTo>
                  <a:lnTo>
                    <a:pt x="1111" y="1047"/>
                  </a:lnTo>
                  <a:lnTo>
                    <a:pt x="28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051;p137">
            <a:extLst>
              <a:ext uri="{FF2B5EF4-FFF2-40B4-BE49-F238E27FC236}">
                <a16:creationId xmlns:a16="http://schemas.microsoft.com/office/drawing/2014/main" id="{A627A882-B173-E635-A4DE-51BE3BEFE1ED}"/>
              </a:ext>
            </a:extLst>
          </p:cNvPr>
          <p:cNvGrpSpPr/>
          <p:nvPr/>
        </p:nvGrpSpPr>
        <p:grpSpPr>
          <a:xfrm>
            <a:off x="22821" y="3806713"/>
            <a:ext cx="125190" cy="127859"/>
            <a:chOff x="4676550" y="2160575"/>
            <a:chExt cx="51400" cy="52500"/>
          </a:xfrm>
        </p:grpSpPr>
        <p:sp>
          <p:nvSpPr>
            <p:cNvPr id="24" name="Google Shape;2052;p137">
              <a:extLst>
                <a:ext uri="{FF2B5EF4-FFF2-40B4-BE49-F238E27FC236}">
                  <a16:creationId xmlns:a16="http://schemas.microsoft.com/office/drawing/2014/main" id="{A704C08D-98BA-16B3-6FF9-3453D2F470F0}"/>
                </a:ext>
              </a:extLst>
            </p:cNvPr>
            <p:cNvSpPr/>
            <p:nvPr/>
          </p:nvSpPr>
          <p:spPr>
            <a:xfrm>
              <a:off x="4676550" y="2160575"/>
              <a:ext cx="27775" cy="52500"/>
            </a:xfrm>
            <a:custGeom>
              <a:avLst/>
              <a:gdLst/>
              <a:ahLst/>
              <a:cxnLst/>
              <a:rect l="l" t="t" r="r" b="b"/>
              <a:pathLst>
                <a:path w="1111" h="2100" extrusionOk="0">
                  <a:moveTo>
                    <a:pt x="0" y="1"/>
                  </a:moveTo>
                  <a:lnTo>
                    <a:pt x="823" y="1047"/>
                  </a:lnTo>
                  <a:lnTo>
                    <a:pt x="0" y="2100"/>
                  </a:lnTo>
                  <a:lnTo>
                    <a:pt x="289" y="2100"/>
                  </a:lnTo>
                  <a:lnTo>
                    <a:pt x="1111" y="1047"/>
                  </a:lnTo>
                  <a:lnTo>
                    <a:pt x="28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53;p137">
              <a:extLst>
                <a:ext uri="{FF2B5EF4-FFF2-40B4-BE49-F238E27FC236}">
                  <a16:creationId xmlns:a16="http://schemas.microsoft.com/office/drawing/2014/main" id="{09C22AAB-5888-A62B-F5AB-D97B922AF631}"/>
                </a:ext>
              </a:extLst>
            </p:cNvPr>
            <p:cNvSpPr/>
            <p:nvPr/>
          </p:nvSpPr>
          <p:spPr>
            <a:xfrm>
              <a:off x="4688275" y="2160575"/>
              <a:ext cx="27975" cy="52500"/>
            </a:xfrm>
            <a:custGeom>
              <a:avLst/>
              <a:gdLst/>
              <a:ahLst/>
              <a:cxnLst/>
              <a:rect l="l" t="t" r="r" b="b"/>
              <a:pathLst>
                <a:path w="1119" h="2100" extrusionOk="0">
                  <a:moveTo>
                    <a:pt x="0" y="1"/>
                  </a:moveTo>
                  <a:lnTo>
                    <a:pt x="822" y="1047"/>
                  </a:lnTo>
                  <a:lnTo>
                    <a:pt x="0" y="2100"/>
                  </a:lnTo>
                  <a:lnTo>
                    <a:pt x="296" y="2100"/>
                  </a:lnTo>
                  <a:lnTo>
                    <a:pt x="1118" y="1047"/>
                  </a:lnTo>
                  <a:lnTo>
                    <a:pt x="29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54;p137">
              <a:extLst>
                <a:ext uri="{FF2B5EF4-FFF2-40B4-BE49-F238E27FC236}">
                  <a16:creationId xmlns:a16="http://schemas.microsoft.com/office/drawing/2014/main" id="{70391042-E442-49A6-3FB8-A55DECA70344}"/>
                </a:ext>
              </a:extLst>
            </p:cNvPr>
            <p:cNvSpPr/>
            <p:nvPr/>
          </p:nvSpPr>
          <p:spPr>
            <a:xfrm>
              <a:off x="4700175" y="2160575"/>
              <a:ext cx="27775" cy="52500"/>
            </a:xfrm>
            <a:custGeom>
              <a:avLst/>
              <a:gdLst/>
              <a:ahLst/>
              <a:cxnLst/>
              <a:rect l="l" t="t" r="r" b="b"/>
              <a:pathLst>
                <a:path w="1111" h="2100" extrusionOk="0">
                  <a:moveTo>
                    <a:pt x="0" y="1"/>
                  </a:moveTo>
                  <a:lnTo>
                    <a:pt x="822" y="1047"/>
                  </a:lnTo>
                  <a:lnTo>
                    <a:pt x="0" y="2100"/>
                  </a:lnTo>
                  <a:lnTo>
                    <a:pt x="289" y="2100"/>
                  </a:lnTo>
                  <a:lnTo>
                    <a:pt x="1111" y="1047"/>
                  </a:lnTo>
                  <a:lnTo>
                    <a:pt x="28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051;p137">
            <a:extLst>
              <a:ext uri="{FF2B5EF4-FFF2-40B4-BE49-F238E27FC236}">
                <a16:creationId xmlns:a16="http://schemas.microsoft.com/office/drawing/2014/main" id="{741CD931-3E00-7F33-B309-4A768D2A2BFC}"/>
              </a:ext>
            </a:extLst>
          </p:cNvPr>
          <p:cNvGrpSpPr/>
          <p:nvPr/>
        </p:nvGrpSpPr>
        <p:grpSpPr>
          <a:xfrm>
            <a:off x="33975" y="4206862"/>
            <a:ext cx="125190" cy="127859"/>
            <a:chOff x="4676550" y="2160575"/>
            <a:chExt cx="51400" cy="52500"/>
          </a:xfrm>
        </p:grpSpPr>
        <p:sp>
          <p:nvSpPr>
            <p:cNvPr id="28" name="Google Shape;2052;p137">
              <a:extLst>
                <a:ext uri="{FF2B5EF4-FFF2-40B4-BE49-F238E27FC236}">
                  <a16:creationId xmlns:a16="http://schemas.microsoft.com/office/drawing/2014/main" id="{0FC72A31-2302-591F-A286-F36C712201D7}"/>
                </a:ext>
              </a:extLst>
            </p:cNvPr>
            <p:cNvSpPr/>
            <p:nvPr/>
          </p:nvSpPr>
          <p:spPr>
            <a:xfrm>
              <a:off x="4676550" y="2160575"/>
              <a:ext cx="27775" cy="52500"/>
            </a:xfrm>
            <a:custGeom>
              <a:avLst/>
              <a:gdLst/>
              <a:ahLst/>
              <a:cxnLst/>
              <a:rect l="l" t="t" r="r" b="b"/>
              <a:pathLst>
                <a:path w="1111" h="2100" extrusionOk="0">
                  <a:moveTo>
                    <a:pt x="0" y="1"/>
                  </a:moveTo>
                  <a:lnTo>
                    <a:pt x="823" y="1047"/>
                  </a:lnTo>
                  <a:lnTo>
                    <a:pt x="0" y="2100"/>
                  </a:lnTo>
                  <a:lnTo>
                    <a:pt x="289" y="2100"/>
                  </a:lnTo>
                  <a:lnTo>
                    <a:pt x="1111" y="1047"/>
                  </a:lnTo>
                  <a:lnTo>
                    <a:pt x="28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53;p137">
              <a:extLst>
                <a:ext uri="{FF2B5EF4-FFF2-40B4-BE49-F238E27FC236}">
                  <a16:creationId xmlns:a16="http://schemas.microsoft.com/office/drawing/2014/main" id="{98800520-EFD6-BACD-2B71-4AD3DC81C41E}"/>
                </a:ext>
              </a:extLst>
            </p:cNvPr>
            <p:cNvSpPr/>
            <p:nvPr/>
          </p:nvSpPr>
          <p:spPr>
            <a:xfrm>
              <a:off x="4688275" y="2160575"/>
              <a:ext cx="27975" cy="52500"/>
            </a:xfrm>
            <a:custGeom>
              <a:avLst/>
              <a:gdLst/>
              <a:ahLst/>
              <a:cxnLst/>
              <a:rect l="l" t="t" r="r" b="b"/>
              <a:pathLst>
                <a:path w="1119" h="2100" extrusionOk="0">
                  <a:moveTo>
                    <a:pt x="0" y="1"/>
                  </a:moveTo>
                  <a:lnTo>
                    <a:pt x="822" y="1047"/>
                  </a:lnTo>
                  <a:lnTo>
                    <a:pt x="0" y="2100"/>
                  </a:lnTo>
                  <a:lnTo>
                    <a:pt x="296" y="2100"/>
                  </a:lnTo>
                  <a:lnTo>
                    <a:pt x="1118" y="1047"/>
                  </a:lnTo>
                  <a:lnTo>
                    <a:pt x="29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54;p137">
              <a:extLst>
                <a:ext uri="{FF2B5EF4-FFF2-40B4-BE49-F238E27FC236}">
                  <a16:creationId xmlns:a16="http://schemas.microsoft.com/office/drawing/2014/main" id="{2D0E2328-D50C-33DC-CA7C-7017DE9F56FC}"/>
                </a:ext>
              </a:extLst>
            </p:cNvPr>
            <p:cNvSpPr/>
            <p:nvPr/>
          </p:nvSpPr>
          <p:spPr>
            <a:xfrm>
              <a:off x="4700175" y="2160575"/>
              <a:ext cx="27775" cy="52500"/>
            </a:xfrm>
            <a:custGeom>
              <a:avLst/>
              <a:gdLst/>
              <a:ahLst/>
              <a:cxnLst/>
              <a:rect l="l" t="t" r="r" b="b"/>
              <a:pathLst>
                <a:path w="1111" h="2100" extrusionOk="0">
                  <a:moveTo>
                    <a:pt x="0" y="1"/>
                  </a:moveTo>
                  <a:lnTo>
                    <a:pt x="822" y="1047"/>
                  </a:lnTo>
                  <a:lnTo>
                    <a:pt x="0" y="2100"/>
                  </a:lnTo>
                  <a:lnTo>
                    <a:pt x="289" y="2100"/>
                  </a:lnTo>
                  <a:lnTo>
                    <a:pt x="1111" y="1047"/>
                  </a:lnTo>
                  <a:lnTo>
                    <a:pt x="28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1181</TotalTime>
  <Words>1216</Words>
  <Application>Microsoft Office PowerPoint</Application>
  <PresentationFormat>On-screen Show (16:9)</PresentationFormat>
  <Paragraphs>243</Paragraphs>
  <Slides>23</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inherit</vt:lpstr>
      <vt:lpstr>Arial</vt:lpstr>
      <vt:lpstr>Vidaloka</vt:lpstr>
      <vt:lpstr>Cambria Math</vt:lpstr>
      <vt:lpstr>Montserrat</vt:lpstr>
      <vt:lpstr>Crimson Text</vt:lpstr>
      <vt:lpstr>Lato</vt:lpstr>
      <vt:lpstr>Minimalist Business Slides XL by Slidesgo</vt:lpstr>
      <vt:lpstr>VISUAL QUESTION ANSWERING</vt:lpstr>
      <vt:lpstr>RUPA KANDULA        -    CB.SC.U4AIE24122 KOLLI DHARANI        -    CB.SC.U4AIE24123 K LAXMI VIGNESH   -    CB.SC.U4AIE24124 K VARALASKHMI      -    CB.SC.U4AIE24125</vt:lpstr>
      <vt:lpstr>Introduction</vt:lpstr>
      <vt:lpstr> 01.   INTRODUCTION:</vt:lpstr>
      <vt:lpstr>02.   OBJECTIVE:</vt:lpstr>
      <vt:lpstr>03.   LITERATURE REVIEW:</vt:lpstr>
      <vt:lpstr>04.  About our Dataset:</vt:lpstr>
      <vt:lpstr>05. ADVANTAGES AND DISADVANTAGES </vt:lpstr>
      <vt:lpstr>06.  MODEL ARCHITECTURE:</vt:lpstr>
      <vt:lpstr>Model in detail</vt:lpstr>
      <vt:lpstr>WHY RNN?</vt:lpstr>
      <vt:lpstr>07.   IMPLEMENTATION:</vt:lpstr>
      <vt:lpstr>08.   METHODOLOGY:</vt:lpstr>
      <vt:lpstr>PowerPoint Presentation</vt:lpstr>
      <vt:lpstr>PowerPoint Presentation</vt:lpstr>
      <vt:lpstr>Detailed view</vt:lpstr>
      <vt:lpstr>TRAINING AND VALIDATION  ACCURACY : </vt:lpstr>
      <vt:lpstr>PowerPoint Presentation</vt:lpstr>
      <vt:lpstr>OUTPUT FOR THE CORESPONDING IMAGE :</vt:lpstr>
      <vt:lpstr>DISCUSSION ON RESULTS : </vt:lpstr>
      <vt:lpstr>LIMITATIONS : </vt:lpstr>
      <vt:lpstr>FUTURE SCOPE: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VARALAKSHMI</dc:creator>
  <cp:lastModifiedBy>K VARALAKSHMI</cp:lastModifiedBy>
  <cp:revision>6</cp:revision>
  <dcterms:modified xsi:type="dcterms:W3CDTF">2025-04-14T16:03:45Z</dcterms:modified>
</cp:coreProperties>
</file>