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63" r:id="rId5"/>
    <p:sldId id="270" r:id="rId6"/>
    <p:sldId id="260" r:id="rId7"/>
    <p:sldId id="261" r:id="rId8"/>
    <p:sldId id="262" r:id="rId9"/>
    <p:sldId id="269" r:id="rId10"/>
    <p:sldId id="266" r:id="rId11"/>
    <p:sldId id="267" r:id="rId12"/>
    <p:sldId id="268" r:id="rId13"/>
    <p:sldId id="264" r:id="rId14"/>
    <p:sldId id="265"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5D3640-02F7-479C-A6D8-2FD88E0DD088}" v="20" dt="2025-03-12T18:59:08.978"/>
    <p1510:client id="{7D4EE166-9E28-478A-142A-296CE3B76A8F}" v="1664" dt="2025-03-12T20:03:30.2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34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D57E21-462F-4F0D-98E8-E11EF29C9181}" type="datetimeFigureOut">
              <a:rPr lang="en-IN" smtClean="0"/>
              <a:t>13-03-2025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32A155-56FB-4F54-A8CE-5D185C158DCD}" type="slidenum">
              <a:rPr lang="en-IN" smtClean="0"/>
              <a:t>‹#›</a:t>
            </a:fld>
            <a:endParaRPr lang="en-IN"/>
          </a:p>
        </p:txBody>
      </p:sp>
    </p:spTree>
    <p:extLst>
      <p:ext uri="{BB962C8B-B14F-4D97-AF65-F5344CB8AC3E}">
        <p14:creationId xmlns:p14="http://schemas.microsoft.com/office/powerpoint/2010/main" val="4233883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D57E21-462F-4F0D-98E8-E11EF29C9181}" type="datetimeFigureOut">
              <a:rPr lang="en-IN" smtClean="0"/>
              <a:t>13-03-2025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32A155-56FB-4F54-A8CE-5D185C158DCD}" type="slidenum">
              <a:rPr lang="en-IN" smtClean="0"/>
              <a:t>‹#›</a:t>
            </a:fld>
            <a:endParaRPr lang="en-IN"/>
          </a:p>
        </p:txBody>
      </p:sp>
    </p:spTree>
    <p:extLst>
      <p:ext uri="{BB962C8B-B14F-4D97-AF65-F5344CB8AC3E}">
        <p14:creationId xmlns:p14="http://schemas.microsoft.com/office/powerpoint/2010/main" val="1490997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8D57E21-462F-4F0D-98E8-E11EF29C9181}" type="datetimeFigureOut">
              <a:rPr lang="en-IN" smtClean="0"/>
              <a:t>13-03-2025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32A155-56FB-4F54-A8CE-5D185C158DCD}" type="slidenum">
              <a:rPr lang="en-IN" smtClean="0"/>
              <a:t>‹#›</a:t>
            </a:fld>
            <a:endParaRPr lang="en-IN"/>
          </a:p>
        </p:txBody>
      </p:sp>
    </p:spTree>
    <p:extLst>
      <p:ext uri="{BB962C8B-B14F-4D97-AF65-F5344CB8AC3E}">
        <p14:creationId xmlns:p14="http://schemas.microsoft.com/office/powerpoint/2010/main" val="3967590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8D57E21-462F-4F0D-98E8-E11EF29C9181}" type="datetimeFigureOut">
              <a:rPr lang="en-IN" smtClean="0"/>
              <a:t>13-03-2025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32A155-56FB-4F54-A8CE-5D185C158DCD}"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212334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D57E21-462F-4F0D-98E8-E11EF29C9181}" type="datetimeFigureOut">
              <a:rPr lang="en-IN" smtClean="0"/>
              <a:t>13-03-2025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32A155-56FB-4F54-A8CE-5D185C158DCD}" type="slidenum">
              <a:rPr lang="en-IN" smtClean="0"/>
              <a:t>‹#›</a:t>
            </a:fld>
            <a:endParaRPr lang="en-IN"/>
          </a:p>
        </p:txBody>
      </p:sp>
    </p:spTree>
    <p:extLst>
      <p:ext uri="{BB962C8B-B14F-4D97-AF65-F5344CB8AC3E}">
        <p14:creationId xmlns:p14="http://schemas.microsoft.com/office/powerpoint/2010/main" val="25240807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8D57E21-462F-4F0D-98E8-E11EF29C9181}" type="datetimeFigureOut">
              <a:rPr lang="en-IN" smtClean="0"/>
              <a:t>13-03-2025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32A155-56FB-4F54-A8CE-5D185C158DCD}" type="slidenum">
              <a:rPr lang="en-IN" smtClean="0"/>
              <a:t>‹#›</a:t>
            </a:fld>
            <a:endParaRPr lang="en-IN"/>
          </a:p>
        </p:txBody>
      </p:sp>
    </p:spTree>
    <p:extLst>
      <p:ext uri="{BB962C8B-B14F-4D97-AF65-F5344CB8AC3E}">
        <p14:creationId xmlns:p14="http://schemas.microsoft.com/office/powerpoint/2010/main" val="37366652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8D57E21-462F-4F0D-98E8-E11EF29C9181}" type="datetimeFigureOut">
              <a:rPr lang="en-IN" smtClean="0"/>
              <a:t>13-03-2025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32A155-56FB-4F54-A8CE-5D185C158DCD}" type="slidenum">
              <a:rPr lang="en-IN" smtClean="0"/>
              <a:t>‹#›</a:t>
            </a:fld>
            <a:endParaRPr lang="en-IN"/>
          </a:p>
        </p:txBody>
      </p:sp>
    </p:spTree>
    <p:extLst>
      <p:ext uri="{BB962C8B-B14F-4D97-AF65-F5344CB8AC3E}">
        <p14:creationId xmlns:p14="http://schemas.microsoft.com/office/powerpoint/2010/main" val="14892085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D57E21-462F-4F0D-98E8-E11EF29C9181}" type="datetimeFigureOut">
              <a:rPr lang="en-IN" smtClean="0"/>
              <a:t>13-03-2025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32A155-56FB-4F54-A8CE-5D185C158DCD}" type="slidenum">
              <a:rPr lang="en-IN" smtClean="0"/>
              <a:t>‹#›</a:t>
            </a:fld>
            <a:endParaRPr lang="en-IN"/>
          </a:p>
        </p:txBody>
      </p:sp>
    </p:spTree>
    <p:extLst>
      <p:ext uri="{BB962C8B-B14F-4D97-AF65-F5344CB8AC3E}">
        <p14:creationId xmlns:p14="http://schemas.microsoft.com/office/powerpoint/2010/main" val="1038576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D57E21-462F-4F0D-98E8-E11EF29C9181}" type="datetimeFigureOut">
              <a:rPr lang="en-IN" smtClean="0"/>
              <a:t>13-03-2025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32A155-56FB-4F54-A8CE-5D185C158DCD}" type="slidenum">
              <a:rPr lang="en-IN" smtClean="0"/>
              <a:t>‹#›</a:t>
            </a:fld>
            <a:endParaRPr lang="en-IN"/>
          </a:p>
        </p:txBody>
      </p:sp>
    </p:spTree>
    <p:extLst>
      <p:ext uri="{BB962C8B-B14F-4D97-AF65-F5344CB8AC3E}">
        <p14:creationId xmlns:p14="http://schemas.microsoft.com/office/powerpoint/2010/main" val="667458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D57E21-462F-4F0D-98E8-E11EF29C9181}" type="datetimeFigureOut">
              <a:rPr lang="en-IN" smtClean="0"/>
              <a:t>13-03-2025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32A155-56FB-4F54-A8CE-5D185C158DCD}" type="slidenum">
              <a:rPr lang="en-IN" smtClean="0"/>
              <a:t>‹#›</a:t>
            </a:fld>
            <a:endParaRPr lang="en-IN"/>
          </a:p>
        </p:txBody>
      </p:sp>
    </p:spTree>
    <p:extLst>
      <p:ext uri="{BB962C8B-B14F-4D97-AF65-F5344CB8AC3E}">
        <p14:creationId xmlns:p14="http://schemas.microsoft.com/office/powerpoint/2010/main" val="3328168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D57E21-462F-4F0D-98E8-E11EF29C9181}" type="datetimeFigureOut">
              <a:rPr lang="en-IN" smtClean="0"/>
              <a:t>13-03-2025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32A155-56FB-4F54-A8CE-5D185C158DCD}" type="slidenum">
              <a:rPr lang="en-IN" smtClean="0"/>
              <a:t>‹#›</a:t>
            </a:fld>
            <a:endParaRPr lang="en-IN"/>
          </a:p>
        </p:txBody>
      </p:sp>
    </p:spTree>
    <p:extLst>
      <p:ext uri="{BB962C8B-B14F-4D97-AF65-F5344CB8AC3E}">
        <p14:creationId xmlns:p14="http://schemas.microsoft.com/office/powerpoint/2010/main" val="3179060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D57E21-462F-4F0D-98E8-E11EF29C9181}" type="datetimeFigureOut">
              <a:rPr lang="en-IN" smtClean="0"/>
              <a:t>13-03-2025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32A155-56FB-4F54-A8CE-5D185C158DCD}" type="slidenum">
              <a:rPr lang="en-IN" smtClean="0"/>
              <a:t>‹#›</a:t>
            </a:fld>
            <a:endParaRPr lang="en-IN"/>
          </a:p>
        </p:txBody>
      </p:sp>
    </p:spTree>
    <p:extLst>
      <p:ext uri="{BB962C8B-B14F-4D97-AF65-F5344CB8AC3E}">
        <p14:creationId xmlns:p14="http://schemas.microsoft.com/office/powerpoint/2010/main" val="3998554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D57E21-462F-4F0D-98E8-E11EF29C9181}" type="datetimeFigureOut">
              <a:rPr lang="en-IN" smtClean="0"/>
              <a:t>13-03-2025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232A155-56FB-4F54-A8CE-5D185C158DCD}" type="slidenum">
              <a:rPr lang="en-IN" smtClean="0"/>
              <a:t>‹#›</a:t>
            </a:fld>
            <a:endParaRPr lang="en-IN"/>
          </a:p>
        </p:txBody>
      </p:sp>
    </p:spTree>
    <p:extLst>
      <p:ext uri="{BB962C8B-B14F-4D97-AF65-F5344CB8AC3E}">
        <p14:creationId xmlns:p14="http://schemas.microsoft.com/office/powerpoint/2010/main" val="2916761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8D57E21-462F-4F0D-98E8-E11EF29C9181}" type="datetimeFigureOut">
              <a:rPr lang="en-IN" smtClean="0"/>
              <a:t>13-03-2025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232A155-56FB-4F54-A8CE-5D185C158DCD}" type="slidenum">
              <a:rPr lang="en-IN" smtClean="0"/>
              <a:t>‹#›</a:t>
            </a:fld>
            <a:endParaRPr lang="en-IN"/>
          </a:p>
        </p:txBody>
      </p:sp>
    </p:spTree>
    <p:extLst>
      <p:ext uri="{BB962C8B-B14F-4D97-AF65-F5344CB8AC3E}">
        <p14:creationId xmlns:p14="http://schemas.microsoft.com/office/powerpoint/2010/main" val="1910497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8D57E21-462F-4F0D-98E8-E11EF29C9181}" type="datetimeFigureOut">
              <a:rPr lang="en-IN" smtClean="0"/>
              <a:t>13-03-2025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232A155-56FB-4F54-A8CE-5D185C158DCD}" type="slidenum">
              <a:rPr lang="en-IN" smtClean="0"/>
              <a:t>‹#›</a:t>
            </a:fld>
            <a:endParaRPr lang="en-IN"/>
          </a:p>
        </p:txBody>
      </p:sp>
    </p:spTree>
    <p:extLst>
      <p:ext uri="{BB962C8B-B14F-4D97-AF65-F5344CB8AC3E}">
        <p14:creationId xmlns:p14="http://schemas.microsoft.com/office/powerpoint/2010/main" val="2232965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8D57E21-462F-4F0D-98E8-E11EF29C9181}" type="datetimeFigureOut">
              <a:rPr lang="en-IN" smtClean="0"/>
              <a:t>13-03-2025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232A155-56FB-4F54-A8CE-5D185C158DCD}" type="slidenum">
              <a:rPr lang="en-IN" smtClean="0"/>
              <a:t>‹#›</a:t>
            </a:fld>
            <a:endParaRPr lang="en-IN"/>
          </a:p>
        </p:txBody>
      </p:sp>
    </p:spTree>
    <p:extLst>
      <p:ext uri="{BB962C8B-B14F-4D97-AF65-F5344CB8AC3E}">
        <p14:creationId xmlns:p14="http://schemas.microsoft.com/office/powerpoint/2010/main" val="3286711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D57E21-462F-4F0D-98E8-E11EF29C9181}" type="datetimeFigureOut">
              <a:rPr lang="en-IN" smtClean="0"/>
              <a:t>13-03-2025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32A155-56FB-4F54-A8CE-5D185C158DCD}" type="slidenum">
              <a:rPr lang="en-IN" smtClean="0"/>
              <a:t>‹#›</a:t>
            </a:fld>
            <a:endParaRPr lang="en-IN"/>
          </a:p>
        </p:txBody>
      </p:sp>
    </p:spTree>
    <p:extLst>
      <p:ext uri="{BB962C8B-B14F-4D97-AF65-F5344CB8AC3E}">
        <p14:creationId xmlns:p14="http://schemas.microsoft.com/office/powerpoint/2010/main" val="3561835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8D57E21-462F-4F0D-98E8-E11EF29C9181}" type="datetimeFigureOut">
              <a:rPr lang="en-IN" smtClean="0"/>
              <a:t>13-03-2025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232A155-56FB-4F54-A8CE-5D185C158DCD}" type="slidenum">
              <a:rPr lang="en-IN" smtClean="0"/>
              <a:t>‹#›</a:t>
            </a:fld>
            <a:endParaRPr lang="en-IN"/>
          </a:p>
        </p:txBody>
      </p:sp>
    </p:spTree>
    <p:extLst>
      <p:ext uri="{BB962C8B-B14F-4D97-AF65-F5344CB8AC3E}">
        <p14:creationId xmlns:p14="http://schemas.microsoft.com/office/powerpoint/2010/main" val="4129613647"/>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CA86-2D5F-B87A-DDF6-43DFFA5E1553}"/>
              </a:ext>
            </a:extLst>
          </p:cNvPr>
          <p:cNvSpPr>
            <a:spLocks noGrp="1"/>
          </p:cNvSpPr>
          <p:nvPr>
            <p:ph type="ctrTitle"/>
          </p:nvPr>
        </p:nvSpPr>
        <p:spPr>
          <a:xfrm>
            <a:off x="1935061" y="1037592"/>
            <a:ext cx="8500844" cy="1612448"/>
          </a:xfrm>
        </p:spPr>
        <p:txBody>
          <a:bodyPr/>
          <a:lstStyle/>
          <a:p>
            <a:r>
              <a:rPr lang="en-US" dirty="0"/>
              <a:t>SMART STREET LIGHTING </a:t>
            </a:r>
            <a:endParaRPr lang="en-IN" dirty="0"/>
          </a:p>
        </p:txBody>
      </p:sp>
      <p:sp>
        <p:nvSpPr>
          <p:cNvPr id="3" name="Subtitle 2">
            <a:extLst>
              <a:ext uri="{FF2B5EF4-FFF2-40B4-BE49-F238E27FC236}">
                <a16:creationId xmlns:a16="http://schemas.microsoft.com/office/drawing/2014/main" id="{7D0AC7EC-503A-9BDF-A247-04CB8BAC8052}"/>
              </a:ext>
            </a:extLst>
          </p:cNvPr>
          <p:cNvSpPr>
            <a:spLocks noGrp="1"/>
          </p:cNvSpPr>
          <p:nvPr>
            <p:ph type="subTitle" idx="1"/>
          </p:nvPr>
        </p:nvSpPr>
        <p:spPr>
          <a:xfrm>
            <a:off x="431940" y="3019652"/>
            <a:ext cx="5135880" cy="1909762"/>
          </a:xfrm>
        </p:spPr>
        <p:txBody>
          <a:bodyPr>
            <a:noAutofit/>
          </a:bodyPr>
          <a:lstStyle/>
          <a:p>
            <a:pPr algn="l"/>
            <a:r>
              <a:rPr lang="en-US" sz="2000" dirty="0"/>
              <a:t>BY GROUP – 4 (B BATCH)</a:t>
            </a:r>
          </a:p>
          <a:p>
            <a:pPr algn="l"/>
            <a:br>
              <a:rPr lang="en-US" sz="2000" dirty="0"/>
            </a:br>
            <a:br>
              <a:rPr lang="en-US" sz="2000" dirty="0"/>
            </a:br>
            <a:r>
              <a:rPr lang="en-US" sz="2000" dirty="0"/>
              <a:t>Rupa Kandula – CB.SC.U4AIE24122</a:t>
            </a:r>
            <a:br>
              <a:rPr lang="en-US" sz="2000" dirty="0"/>
            </a:br>
            <a:r>
              <a:rPr lang="en-US" sz="2000" dirty="0"/>
              <a:t>Dharani Kolli   – CB.SC.U4AIE24123</a:t>
            </a:r>
          </a:p>
          <a:p>
            <a:pPr algn="l"/>
            <a:r>
              <a:rPr lang="en-US" sz="2000" dirty="0"/>
              <a:t>K Laxmi Vignesh – CB.SC.U4AIE24124</a:t>
            </a:r>
          </a:p>
          <a:p>
            <a:pPr algn="l"/>
            <a:r>
              <a:rPr lang="en-US" sz="2000" dirty="0"/>
              <a:t>K S D Varalakshmi – CB.SC.U4AIE24125</a:t>
            </a:r>
          </a:p>
          <a:p>
            <a:pPr algn="l"/>
            <a:br>
              <a:rPr lang="en-US" sz="2000" dirty="0"/>
            </a:br>
            <a:endParaRPr lang="en-US" sz="2000" dirty="0"/>
          </a:p>
        </p:txBody>
      </p:sp>
    </p:spTree>
    <p:extLst>
      <p:ext uri="{BB962C8B-B14F-4D97-AF65-F5344CB8AC3E}">
        <p14:creationId xmlns:p14="http://schemas.microsoft.com/office/powerpoint/2010/main" val="2475514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21EDA9-7FC5-AD7E-C2B8-C00AD7FBD3B8}"/>
              </a:ext>
            </a:extLst>
          </p:cNvPr>
          <p:cNvSpPr txBox="1"/>
          <p:nvPr/>
        </p:nvSpPr>
        <p:spPr>
          <a:xfrm>
            <a:off x="182372" y="146930"/>
            <a:ext cx="393936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ea typeface="Calibri"/>
                <a:cs typeface="Calibri"/>
              </a:rPr>
              <a:t>Integration with AI:</a:t>
            </a:r>
          </a:p>
        </p:txBody>
      </p:sp>
      <p:sp>
        <p:nvSpPr>
          <p:cNvPr id="5" name="TextBox 4">
            <a:extLst>
              <a:ext uri="{FF2B5EF4-FFF2-40B4-BE49-F238E27FC236}">
                <a16:creationId xmlns:a16="http://schemas.microsoft.com/office/drawing/2014/main" id="{41656DAB-3973-C53B-D6DE-096CE6D02273}"/>
              </a:ext>
            </a:extLst>
          </p:cNvPr>
          <p:cNvSpPr txBox="1"/>
          <p:nvPr/>
        </p:nvSpPr>
        <p:spPr>
          <a:xfrm>
            <a:off x="183706" y="1072966"/>
            <a:ext cx="11904920"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Calibri"/>
                <a:cs typeface="Calibri"/>
              </a:rPr>
              <a:t>Using AI model for two key tasks:</a:t>
            </a:r>
            <a:endParaRPr lang="en-US" dirty="0">
              <a:ea typeface="Calibri" panose="020F0502020204030204"/>
              <a:cs typeface="Calibri" panose="020F0502020204030204"/>
            </a:endParaRPr>
          </a:p>
          <a:p>
            <a:endParaRPr lang="en-US" sz="2000" dirty="0">
              <a:ea typeface="Calibri"/>
              <a:cs typeface="Calibri"/>
            </a:endParaRPr>
          </a:p>
          <a:p>
            <a:pPr marL="342900" indent="-342900">
              <a:buFont typeface="Wingdings"/>
              <a:buChar char="Ø"/>
            </a:pPr>
            <a:r>
              <a:rPr lang="en-US" sz="2000" b="1" dirty="0">
                <a:ea typeface="+mn-lt"/>
                <a:cs typeface="+mn-lt"/>
              </a:rPr>
              <a:t>Traffic Forecasting</a:t>
            </a:r>
            <a:r>
              <a:rPr lang="en-US" sz="2000" dirty="0">
                <a:ea typeface="+mn-lt"/>
                <a:cs typeface="+mn-lt"/>
              </a:rPr>
              <a:t>: Predict vehicle and pedestrian density using historical and real-time data using </a:t>
            </a:r>
            <a:r>
              <a:rPr lang="en-US" sz="2000" dirty="0">
                <a:ea typeface="Calibri"/>
                <a:cs typeface="Calibri"/>
              </a:rPr>
              <a:t>Models like LSTM.</a:t>
            </a:r>
          </a:p>
          <a:p>
            <a:pPr marL="342900" indent="-342900">
              <a:buFont typeface="Wingdings"/>
              <a:buChar char="Ø"/>
            </a:pPr>
            <a:endParaRPr lang="en-US" sz="2000" dirty="0">
              <a:ea typeface="Calibri"/>
              <a:cs typeface="Calibri"/>
            </a:endParaRPr>
          </a:p>
          <a:p>
            <a:pPr marL="342900" indent="-342900">
              <a:buFont typeface="Wingdings"/>
              <a:buChar char="Ø"/>
            </a:pPr>
            <a:r>
              <a:rPr lang="en-US" sz="2000" b="1" dirty="0">
                <a:ea typeface="Calibri"/>
                <a:cs typeface="Calibri"/>
              </a:rPr>
              <a:t>Weather based Forecasting</a:t>
            </a:r>
            <a:r>
              <a:rPr lang="en-US" sz="2000" dirty="0">
                <a:ea typeface="Calibri"/>
                <a:cs typeface="Calibri"/>
              </a:rPr>
              <a:t>:</a:t>
            </a:r>
            <a:r>
              <a:rPr lang="en-US" sz="2000" dirty="0">
                <a:ea typeface="+mn-lt"/>
                <a:cs typeface="+mn-lt"/>
              </a:rPr>
              <a:t> Predict fog, rain, or clear skies to adjust brightness accordingly.</a:t>
            </a:r>
          </a:p>
          <a:p>
            <a:r>
              <a:rPr lang="en-US" sz="2000" dirty="0">
                <a:ea typeface="Calibri"/>
                <a:cs typeface="Calibri"/>
              </a:rPr>
              <a:t>        </a:t>
            </a:r>
            <a:endParaRPr lang="en-US" dirty="0">
              <a:ea typeface="Calibri" panose="020F0502020204030204"/>
              <a:cs typeface="Calibri" panose="020F0502020204030204"/>
            </a:endParaRPr>
          </a:p>
          <a:p>
            <a:endParaRPr lang="en-US" sz="2000" dirty="0">
              <a:ea typeface="Calibri"/>
              <a:cs typeface="Calibri"/>
            </a:endParaRPr>
          </a:p>
        </p:txBody>
      </p:sp>
    </p:spTree>
    <p:extLst>
      <p:ext uri="{BB962C8B-B14F-4D97-AF65-F5344CB8AC3E}">
        <p14:creationId xmlns:p14="http://schemas.microsoft.com/office/powerpoint/2010/main" val="197039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C87FE4-63CE-71BB-30B4-B8B253F0D467}"/>
              </a:ext>
            </a:extLst>
          </p:cNvPr>
          <p:cNvSpPr txBox="1"/>
          <p:nvPr/>
        </p:nvSpPr>
        <p:spPr>
          <a:xfrm>
            <a:off x="132294" y="256449"/>
            <a:ext cx="610131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ea typeface="Calibri"/>
                <a:cs typeface="Calibri"/>
              </a:rPr>
              <a:t>STEPS FOR AI ASSISTANCE:</a:t>
            </a:r>
          </a:p>
        </p:txBody>
      </p:sp>
      <p:sp>
        <p:nvSpPr>
          <p:cNvPr id="4" name="TextBox 3">
            <a:extLst>
              <a:ext uri="{FF2B5EF4-FFF2-40B4-BE49-F238E27FC236}">
                <a16:creationId xmlns:a16="http://schemas.microsoft.com/office/drawing/2014/main" id="{2ACD608D-880A-B3AC-32A2-140D0E2135DF}"/>
              </a:ext>
            </a:extLst>
          </p:cNvPr>
          <p:cNvSpPr txBox="1"/>
          <p:nvPr/>
        </p:nvSpPr>
        <p:spPr>
          <a:xfrm>
            <a:off x="301364" y="1139934"/>
            <a:ext cx="1176315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a:ea typeface="Calibri"/>
                <a:cs typeface="Calibri"/>
              </a:rPr>
              <a:t>For to just see how it is going to work , we have taken a dataset consisting of both weather and traffic information , with total of 9 features  and started training the model using Torch Module.</a:t>
            </a:r>
          </a:p>
          <a:p>
            <a:pPr marL="285750" indent="-285750">
              <a:buFont typeface="Wingdings"/>
              <a:buChar char="Ø"/>
            </a:pPr>
            <a:endParaRPr lang="en-US">
              <a:ea typeface="Calibri"/>
              <a:cs typeface="Calibri"/>
            </a:endParaRPr>
          </a:p>
          <a:p>
            <a:pPr marL="285750" indent="-285750">
              <a:buFont typeface="Wingdings"/>
              <a:buChar char="Ø"/>
            </a:pPr>
            <a:r>
              <a:rPr lang="en-US">
                <a:ea typeface="Calibri"/>
                <a:cs typeface="Calibri"/>
              </a:rPr>
              <a:t>After Training it we evaluated and the result that we have got are with too minimal loss indicating that </a:t>
            </a:r>
            <a:r>
              <a:rPr lang="en-US">
                <a:ea typeface="+mn-lt"/>
                <a:cs typeface="+mn-lt"/>
              </a:rPr>
              <a:t>our model is learning the relationship between </a:t>
            </a:r>
            <a:r>
              <a:rPr lang="en-US" b="1">
                <a:ea typeface="+mn-lt"/>
                <a:cs typeface="+mn-lt"/>
              </a:rPr>
              <a:t>traffic, weather, and motion</a:t>
            </a:r>
            <a:r>
              <a:rPr lang="en-US">
                <a:ea typeface="+mn-lt"/>
                <a:cs typeface="+mn-lt"/>
              </a:rPr>
              <a:t> and making fairly accurate predictions</a:t>
            </a:r>
            <a:endParaRPr lang="en-US">
              <a:ea typeface="Calibri"/>
              <a:cs typeface="Calibri"/>
            </a:endParaRPr>
          </a:p>
          <a:p>
            <a:pPr marL="285750" indent="-285750">
              <a:buFont typeface="Wingdings"/>
              <a:buChar char="Ø"/>
            </a:pPr>
            <a:endParaRPr lang="en-US">
              <a:ea typeface="Calibri"/>
              <a:cs typeface="Calibri"/>
            </a:endParaRPr>
          </a:p>
          <a:p>
            <a:pPr marL="285750" indent="-285750">
              <a:buFont typeface="Wingdings"/>
              <a:buChar char="Ø"/>
            </a:pPr>
            <a:endParaRPr lang="en-US">
              <a:ea typeface="Calibri"/>
              <a:cs typeface="Calibri"/>
            </a:endParaRPr>
          </a:p>
          <a:p>
            <a:pPr marL="285750" indent="-285750">
              <a:buFont typeface="Wingdings"/>
              <a:buChar char="Ø"/>
            </a:pPr>
            <a:endParaRPr lang="en-US">
              <a:ea typeface="Calibri"/>
              <a:cs typeface="Calibri"/>
            </a:endParaRPr>
          </a:p>
        </p:txBody>
      </p:sp>
      <p:pic>
        <p:nvPicPr>
          <p:cNvPr id="5" name="Picture 4" descr="A close-up of a white background&#10;&#10;AI-generated content may be incorrect.">
            <a:extLst>
              <a:ext uri="{FF2B5EF4-FFF2-40B4-BE49-F238E27FC236}">
                <a16:creationId xmlns:a16="http://schemas.microsoft.com/office/drawing/2014/main" id="{52068314-FF24-0BB5-4A4A-60B50A9F8F28}"/>
              </a:ext>
            </a:extLst>
          </p:cNvPr>
          <p:cNvPicPr>
            <a:picLocks noChangeAspect="1"/>
          </p:cNvPicPr>
          <p:nvPr/>
        </p:nvPicPr>
        <p:blipFill>
          <a:blip r:embed="rId2"/>
          <a:stretch>
            <a:fillRect/>
          </a:stretch>
        </p:blipFill>
        <p:spPr>
          <a:xfrm>
            <a:off x="733757" y="3078126"/>
            <a:ext cx="2714625" cy="914400"/>
          </a:xfrm>
          <a:prstGeom prst="rect">
            <a:avLst/>
          </a:prstGeom>
        </p:spPr>
      </p:pic>
      <p:pic>
        <p:nvPicPr>
          <p:cNvPr id="6" name="Picture 5" descr="A screenshot of a computer&#10;&#10;AI-generated content may be incorrect.">
            <a:extLst>
              <a:ext uri="{FF2B5EF4-FFF2-40B4-BE49-F238E27FC236}">
                <a16:creationId xmlns:a16="http://schemas.microsoft.com/office/drawing/2014/main" id="{4DE4F76C-47AF-39A1-5A96-6AF38AEFB83F}"/>
              </a:ext>
            </a:extLst>
          </p:cNvPr>
          <p:cNvPicPr>
            <a:picLocks noChangeAspect="1"/>
          </p:cNvPicPr>
          <p:nvPr/>
        </p:nvPicPr>
        <p:blipFill>
          <a:blip r:embed="rId3"/>
          <a:stretch>
            <a:fillRect/>
          </a:stretch>
        </p:blipFill>
        <p:spPr>
          <a:xfrm>
            <a:off x="4403952" y="2896961"/>
            <a:ext cx="3133725" cy="1107621"/>
          </a:xfrm>
          <a:prstGeom prst="rect">
            <a:avLst/>
          </a:prstGeom>
        </p:spPr>
      </p:pic>
    </p:spTree>
    <p:extLst>
      <p:ext uri="{BB962C8B-B14F-4D97-AF65-F5344CB8AC3E}">
        <p14:creationId xmlns:p14="http://schemas.microsoft.com/office/powerpoint/2010/main" val="538851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60AA36-90D7-983D-9DEB-D20DF738361C}"/>
              </a:ext>
            </a:extLst>
          </p:cNvPr>
          <p:cNvSpPr txBox="1"/>
          <p:nvPr/>
        </p:nvSpPr>
        <p:spPr>
          <a:xfrm>
            <a:off x="4314038" y="771679"/>
            <a:ext cx="6094602" cy="646331"/>
          </a:xfrm>
          <a:prstGeom prst="rect">
            <a:avLst/>
          </a:prstGeom>
          <a:noFill/>
        </p:spPr>
        <p:txBody>
          <a:bodyPr wrap="square">
            <a:spAutoFit/>
          </a:bodyPr>
          <a:lstStyle/>
          <a:p>
            <a:r>
              <a:rPr lang="en-US" sz="3600" b="1" dirty="0"/>
              <a:t>LIMITATIONS </a:t>
            </a:r>
            <a:endParaRPr lang="en-IN" sz="3600" b="1" dirty="0"/>
          </a:p>
        </p:txBody>
      </p:sp>
      <p:sp>
        <p:nvSpPr>
          <p:cNvPr id="5" name="TextBox 4">
            <a:extLst>
              <a:ext uri="{FF2B5EF4-FFF2-40B4-BE49-F238E27FC236}">
                <a16:creationId xmlns:a16="http://schemas.microsoft.com/office/drawing/2014/main" id="{8B45B0C1-6666-CB36-93F1-6B8291B31B38}"/>
              </a:ext>
            </a:extLst>
          </p:cNvPr>
          <p:cNvSpPr txBox="1"/>
          <p:nvPr/>
        </p:nvSpPr>
        <p:spPr>
          <a:xfrm>
            <a:off x="578841" y="2677372"/>
            <a:ext cx="1155164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code is getting complied and it is getting uploaded into the ESP32 but we are not getting the output.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are not using LDR sensor, but using it might give better results.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PIR sensors works better at 5v power supply but we are using 3.3v since we are working with ESP32 Nano. </a:t>
            </a:r>
            <a:endParaRPr lang="en-IN" dirty="0"/>
          </a:p>
        </p:txBody>
      </p:sp>
    </p:spTree>
    <p:extLst>
      <p:ext uri="{BB962C8B-B14F-4D97-AF65-F5344CB8AC3E}">
        <p14:creationId xmlns:p14="http://schemas.microsoft.com/office/powerpoint/2010/main" val="3575278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D3A08E-7B09-7F3A-0D77-833BE80CCA3E}"/>
              </a:ext>
            </a:extLst>
          </p:cNvPr>
          <p:cNvSpPr txBox="1"/>
          <p:nvPr/>
        </p:nvSpPr>
        <p:spPr>
          <a:xfrm>
            <a:off x="451858" y="234593"/>
            <a:ext cx="10463433" cy="523220"/>
          </a:xfrm>
          <a:prstGeom prst="rect">
            <a:avLst/>
          </a:prstGeom>
          <a:noFill/>
        </p:spPr>
        <p:txBody>
          <a:bodyPr wrap="square" lIns="91440" tIns="45720" rIns="91440" bIns="45720" rtlCol="0" anchor="t">
            <a:spAutoFit/>
          </a:bodyPr>
          <a:lstStyle/>
          <a:p>
            <a:r>
              <a:rPr lang="en-US" sz="2800"/>
              <a:t>FUTURE WORK: </a:t>
            </a:r>
            <a:endParaRPr lang="en-IN" sz="2800">
              <a:ea typeface="Calibri"/>
              <a:cs typeface="Calibri"/>
            </a:endParaRPr>
          </a:p>
        </p:txBody>
      </p:sp>
      <p:sp>
        <p:nvSpPr>
          <p:cNvPr id="3" name="TextBox 2">
            <a:extLst>
              <a:ext uri="{FF2B5EF4-FFF2-40B4-BE49-F238E27FC236}">
                <a16:creationId xmlns:a16="http://schemas.microsoft.com/office/drawing/2014/main" id="{78B99CD5-F34A-8113-89EA-3C55B7FE7AE1}"/>
              </a:ext>
            </a:extLst>
          </p:cNvPr>
          <p:cNvSpPr txBox="1"/>
          <p:nvPr/>
        </p:nvSpPr>
        <p:spPr>
          <a:xfrm>
            <a:off x="545794" y="945084"/>
            <a:ext cx="10472468" cy="5909310"/>
          </a:xfrm>
          <a:prstGeom prst="rect">
            <a:avLst/>
          </a:prstGeom>
          <a:noFill/>
        </p:spPr>
        <p:txBody>
          <a:bodyPr wrap="square" lIns="91440" tIns="45720" rIns="91440" bIns="45720" rtlCol="0" anchor="t">
            <a:spAutoFit/>
          </a:bodyPr>
          <a:lstStyle/>
          <a:p>
            <a:pPr marL="285750" indent="-285750">
              <a:buFont typeface="Wingdings"/>
              <a:buChar char="Ø"/>
            </a:pPr>
            <a:r>
              <a:rPr lang="en-US" sz="2400"/>
              <a:t>To get the correct output and make the street lighting system work properly, and to use the sensor readings as the real time data for  prediction using AI which helps to adjust the  brightness of the  lights. </a:t>
            </a:r>
            <a:endParaRPr lang="en-US" sz="2400">
              <a:ea typeface="Calibri"/>
              <a:cs typeface="Calibri"/>
            </a:endParaRPr>
          </a:p>
          <a:p>
            <a:endParaRPr lang="en-US">
              <a:ea typeface="Calibri" panose="020F0502020204030204"/>
              <a:cs typeface="Calibri" panose="020F0502020204030204"/>
            </a:endParaRPr>
          </a:p>
          <a:p>
            <a:pPr marL="285750" indent="-285750">
              <a:buFont typeface="Wingdings"/>
              <a:buChar char="Ø"/>
            </a:pPr>
            <a:r>
              <a:rPr lang="en-US" sz="2400"/>
              <a:t>we are planning on  designing  an app which can control the functioning of the street lighting .</a:t>
            </a:r>
          </a:p>
          <a:p>
            <a:pPr marL="285750" indent="-285750">
              <a:buFont typeface="Wingdings"/>
              <a:buChar char="Ø"/>
            </a:pPr>
            <a:endParaRPr lang="en-US" sz="2400">
              <a:ea typeface="Calibri" panose="020F0502020204030204"/>
              <a:cs typeface="Calibri" panose="020F0502020204030204"/>
            </a:endParaRPr>
          </a:p>
          <a:p>
            <a:pPr marL="342900" indent="-342900">
              <a:buFont typeface="Wingdings"/>
              <a:buChar char="Ø"/>
            </a:pPr>
            <a:r>
              <a:rPr lang="en-US" sz="2400">
                <a:ea typeface="+mn-lt"/>
                <a:cs typeface="+mn-lt"/>
              </a:rPr>
              <a:t>To Convert model for use on ESP-32 and then as ESP-32 runs TensorFlow Lite models, so we need to convert the </a:t>
            </a:r>
            <a:r>
              <a:rPr lang="en-US" sz="2400" err="1">
                <a:ea typeface="+mn-lt"/>
                <a:cs typeface="+mn-lt"/>
              </a:rPr>
              <a:t>PyTorch</a:t>
            </a:r>
            <a:r>
              <a:rPr lang="en-US" sz="2400">
                <a:ea typeface="+mn-lt"/>
                <a:cs typeface="+mn-lt"/>
              </a:rPr>
              <a:t> model to </a:t>
            </a:r>
            <a:r>
              <a:rPr lang="en-US" sz="2400" b="1">
                <a:ea typeface="+mn-lt"/>
                <a:cs typeface="+mn-lt"/>
              </a:rPr>
              <a:t>ONNX</a:t>
            </a:r>
            <a:r>
              <a:rPr lang="en-US" sz="2400">
                <a:ea typeface="+mn-lt"/>
                <a:cs typeface="+mn-lt"/>
              </a:rPr>
              <a:t> first.</a:t>
            </a:r>
            <a:endParaRPr lang="en-US" sz="2400">
              <a:ea typeface="Calibri" panose="020F0502020204030204"/>
              <a:cs typeface="Calibri" panose="020F0502020204030204"/>
            </a:endParaRPr>
          </a:p>
          <a:p>
            <a:pPr marL="342900" indent="-342900">
              <a:buFont typeface="Wingdings"/>
              <a:buChar char="Ø"/>
            </a:pPr>
            <a:endParaRPr lang="en-US" sz="2400">
              <a:ea typeface="Calibri" panose="020F0502020204030204"/>
              <a:cs typeface="Calibri" panose="020F0502020204030204"/>
            </a:endParaRPr>
          </a:p>
          <a:p>
            <a:pPr marL="342900" indent="-342900">
              <a:buFont typeface="Wingdings"/>
              <a:buChar char="Ø"/>
            </a:pPr>
            <a:r>
              <a:rPr lang="en-US" sz="2400">
                <a:ea typeface="+mn-lt"/>
                <a:cs typeface="+mn-lt"/>
              </a:rPr>
              <a:t>Next to convert the ONNX model to TensorFlow Lite so it can run on the ESP-32</a:t>
            </a:r>
            <a:endParaRPr lang="en-US" sz="2400">
              <a:ea typeface="Calibri" panose="020F0502020204030204"/>
              <a:cs typeface="Calibri" panose="020F0502020204030204"/>
            </a:endParaRPr>
          </a:p>
          <a:p>
            <a:pPr marL="342900" indent="-342900">
              <a:buFont typeface="Wingdings"/>
              <a:buChar char="Ø"/>
            </a:pPr>
            <a:endParaRPr lang="en-US" sz="2400">
              <a:ea typeface="Calibri" panose="020F0502020204030204"/>
              <a:cs typeface="Calibri" panose="020F0502020204030204"/>
            </a:endParaRPr>
          </a:p>
          <a:p>
            <a:pPr marL="342900" indent="-342900">
              <a:buFont typeface="Wingdings"/>
              <a:buChar char="Ø"/>
            </a:pPr>
            <a:r>
              <a:rPr lang="en-US" sz="2400">
                <a:ea typeface="Calibri" panose="020F0502020204030204"/>
                <a:cs typeface="Calibri" panose="020F0502020204030204"/>
              </a:rPr>
              <a:t>Finally, to </a:t>
            </a:r>
            <a:r>
              <a:rPr lang="en-US" sz="2400">
                <a:ea typeface="+mn-lt"/>
                <a:cs typeface="+mn-lt"/>
              </a:rPr>
              <a:t>Deploy on ESP-32.</a:t>
            </a:r>
            <a:endParaRPr lang="en-US" sz="2400">
              <a:ea typeface="Calibri" panose="020F0502020204030204"/>
              <a:cs typeface="Calibri" panose="020F0502020204030204"/>
            </a:endParaRPr>
          </a:p>
          <a:p>
            <a:pPr marL="342900" indent="-342900">
              <a:buFont typeface="Wingdings"/>
              <a:buChar char="Ø"/>
            </a:pPr>
            <a:endParaRPr lang="en-US" sz="2400">
              <a:ea typeface="Calibri" panose="020F0502020204030204"/>
              <a:cs typeface="Calibri" panose="020F0502020204030204"/>
            </a:endParaRPr>
          </a:p>
          <a:p>
            <a:pPr marL="342900" indent="-342900">
              <a:buFont typeface="Wingdings"/>
              <a:buChar char="Ø"/>
            </a:pPr>
            <a:r>
              <a:rPr lang="en-US" sz="2400">
                <a:ea typeface="+mn-lt"/>
                <a:cs typeface="+mn-lt"/>
              </a:rPr>
              <a:t>Adjust Brightness Using PWM</a:t>
            </a:r>
            <a:endParaRPr lang="en-US" sz="2400">
              <a:ea typeface="Calibri" panose="020F0502020204030204"/>
              <a:cs typeface="Calibri" panose="020F0502020204030204"/>
            </a:endParaRPr>
          </a:p>
          <a:p>
            <a:endParaRPr lang="en-US" sz="2400">
              <a:ea typeface="Calibri" panose="020F0502020204030204"/>
              <a:cs typeface="Calibri" panose="020F0502020204030204"/>
            </a:endParaRPr>
          </a:p>
        </p:txBody>
      </p:sp>
    </p:spTree>
    <p:extLst>
      <p:ext uri="{BB962C8B-B14F-4D97-AF65-F5344CB8AC3E}">
        <p14:creationId xmlns:p14="http://schemas.microsoft.com/office/powerpoint/2010/main" val="1837743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A29B9-EA66-A921-D987-DECBB0CA3BBA}"/>
              </a:ext>
            </a:extLst>
          </p:cNvPr>
          <p:cNvSpPr txBox="1"/>
          <p:nvPr/>
        </p:nvSpPr>
        <p:spPr>
          <a:xfrm>
            <a:off x="782128" y="442823"/>
            <a:ext cx="9627080" cy="584775"/>
          </a:xfrm>
          <a:prstGeom prst="rect">
            <a:avLst/>
          </a:prstGeom>
          <a:noFill/>
        </p:spPr>
        <p:txBody>
          <a:bodyPr wrap="square" rtlCol="0">
            <a:spAutoFit/>
          </a:bodyPr>
          <a:lstStyle/>
          <a:p>
            <a:r>
              <a:rPr lang="en-US" sz="3200"/>
              <a:t>TIMELINE :</a:t>
            </a:r>
            <a:endParaRPr lang="en-IN" sz="3200"/>
          </a:p>
        </p:txBody>
      </p:sp>
      <p:sp>
        <p:nvSpPr>
          <p:cNvPr id="3" name="TextBox 2">
            <a:extLst>
              <a:ext uri="{FF2B5EF4-FFF2-40B4-BE49-F238E27FC236}">
                <a16:creationId xmlns:a16="http://schemas.microsoft.com/office/drawing/2014/main" id="{934B3D87-49C7-C21E-06DF-14D8DA5CBBC0}"/>
              </a:ext>
            </a:extLst>
          </p:cNvPr>
          <p:cNvSpPr txBox="1"/>
          <p:nvPr/>
        </p:nvSpPr>
        <p:spPr>
          <a:xfrm>
            <a:off x="569343" y="1506747"/>
            <a:ext cx="10639246" cy="2031325"/>
          </a:xfrm>
          <a:prstGeom prst="rect">
            <a:avLst/>
          </a:prstGeom>
          <a:noFill/>
        </p:spPr>
        <p:txBody>
          <a:bodyPr wrap="square" lIns="91440" tIns="45720" rIns="91440" bIns="45720" rtlCol="0" anchor="t">
            <a:spAutoFit/>
          </a:bodyPr>
          <a:lstStyle/>
          <a:p>
            <a:pPr marL="285750" indent="-285750">
              <a:buFont typeface="Arial"/>
              <a:buChar char="•"/>
            </a:pPr>
            <a:r>
              <a:rPr lang="en-US"/>
              <a:t>IN THIRD WEEK OF MARCH WE WILL BE SHOWING THE CORRECT WORKING OF OUR SMART STREET LIGHTING.</a:t>
            </a:r>
            <a:endParaRPr lang="en-IN">
              <a:ea typeface="Calibri" panose="020F0502020204030204"/>
              <a:cs typeface="Calibri" panose="020F0502020204030204"/>
            </a:endParaRPr>
          </a:p>
          <a:p>
            <a:endParaRPr lang="en-US">
              <a:ea typeface="Calibri" panose="020F0502020204030204"/>
              <a:cs typeface="Calibri" panose="020F0502020204030204"/>
            </a:endParaRPr>
          </a:p>
          <a:p>
            <a:pPr marL="285750" indent="-285750">
              <a:buFont typeface="Arial"/>
              <a:buChar char="•"/>
            </a:pPr>
            <a:r>
              <a:rPr lang="en-IN"/>
              <a:t>IN THE APRIL 1</a:t>
            </a:r>
            <a:r>
              <a:rPr lang="en-IN" baseline="30000"/>
              <a:t>ST</a:t>
            </a:r>
            <a:r>
              <a:rPr lang="en-IN"/>
              <a:t> WEEK WE WILL UPDATING ABOUT AI PREDICTION WITH REAL TIME DATA.</a:t>
            </a:r>
            <a:endParaRPr lang="en-IN">
              <a:ea typeface="Calibri" panose="020F0502020204030204"/>
              <a:cs typeface="Calibri" panose="020F0502020204030204"/>
            </a:endParaRPr>
          </a:p>
          <a:p>
            <a:endParaRPr lang="en-IN">
              <a:ea typeface="Calibri" panose="020F0502020204030204"/>
              <a:cs typeface="Calibri" panose="020F0502020204030204"/>
            </a:endParaRPr>
          </a:p>
          <a:p>
            <a:pPr marL="285750" indent="-285750">
              <a:buFont typeface="Arial"/>
              <a:buChar char="•"/>
            </a:pPr>
            <a:r>
              <a:rPr lang="en-IN"/>
              <a:t>IN THE SECOND 2</a:t>
            </a:r>
            <a:r>
              <a:rPr lang="en-IN" baseline="30000"/>
              <a:t>ND</a:t>
            </a:r>
            <a:r>
              <a:rPr lang="en-IN"/>
              <a:t> OF APRIL WE WILL BE CREATING PERFECTLY DESIGNED INTERFACE OF OUR SMART STREET LIGHTING SYSTEM REMOTELY.</a:t>
            </a:r>
            <a:endParaRPr lang="en-US">
              <a:ea typeface="Calibri" panose="020F0502020204030204"/>
              <a:cs typeface="Calibri" panose="020F0502020204030204"/>
            </a:endParaRPr>
          </a:p>
        </p:txBody>
      </p:sp>
    </p:spTree>
    <p:extLst>
      <p:ext uri="{BB962C8B-B14F-4D97-AF65-F5344CB8AC3E}">
        <p14:creationId xmlns:p14="http://schemas.microsoft.com/office/powerpoint/2010/main" val="1942052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5D3CD9-2498-B98C-C9E6-897F673AE012}"/>
              </a:ext>
            </a:extLst>
          </p:cNvPr>
          <p:cNvSpPr txBox="1"/>
          <p:nvPr/>
        </p:nvSpPr>
        <p:spPr>
          <a:xfrm>
            <a:off x="1023457" y="2721114"/>
            <a:ext cx="9362113" cy="707886"/>
          </a:xfrm>
          <a:prstGeom prst="rect">
            <a:avLst/>
          </a:prstGeom>
          <a:noFill/>
        </p:spPr>
        <p:txBody>
          <a:bodyPr wrap="square" rtlCol="0">
            <a:spAutoFit/>
          </a:bodyPr>
          <a:lstStyle/>
          <a:p>
            <a:pPr algn="ctr"/>
            <a:r>
              <a:rPr lang="en-US" sz="4000" dirty="0"/>
              <a:t>THANK YOU</a:t>
            </a:r>
            <a:endParaRPr lang="en-IN" sz="4000" dirty="0"/>
          </a:p>
        </p:txBody>
      </p:sp>
    </p:spTree>
    <p:extLst>
      <p:ext uri="{BB962C8B-B14F-4D97-AF65-F5344CB8AC3E}">
        <p14:creationId xmlns:p14="http://schemas.microsoft.com/office/powerpoint/2010/main" val="804836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4E252-9324-A575-601E-343A7B71E8DA}"/>
              </a:ext>
            </a:extLst>
          </p:cNvPr>
          <p:cNvSpPr>
            <a:spLocks noGrp="1"/>
          </p:cNvSpPr>
          <p:nvPr>
            <p:ph type="title"/>
          </p:nvPr>
        </p:nvSpPr>
        <p:spPr/>
        <p:txBody>
          <a:bodyPr/>
          <a:lstStyle/>
          <a:p>
            <a:r>
              <a:rPr lang="en-US"/>
              <a:t>INTRODUCTION :</a:t>
            </a:r>
            <a:endParaRPr lang="en-IN"/>
          </a:p>
        </p:txBody>
      </p:sp>
      <p:sp>
        <p:nvSpPr>
          <p:cNvPr id="3" name="Content Placeholder 2">
            <a:extLst>
              <a:ext uri="{FF2B5EF4-FFF2-40B4-BE49-F238E27FC236}">
                <a16:creationId xmlns:a16="http://schemas.microsoft.com/office/drawing/2014/main" id="{3635BA23-DC95-075B-0486-7E403346F540}"/>
              </a:ext>
            </a:extLst>
          </p:cNvPr>
          <p:cNvSpPr>
            <a:spLocks noGrp="1"/>
          </p:cNvSpPr>
          <p:nvPr>
            <p:ph idx="1"/>
          </p:nvPr>
        </p:nvSpPr>
        <p:spPr>
          <a:xfrm>
            <a:off x="402566" y="2053087"/>
            <a:ext cx="10951234" cy="2530415"/>
          </a:xfrm>
        </p:spPr>
        <p:txBody>
          <a:bodyPr/>
          <a:lstStyle/>
          <a:p>
            <a:r>
              <a:rPr lang="en-US"/>
              <a:t>Smart lighting is used in </a:t>
            </a:r>
            <a:r>
              <a:rPr lang="en-US" b="1"/>
              <a:t>modern cities</a:t>
            </a:r>
            <a:r>
              <a:rPr lang="en-US"/>
              <a:t> for better energy management.</a:t>
            </a:r>
          </a:p>
          <a:p>
            <a:r>
              <a:rPr lang="en-US"/>
              <a:t>Smart street lights turn on and off automatically.</a:t>
            </a:r>
          </a:p>
          <a:p>
            <a:r>
              <a:rPr lang="en-US"/>
              <a:t>It is an </a:t>
            </a:r>
            <a:r>
              <a:rPr lang="en-US" b="1"/>
              <a:t>eco-friendly and efficient solution</a:t>
            </a:r>
            <a:r>
              <a:rPr lang="en-US"/>
              <a:t>.</a:t>
            </a:r>
          </a:p>
          <a:p>
            <a:r>
              <a:rPr lang="en-US"/>
              <a:t>A </a:t>
            </a:r>
            <a:r>
              <a:rPr lang="en-US" b="1"/>
              <a:t>microcontroller (ESP32)</a:t>
            </a:r>
            <a:r>
              <a:rPr lang="en-US"/>
              <a:t> controls the system.</a:t>
            </a:r>
          </a:p>
        </p:txBody>
      </p:sp>
    </p:spTree>
    <p:extLst>
      <p:ext uri="{BB962C8B-B14F-4D97-AF65-F5344CB8AC3E}">
        <p14:creationId xmlns:p14="http://schemas.microsoft.com/office/powerpoint/2010/main" val="3680850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08074-7EA2-4663-A71C-3DD90CE9CEA2}"/>
              </a:ext>
            </a:extLst>
          </p:cNvPr>
          <p:cNvSpPr>
            <a:spLocks noGrp="1"/>
          </p:cNvSpPr>
          <p:nvPr>
            <p:ph type="title"/>
          </p:nvPr>
        </p:nvSpPr>
        <p:spPr/>
        <p:txBody>
          <a:bodyPr/>
          <a:lstStyle/>
          <a:p>
            <a:r>
              <a:rPr lang="en-US"/>
              <a:t>OBJECTIVE : </a:t>
            </a:r>
            <a:endParaRPr lang="en-IN"/>
          </a:p>
        </p:txBody>
      </p:sp>
      <p:sp>
        <p:nvSpPr>
          <p:cNvPr id="3" name="Content Placeholder 2">
            <a:extLst>
              <a:ext uri="{FF2B5EF4-FFF2-40B4-BE49-F238E27FC236}">
                <a16:creationId xmlns:a16="http://schemas.microsoft.com/office/drawing/2014/main" id="{24920665-5FD5-03E9-865B-D7A80BE0EE1F}"/>
              </a:ext>
            </a:extLst>
          </p:cNvPr>
          <p:cNvSpPr>
            <a:spLocks noGrp="1"/>
          </p:cNvSpPr>
          <p:nvPr>
            <p:ph idx="1"/>
          </p:nvPr>
        </p:nvSpPr>
        <p:spPr>
          <a:xfrm>
            <a:off x="247291" y="1880559"/>
            <a:ext cx="11415621" cy="3455849"/>
          </a:xfrm>
        </p:spPr>
        <p:txBody>
          <a:bodyPr vert="horz" lIns="91440" tIns="45720" rIns="91440" bIns="45720" rtlCol="0" anchor="t">
            <a:normAutofit lnSpcReduction="10000"/>
          </a:bodyPr>
          <a:lstStyle/>
          <a:p>
            <a:r>
              <a:rPr lang="en-US" b="1"/>
              <a:t>To save energy</a:t>
            </a:r>
            <a:r>
              <a:rPr lang="en-US"/>
              <a:t> by turning lights on only when needed.</a:t>
            </a:r>
            <a:endParaRPr lang="en-US">
              <a:ea typeface="Calibri"/>
              <a:cs typeface="Calibri"/>
            </a:endParaRPr>
          </a:p>
          <a:p>
            <a:pPr marL="0" indent="0">
              <a:buNone/>
            </a:pPr>
            <a:endParaRPr lang="en-US">
              <a:ea typeface="Calibri"/>
              <a:cs typeface="Calibri"/>
            </a:endParaRPr>
          </a:p>
          <a:p>
            <a:r>
              <a:rPr lang="en-US"/>
              <a:t>To use sensors ( IR, Motion) for efficient lighting control.</a:t>
            </a:r>
          </a:p>
          <a:p>
            <a:pPr marL="0" indent="0">
              <a:buNone/>
            </a:pPr>
            <a:endParaRPr lang="en-US">
              <a:ea typeface="Calibri"/>
              <a:cs typeface="Calibri"/>
            </a:endParaRPr>
          </a:p>
          <a:p>
            <a:r>
              <a:rPr lang="en-US" sz="2400">
                <a:ea typeface="Calibri"/>
                <a:cs typeface="Calibri"/>
              </a:rPr>
              <a:t>To Train an AI Model with Real time data collected from Sensors(Traffic and Pedestrian flow , weather data).</a:t>
            </a:r>
            <a:endParaRPr lang="en-US">
              <a:ea typeface="Calibri" panose="020F0502020204030204"/>
              <a:cs typeface="Calibri" panose="020F0502020204030204"/>
            </a:endParaRPr>
          </a:p>
          <a:p>
            <a:pPr marL="0" indent="0">
              <a:buNone/>
            </a:pPr>
            <a:endParaRPr lang="en-US" sz="2400">
              <a:ea typeface="Calibri" panose="020F0502020204030204"/>
              <a:cs typeface="Calibri" panose="020F0502020204030204"/>
            </a:endParaRPr>
          </a:p>
          <a:p>
            <a:pPr marL="457200" indent="-457200"/>
            <a:r>
              <a:rPr lang="en-US" b="1"/>
              <a:t>To improve road safety</a:t>
            </a:r>
            <a:r>
              <a:rPr lang="en-US"/>
              <a:t> by ensuring proper lighting at night.</a:t>
            </a:r>
            <a:endParaRPr lang="en-US" sz="2400">
              <a:latin typeface="Arial"/>
              <a:ea typeface="Calibri" panose="020F0502020204030204"/>
              <a:cs typeface="Arial"/>
            </a:endParaRPr>
          </a:p>
        </p:txBody>
      </p:sp>
    </p:spTree>
    <p:extLst>
      <p:ext uri="{BB962C8B-B14F-4D97-AF65-F5344CB8AC3E}">
        <p14:creationId xmlns:p14="http://schemas.microsoft.com/office/powerpoint/2010/main" val="2837624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931236-4848-A7B3-C913-62931790B7F4}"/>
              </a:ext>
            </a:extLst>
          </p:cNvPr>
          <p:cNvSpPr txBox="1"/>
          <p:nvPr/>
        </p:nvSpPr>
        <p:spPr>
          <a:xfrm>
            <a:off x="1173192" y="621102"/>
            <a:ext cx="9673087" cy="646331"/>
          </a:xfrm>
          <a:prstGeom prst="rect">
            <a:avLst/>
          </a:prstGeom>
          <a:noFill/>
        </p:spPr>
        <p:txBody>
          <a:bodyPr wrap="square" rtlCol="0">
            <a:spAutoFit/>
          </a:bodyPr>
          <a:lstStyle/>
          <a:p>
            <a:r>
              <a:rPr lang="en-US" sz="3600"/>
              <a:t>METHODOLOGY :</a:t>
            </a:r>
            <a:endParaRPr lang="en-IN" sz="3600"/>
          </a:p>
        </p:txBody>
      </p:sp>
      <p:sp>
        <p:nvSpPr>
          <p:cNvPr id="8" name="Rectangle 3">
            <a:extLst>
              <a:ext uri="{FF2B5EF4-FFF2-40B4-BE49-F238E27FC236}">
                <a16:creationId xmlns:a16="http://schemas.microsoft.com/office/drawing/2014/main" id="{5AED5577-C3AA-CB1B-D2ED-A9B1D2987C84}"/>
              </a:ext>
            </a:extLst>
          </p:cNvPr>
          <p:cNvSpPr>
            <a:spLocks noChangeArrowheads="1"/>
          </p:cNvSpPr>
          <p:nvPr/>
        </p:nvSpPr>
        <p:spPr bwMode="auto">
          <a:xfrm>
            <a:off x="201820" y="1736228"/>
            <a:ext cx="11615829" cy="338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a:ln>
                  <a:noFill/>
                </a:ln>
                <a:solidFill>
                  <a:schemeClr val="tx1"/>
                </a:solidFill>
                <a:effectLst/>
                <a:latin typeface="Arial" panose="020B0604020202020204" pitchFamily="34" charset="0"/>
              </a:rPr>
              <a:t>The system operates by continuously monitoring the PIR and IR sensors for any detection events.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a:ln>
                  <a:noFill/>
                </a:ln>
                <a:solidFill>
                  <a:schemeClr val="tx1"/>
                </a:solidFill>
                <a:effectLst/>
                <a:latin typeface="Arial" panose="020B0604020202020204" pitchFamily="34" charset="0"/>
              </a:rPr>
              <a:t>When motion or an obstacle is detected, the corresponding sensor outputs a </a:t>
            </a:r>
            <a:r>
              <a:rPr kumimoji="0" lang="en-US" altLang="en-US" sz="2000" b="0" i="0" u="none" strike="noStrike" cap="none" normalizeH="0" baseline="0">
                <a:ln>
                  <a:noFill/>
                </a:ln>
                <a:solidFill>
                  <a:schemeClr val="tx1"/>
                </a:solidFill>
                <a:effectLst/>
                <a:latin typeface="Arial Unicode MS"/>
              </a:rPr>
              <a:t>HIGH</a:t>
            </a:r>
            <a:r>
              <a:rPr kumimoji="0" lang="en-US" altLang="en-US" sz="2000" b="0" i="0" u="none" strike="noStrike" cap="none" normalizeH="0" baseline="0">
                <a:ln>
                  <a:noFill/>
                </a:ln>
                <a:solidFill>
                  <a:schemeClr val="tx1"/>
                </a:solidFill>
                <a:effectLst/>
              </a:rPr>
              <a:t> signal.</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a:ln>
                  <a:noFill/>
                </a:ln>
                <a:solidFill>
                  <a:schemeClr val="tx1"/>
                </a:solidFill>
                <a:effectLst/>
              </a:rPr>
              <a:t> The ESP32 reads these signals and responds by turning ON the LED to simulate a street light.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a:p>
          <a:p>
            <a:pPr marL="342900" indent="-342900" eaLnBrk="0" fontAlgn="base" hangingPunct="0">
              <a:spcBef>
                <a:spcPct val="0"/>
              </a:spcBef>
              <a:spcAft>
                <a:spcPct val="0"/>
              </a:spcAft>
              <a:buFont typeface="Arial" panose="020B0604020202020204" pitchFamily="34" charset="0"/>
              <a:buChar char="•"/>
            </a:pPr>
            <a:r>
              <a:rPr kumimoji="0" lang="en-US" altLang="en-US" sz="2000" b="0" i="0" u="none" strike="noStrike" cap="none" normalizeH="0" baseline="0">
                <a:ln>
                  <a:noFill/>
                </a:ln>
                <a:effectLst/>
              </a:rPr>
              <a:t>The LED remains ON for at least 5 seconds (</a:t>
            </a:r>
            <a:r>
              <a:rPr lang="en-US" altLang="en-US" sz="2000">
                <a:latin typeface="Arial Unicode MS"/>
              </a:rPr>
              <a:t>Light Delay</a:t>
            </a:r>
            <a:r>
              <a:rPr kumimoji="0" lang="en-US" altLang="en-US" sz="2000" b="0" i="0" u="none" strike="noStrike" cap="none" normalizeH="0" baseline="0">
                <a:ln>
                  <a:noFill/>
                </a:ln>
                <a:effectLst/>
              </a:rPr>
              <a:t>). </a:t>
            </a:r>
            <a:endParaRPr lang="en-US" altLang="en-US" sz="2000" b="0" i="0" u="none" strike="noStrike" cap="none" normalizeH="0" baseline="0">
              <a:ln>
                <a:noFill/>
              </a:ln>
              <a:effectLst/>
              <a:ea typeface="Calibri"/>
              <a:cs typeface="Calibri"/>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a:ln>
                  <a:noFill/>
                </a:ln>
                <a:solidFill>
                  <a:schemeClr val="tx1"/>
                </a:solidFill>
                <a:effectLst/>
              </a:rPr>
              <a:t>If no further detection occurs during this period, the LED is turned OFF.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a:p>
        </p:txBody>
      </p:sp>
    </p:spTree>
    <p:extLst>
      <p:ext uri="{BB962C8B-B14F-4D97-AF65-F5344CB8AC3E}">
        <p14:creationId xmlns:p14="http://schemas.microsoft.com/office/powerpoint/2010/main" val="63623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1B5DC-93C0-7FDD-F630-593E610BCA21}"/>
              </a:ext>
            </a:extLst>
          </p:cNvPr>
          <p:cNvSpPr txBox="1"/>
          <p:nvPr/>
        </p:nvSpPr>
        <p:spPr>
          <a:xfrm>
            <a:off x="377505" y="276837"/>
            <a:ext cx="11677475" cy="523220"/>
          </a:xfrm>
          <a:prstGeom prst="rect">
            <a:avLst/>
          </a:prstGeom>
          <a:noFill/>
        </p:spPr>
        <p:txBody>
          <a:bodyPr wrap="square" rtlCol="0">
            <a:spAutoFit/>
          </a:bodyPr>
          <a:lstStyle/>
          <a:p>
            <a:r>
              <a:rPr lang="en-US" sz="2800" b="1" dirty="0"/>
              <a:t>SOFTWARE ARCHITECTURE :</a:t>
            </a:r>
            <a:endParaRPr lang="en-IN" sz="2800" b="1" dirty="0"/>
          </a:p>
        </p:txBody>
      </p:sp>
      <p:sp>
        <p:nvSpPr>
          <p:cNvPr id="3" name="TextBox 2">
            <a:extLst>
              <a:ext uri="{FF2B5EF4-FFF2-40B4-BE49-F238E27FC236}">
                <a16:creationId xmlns:a16="http://schemas.microsoft.com/office/drawing/2014/main" id="{4CE5E1E6-F87E-7199-9AB6-76799317C6B0}"/>
              </a:ext>
            </a:extLst>
          </p:cNvPr>
          <p:cNvSpPr txBox="1"/>
          <p:nvPr/>
        </p:nvSpPr>
        <p:spPr>
          <a:xfrm>
            <a:off x="226503" y="1855923"/>
            <a:ext cx="11828477"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Code is written in Arduino IDE.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Uses </a:t>
            </a:r>
            <a:r>
              <a:rPr lang="en-US" sz="2400" dirty="0" err="1"/>
              <a:t>digitalRead</a:t>
            </a:r>
            <a:r>
              <a:rPr lang="en-US" sz="2400" dirty="0"/>
              <a:t>() for sensors and </a:t>
            </a:r>
            <a:r>
              <a:rPr lang="en-US" sz="2400" dirty="0" err="1"/>
              <a:t>digitalWrite</a:t>
            </a:r>
            <a:r>
              <a:rPr lang="en-US" sz="2400" dirty="0"/>
              <a:t>() for controlling the LED.</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Implements a </a:t>
            </a:r>
            <a:r>
              <a:rPr lang="en-US" sz="2400" dirty="0" err="1"/>
              <a:t>millis</a:t>
            </a:r>
            <a:r>
              <a:rPr lang="en-US" sz="2400" dirty="0"/>
              <a:t>() function to keep the LED ON for a set duration after motion detection.</a:t>
            </a:r>
            <a:endParaRPr lang="en-IN" sz="2400" dirty="0"/>
          </a:p>
        </p:txBody>
      </p:sp>
    </p:spTree>
    <p:extLst>
      <p:ext uri="{BB962C8B-B14F-4D97-AF65-F5344CB8AC3E}">
        <p14:creationId xmlns:p14="http://schemas.microsoft.com/office/powerpoint/2010/main" val="3539044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95919-0F5C-36E9-BD0C-E9D235932FB6}"/>
              </a:ext>
            </a:extLst>
          </p:cNvPr>
          <p:cNvSpPr>
            <a:spLocks noGrp="1"/>
          </p:cNvSpPr>
          <p:nvPr>
            <p:ph type="title"/>
          </p:nvPr>
        </p:nvSpPr>
        <p:spPr/>
        <p:txBody>
          <a:bodyPr>
            <a:normAutofit/>
          </a:bodyPr>
          <a:lstStyle/>
          <a:p>
            <a:r>
              <a:rPr lang="en-US"/>
              <a:t>COMPONENTS WE HAVE USED : </a:t>
            </a:r>
            <a:endParaRPr lang="en-IN"/>
          </a:p>
        </p:txBody>
      </p:sp>
      <p:sp>
        <p:nvSpPr>
          <p:cNvPr id="3" name="Content Placeholder 2">
            <a:extLst>
              <a:ext uri="{FF2B5EF4-FFF2-40B4-BE49-F238E27FC236}">
                <a16:creationId xmlns:a16="http://schemas.microsoft.com/office/drawing/2014/main" id="{642B9CF0-8C63-6183-06D8-47C2BC3FA4C1}"/>
              </a:ext>
            </a:extLst>
          </p:cNvPr>
          <p:cNvSpPr>
            <a:spLocks noGrp="1"/>
          </p:cNvSpPr>
          <p:nvPr>
            <p:ph idx="1"/>
          </p:nvPr>
        </p:nvSpPr>
        <p:spPr/>
        <p:txBody>
          <a:bodyPr vert="horz" lIns="91440" tIns="45720" rIns="91440" bIns="45720" rtlCol="0" anchor="t">
            <a:normAutofit fontScale="92500"/>
          </a:bodyPr>
          <a:lstStyle/>
          <a:p>
            <a:r>
              <a:rPr lang="en-US" sz="2400"/>
              <a:t>Jumper Wires </a:t>
            </a:r>
          </a:p>
          <a:p>
            <a:pPr marL="0" indent="0">
              <a:buNone/>
            </a:pPr>
            <a:endParaRPr lang="en-US" sz="2400">
              <a:ea typeface="Calibri" panose="020F0502020204030204"/>
              <a:cs typeface="Calibri" panose="020F0502020204030204"/>
            </a:endParaRPr>
          </a:p>
          <a:p>
            <a:r>
              <a:rPr lang="en-US" sz="2400"/>
              <a:t>ESP-32</a:t>
            </a:r>
            <a:endParaRPr lang="en-US" sz="2400">
              <a:ea typeface="Calibri"/>
              <a:cs typeface="Calibri"/>
            </a:endParaRPr>
          </a:p>
          <a:p>
            <a:pPr marL="0" indent="0">
              <a:buNone/>
            </a:pPr>
            <a:endParaRPr lang="en-US" sz="2400">
              <a:ea typeface="Calibri"/>
              <a:cs typeface="Calibri"/>
            </a:endParaRPr>
          </a:p>
          <a:p>
            <a:r>
              <a:rPr lang="en-US" sz="2400">
                <a:ea typeface="Calibri"/>
                <a:cs typeface="Calibri"/>
              </a:rPr>
              <a:t>IR  Sensor used for detecting Infrared Radiation from Objects. </a:t>
            </a:r>
          </a:p>
          <a:p>
            <a:pPr marL="0" indent="0">
              <a:buNone/>
            </a:pPr>
            <a:endParaRPr lang="en-US" sz="2400">
              <a:ea typeface="Calibri"/>
              <a:cs typeface="Calibri"/>
            </a:endParaRPr>
          </a:p>
          <a:p>
            <a:r>
              <a:rPr lang="en-US" sz="2400">
                <a:ea typeface="Calibri"/>
                <a:cs typeface="Calibri"/>
              </a:rPr>
              <a:t>PIR Sensor for detecting changes in the infrared radiation.</a:t>
            </a:r>
            <a:endParaRPr lang="en-US"/>
          </a:p>
          <a:p>
            <a:pPr marL="0" indent="0">
              <a:buNone/>
            </a:pPr>
            <a:endParaRPr lang="en-US" sz="2400">
              <a:ea typeface="Calibri" panose="020F0502020204030204"/>
              <a:cs typeface="Calibri" panose="020F0502020204030204"/>
            </a:endParaRPr>
          </a:p>
          <a:p>
            <a:r>
              <a:rPr lang="en-IN" sz="2400"/>
              <a:t>Breadboard.</a:t>
            </a:r>
            <a:endParaRPr lang="en-US" sz="2400">
              <a:ea typeface="Calibri" panose="020F0502020204030204"/>
              <a:cs typeface="Calibri" panose="020F0502020204030204"/>
            </a:endParaRPr>
          </a:p>
          <a:p>
            <a:pPr marL="0" indent="0">
              <a:buNone/>
            </a:pPr>
            <a:endParaRPr lang="en-IN"/>
          </a:p>
        </p:txBody>
      </p:sp>
    </p:spTree>
    <p:extLst>
      <p:ext uri="{BB962C8B-B14F-4D97-AF65-F5344CB8AC3E}">
        <p14:creationId xmlns:p14="http://schemas.microsoft.com/office/powerpoint/2010/main" val="3893496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CBF17-62DE-1A11-37B1-D0AB1F1150C8}"/>
              </a:ext>
            </a:extLst>
          </p:cNvPr>
          <p:cNvSpPr>
            <a:spLocks noGrp="1"/>
          </p:cNvSpPr>
          <p:nvPr>
            <p:ph type="title"/>
          </p:nvPr>
        </p:nvSpPr>
        <p:spPr>
          <a:xfrm>
            <a:off x="757687" y="273110"/>
            <a:ext cx="10515600" cy="1325563"/>
          </a:xfrm>
        </p:spPr>
        <p:txBody>
          <a:bodyPr/>
          <a:lstStyle/>
          <a:p>
            <a:r>
              <a:rPr lang="en-US"/>
              <a:t>CONNECTIONS  :</a:t>
            </a:r>
            <a:endParaRPr lang="en-IN"/>
          </a:p>
        </p:txBody>
      </p:sp>
      <p:sp>
        <p:nvSpPr>
          <p:cNvPr id="3" name="Content Placeholder 2">
            <a:extLst>
              <a:ext uri="{FF2B5EF4-FFF2-40B4-BE49-F238E27FC236}">
                <a16:creationId xmlns:a16="http://schemas.microsoft.com/office/drawing/2014/main" id="{1A14038F-D0AB-CEE2-FBAC-F9D404012714}"/>
              </a:ext>
            </a:extLst>
          </p:cNvPr>
          <p:cNvSpPr>
            <a:spLocks noGrp="1"/>
          </p:cNvSpPr>
          <p:nvPr>
            <p:ph idx="1"/>
          </p:nvPr>
        </p:nvSpPr>
        <p:spPr>
          <a:xfrm>
            <a:off x="838200" y="1356020"/>
            <a:ext cx="10515600" cy="4327059"/>
          </a:xfrm>
        </p:spPr>
        <p:txBody>
          <a:bodyPr vert="horz" lIns="91440" tIns="45720" rIns="91440" bIns="45720" rtlCol="0" anchor="t">
            <a:normAutofit fontScale="85000" lnSpcReduction="20000"/>
          </a:bodyPr>
          <a:lstStyle/>
          <a:p>
            <a:pPr>
              <a:buNone/>
            </a:pPr>
            <a:r>
              <a:rPr lang="en-IN" sz="2000" dirty="0">
                <a:latin typeface="Wingdings"/>
                <a:sym typeface="Wingdings"/>
              </a:rPr>
              <a:t>Ø</a:t>
            </a:r>
            <a:r>
              <a:rPr lang="en-IN" sz="2000" dirty="0"/>
              <a:t>NO EXTERNAL POWER SOURCE IS USED.</a:t>
            </a:r>
            <a:endParaRPr lang="en-US" dirty="0"/>
          </a:p>
          <a:p>
            <a:pPr>
              <a:buNone/>
            </a:pPr>
            <a:endParaRPr lang="en-IN" sz="2000" dirty="0">
              <a:latin typeface="Calibri"/>
              <a:ea typeface="Calibri"/>
              <a:cs typeface="Calibri"/>
            </a:endParaRPr>
          </a:p>
          <a:p>
            <a:pPr>
              <a:buNone/>
            </a:pPr>
            <a:r>
              <a:rPr lang="en-IN" sz="2000" dirty="0">
                <a:latin typeface="Wingdings"/>
                <a:sym typeface="Wingdings"/>
              </a:rPr>
              <a:t>Ø</a:t>
            </a:r>
            <a:r>
              <a:rPr lang="en-IN" sz="2000" b="1" dirty="0"/>
              <a:t> ESP-32 CONNECTIONS : </a:t>
            </a:r>
            <a:endParaRPr lang="en-IN" dirty="0"/>
          </a:p>
          <a:p>
            <a:pPr>
              <a:buNone/>
            </a:pPr>
            <a:r>
              <a:rPr lang="en-IN" sz="2000" dirty="0">
                <a:latin typeface="Arial"/>
                <a:cs typeface="Arial"/>
              </a:rPr>
              <a:t>•</a:t>
            </a:r>
            <a:r>
              <a:rPr lang="en-IN" sz="2000" b="1" dirty="0"/>
              <a:t>3.3V</a:t>
            </a:r>
            <a:r>
              <a:rPr lang="en-IN" sz="2000" dirty="0"/>
              <a:t> of ESP-32 to </a:t>
            </a:r>
            <a:r>
              <a:rPr lang="en-IN" sz="2000" b="1" dirty="0"/>
              <a:t>VCC</a:t>
            </a:r>
            <a:r>
              <a:rPr lang="en-IN" sz="2000" dirty="0"/>
              <a:t> of </a:t>
            </a:r>
            <a:r>
              <a:rPr lang="en-IN" sz="2000" b="1" dirty="0"/>
              <a:t>IR SESNOR</a:t>
            </a:r>
            <a:r>
              <a:rPr lang="en-IN" sz="2000" dirty="0"/>
              <a:t>, </a:t>
            </a:r>
            <a:r>
              <a:rPr lang="en-IN" sz="2000" b="1" dirty="0"/>
              <a:t>VCC OF PIR SENSOR .</a:t>
            </a:r>
          </a:p>
          <a:p>
            <a:pPr>
              <a:buNone/>
            </a:pPr>
            <a:r>
              <a:rPr lang="en-IN" sz="2000" dirty="0">
                <a:latin typeface="Arial"/>
                <a:cs typeface="Arial"/>
              </a:rPr>
              <a:t>•</a:t>
            </a:r>
            <a:r>
              <a:rPr lang="en-IN" sz="2000" b="1" dirty="0"/>
              <a:t>GND</a:t>
            </a:r>
            <a:r>
              <a:rPr lang="en-IN" sz="2000" dirty="0"/>
              <a:t> of ESP-32 to </a:t>
            </a:r>
            <a:r>
              <a:rPr lang="en-IN" sz="2000" b="1" dirty="0"/>
              <a:t>GND</a:t>
            </a:r>
            <a:r>
              <a:rPr lang="en-IN" sz="2000" dirty="0"/>
              <a:t> of </a:t>
            </a:r>
            <a:r>
              <a:rPr lang="en-IN" sz="2000" b="1" dirty="0"/>
              <a:t>IR SENSOR</a:t>
            </a:r>
            <a:r>
              <a:rPr lang="en-IN" sz="2000" dirty="0"/>
              <a:t>, </a:t>
            </a:r>
            <a:r>
              <a:rPr lang="en-IN" sz="2000" b="1" dirty="0"/>
              <a:t>GND OF PIR SENSOR.</a:t>
            </a:r>
            <a:endParaRPr lang="en-IN" dirty="0"/>
          </a:p>
          <a:p>
            <a:pPr>
              <a:buNone/>
            </a:pPr>
            <a:endParaRPr lang="en-IN" sz="2000" dirty="0">
              <a:latin typeface="Arial"/>
              <a:cs typeface="Arial"/>
            </a:endParaRPr>
          </a:p>
          <a:p>
            <a:pPr>
              <a:buNone/>
            </a:pPr>
            <a:r>
              <a:rPr lang="en-IN" sz="2000" dirty="0">
                <a:latin typeface="Wingdings"/>
                <a:sym typeface="Wingdings"/>
              </a:rPr>
              <a:t>Ø</a:t>
            </a:r>
            <a:r>
              <a:rPr lang="en-IN" sz="2000" b="1" dirty="0"/>
              <a:t>PIR CONNECTIONS :</a:t>
            </a:r>
            <a:endParaRPr lang="en-IN" dirty="0"/>
          </a:p>
          <a:p>
            <a:pPr>
              <a:buNone/>
            </a:pPr>
            <a:r>
              <a:rPr lang="en-IN" sz="1700" dirty="0">
                <a:latin typeface="Arial"/>
                <a:cs typeface="Arial"/>
              </a:rPr>
              <a:t>•  </a:t>
            </a:r>
            <a:r>
              <a:rPr lang="en-IN" sz="1700" dirty="0"/>
              <a:t> </a:t>
            </a:r>
            <a:r>
              <a:rPr lang="en-IN" sz="1800" b="1" dirty="0"/>
              <a:t>VCC </a:t>
            </a:r>
            <a:r>
              <a:rPr lang="en-IN" sz="1800" dirty="0"/>
              <a:t> to </a:t>
            </a:r>
            <a:r>
              <a:rPr lang="en-IN" sz="1800" b="1" dirty="0"/>
              <a:t>3.3V</a:t>
            </a:r>
            <a:r>
              <a:rPr lang="en-IN" sz="1800" dirty="0"/>
              <a:t> of ESP32 </a:t>
            </a:r>
            <a:endParaRPr lang="en-IN" dirty="0"/>
          </a:p>
          <a:p>
            <a:pPr>
              <a:buNone/>
            </a:pPr>
            <a:r>
              <a:rPr lang="en-IN" sz="1800" dirty="0">
                <a:latin typeface="Arial"/>
                <a:cs typeface="Arial"/>
              </a:rPr>
              <a:t>•  </a:t>
            </a:r>
            <a:r>
              <a:rPr lang="en-IN" sz="1800" b="1" dirty="0"/>
              <a:t>GND</a:t>
            </a:r>
            <a:r>
              <a:rPr lang="en-IN" sz="1800" dirty="0"/>
              <a:t> to </a:t>
            </a:r>
            <a:r>
              <a:rPr lang="en-IN" sz="1800" b="1" dirty="0"/>
              <a:t>GND </a:t>
            </a:r>
            <a:r>
              <a:rPr lang="en-IN" sz="1800" dirty="0"/>
              <a:t>of ESP32</a:t>
            </a:r>
            <a:endParaRPr lang="en-IN" dirty="0"/>
          </a:p>
          <a:p>
            <a:r>
              <a:rPr lang="en-IN" sz="1800" b="1" dirty="0"/>
              <a:t>OUT</a:t>
            </a:r>
            <a:r>
              <a:rPr lang="en-IN" sz="1800" dirty="0"/>
              <a:t> to </a:t>
            </a:r>
            <a:r>
              <a:rPr lang="en-IN" sz="1800" b="1" dirty="0"/>
              <a:t>D4</a:t>
            </a:r>
            <a:r>
              <a:rPr lang="en-IN" sz="1800" dirty="0"/>
              <a:t> of ESP32</a:t>
            </a:r>
          </a:p>
          <a:p>
            <a:pPr marL="0" indent="0">
              <a:buNone/>
            </a:pPr>
            <a:endParaRPr lang="en-IN" sz="1800" dirty="0"/>
          </a:p>
          <a:p>
            <a:pPr>
              <a:buNone/>
            </a:pPr>
            <a:r>
              <a:rPr lang="en-IN" sz="2000" b="1" dirty="0"/>
              <a:t>IR </a:t>
            </a:r>
            <a:r>
              <a:rPr lang="en-IN" sz="2000" dirty="0"/>
              <a:t>– out to D5 of ESP32                                                                                                              </a:t>
            </a:r>
            <a:endParaRPr lang="en-IN" dirty="0"/>
          </a:p>
          <a:p>
            <a:pPr marL="0" indent="0">
              <a:buNone/>
            </a:pPr>
            <a:r>
              <a:rPr lang="en-IN" dirty="0"/>
              <a:t>                                                                                  </a:t>
            </a:r>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877853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3A43E3-6573-6051-9228-8969C195C9E7}"/>
              </a:ext>
            </a:extLst>
          </p:cNvPr>
          <p:cNvSpPr txBox="1"/>
          <p:nvPr/>
        </p:nvSpPr>
        <p:spPr>
          <a:xfrm>
            <a:off x="713117" y="960408"/>
            <a:ext cx="9966385" cy="4524315"/>
          </a:xfrm>
          <a:prstGeom prst="rect">
            <a:avLst/>
          </a:prstGeom>
          <a:noFill/>
        </p:spPr>
        <p:txBody>
          <a:bodyPr wrap="square" lIns="91440" tIns="45720" rIns="91440" bIns="45720" rtlCol="0" anchor="t">
            <a:spAutoFit/>
          </a:bodyPr>
          <a:lstStyle/>
          <a:p>
            <a:endParaRPr lang="en-US" sz="2000"/>
          </a:p>
          <a:p>
            <a:r>
              <a:rPr lang="en-US" sz="2400">
                <a:latin typeface="Wingdings"/>
                <a:ea typeface="Calibri" panose="020F0502020204030204"/>
                <a:cs typeface="Calibri" panose="020F0502020204030204"/>
                <a:sym typeface="Wingdings"/>
              </a:rPr>
              <a:t>Ø</a:t>
            </a:r>
            <a:r>
              <a:rPr lang="en-US" sz="2400" b="1">
                <a:latin typeface="Calibri"/>
                <a:ea typeface="Calibri"/>
                <a:cs typeface="Calibri"/>
              </a:rPr>
              <a:t>LED</a:t>
            </a:r>
            <a:r>
              <a:rPr lang="en-US" sz="2400" b="1">
                <a:ea typeface="Calibri" panose="020F0502020204030204"/>
                <a:cs typeface="Calibri" panose="020F0502020204030204"/>
              </a:rPr>
              <a:t> CONNECTIONS </a:t>
            </a:r>
            <a:r>
              <a:rPr lang="en-US" sz="2400">
                <a:ea typeface="Calibri" panose="020F0502020204030204"/>
                <a:cs typeface="Calibri" panose="020F0502020204030204"/>
              </a:rPr>
              <a:t>:</a:t>
            </a:r>
            <a:endParaRPr lang="en-US" sz="2000" b="1">
              <a:ea typeface="Calibri" panose="020F0502020204030204"/>
              <a:cs typeface="Calibri" panose="020F0502020204030204"/>
            </a:endParaRPr>
          </a:p>
          <a:p>
            <a:pPr>
              <a:buFont typeface="Arial" panose="020B0604020202020204" pitchFamily="34" charset="0"/>
              <a:buChar char="•"/>
            </a:pPr>
            <a:r>
              <a:rPr lang="en-US" sz="2000">
                <a:ea typeface="Calibri" panose="020F0502020204030204"/>
                <a:cs typeface="Calibri" panose="020F0502020204030204"/>
              </a:rPr>
              <a:t>POSITIVE (</a:t>
            </a:r>
            <a:r>
              <a:rPr lang="en-US" sz="2000" b="1">
                <a:ea typeface="Calibri" panose="020F0502020204030204"/>
                <a:cs typeface="Calibri" panose="020F0502020204030204"/>
              </a:rPr>
              <a:t>Anode</a:t>
            </a:r>
            <a:r>
              <a:rPr lang="en-US" sz="2000">
                <a:ea typeface="Calibri" panose="020F0502020204030204"/>
                <a:cs typeface="Calibri" panose="020F0502020204030204"/>
              </a:rPr>
              <a:t>-Longer leg) to </a:t>
            </a:r>
            <a:r>
              <a:rPr lang="en-US" sz="2000" b="1">
                <a:ea typeface="Calibri" panose="020F0502020204030204"/>
                <a:cs typeface="Calibri" panose="020F0502020204030204"/>
              </a:rPr>
              <a:t>D21 </a:t>
            </a:r>
            <a:r>
              <a:rPr lang="en-US" sz="2000">
                <a:ea typeface="Calibri" panose="020F0502020204030204"/>
                <a:cs typeface="Calibri" panose="020F0502020204030204"/>
              </a:rPr>
              <a:t>of ESP32</a:t>
            </a:r>
            <a:endParaRPr lang="en-US">
              <a:ea typeface="Calibri" panose="020F0502020204030204"/>
              <a:cs typeface="Calibri" panose="020F0502020204030204"/>
            </a:endParaRPr>
          </a:p>
          <a:p>
            <a:pPr>
              <a:buFont typeface="Arial" panose="020B0604020202020204" pitchFamily="34" charset="0"/>
              <a:buChar char="•"/>
            </a:pPr>
            <a:r>
              <a:rPr lang="en-US" sz="2000">
                <a:ea typeface="Calibri" panose="020F0502020204030204"/>
                <a:cs typeface="Calibri" panose="020F0502020204030204"/>
              </a:rPr>
              <a:t>NEGATIVE (</a:t>
            </a:r>
            <a:r>
              <a:rPr lang="en-US" sz="2000" b="1">
                <a:ea typeface="Calibri" panose="020F0502020204030204"/>
                <a:cs typeface="Calibri" panose="020F0502020204030204"/>
              </a:rPr>
              <a:t>Cathode</a:t>
            </a:r>
            <a:r>
              <a:rPr lang="en-US" sz="2000">
                <a:ea typeface="Calibri" panose="020F0502020204030204"/>
                <a:cs typeface="Calibri" panose="020F0502020204030204"/>
              </a:rPr>
              <a:t>- Shorter leg) to </a:t>
            </a:r>
            <a:r>
              <a:rPr lang="en-US" sz="2000" b="1">
                <a:ea typeface="Calibri" panose="020F0502020204030204"/>
                <a:cs typeface="Calibri" panose="020F0502020204030204"/>
              </a:rPr>
              <a:t>GND </a:t>
            </a:r>
            <a:r>
              <a:rPr lang="en-US" sz="2000">
                <a:ea typeface="Calibri" panose="020F0502020204030204"/>
                <a:cs typeface="Calibri" panose="020F0502020204030204"/>
              </a:rPr>
              <a:t>of ESP32</a:t>
            </a:r>
            <a:endParaRPr lang="en-US">
              <a:ea typeface="Calibri" panose="020F0502020204030204"/>
              <a:cs typeface="Calibri" panose="020F0502020204030204"/>
            </a:endParaRPr>
          </a:p>
          <a:p>
            <a:pPr>
              <a:buFont typeface="Arial" panose="020B0604020202020204" pitchFamily="34" charset="0"/>
              <a:buChar char="•"/>
            </a:pPr>
            <a:endParaRPr lang="en-US" sz="2000">
              <a:ea typeface="Calibri" panose="020F0502020204030204"/>
              <a:cs typeface="Calibri" panose="020F0502020204030204"/>
            </a:endParaRPr>
          </a:p>
          <a:p>
            <a:endParaRPr lang="en-US" sz="2000">
              <a:latin typeface="Calibri" panose="020F0502020204030204"/>
              <a:ea typeface="Calibri" panose="020F0502020204030204"/>
              <a:cs typeface="Calibri" panose="020F0502020204030204"/>
            </a:endParaRPr>
          </a:p>
          <a:p>
            <a:pPr marL="342900" indent="-342900">
              <a:buFont typeface="Wingdings" panose="020B0604020202020204" pitchFamily="34" charset="0"/>
              <a:buChar char="Ø"/>
            </a:pPr>
            <a:endParaRPr lang="en-US" sz="2000" b="1">
              <a:latin typeface="Calibri" panose="020F0502020204030204"/>
              <a:ea typeface="Calibri" panose="020F0502020204030204"/>
              <a:cs typeface="Calibri" panose="020F0502020204030204"/>
            </a:endParaRPr>
          </a:p>
          <a:p>
            <a:pPr marL="342900" indent="-342900">
              <a:buFont typeface="Wingdings" panose="05000000000000000000" pitchFamily="2" charset="2"/>
              <a:buChar char="Ø"/>
            </a:pPr>
            <a:r>
              <a:rPr lang="en-US" sz="2400" b="1">
                <a:latin typeface="+mj-lt"/>
              </a:rPr>
              <a:t>We are using 330 ohm Resistor to limit the current because LED takes current of 10-15 mA Whereas ESP-32 pins take current of 40mA.</a:t>
            </a:r>
            <a:endParaRPr lang="en-US" sz="2400" b="1">
              <a:latin typeface="+mj-lt"/>
              <a:ea typeface="Calibri Light"/>
              <a:cs typeface="Calibri Light"/>
            </a:endParaRPr>
          </a:p>
          <a:p>
            <a:endParaRPr lang="en-US" sz="2400" b="1">
              <a:latin typeface="+mj-lt"/>
              <a:ea typeface="Calibri Light"/>
              <a:cs typeface="Calibri Light"/>
            </a:endParaRPr>
          </a:p>
          <a:p>
            <a:pPr marL="342900" indent="-342900">
              <a:buFont typeface="Wingdings" panose="05000000000000000000" pitchFamily="2" charset="2"/>
              <a:buChar char="Ø"/>
            </a:pPr>
            <a:r>
              <a:rPr lang="en-US" sz="2400" b="1">
                <a:latin typeface="+mj-lt"/>
              </a:rPr>
              <a:t>That is why we need to use 330 ohm for limiting the current. where are connecting to GND because if the GPIO pin is low the LED gets on. </a:t>
            </a:r>
            <a:endParaRPr lang="en-US" sz="2400" b="1">
              <a:latin typeface="+mj-lt"/>
              <a:ea typeface="Calibri Light" panose="020F0302020204030204"/>
              <a:cs typeface="Calibri Light" panose="020F0302020204030204"/>
            </a:endParaRPr>
          </a:p>
          <a:p>
            <a:pPr marL="342900" indent="-342900">
              <a:buFont typeface="Wingdings" panose="020B0604020202020204" pitchFamily="34" charset="0"/>
              <a:buChar char="Ø"/>
            </a:pPr>
            <a:endParaRPr lang="en-US" sz="2400">
              <a:ea typeface="Calibri" panose="020F0502020204030204"/>
              <a:cs typeface="Calibri" panose="020F0502020204030204"/>
            </a:endParaRPr>
          </a:p>
        </p:txBody>
      </p:sp>
    </p:spTree>
    <p:extLst>
      <p:ext uri="{BB962C8B-B14F-4D97-AF65-F5344CB8AC3E}">
        <p14:creationId xmlns:p14="http://schemas.microsoft.com/office/powerpoint/2010/main" val="81234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295D1C-A0BF-7366-6EC8-9E7D29458C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5414" y="1430842"/>
            <a:ext cx="7017310" cy="4747649"/>
          </a:xfrm>
          <a:prstGeom prst="rect">
            <a:avLst/>
          </a:prstGeom>
        </p:spPr>
      </p:pic>
      <p:sp>
        <p:nvSpPr>
          <p:cNvPr id="4" name="TextBox 3">
            <a:extLst>
              <a:ext uri="{FF2B5EF4-FFF2-40B4-BE49-F238E27FC236}">
                <a16:creationId xmlns:a16="http://schemas.microsoft.com/office/drawing/2014/main" id="{EC1B09B9-1D20-9CAC-888C-620291E5023D}"/>
              </a:ext>
            </a:extLst>
          </p:cNvPr>
          <p:cNvSpPr txBox="1"/>
          <p:nvPr/>
        </p:nvSpPr>
        <p:spPr>
          <a:xfrm>
            <a:off x="562062" y="394283"/>
            <a:ext cx="11333527" cy="461665"/>
          </a:xfrm>
          <a:prstGeom prst="rect">
            <a:avLst/>
          </a:prstGeom>
          <a:noFill/>
        </p:spPr>
        <p:txBody>
          <a:bodyPr wrap="square" rtlCol="0">
            <a:spAutoFit/>
          </a:bodyPr>
          <a:lstStyle/>
          <a:p>
            <a:r>
              <a:rPr lang="en-US" sz="2400" b="1" u="sng" dirty="0"/>
              <a:t>CIRCUIT DIAGRAM :</a:t>
            </a:r>
            <a:endParaRPr lang="en-IN" sz="2400" b="1" u="sng" dirty="0"/>
          </a:p>
        </p:txBody>
      </p:sp>
    </p:spTree>
    <p:extLst>
      <p:ext uri="{BB962C8B-B14F-4D97-AF65-F5344CB8AC3E}">
        <p14:creationId xmlns:p14="http://schemas.microsoft.com/office/powerpoint/2010/main" val="29402730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12</TotalTime>
  <Words>811</Words>
  <Application>Microsoft Office PowerPoint</Application>
  <PresentationFormat>Widescreen</PresentationFormat>
  <Paragraphs>108</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Unicode MS</vt:lpstr>
      <vt:lpstr>Calibri</vt:lpstr>
      <vt:lpstr>Century Gothic</vt:lpstr>
      <vt:lpstr>Wingdings</vt:lpstr>
      <vt:lpstr>Wingdings 3</vt:lpstr>
      <vt:lpstr>Ion</vt:lpstr>
      <vt:lpstr>SMART STREET LIGHTING </vt:lpstr>
      <vt:lpstr>INTRODUCTION :</vt:lpstr>
      <vt:lpstr>OBJECTIVE : </vt:lpstr>
      <vt:lpstr>PowerPoint Presentation</vt:lpstr>
      <vt:lpstr>PowerPoint Presentation</vt:lpstr>
      <vt:lpstr>COMPONENTS WE HAVE USED : </vt:lpstr>
      <vt:lpstr>CONNECTIONS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dharani kolli</dc:creator>
  <cp:lastModifiedBy>Rupa Kandula</cp:lastModifiedBy>
  <cp:revision>6</cp:revision>
  <dcterms:created xsi:type="dcterms:W3CDTF">2025-03-12T09:49:54Z</dcterms:created>
  <dcterms:modified xsi:type="dcterms:W3CDTF">2025-03-13T05:07:30Z</dcterms:modified>
</cp:coreProperties>
</file>