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35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375" y="2325762"/>
            <a:ext cx="1178604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244" y="2036931"/>
            <a:ext cx="12315190" cy="249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linkedin.com/in/sainandan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linkedin.com/in/devanshu-garg-08145a14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" TargetMode="External"/><Relationship Id="rId5" Type="http://schemas.openxmlformats.org/officeDocument/2006/relationships/hyperlink" Target="https://www.linkedin.com/in/samuel-zahorec-34398a209/" TargetMode="External"/><Relationship Id="rId4" Type="http://schemas.openxmlformats.org/officeDocument/2006/relationships/hyperlink" Target="https://www.linkedin.com/in/rupa-9078251b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usicradar.com/news/tech/a-brief-history-of-computer-music-177299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technologyreview.com/2015/04/15/168638/first-quantum-music-composition-unveiled/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chnologynetworks.com/" TargetMode="Externa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10.12408.pdf" TargetMode="External"/><Relationship Id="rId2" Type="http://schemas.openxmlformats.org/officeDocument/2006/relationships/hyperlink" Target="http://www.dcode.fr/music-sheet)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066800"/>
            <a:ext cx="5922645" cy="3319779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 marR="12700">
              <a:lnSpc>
                <a:spcPts val="8050"/>
              </a:lnSpc>
              <a:spcBef>
                <a:spcPts val="1860"/>
              </a:spcBef>
            </a:pPr>
            <a:r>
              <a:rPr sz="8200" spc="-60" dirty="0"/>
              <a:t>QUANTUM </a:t>
            </a:r>
            <a:r>
              <a:rPr sz="8200" spc="-55" dirty="0"/>
              <a:t> </a:t>
            </a:r>
            <a:r>
              <a:rPr sz="8200" spc="-85" dirty="0"/>
              <a:t>COMPUTER  </a:t>
            </a:r>
            <a:r>
              <a:rPr sz="8200" spc="15" dirty="0"/>
              <a:t>MUSIC</a:t>
            </a:r>
            <a:endParaRPr sz="8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863600"/>
            <a:ext cx="6159500" cy="3467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1783" y="454265"/>
            <a:ext cx="4866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E5E5E"/>
                </a:solidFill>
                <a:latin typeface="Arial MT"/>
                <a:cs typeface="Arial MT"/>
              </a:rPr>
              <a:t>Source</a:t>
            </a:r>
            <a:r>
              <a:rPr sz="1600" spc="1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E5E5E"/>
                </a:solidFill>
                <a:latin typeface="Arial MT"/>
                <a:cs typeface="Arial MT"/>
              </a:rPr>
              <a:t>:</a:t>
            </a:r>
            <a:r>
              <a:rPr sz="1600" spc="10" dirty="0">
                <a:solidFill>
                  <a:srgbClr val="5E5E5E"/>
                </a:solidFill>
                <a:latin typeface="Arial MT"/>
                <a:cs typeface="Arial MT"/>
              </a:rPr>
              <a:t> Institute </a:t>
            </a:r>
            <a:r>
              <a:rPr sz="1600" spc="15" dirty="0">
                <a:solidFill>
                  <a:srgbClr val="5E5E5E"/>
                </a:solidFill>
                <a:latin typeface="Arial MT"/>
                <a:cs typeface="Arial MT"/>
              </a:rPr>
              <a:t>for</a:t>
            </a:r>
            <a:r>
              <a:rPr sz="1600" spc="1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E5E5E"/>
                </a:solidFill>
                <a:latin typeface="Arial MT"/>
                <a:cs typeface="Arial MT"/>
              </a:rPr>
              <a:t>Quantum</a:t>
            </a:r>
            <a:r>
              <a:rPr sz="1600" spc="10" dirty="0">
                <a:solidFill>
                  <a:srgbClr val="5E5E5E"/>
                </a:solidFill>
                <a:latin typeface="Arial MT"/>
                <a:cs typeface="Arial MT"/>
              </a:rPr>
              <a:t> Computing(yt </a:t>
            </a:r>
            <a:r>
              <a:rPr sz="1600" spc="-20" dirty="0">
                <a:solidFill>
                  <a:srgbClr val="5E5E5E"/>
                </a:solidFill>
                <a:latin typeface="Arial MT"/>
                <a:cs typeface="Arial MT"/>
              </a:rPr>
              <a:t>channel)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1200" y="6034958"/>
            <a:ext cx="8664716" cy="3052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5" dirty="0">
                <a:solidFill>
                  <a:srgbClr val="5E5E5E"/>
                </a:solidFill>
                <a:latin typeface="Arial MT"/>
                <a:cs typeface="Arial MT"/>
              </a:rPr>
              <a:t>Team</a:t>
            </a:r>
            <a:r>
              <a:rPr sz="2500" spc="-4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500" spc="20" dirty="0">
                <a:solidFill>
                  <a:srgbClr val="5E5E5E"/>
                </a:solidFill>
                <a:latin typeface="Arial MT"/>
                <a:cs typeface="Arial MT"/>
              </a:rPr>
              <a:t>Members</a:t>
            </a:r>
            <a:endParaRPr sz="2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Arial MT"/>
              <a:cs typeface="Arial MT"/>
            </a:endParaRPr>
          </a:p>
          <a:p>
            <a:pPr marL="46355">
              <a:lnSpc>
                <a:spcPct val="100000"/>
              </a:lnSpc>
            </a:pPr>
            <a:r>
              <a:rPr sz="1800" spc="20" dirty="0">
                <a:solidFill>
                  <a:srgbClr val="5E5E5E"/>
                </a:solidFill>
                <a:latin typeface="Arial MT"/>
                <a:cs typeface="Arial MT"/>
              </a:rPr>
              <a:t>Devanshu</a:t>
            </a:r>
            <a:r>
              <a:rPr sz="1800" spc="-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5E5E5E"/>
                </a:solidFill>
                <a:latin typeface="Arial MT"/>
                <a:cs typeface="Arial MT"/>
              </a:rPr>
              <a:t>Garg,</a:t>
            </a:r>
            <a:r>
              <a:rPr sz="1800" spc="-1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5E5E5E"/>
                </a:solidFill>
                <a:latin typeface="Arial MT"/>
                <a:cs typeface="Arial MT"/>
              </a:rPr>
              <a:t>IIT </a:t>
            </a:r>
            <a:r>
              <a:rPr sz="1800" spc="35" dirty="0">
                <a:solidFill>
                  <a:srgbClr val="5E5E5E"/>
                </a:solidFill>
                <a:latin typeface="Arial MT"/>
                <a:cs typeface="Arial MT"/>
              </a:rPr>
              <a:t>Kharagpur</a:t>
            </a:r>
            <a:endParaRPr sz="1800" dirty="0">
              <a:latin typeface="Arial MT"/>
              <a:cs typeface="Arial MT"/>
            </a:endParaRPr>
          </a:p>
          <a:p>
            <a:pPr marL="57785" marR="1809750" indent="26034">
              <a:lnSpc>
                <a:spcPts val="3810"/>
              </a:lnSpc>
              <a:spcBef>
                <a:spcPts val="285"/>
              </a:spcBef>
            </a:pPr>
            <a:r>
              <a:rPr lang="en-GB" spc="20" dirty="0" smtClean="0">
                <a:solidFill>
                  <a:srgbClr val="5E5E5E"/>
                </a:solidFill>
                <a:latin typeface="Arial MT"/>
                <a:cs typeface="Arial MT"/>
              </a:rPr>
              <a:t>Sai </a:t>
            </a:r>
            <a:r>
              <a:rPr sz="1800" spc="20" dirty="0" smtClean="0">
                <a:solidFill>
                  <a:srgbClr val="5E5E5E"/>
                </a:solidFill>
                <a:latin typeface="Arial MT"/>
                <a:cs typeface="Arial MT"/>
              </a:rPr>
              <a:t>Nandan</a:t>
            </a:r>
            <a:r>
              <a:rPr sz="1800" spc="20" dirty="0">
                <a:solidFill>
                  <a:srgbClr val="5E5E5E"/>
                </a:solidFill>
                <a:latin typeface="Arial MT"/>
                <a:cs typeface="Arial MT"/>
              </a:rPr>
              <a:t>,</a:t>
            </a:r>
            <a:r>
              <a:rPr sz="1800" spc="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5E5E5E"/>
                </a:solidFill>
                <a:latin typeface="Arial MT"/>
                <a:cs typeface="Arial MT"/>
              </a:rPr>
              <a:t>Electrical</a:t>
            </a:r>
            <a:r>
              <a:rPr sz="1800" spc="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5E5E5E"/>
                </a:solidFill>
                <a:latin typeface="Arial MT"/>
                <a:cs typeface="Arial MT"/>
              </a:rPr>
              <a:t>Engineering,</a:t>
            </a:r>
            <a:r>
              <a:rPr sz="1800" spc="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5E5E5E"/>
                </a:solidFill>
                <a:latin typeface="Arial MT"/>
                <a:cs typeface="Arial MT"/>
              </a:rPr>
              <a:t>Karunya</a:t>
            </a:r>
            <a:r>
              <a:rPr sz="1800" spc="1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5E5E5E"/>
                </a:solidFill>
                <a:latin typeface="Arial MT"/>
                <a:cs typeface="Arial MT"/>
              </a:rPr>
              <a:t>University </a:t>
            </a:r>
            <a:r>
              <a:rPr sz="1800" spc="-484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endParaRPr lang="en-GB" spc="-484" dirty="0">
              <a:solidFill>
                <a:srgbClr val="5E5E5E"/>
              </a:solidFill>
              <a:latin typeface="Arial MT"/>
              <a:cs typeface="Arial MT"/>
            </a:endParaRPr>
          </a:p>
          <a:p>
            <a:pPr marL="57785" marR="1809750" indent="26034">
              <a:lnSpc>
                <a:spcPts val="3810"/>
              </a:lnSpc>
              <a:spcBef>
                <a:spcPts val="285"/>
              </a:spcBef>
            </a:pPr>
            <a:r>
              <a:rPr lang="en-GB" spc="20" dirty="0" smtClean="0">
                <a:solidFill>
                  <a:srgbClr val="5E5E5E"/>
                </a:solidFill>
                <a:latin typeface="Arial MT"/>
                <a:cs typeface="Arial MT"/>
              </a:rPr>
              <a:t>Sai </a:t>
            </a:r>
            <a:r>
              <a:rPr lang="en-GB" spc="20" dirty="0" err="1" smtClean="0">
                <a:solidFill>
                  <a:srgbClr val="5E5E5E"/>
                </a:solidFill>
                <a:latin typeface="Arial MT"/>
                <a:cs typeface="Arial MT"/>
              </a:rPr>
              <a:t>Rupa</a:t>
            </a:r>
            <a:r>
              <a:rPr sz="1800" spc="15" dirty="0" smtClean="0">
                <a:solidFill>
                  <a:srgbClr val="5E5E5E"/>
                </a:solidFill>
                <a:latin typeface="Arial MT"/>
                <a:cs typeface="Arial MT"/>
              </a:rPr>
              <a:t>,</a:t>
            </a:r>
            <a:r>
              <a:rPr sz="1800" dirty="0" smtClean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5E5E5E"/>
                </a:solidFill>
                <a:latin typeface="Arial MT"/>
                <a:cs typeface="Arial MT"/>
              </a:rPr>
              <a:t>Guru</a:t>
            </a:r>
            <a:r>
              <a:rPr sz="180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5E5E5E"/>
                </a:solidFill>
                <a:latin typeface="Arial MT"/>
                <a:cs typeface="Arial MT"/>
              </a:rPr>
              <a:t>Nanak</a:t>
            </a:r>
            <a:r>
              <a:rPr sz="180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5E5E5E"/>
                </a:solidFill>
                <a:latin typeface="Arial MT"/>
                <a:cs typeface="Arial MT"/>
              </a:rPr>
              <a:t>Institute</a:t>
            </a:r>
            <a:r>
              <a:rPr sz="180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5E5E5E"/>
                </a:solidFill>
                <a:latin typeface="Arial MT"/>
                <a:cs typeface="Arial MT"/>
              </a:rPr>
              <a:t>Technical</a:t>
            </a:r>
            <a:r>
              <a:rPr sz="180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5E5E5E"/>
                </a:solidFill>
                <a:latin typeface="Arial MT"/>
                <a:cs typeface="Arial MT"/>
              </a:rPr>
              <a:t>Campus</a:t>
            </a:r>
            <a:endParaRPr sz="1800" dirty="0">
              <a:latin typeface="Arial MT"/>
              <a:cs typeface="Arial MT"/>
            </a:endParaRPr>
          </a:p>
          <a:p>
            <a:pPr marL="40640" marR="5080" indent="26670">
              <a:lnSpc>
                <a:spcPts val="3690"/>
              </a:lnSpc>
            </a:pPr>
            <a:r>
              <a:rPr sz="1800" spc="10" dirty="0" err="1" smtClean="0">
                <a:solidFill>
                  <a:srgbClr val="5E5E5E"/>
                </a:solidFill>
                <a:latin typeface="Arial MT"/>
                <a:cs typeface="Arial MT"/>
              </a:rPr>
              <a:t>Samu</a:t>
            </a:r>
            <a:r>
              <a:rPr lang="en-GB" sz="1800" spc="10" dirty="0" smtClean="0">
                <a:solidFill>
                  <a:srgbClr val="5E5E5E"/>
                </a:solidFill>
                <a:latin typeface="Arial MT"/>
                <a:cs typeface="Arial MT"/>
              </a:rPr>
              <a:t>el </a:t>
            </a:r>
            <a:r>
              <a:rPr lang="en-GB" sz="1800" spc="10" dirty="0" err="1" smtClean="0">
                <a:solidFill>
                  <a:srgbClr val="5E5E5E"/>
                </a:solidFill>
                <a:latin typeface="Arial MT"/>
                <a:cs typeface="Arial MT"/>
              </a:rPr>
              <a:t>Zahorec</a:t>
            </a:r>
            <a:r>
              <a:rPr sz="1800" spc="10" dirty="0" smtClean="0">
                <a:solidFill>
                  <a:srgbClr val="5E5E5E"/>
                </a:solidFill>
                <a:latin typeface="Arial MT"/>
                <a:cs typeface="Arial MT"/>
              </a:rPr>
              <a:t>, </a:t>
            </a:r>
            <a:r>
              <a:rPr sz="1800" spc="45" dirty="0">
                <a:solidFill>
                  <a:srgbClr val="5E5E5E"/>
                </a:solidFill>
                <a:latin typeface="Arial MT"/>
                <a:cs typeface="Arial MT"/>
              </a:rPr>
              <a:t>Institute</a:t>
            </a:r>
            <a:r>
              <a:rPr sz="1800" spc="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5E5E5E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5E5E5E"/>
                </a:solidFill>
                <a:latin typeface="Arial MT"/>
                <a:cs typeface="Arial MT"/>
              </a:rPr>
              <a:t>Particle</a:t>
            </a:r>
            <a:r>
              <a:rPr sz="1800" spc="1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5E5E5E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5E5E5E"/>
                </a:solidFill>
                <a:latin typeface="Arial MT"/>
                <a:cs typeface="Arial MT"/>
              </a:rPr>
              <a:t>Nuclear</a:t>
            </a:r>
            <a:r>
              <a:rPr sz="1800" spc="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5E5E5E"/>
                </a:solidFill>
                <a:latin typeface="Arial MT"/>
                <a:cs typeface="Arial MT"/>
              </a:rPr>
              <a:t>Physics,</a:t>
            </a:r>
            <a:r>
              <a:rPr sz="1800" spc="1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5E5E5E"/>
                </a:solidFill>
                <a:latin typeface="Arial MT"/>
                <a:cs typeface="Arial MT"/>
              </a:rPr>
              <a:t>Charles </a:t>
            </a:r>
            <a:r>
              <a:rPr sz="1800" spc="30" dirty="0">
                <a:solidFill>
                  <a:srgbClr val="5E5E5E"/>
                </a:solidFill>
                <a:latin typeface="Arial MT"/>
                <a:cs typeface="Arial MT"/>
              </a:rPr>
              <a:t>University </a:t>
            </a:r>
            <a:r>
              <a:rPr sz="1800" spc="-484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5E5E5E"/>
                </a:solidFill>
                <a:latin typeface="Arial MT"/>
                <a:cs typeface="Arial MT"/>
              </a:rPr>
              <a:t>Shreya</a:t>
            </a:r>
            <a:r>
              <a:rPr sz="180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5E5E5E"/>
                </a:solidFill>
                <a:latin typeface="Arial MT"/>
                <a:cs typeface="Arial MT"/>
              </a:rPr>
              <a:t>Satsangi,</a:t>
            </a:r>
            <a:r>
              <a:rPr sz="180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5E5E5E"/>
                </a:solidFill>
                <a:latin typeface="Arial MT"/>
                <a:cs typeface="Arial MT"/>
              </a:rPr>
              <a:t>Dayalbagh</a:t>
            </a:r>
            <a:r>
              <a:rPr sz="180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5E5E5E"/>
                </a:solidFill>
                <a:latin typeface="Arial MT"/>
                <a:cs typeface="Arial MT"/>
              </a:rPr>
              <a:t>Educational</a:t>
            </a:r>
            <a:r>
              <a:rPr sz="180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5E5E5E"/>
                </a:solidFill>
                <a:latin typeface="Arial MT"/>
                <a:cs typeface="Arial MT"/>
              </a:rPr>
              <a:t>Institute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375" y="2325762"/>
            <a:ext cx="44354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THANK</a:t>
            </a:r>
            <a:r>
              <a:rPr spc="-305" dirty="0"/>
              <a:t> </a:t>
            </a:r>
            <a:r>
              <a:rPr spc="-8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5960" y="4908120"/>
            <a:ext cx="6058840" cy="3759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Arial"/>
                <a:cs typeface="Arial"/>
              </a:rPr>
              <a:t>Find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us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…….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67945">
              <a:lnSpc>
                <a:spcPct val="100000"/>
              </a:lnSpc>
              <a:spcBef>
                <a:spcPts val="2300"/>
              </a:spcBef>
            </a:pPr>
            <a:r>
              <a:rPr sz="2500" b="1" spc="-105" dirty="0">
                <a:solidFill>
                  <a:srgbClr val="5E5E5E"/>
                </a:solidFill>
                <a:latin typeface="Arial MT"/>
                <a:cs typeface="Arial MT"/>
              </a:rPr>
              <a:t>Team</a:t>
            </a:r>
            <a:r>
              <a:rPr sz="2500" b="1" spc="-4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500" b="1" spc="20" dirty="0">
                <a:solidFill>
                  <a:srgbClr val="5E5E5E"/>
                </a:solidFill>
                <a:latin typeface="Arial MT"/>
                <a:cs typeface="Arial MT"/>
              </a:rPr>
              <a:t>Members</a:t>
            </a:r>
            <a:endParaRPr sz="2500" b="1" dirty="0">
              <a:latin typeface="Arial MT"/>
              <a:cs typeface="Arial MT"/>
            </a:endParaRPr>
          </a:p>
          <a:p>
            <a:pPr marL="1342390" marR="2335530" indent="-38100">
              <a:lnSpc>
                <a:spcPct val="162900"/>
              </a:lnSpc>
            </a:pPr>
            <a:r>
              <a:rPr lang="en-IN" spc="-100" dirty="0" err="1" smtClean="0">
                <a:solidFill>
                  <a:srgbClr val="5E5E5E"/>
                </a:solidFill>
                <a:latin typeface="Arial MT"/>
                <a:cs typeface="Arial MT"/>
                <a:hlinkClick r:id="rId2"/>
              </a:rPr>
              <a:t>Devanshu</a:t>
            </a:r>
            <a:r>
              <a:rPr lang="en-IN" spc="-100" dirty="0" smtClean="0">
                <a:solidFill>
                  <a:srgbClr val="5E5E5E"/>
                </a:solidFill>
                <a:latin typeface="Arial MT"/>
                <a:cs typeface="Arial MT"/>
                <a:hlinkClick r:id="rId2"/>
              </a:rPr>
              <a:t> Garg  </a:t>
            </a:r>
            <a:endParaRPr lang="en-GB" sz="1800" spc="-100" dirty="0" smtClean="0">
              <a:solidFill>
                <a:srgbClr val="5E5E5E"/>
              </a:solidFill>
              <a:latin typeface="Arial MT"/>
              <a:cs typeface="Arial MT"/>
            </a:endParaRPr>
          </a:p>
          <a:p>
            <a:pPr marL="1342390" marR="2335530" indent="-38100">
              <a:lnSpc>
                <a:spcPct val="162900"/>
              </a:lnSpc>
            </a:pPr>
            <a:r>
              <a:rPr lang="en-IN" spc="-100" dirty="0" smtClean="0">
                <a:solidFill>
                  <a:srgbClr val="5E5E5E"/>
                </a:solidFill>
                <a:latin typeface="Arial MT"/>
                <a:cs typeface="Arial MT"/>
                <a:hlinkClick r:id="rId3"/>
              </a:rPr>
              <a:t>Sai Nandan</a:t>
            </a:r>
            <a:endParaRPr sz="1800" dirty="0">
              <a:latin typeface="Arial MT"/>
              <a:cs typeface="Arial MT"/>
            </a:endParaRPr>
          </a:p>
          <a:p>
            <a:pPr marL="1360805">
              <a:lnSpc>
                <a:spcPct val="100000"/>
              </a:lnSpc>
              <a:spcBef>
                <a:spcPts val="1360"/>
              </a:spcBef>
            </a:pPr>
            <a:r>
              <a:rPr lang="en-IN" u="sng" dirty="0" err="1" smtClean="0">
                <a:latin typeface="Arial MT"/>
                <a:hlinkClick r:id="rId4"/>
              </a:rPr>
              <a:t>Rupa</a:t>
            </a:r>
            <a:endParaRPr sz="1800" dirty="0">
              <a:latin typeface="Arial MT"/>
              <a:cs typeface="Arial MT"/>
            </a:endParaRPr>
          </a:p>
          <a:p>
            <a:pPr marL="1358900">
              <a:lnSpc>
                <a:spcPct val="100000"/>
              </a:lnSpc>
              <a:spcBef>
                <a:spcPts val="1360"/>
              </a:spcBef>
            </a:pPr>
            <a:r>
              <a:rPr lang="en-IN" u="sng" dirty="0" smtClean="0">
                <a:latin typeface="Arial MT"/>
                <a:hlinkClick r:id="rId5"/>
              </a:rPr>
              <a:t>Samuel </a:t>
            </a:r>
            <a:r>
              <a:rPr lang="en-IN" u="sng" dirty="0" err="1" smtClean="0">
                <a:latin typeface="Arial MT"/>
                <a:hlinkClick r:id="rId5"/>
              </a:rPr>
              <a:t>Zahorec</a:t>
            </a:r>
            <a:endParaRPr sz="1800" dirty="0">
              <a:latin typeface="Arial MT"/>
              <a:cs typeface="Arial MT"/>
            </a:endParaRPr>
          </a:p>
          <a:p>
            <a:pPr marL="1344295" marR="5080">
              <a:lnSpc>
                <a:spcPct val="106500"/>
              </a:lnSpc>
              <a:spcBef>
                <a:spcPts val="1220"/>
              </a:spcBef>
            </a:pPr>
            <a:r>
              <a:rPr lang="en-IN" sz="1800" u="sng" spc="45" dirty="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  <a:hlinkClick r:id="rId6"/>
              </a:rPr>
              <a:t>Shreya </a:t>
            </a:r>
            <a:r>
              <a:rPr lang="en-IN" sz="1800" u="sng" spc="45" dirty="0" err="1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  <a:hlinkClick r:id="rId6"/>
              </a:rPr>
              <a:t>Satsangi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17600" r="10835" b="8491"/>
          <a:stretch/>
        </p:blipFill>
        <p:spPr bwMode="auto">
          <a:xfrm>
            <a:off x="9414433" y="4586322"/>
            <a:ext cx="622142" cy="64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974" y="248473"/>
            <a:ext cx="302006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/>
              <a:t>Background</a:t>
            </a:r>
            <a:r>
              <a:rPr sz="3700" spc="-65" dirty="0"/>
              <a:t> </a:t>
            </a:r>
            <a:r>
              <a:rPr sz="3700" spc="-204" dirty="0"/>
              <a:t>: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641348" y="1082328"/>
            <a:ext cx="11744325" cy="29572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2100" spc="-40" dirty="0">
                <a:latin typeface="Arial MT"/>
                <a:cs typeface="Arial MT"/>
              </a:rPr>
              <a:t>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first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uses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computers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music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were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for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composition.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40" dirty="0">
                <a:latin typeface="Arial MT"/>
                <a:cs typeface="Arial MT"/>
              </a:rPr>
              <a:t>The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great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majority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computer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music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pioneers </a:t>
            </a:r>
            <a:r>
              <a:rPr sz="2100" spc="-15" dirty="0">
                <a:latin typeface="Arial MT"/>
                <a:cs typeface="Arial MT"/>
              </a:rPr>
              <a:t>were </a:t>
            </a:r>
            <a:r>
              <a:rPr sz="2100" spc="25" dirty="0">
                <a:latin typeface="Arial MT"/>
                <a:cs typeface="Arial MT"/>
              </a:rPr>
              <a:t>composers </a:t>
            </a:r>
            <a:r>
              <a:rPr sz="2100" spc="5" dirty="0">
                <a:latin typeface="Arial MT"/>
                <a:cs typeface="Arial MT"/>
              </a:rPr>
              <a:t>interested </a:t>
            </a:r>
            <a:r>
              <a:rPr sz="2100" spc="-5" dirty="0">
                <a:latin typeface="Arial MT"/>
                <a:cs typeface="Arial MT"/>
              </a:rPr>
              <a:t>in </a:t>
            </a:r>
            <a:r>
              <a:rPr sz="2100" spc="5" dirty="0">
                <a:latin typeface="Arial MT"/>
                <a:cs typeface="Arial MT"/>
              </a:rPr>
              <a:t>inventing </a:t>
            </a:r>
            <a:r>
              <a:rPr sz="2100" spc="10" dirty="0">
                <a:latin typeface="Arial MT"/>
                <a:cs typeface="Arial MT"/>
              </a:rPr>
              <a:t>new </a:t>
            </a:r>
            <a:r>
              <a:rPr sz="2100" spc="20" dirty="0">
                <a:latin typeface="Arial MT"/>
                <a:cs typeface="Arial MT"/>
              </a:rPr>
              <a:t>music </a:t>
            </a:r>
            <a:r>
              <a:rPr sz="2100" spc="30" dirty="0">
                <a:latin typeface="Arial MT"/>
                <a:cs typeface="Arial MT"/>
              </a:rPr>
              <a:t>and/or </a:t>
            </a:r>
            <a:r>
              <a:rPr sz="2100" dirty="0">
                <a:latin typeface="Arial MT"/>
                <a:cs typeface="Arial MT"/>
              </a:rPr>
              <a:t>innovative </a:t>
            </a:r>
            <a:r>
              <a:rPr sz="2100" spc="10" dirty="0">
                <a:latin typeface="Arial MT"/>
                <a:cs typeface="Arial MT"/>
              </a:rPr>
              <a:t>approaches </a:t>
            </a:r>
            <a:r>
              <a:rPr sz="2100" spc="55" dirty="0">
                <a:latin typeface="Arial MT"/>
                <a:cs typeface="Arial MT"/>
              </a:rPr>
              <a:t>to </a:t>
            </a:r>
            <a:r>
              <a:rPr sz="2100" spc="6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compose.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30" dirty="0">
                <a:latin typeface="Arial MT"/>
                <a:cs typeface="Arial MT"/>
              </a:rPr>
              <a:t>They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focused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on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developing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algorithms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55" dirty="0">
                <a:latin typeface="Arial MT"/>
                <a:cs typeface="Arial MT"/>
              </a:rPr>
              <a:t>to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generate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music.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Arial MT"/>
              <a:cs typeface="Arial MT"/>
            </a:endParaRPr>
          </a:p>
          <a:p>
            <a:pPr marL="12700" marR="132715">
              <a:lnSpc>
                <a:spcPts val="2500"/>
              </a:lnSpc>
            </a:pPr>
            <a:r>
              <a:rPr sz="2100" spc="-5" dirty="0">
                <a:latin typeface="Arial MT"/>
                <a:cs typeface="Arial MT"/>
              </a:rPr>
              <a:t>Hence</a:t>
            </a:r>
            <a:r>
              <a:rPr sz="2100" spc="10" dirty="0">
                <a:latin typeface="Arial MT"/>
                <a:cs typeface="Arial MT"/>
              </a:rPr>
              <a:t> the </a:t>
            </a:r>
            <a:r>
              <a:rPr sz="2100" spc="20" dirty="0">
                <a:latin typeface="Arial MT"/>
                <a:cs typeface="Arial MT"/>
              </a:rPr>
              <a:t>term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‘algorithmic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computer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music’.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Essentially,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 art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algorithmic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computer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music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20" dirty="0" smtClean="0">
                <a:latin typeface="Arial MT"/>
                <a:cs typeface="Arial MT"/>
              </a:rPr>
              <a:t>consists</a:t>
            </a:r>
            <a:r>
              <a:rPr lang="en-GB" sz="2100" dirty="0">
                <a:latin typeface="Arial MT"/>
                <a:cs typeface="Arial MT"/>
              </a:rPr>
              <a:t> </a:t>
            </a:r>
            <a:r>
              <a:rPr sz="2100" spc="35" dirty="0" smtClean="0">
                <a:latin typeface="Arial MT"/>
                <a:cs typeface="Arial MT"/>
              </a:rPr>
              <a:t>of</a:t>
            </a:r>
            <a:r>
              <a:rPr sz="2100" spc="-45" dirty="0" smtClean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:</a:t>
            </a:r>
          </a:p>
          <a:p>
            <a:pPr marL="88900" marR="4650105">
              <a:lnSpc>
                <a:spcPts val="2500"/>
              </a:lnSpc>
              <a:spcBef>
                <a:spcPts val="90"/>
              </a:spcBef>
            </a:pPr>
            <a:r>
              <a:rPr sz="2100" spc="-20" dirty="0">
                <a:latin typeface="Arial MT"/>
                <a:cs typeface="Arial MT"/>
              </a:rPr>
              <a:t>(a</a:t>
            </a:r>
            <a:r>
              <a:rPr sz="2100" spc="-20" dirty="0" smtClean="0">
                <a:latin typeface="Arial MT"/>
                <a:cs typeface="Arial MT"/>
              </a:rPr>
              <a:t>)</a:t>
            </a:r>
            <a:r>
              <a:rPr lang="en-GB" sz="2100" spc="-20" dirty="0" smtClean="0">
                <a:latin typeface="Arial MT"/>
                <a:cs typeface="Arial MT"/>
              </a:rPr>
              <a:t> </a:t>
            </a:r>
            <a:r>
              <a:rPr sz="2100" spc="-20" dirty="0" smtClean="0">
                <a:latin typeface="Arial MT"/>
                <a:cs typeface="Arial MT"/>
              </a:rPr>
              <a:t>harnessing</a:t>
            </a:r>
            <a:r>
              <a:rPr sz="2100" spc="5" dirty="0" smtClean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algorithms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55" dirty="0">
                <a:latin typeface="Arial MT"/>
                <a:cs typeface="Arial MT"/>
              </a:rPr>
              <a:t>to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produce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patterns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data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and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75" dirty="0">
                <a:latin typeface="Arial MT"/>
                <a:cs typeface="Arial MT"/>
              </a:rPr>
              <a:t>(</a:t>
            </a:r>
            <a:r>
              <a:rPr sz="2100" spc="-75" dirty="0" smtClean="0">
                <a:latin typeface="Arial MT"/>
                <a:cs typeface="Arial MT"/>
              </a:rPr>
              <a:t>b)</a:t>
            </a:r>
            <a:r>
              <a:rPr lang="en-GB" sz="2100" spc="-75" dirty="0" smtClean="0">
                <a:latin typeface="Arial MT"/>
                <a:cs typeface="Arial MT"/>
              </a:rPr>
              <a:t> </a:t>
            </a:r>
            <a:r>
              <a:rPr sz="2100" spc="10" dirty="0" smtClean="0">
                <a:latin typeface="Arial MT"/>
                <a:cs typeface="Arial MT"/>
              </a:rPr>
              <a:t>developing</a:t>
            </a:r>
            <a:r>
              <a:rPr sz="2100" dirty="0" smtClean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ways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55" dirty="0">
                <a:latin typeface="Arial MT"/>
                <a:cs typeface="Arial MT"/>
              </a:rPr>
              <a:t>to</a:t>
            </a:r>
            <a:r>
              <a:rPr sz="2100" dirty="0">
                <a:latin typeface="Arial MT"/>
                <a:cs typeface="Arial MT"/>
              </a:rPr>
              <a:t> translate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349" y="4427145"/>
            <a:ext cx="67494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35" dirty="0">
                <a:latin typeface="Arial MT"/>
                <a:cs typeface="Arial MT"/>
              </a:rPr>
              <a:t>These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patterns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into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musical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notes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or</a:t>
            </a:r>
            <a:r>
              <a:rPr sz="2100" spc="5" dirty="0">
                <a:latin typeface="Arial MT"/>
                <a:cs typeface="Arial MT"/>
              </a:rPr>
              <a:t> synthesised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sound.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349" y="5209828"/>
            <a:ext cx="11744325" cy="23031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2100" spc="10" dirty="0">
                <a:latin typeface="Arial MT"/>
                <a:cs typeface="Arial MT"/>
              </a:rPr>
              <a:t>Nowadays, </a:t>
            </a:r>
            <a:r>
              <a:rPr sz="2100" spc="35" dirty="0">
                <a:latin typeface="Arial MT"/>
                <a:cs typeface="Arial MT"/>
              </a:rPr>
              <a:t>computing </a:t>
            </a:r>
            <a:r>
              <a:rPr sz="2100" spc="20" dirty="0">
                <a:latin typeface="Arial MT"/>
                <a:cs typeface="Arial MT"/>
              </a:rPr>
              <a:t>technology </a:t>
            </a:r>
            <a:r>
              <a:rPr sz="2100" spc="-5" dirty="0">
                <a:latin typeface="Arial MT"/>
                <a:cs typeface="Arial MT"/>
              </a:rPr>
              <a:t>is </a:t>
            </a:r>
            <a:r>
              <a:rPr sz="2100" spc="10" dirty="0">
                <a:latin typeface="Arial MT"/>
                <a:cs typeface="Arial MT"/>
              </a:rPr>
              <a:t>omnipresent </a:t>
            </a:r>
            <a:r>
              <a:rPr sz="2100" spc="-5" dirty="0">
                <a:latin typeface="Arial MT"/>
                <a:cs typeface="Arial MT"/>
              </a:rPr>
              <a:t>in </a:t>
            </a:r>
            <a:r>
              <a:rPr sz="2100" spc="15" dirty="0">
                <a:latin typeface="Arial MT"/>
                <a:cs typeface="Arial MT"/>
              </a:rPr>
              <a:t>almost </a:t>
            </a:r>
            <a:r>
              <a:rPr sz="2100" spc="-20" dirty="0">
                <a:latin typeface="Arial MT"/>
                <a:cs typeface="Arial MT"/>
              </a:rPr>
              <a:t>every </a:t>
            </a:r>
            <a:r>
              <a:rPr sz="2100" spc="25" dirty="0">
                <a:latin typeface="Arial MT"/>
                <a:cs typeface="Arial MT"/>
              </a:rPr>
              <a:t>aspect </a:t>
            </a:r>
            <a:r>
              <a:rPr sz="2100" spc="35" dirty="0">
                <a:latin typeface="Arial MT"/>
                <a:cs typeface="Arial MT"/>
              </a:rPr>
              <a:t>of </a:t>
            </a:r>
            <a:r>
              <a:rPr sz="2100" spc="15" dirty="0">
                <a:latin typeface="Arial MT"/>
                <a:cs typeface="Arial MT"/>
              </a:rPr>
              <a:t>music. </a:t>
            </a:r>
            <a:r>
              <a:rPr sz="2100" spc="-25" dirty="0">
                <a:latin typeface="Arial MT"/>
                <a:cs typeface="Arial MT"/>
              </a:rPr>
              <a:t>Therefore, 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forthcoming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alternative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computing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technology,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such </a:t>
            </a:r>
            <a:r>
              <a:rPr sz="2100" spc="-25" dirty="0">
                <a:latin typeface="Arial MT"/>
                <a:cs typeface="Arial MT"/>
              </a:rPr>
              <a:t>as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biocomputing</a:t>
            </a:r>
            <a:r>
              <a:rPr sz="2100" spc="10" dirty="0">
                <a:latin typeface="Arial MT"/>
                <a:cs typeface="Arial MT"/>
              </a:rPr>
              <a:t> and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quantum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computing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will </a:t>
            </a:r>
            <a:r>
              <a:rPr sz="2100" spc="-56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certainly </a:t>
            </a:r>
            <a:r>
              <a:rPr sz="2100" spc="-25" dirty="0">
                <a:latin typeface="Arial MT"/>
                <a:cs typeface="Arial MT"/>
              </a:rPr>
              <a:t>have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an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impact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way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which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we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create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and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distribute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music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time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55" dirty="0">
                <a:latin typeface="Arial MT"/>
                <a:cs typeface="Arial MT"/>
              </a:rPr>
              <a:t>to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come.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30" dirty="0">
                <a:latin typeface="Arial MT"/>
                <a:cs typeface="Arial MT"/>
              </a:rPr>
              <a:t>[1]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Arial MT"/>
              <a:cs typeface="Arial MT"/>
            </a:endParaRPr>
          </a:p>
          <a:p>
            <a:pPr marL="12700" marR="329565">
              <a:lnSpc>
                <a:spcPts val="2500"/>
              </a:lnSpc>
            </a:pPr>
            <a:r>
              <a:rPr sz="2100" spc="-15" dirty="0">
                <a:latin typeface="Arial MT"/>
                <a:cs typeface="Arial MT"/>
              </a:rPr>
              <a:t>Our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project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is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an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introduction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55" dirty="0">
                <a:latin typeface="Arial MT"/>
                <a:cs typeface="Arial MT"/>
              </a:rPr>
              <a:t>to</a:t>
            </a:r>
            <a:r>
              <a:rPr sz="2100" spc="10" dirty="0">
                <a:latin typeface="Arial MT"/>
                <a:cs typeface="Arial MT"/>
              </a:rPr>
              <a:t> the </a:t>
            </a:r>
            <a:r>
              <a:rPr sz="2100" spc="5" dirty="0">
                <a:latin typeface="Arial MT"/>
                <a:cs typeface="Arial MT"/>
              </a:rPr>
              <a:t>pioneering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20" dirty="0">
                <a:latin typeface="Arial MT"/>
                <a:cs typeface="Arial MT"/>
              </a:rPr>
              <a:t>research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into</a:t>
            </a:r>
            <a:r>
              <a:rPr sz="2100" spc="10" dirty="0">
                <a:latin typeface="Arial MT"/>
                <a:cs typeface="Arial MT"/>
              </a:rPr>
              <a:t> the </a:t>
            </a:r>
            <a:r>
              <a:rPr sz="2100" spc="15" dirty="0">
                <a:latin typeface="Arial MT"/>
                <a:cs typeface="Arial MT"/>
              </a:rPr>
              <a:t>exploration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emerging</a:t>
            </a:r>
            <a:r>
              <a:rPr sz="2100" spc="10" dirty="0">
                <a:latin typeface="Arial MT"/>
                <a:cs typeface="Arial MT"/>
              </a:rPr>
              <a:t> field </a:t>
            </a:r>
            <a:r>
              <a:rPr sz="2100" spc="35" dirty="0">
                <a:latin typeface="Arial MT"/>
                <a:cs typeface="Arial MT"/>
              </a:rPr>
              <a:t>of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quantum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35" dirty="0" smtClean="0">
                <a:latin typeface="Arial MT"/>
                <a:cs typeface="Arial MT"/>
              </a:rPr>
              <a:t>computing</a:t>
            </a:r>
            <a:r>
              <a:rPr lang="en-GB" sz="2100" spc="35" dirty="0" smtClean="0">
                <a:latin typeface="Arial MT"/>
                <a:cs typeface="Arial MT"/>
              </a:rPr>
              <a:t> </a:t>
            </a:r>
            <a:r>
              <a:rPr lang="en-IN" sz="2100" spc="20" dirty="0" smtClean="0">
                <a:latin typeface="Arial MT"/>
                <a:cs typeface="Arial MT"/>
              </a:rPr>
              <a:t>technology</a:t>
            </a:r>
            <a:r>
              <a:rPr lang="en-IN" sz="2100" spc="-20" dirty="0" smtClean="0">
                <a:latin typeface="Arial MT"/>
                <a:cs typeface="Arial MT"/>
              </a:rPr>
              <a:t> </a:t>
            </a:r>
            <a:r>
              <a:rPr lang="en-IN" sz="2100" spc="-5" dirty="0" smtClean="0">
                <a:latin typeface="Arial MT"/>
                <a:cs typeface="Arial MT"/>
              </a:rPr>
              <a:t>in</a:t>
            </a:r>
            <a:r>
              <a:rPr lang="en-IN" sz="2100" spc="-15" dirty="0" smtClean="0">
                <a:latin typeface="Arial MT"/>
                <a:cs typeface="Arial MT"/>
              </a:rPr>
              <a:t> </a:t>
            </a:r>
            <a:r>
              <a:rPr lang="en-IN" sz="2100" spc="15" dirty="0" smtClean="0">
                <a:latin typeface="Arial MT"/>
                <a:cs typeface="Arial MT"/>
              </a:rPr>
              <a:t>music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363" y="8077200"/>
            <a:ext cx="12514580" cy="135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100"/>
              </a:spcBef>
            </a:pPr>
            <a:r>
              <a:rPr sz="2100" spc="-35" dirty="0">
                <a:latin typeface="Arial MT"/>
                <a:cs typeface="Arial MT"/>
              </a:rPr>
              <a:t>Here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is</a:t>
            </a:r>
            <a:r>
              <a:rPr sz="2100" spc="10" dirty="0">
                <a:latin typeface="Arial MT"/>
                <a:cs typeface="Arial MT"/>
              </a:rPr>
              <a:t> 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audio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spc="10" dirty="0">
                <a:latin typeface="Arial MT"/>
                <a:cs typeface="Arial MT"/>
              </a:rPr>
              <a:t> 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first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ever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music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produced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by</a:t>
            </a:r>
            <a:r>
              <a:rPr sz="2100" spc="5" dirty="0">
                <a:latin typeface="Arial MT"/>
                <a:cs typeface="Arial MT"/>
              </a:rPr>
              <a:t> using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computer.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Arial MT"/>
              <a:cs typeface="Arial MT"/>
            </a:endParaRPr>
          </a:p>
          <a:p>
            <a:pPr marL="12700" marR="5080" algn="ctr">
              <a:lnSpc>
                <a:spcPts val="1800"/>
              </a:lnSpc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https://soundcloud.com/guardianaustralia/first-ever-recording-of-computer-music? 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utm_source=stoneyroads.com&amp;utm_campaign=wtshare&amp;utm_medium=widget&amp;utm_content=https%253A%252F%252Fsoundcloud.com</a:t>
            </a:r>
            <a:endParaRPr sz="1600" dirty="0">
              <a:latin typeface="Arial MT"/>
              <a:cs typeface="Arial MT"/>
            </a:endParaRPr>
          </a:p>
          <a:p>
            <a:pPr algn="ctr">
              <a:lnSpc>
                <a:spcPts val="1760"/>
              </a:lnSpc>
            </a:pPr>
            <a:r>
              <a:rPr sz="16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%252Fguardianaustralia%252Ffirst-ever-recording-of-computer-music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5108" y="4466579"/>
            <a:ext cx="28028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5E5E5E"/>
                </a:solidFill>
                <a:latin typeface="Arial MT"/>
                <a:cs typeface="Arial MT"/>
              </a:rPr>
              <a:t>https://arxiv.org/pdf/2110.12408.pdf </a:t>
            </a:r>
            <a:r>
              <a:rPr sz="1200" spc="12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400" spc="-37" baseline="-3472" dirty="0">
                <a:solidFill>
                  <a:srgbClr val="5E5E5E"/>
                </a:solidFill>
                <a:latin typeface="Arial MT"/>
                <a:cs typeface="Arial MT"/>
              </a:rPr>
              <a:t>[1]</a:t>
            </a:r>
            <a:endParaRPr sz="2400" baseline="-3472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8201" y="7630309"/>
            <a:ext cx="5571742" cy="1515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900" spc="10" dirty="0">
                <a:solidFill>
                  <a:srgbClr val="5E5E5E"/>
                </a:solidFill>
                <a:latin typeface="Arial MT"/>
                <a:cs typeface="Arial MT"/>
              </a:rPr>
              <a:t>https://stoneyroads.com/2016/09/listen-to- </a:t>
            </a:r>
            <a:r>
              <a:rPr sz="900" spc="-2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900" spc="10" dirty="0">
                <a:solidFill>
                  <a:srgbClr val="5E5E5E"/>
                </a:solidFill>
                <a:latin typeface="Arial MT"/>
                <a:cs typeface="Arial MT"/>
              </a:rPr>
              <a:t>the-first-recorded-piece-of-computer- </a:t>
            </a:r>
            <a:r>
              <a:rPr sz="900" spc="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900" spc="10" dirty="0">
                <a:solidFill>
                  <a:srgbClr val="5E5E5E"/>
                </a:solidFill>
                <a:latin typeface="Arial MT"/>
                <a:cs typeface="Arial MT"/>
              </a:rPr>
              <a:t>generated-music/</a:t>
            </a:r>
            <a:endParaRPr sz="9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06" y="407342"/>
            <a:ext cx="6096000" cy="406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1434" y="4614773"/>
            <a:ext cx="5626100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124585" marR="5080" indent="-1112520">
              <a:lnSpc>
                <a:spcPts val="1800"/>
              </a:lnSpc>
              <a:spcBef>
                <a:spcPts val="260"/>
              </a:spcBef>
            </a:pPr>
            <a:r>
              <a:rPr sz="1600" spc="25" dirty="0">
                <a:solidFill>
                  <a:srgbClr val="5E5E5E"/>
                </a:solidFill>
                <a:latin typeface="Arial MT"/>
                <a:cs typeface="Arial MT"/>
              </a:rPr>
              <a:t>https://stoney</a:t>
            </a:r>
            <a:r>
              <a:rPr sz="1600" spc="-10" dirty="0">
                <a:solidFill>
                  <a:srgbClr val="5E5E5E"/>
                </a:solidFill>
                <a:latin typeface="Arial MT"/>
                <a:cs typeface="Arial MT"/>
              </a:rPr>
              <a:t>r</a:t>
            </a:r>
            <a:r>
              <a:rPr sz="1600" spc="25" dirty="0">
                <a:solidFill>
                  <a:srgbClr val="5E5E5E"/>
                </a:solidFill>
                <a:latin typeface="Arial MT"/>
                <a:cs typeface="Arial MT"/>
              </a:rPr>
              <a:t>oads.com/2016/09/listen-to-the-</a:t>
            </a:r>
            <a:r>
              <a:rPr sz="1600" spc="10" dirty="0">
                <a:solidFill>
                  <a:srgbClr val="5E5E5E"/>
                </a:solidFill>
                <a:latin typeface="Arial MT"/>
                <a:cs typeface="Arial MT"/>
              </a:rPr>
              <a:t>fi</a:t>
            </a:r>
            <a:r>
              <a:rPr sz="1600" spc="30" dirty="0">
                <a:solidFill>
                  <a:srgbClr val="5E5E5E"/>
                </a:solidFill>
                <a:latin typeface="Arial MT"/>
                <a:cs typeface="Arial MT"/>
              </a:rPr>
              <a:t>rst-</a:t>
            </a:r>
            <a:r>
              <a:rPr sz="1600" spc="-5" dirty="0">
                <a:solidFill>
                  <a:srgbClr val="5E5E5E"/>
                </a:solidFill>
                <a:latin typeface="Arial MT"/>
                <a:cs typeface="Arial MT"/>
              </a:rPr>
              <a:t>r</a:t>
            </a:r>
            <a:r>
              <a:rPr sz="1600" spc="15" dirty="0">
                <a:solidFill>
                  <a:srgbClr val="5E5E5E"/>
                </a:solidFill>
                <a:latin typeface="Arial MT"/>
                <a:cs typeface="Arial MT"/>
              </a:rPr>
              <a:t>eco</a:t>
            </a:r>
            <a:r>
              <a:rPr sz="1600" spc="-25" dirty="0">
                <a:solidFill>
                  <a:srgbClr val="5E5E5E"/>
                </a:solidFill>
                <a:latin typeface="Arial MT"/>
                <a:cs typeface="Arial MT"/>
              </a:rPr>
              <a:t>r</a:t>
            </a:r>
            <a:r>
              <a:rPr sz="1600" spc="35" dirty="0">
                <a:solidFill>
                  <a:srgbClr val="5E5E5E"/>
                </a:solidFill>
                <a:latin typeface="Arial MT"/>
                <a:cs typeface="Arial MT"/>
              </a:rPr>
              <a:t>ded-  </a:t>
            </a:r>
            <a:r>
              <a:rPr sz="1600" spc="20" dirty="0">
                <a:solidFill>
                  <a:srgbClr val="5E5E5E"/>
                </a:solidFill>
                <a:latin typeface="Arial MT"/>
                <a:cs typeface="Arial MT"/>
              </a:rPr>
              <a:t>piece-of-computer-generated-music/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5457" y="315975"/>
            <a:ext cx="4405510" cy="32698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16716" y="3606444"/>
            <a:ext cx="403923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Visitors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can 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have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hands-on experience 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with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music</a:t>
            </a:r>
            <a:r>
              <a:rPr sz="1600" spc="-15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software</a:t>
            </a:r>
            <a:r>
              <a:rPr sz="1600" spc="-15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on</a:t>
            </a:r>
            <a:r>
              <a:rPr sz="1600" spc="-10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1980s</a:t>
            </a:r>
            <a:r>
              <a:rPr sz="1600" spc="-15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desktop</a:t>
            </a:r>
            <a:r>
              <a:rPr sz="1600" spc="-10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computers</a:t>
            </a:r>
            <a:endParaRPr sz="1600" dirty="0">
              <a:latin typeface="Arial MT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6716" y="4089044"/>
            <a:ext cx="1549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at</a:t>
            </a:r>
            <a:r>
              <a:rPr sz="1600" spc="-50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the</a:t>
            </a:r>
            <a:r>
              <a:rPr sz="1600" spc="-45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exhibition</a:t>
            </a:r>
            <a:endParaRPr sz="1600" dirty="0">
              <a:latin typeface="Arial MT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7106" y="4371544"/>
            <a:ext cx="7447054" cy="2641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1800"/>
              </a:lnSpc>
              <a:spcBef>
                <a:spcPts val="260"/>
              </a:spcBef>
            </a:pPr>
            <a:r>
              <a:rPr sz="1050" spc="15" dirty="0">
                <a:solidFill>
                  <a:srgbClr val="5E5E5E"/>
                </a:solidFill>
                <a:latin typeface="Arial MT"/>
                <a:cs typeface="Arial MT"/>
              </a:rPr>
              <a:t>(</a:t>
            </a:r>
            <a:r>
              <a:rPr sz="1050" u="sng" spc="1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https://ajovomultja.hu/ </a:t>
            </a:r>
            <a:r>
              <a:rPr sz="1050" spc="2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050" u="sng" spc="2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news/history-compute</a:t>
            </a:r>
            <a:r>
              <a:rPr sz="1050" u="sng" spc="-7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r</a:t>
            </a:r>
            <a:r>
              <a:rPr sz="1050" u="sng" spc="8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- </a:t>
            </a:r>
            <a:r>
              <a:rPr sz="1050" spc="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05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music?language=en</a:t>
            </a:r>
            <a:r>
              <a:rPr sz="1050" spc="-5" dirty="0">
                <a:solidFill>
                  <a:srgbClr val="5E5E5E"/>
                </a:solidFill>
                <a:latin typeface="Arial MT"/>
                <a:cs typeface="Arial MT"/>
              </a:rPr>
              <a:t>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9921" y="9114687"/>
            <a:ext cx="52343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CSIRAC</a:t>
            </a:r>
            <a:r>
              <a:rPr sz="1600" spc="-10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was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the</a:t>
            </a:r>
            <a:r>
              <a:rPr sz="1600" spc="-10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first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computer</a:t>
            </a:r>
            <a:r>
              <a:rPr sz="1600" spc="-10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to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play</a:t>
            </a:r>
            <a:r>
              <a:rPr sz="1600" spc="-10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music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in</a:t>
            </a:r>
            <a:r>
              <a:rPr sz="1600" spc="-10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the</a:t>
            </a:r>
            <a:r>
              <a:rPr sz="1600" spc="-5" dirty="0">
                <a:solidFill>
                  <a:srgbClr val="555555"/>
                </a:solidFill>
                <a:latin typeface="Arial MT"/>
                <a:cs typeface="Trebuchet MS"/>
              </a:rPr>
              <a:t> </a:t>
            </a:r>
            <a:r>
              <a:rPr sz="1600" dirty="0">
                <a:solidFill>
                  <a:srgbClr val="555555"/>
                </a:solidFill>
                <a:latin typeface="Arial MT"/>
                <a:cs typeface="Trebuchet MS"/>
              </a:rPr>
              <a:t>1950s</a:t>
            </a:r>
            <a:endParaRPr sz="1600" dirty="0">
              <a:latin typeface="Arial MT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123" y="5659022"/>
            <a:ext cx="5959886" cy="335243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28251" y="5098749"/>
            <a:ext cx="4923590" cy="369269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528251" y="8966032"/>
            <a:ext cx="5773357" cy="54886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6545" marR="1040765">
              <a:lnSpc>
                <a:spcPts val="1400"/>
              </a:lnSpc>
              <a:spcBef>
                <a:spcPts val="180"/>
              </a:spcBef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'The</a:t>
            </a:r>
            <a:r>
              <a:rPr sz="1400" spc="-15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Baby'</a:t>
            </a:r>
            <a:r>
              <a:rPr sz="1400" spc="-15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was</a:t>
            </a:r>
            <a:r>
              <a:rPr sz="1400" spc="-15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forerunner</a:t>
            </a:r>
            <a:r>
              <a:rPr sz="140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Ferranti</a:t>
            </a:r>
            <a:r>
              <a:rPr sz="140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Mark </a:t>
            </a:r>
            <a:r>
              <a:rPr sz="1400" spc="-3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1 that was used to make the first computer music </a:t>
            </a:r>
            <a:r>
              <a:rPr sz="1400" spc="5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recording.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  <a:hlinkClick r:id="rId6"/>
              </a:rPr>
              <a:t>https://www.musicradar.com/news/tech/a-brief-history-of-computer-music-177299</a:t>
            </a:r>
            <a:endParaRPr sz="100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247" y="574273"/>
            <a:ext cx="10350553" cy="639278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 marR="5080">
              <a:lnSpc>
                <a:spcPts val="4020"/>
              </a:lnSpc>
              <a:spcBef>
                <a:spcPts val="985"/>
              </a:spcBef>
            </a:pPr>
            <a:r>
              <a:rPr sz="4100" spc="-85" dirty="0"/>
              <a:t>Cur</a:t>
            </a:r>
            <a:r>
              <a:rPr sz="4100" spc="-160" dirty="0"/>
              <a:t>r</a:t>
            </a:r>
            <a:r>
              <a:rPr sz="4100" spc="-55" dirty="0"/>
              <a:t>en</a:t>
            </a:r>
            <a:r>
              <a:rPr sz="4100" spc="15" dirty="0"/>
              <a:t>t</a:t>
            </a:r>
            <a:r>
              <a:rPr sz="4100" spc="-165" dirty="0"/>
              <a:t> </a:t>
            </a:r>
            <a:r>
              <a:rPr sz="4100" spc="-320" dirty="0"/>
              <a:t>W</a:t>
            </a:r>
            <a:r>
              <a:rPr sz="4100" spc="-65" dirty="0"/>
              <a:t>or</a:t>
            </a:r>
            <a:r>
              <a:rPr sz="4100" spc="25" dirty="0"/>
              <a:t>k</a:t>
            </a:r>
            <a:r>
              <a:rPr sz="4100" spc="-165" dirty="0"/>
              <a:t> </a:t>
            </a:r>
            <a:r>
              <a:rPr sz="4100" spc="-135" dirty="0"/>
              <a:t>i</a:t>
            </a:r>
            <a:r>
              <a:rPr sz="4100" spc="-110" dirty="0"/>
              <a:t>n</a:t>
            </a:r>
            <a:r>
              <a:rPr sz="4100" spc="-165" dirty="0"/>
              <a:t> </a:t>
            </a:r>
            <a:r>
              <a:rPr sz="4100" spc="-85" dirty="0"/>
              <a:t>Quantum </a:t>
            </a:r>
            <a:r>
              <a:rPr sz="4100" spc="-50" dirty="0" smtClean="0"/>
              <a:t>Computer</a:t>
            </a:r>
            <a:r>
              <a:rPr sz="4100" spc="-170" dirty="0" smtClean="0"/>
              <a:t> </a:t>
            </a:r>
            <a:r>
              <a:rPr sz="4100" spc="-60" dirty="0"/>
              <a:t>Music</a:t>
            </a:r>
            <a:endParaRPr sz="41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1244" y="2036931"/>
            <a:ext cx="12315190" cy="25436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62985" marR="949960" indent="-3347085">
              <a:lnSpc>
                <a:spcPct val="101400"/>
              </a:lnSpc>
              <a:spcBef>
                <a:spcPts val="60"/>
              </a:spcBef>
            </a:pPr>
            <a:r>
              <a:rPr spc="-5" dirty="0"/>
              <a:t>Currently</a:t>
            </a:r>
            <a:r>
              <a:rPr spc="5" dirty="0"/>
              <a:t> </a:t>
            </a:r>
            <a:r>
              <a:rPr spc="20" dirty="0"/>
              <a:t>people</a:t>
            </a:r>
            <a:r>
              <a:rPr spc="5" dirty="0"/>
              <a:t> around </a:t>
            </a:r>
            <a:r>
              <a:rPr spc="20" dirty="0"/>
              <a:t>globe</a:t>
            </a:r>
            <a:r>
              <a:rPr spc="10" dirty="0"/>
              <a:t> </a:t>
            </a:r>
            <a:r>
              <a:rPr spc="-45" dirty="0"/>
              <a:t>are</a:t>
            </a:r>
            <a:r>
              <a:rPr spc="5" dirty="0"/>
              <a:t> </a:t>
            </a:r>
            <a:r>
              <a:rPr spc="25" dirty="0"/>
              <a:t>working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10" dirty="0"/>
              <a:t> the</a:t>
            </a:r>
            <a:r>
              <a:rPr spc="5" dirty="0"/>
              <a:t> </a:t>
            </a:r>
            <a:r>
              <a:rPr spc="15" dirty="0"/>
              <a:t>field</a:t>
            </a:r>
            <a:r>
              <a:rPr spc="5" dirty="0"/>
              <a:t> </a:t>
            </a:r>
            <a:r>
              <a:rPr spc="40" dirty="0"/>
              <a:t>of</a:t>
            </a:r>
            <a:r>
              <a:rPr spc="10" dirty="0"/>
              <a:t> </a:t>
            </a:r>
            <a:r>
              <a:rPr spc="20" dirty="0"/>
              <a:t>quantum</a:t>
            </a:r>
            <a:r>
              <a:rPr spc="5" dirty="0"/>
              <a:t> </a:t>
            </a:r>
            <a:r>
              <a:rPr spc="20" dirty="0"/>
              <a:t>music,</a:t>
            </a:r>
            <a:r>
              <a:rPr spc="5" dirty="0"/>
              <a:t> </a:t>
            </a:r>
            <a:r>
              <a:rPr spc="10" dirty="0"/>
              <a:t>some </a:t>
            </a:r>
            <a:r>
              <a:rPr spc="40" dirty="0"/>
              <a:t>of</a:t>
            </a:r>
            <a:r>
              <a:rPr spc="5" dirty="0"/>
              <a:t> </a:t>
            </a:r>
            <a:r>
              <a:rPr spc="10" dirty="0"/>
              <a:t>the </a:t>
            </a:r>
            <a:r>
              <a:rPr spc="-625" dirty="0"/>
              <a:t> </a:t>
            </a:r>
            <a:r>
              <a:rPr spc="5" dirty="0"/>
              <a:t>recent</a:t>
            </a:r>
            <a:r>
              <a:rPr spc="-5" dirty="0"/>
              <a:t> </a:t>
            </a:r>
            <a:r>
              <a:rPr spc="40" dirty="0"/>
              <a:t>work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20" dirty="0"/>
              <a:t>this</a:t>
            </a:r>
            <a:r>
              <a:rPr dirty="0"/>
              <a:t> </a:t>
            </a:r>
            <a:r>
              <a:rPr spc="15" dirty="0"/>
              <a:t>field</a:t>
            </a:r>
            <a:r>
              <a:rPr dirty="0"/>
              <a:t> </a:t>
            </a:r>
            <a:r>
              <a:rPr spc="-45" dirty="0"/>
              <a:t>are</a:t>
            </a:r>
            <a:r>
              <a:rPr spc="-5" dirty="0"/>
              <a:t> given</a:t>
            </a:r>
            <a:r>
              <a:rPr dirty="0"/>
              <a:t> 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/>
              <a:t>1.</a:t>
            </a:r>
            <a:r>
              <a:rPr sz="1700" b="1" spc="-10" dirty="0"/>
              <a:t> </a:t>
            </a:r>
            <a:r>
              <a:rPr sz="1700" b="1" spc="-5" dirty="0"/>
              <a:t>First Quantum </a:t>
            </a:r>
            <a:r>
              <a:rPr sz="1700" b="1" dirty="0"/>
              <a:t>Music</a:t>
            </a:r>
            <a:r>
              <a:rPr sz="1700" b="1" spc="-5" dirty="0"/>
              <a:t> Composition</a:t>
            </a:r>
            <a:r>
              <a:rPr sz="1700" b="1" dirty="0"/>
              <a:t> Unveiled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/>
          </a:p>
          <a:p>
            <a:pPr marL="140970" marR="5080">
              <a:lnSpc>
                <a:spcPts val="1989"/>
              </a:lnSpc>
            </a:pPr>
            <a:r>
              <a:rPr sz="1800" spc="-20" dirty="0"/>
              <a:t>In</a:t>
            </a:r>
            <a:r>
              <a:rPr sz="1800" spc="10" dirty="0"/>
              <a:t> </a:t>
            </a:r>
            <a:r>
              <a:rPr sz="1800" spc="-5" dirty="0"/>
              <a:t>2015,</a:t>
            </a:r>
            <a:r>
              <a:rPr sz="1800" spc="10" dirty="0"/>
              <a:t> </a:t>
            </a:r>
            <a:r>
              <a:rPr sz="1800" spc="15" dirty="0"/>
              <a:t>this</a:t>
            </a:r>
            <a:r>
              <a:rPr sz="1800" spc="10" dirty="0"/>
              <a:t> </a:t>
            </a:r>
            <a:r>
              <a:rPr sz="1800" spc="5" dirty="0"/>
              <a:t>article</a:t>
            </a:r>
            <a:r>
              <a:rPr sz="1800" spc="10" dirty="0"/>
              <a:t> suggested </a:t>
            </a:r>
            <a:r>
              <a:rPr sz="1800" spc="20" dirty="0"/>
              <a:t>that</a:t>
            </a:r>
            <a:r>
              <a:rPr sz="1800" spc="10" dirty="0"/>
              <a:t> </a:t>
            </a:r>
            <a:r>
              <a:rPr sz="1800" spc="15" dirty="0"/>
              <a:t>we</a:t>
            </a:r>
            <a:r>
              <a:rPr sz="1800" spc="10" dirty="0"/>
              <a:t> can </a:t>
            </a:r>
            <a:r>
              <a:rPr sz="1800" spc="20" dirty="0"/>
              <a:t>think</a:t>
            </a:r>
            <a:r>
              <a:rPr sz="1800" spc="10" dirty="0"/>
              <a:t> the </a:t>
            </a:r>
            <a:r>
              <a:rPr sz="1800" spc="-15" dirty="0"/>
              <a:t>seven</a:t>
            </a:r>
            <a:r>
              <a:rPr sz="1800" spc="10" dirty="0"/>
              <a:t> notes </a:t>
            </a:r>
            <a:r>
              <a:rPr sz="1800" spc="-5" dirty="0"/>
              <a:t>in</a:t>
            </a:r>
            <a:r>
              <a:rPr sz="1800" spc="10" dirty="0"/>
              <a:t> </a:t>
            </a:r>
            <a:r>
              <a:rPr sz="1800" spc="-35" dirty="0"/>
              <a:t>a</a:t>
            </a:r>
            <a:r>
              <a:rPr sz="1800" spc="10" dirty="0"/>
              <a:t> </a:t>
            </a:r>
            <a:r>
              <a:rPr sz="1800" spc="15" dirty="0"/>
              <a:t>quantum</a:t>
            </a:r>
            <a:r>
              <a:rPr sz="1800" spc="10" dirty="0"/>
              <a:t> </a:t>
            </a:r>
            <a:r>
              <a:rPr sz="1800" spc="15" dirty="0"/>
              <a:t>octave</a:t>
            </a:r>
            <a:r>
              <a:rPr sz="1800" spc="10" dirty="0"/>
              <a:t> </a:t>
            </a:r>
            <a:r>
              <a:rPr sz="1800" spc="-20" dirty="0"/>
              <a:t>as</a:t>
            </a:r>
            <a:r>
              <a:rPr sz="1800" spc="10" dirty="0"/>
              <a:t> independent </a:t>
            </a:r>
            <a:r>
              <a:rPr sz="1800" spc="-5" dirty="0"/>
              <a:t>event.</a:t>
            </a:r>
            <a:r>
              <a:rPr sz="1800" spc="10" dirty="0"/>
              <a:t> </a:t>
            </a:r>
            <a:r>
              <a:rPr sz="1800" spc="-30" dirty="0"/>
              <a:t>They</a:t>
            </a:r>
            <a:r>
              <a:rPr sz="1800" spc="10" dirty="0"/>
              <a:t> </a:t>
            </a:r>
            <a:r>
              <a:rPr sz="1800" spc="-5" dirty="0"/>
              <a:t>also </a:t>
            </a:r>
            <a:r>
              <a:rPr sz="1800" dirty="0"/>
              <a:t> </a:t>
            </a:r>
            <a:r>
              <a:rPr sz="1800" spc="10" dirty="0"/>
              <a:t>suggested</a:t>
            </a:r>
            <a:r>
              <a:rPr sz="1800" spc="5" dirty="0"/>
              <a:t> </a:t>
            </a:r>
            <a:r>
              <a:rPr sz="1800" spc="20" dirty="0"/>
              <a:t>that</a:t>
            </a:r>
            <a:r>
              <a:rPr sz="1800" spc="10" dirty="0"/>
              <a:t> </a:t>
            </a:r>
            <a:r>
              <a:rPr sz="1800" spc="-20" dirty="0"/>
              <a:t>an</a:t>
            </a:r>
            <a:r>
              <a:rPr sz="1800" spc="10" dirty="0"/>
              <a:t> </a:t>
            </a:r>
            <a:r>
              <a:rPr sz="1800" dirty="0"/>
              <a:t>audience</a:t>
            </a:r>
            <a:r>
              <a:rPr sz="1800" spc="10" dirty="0"/>
              <a:t> </a:t>
            </a:r>
            <a:r>
              <a:rPr sz="1800" spc="15" dirty="0"/>
              <a:t>will</a:t>
            </a:r>
            <a:r>
              <a:rPr sz="1800" spc="10" dirty="0"/>
              <a:t> </a:t>
            </a:r>
            <a:r>
              <a:rPr sz="1800" spc="-20" dirty="0"/>
              <a:t>hear</a:t>
            </a:r>
            <a:r>
              <a:rPr sz="1800" spc="10" dirty="0"/>
              <a:t> the </a:t>
            </a:r>
            <a:r>
              <a:rPr sz="1800" spc="-10" dirty="0"/>
              <a:t>same</a:t>
            </a:r>
            <a:r>
              <a:rPr sz="1800" spc="10" dirty="0"/>
              <a:t> </a:t>
            </a:r>
            <a:r>
              <a:rPr sz="1800" dirty="0"/>
              <a:t>sequence</a:t>
            </a:r>
            <a:r>
              <a:rPr sz="1800" spc="5" dirty="0"/>
              <a:t> </a:t>
            </a:r>
            <a:r>
              <a:rPr sz="1800" spc="30" dirty="0"/>
              <a:t>of</a:t>
            </a:r>
            <a:r>
              <a:rPr sz="1800" spc="10" dirty="0"/>
              <a:t> notes </a:t>
            </a:r>
            <a:r>
              <a:rPr sz="1800" spc="40" dirty="0"/>
              <a:t>but</a:t>
            </a:r>
            <a:r>
              <a:rPr sz="1800" spc="10" dirty="0"/>
              <a:t> </a:t>
            </a:r>
            <a:r>
              <a:rPr sz="1800" spc="5" dirty="0"/>
              <a:t>when</a:t>
            </a:r>
            <a:r>
              <a:rPr sz="1800" spc="10" dirty="0"/>
              <a:t> </a:t>
            </a:r>
            <a:r>
              <a:rPr sz="1800" spc="-35" dirty="0"/>
              <a:t>a</a:t>
            </a:r>
            <a:r>
              <a:rPr sz="1800" spc="10" dirty="0"/>
              <a:t> </a:t>
            </a:r>
            <a:r>
              <a:rPr sz="1800" spc="15" dirty="0"/>
              <a:t>quantum</a:t>
            </a:r>
            <a:r>
              <a:rPr sz="1800" spc="10" dirty="0"/>
              <a:t> </a:t>
            </a:r>
            <a:r>
              <a:rPr sz="1800" spc="5" dirty="0"/>
              <a:t>musical </a:t>
            </a:r>
            <a:r>
              <a:rPr sz="1800" spc="10" dirty="0"/>
              <a:t>state </a:t>
            </a:r>
            <a:r>
              <a:rPr sz="1800" spc="-5" dirty="0"/>
              <a:t>is</a:t>
            </a:r>
            <a:r>
              <a:rPr sz="1800" spc="10" dirty="0"/>
              <a:t> observed, </a:t>
            </a:r>
            <a:r>
              <a:rPr sz="1800" spc="30" dirty="0"/>
              <a:t>it</a:t>
            </a:r>
            <a:r>
              <a:rPr sz="1800" spc="10" dirty="0"/>
              <a:t> </a:t>
            </a:r>
            <a:r>
              <a:rPr sz="1800" spc="15" dirty="0"/>
              <a:t>will </a:t>
            </a:r>
            <a:r>
              <a:rPr sz="1800" spc="-484" dirty="0"/>
              <a:t> </a:t>
            </a:r>
            <a:r>
              <a:rPr sz="1800" spc="10" dirty="0"/>
              <a:t>collapse</a:t>
            </a:r>
            <a:r>
              <a:rPr sz="1800" dirty="0"/>
              <a:t> </a:t>
            </a:r>
            <a:r>
              <a:rPr sz="1800" spc="20" dirty="0"/>
              <a:t>into</a:t>
            </a:r>
            <a:r>
              <a:rPr sz="1800" spc="5" dirty="0"/>
              <a:t> </a:t>
            </a:r>
            <a:r>
              <a:rPr sz="1800" spc="-15" dirty="0"/>
              <a:t>any</a:t>
            </a:r>
            <a:r>
              <a:rPr sz="1800" spc="5" dirty="0"/>
              <a:t> </a:t>
            </a:r>
            <a:r>
              <a:rPr sz="1800" spc="-5" dirty="0"/>
              <a:t>one</a:t>
            </a:r>
            <a:r>
              <a:rPr sz="1800" spc="5" dirty="0"/>
              <a:t> </a:t>
            </a:r>
            <a:r>
              <a:rPr sz="1800" spc="30" dirty="0"/>
              <a:t>of</a:t>
            </a:r>
            <a:r>
              <a:rPr sz="1800" spc="5" dirty="0"/>
              <a:t> </a:t>
            </a:r>
            <a:r>
              <a:rPr sz="1800" spc="10" dirty="0"/>
              <a:t>the</a:t>
            </a:r>
            <a:r>
              <a:rPr sz="1800" spc="5" dirty="0"/>
              <a:t> </a:t>
            </a:r>
            <a:r>
              <a:rPr sz="1800" spc="10" dirty="0"/>
              <a:t>notes.</a:t>
            </a:r>
            <a:r>
              <a:rPr sz="1800" spc="5" dirty="0"/>
              <a:t> </a:t>
            </a:r>
            <a:r>
              <a:rPr sz="1800" spc="-35" dirty="0"/>
              <a:t>The</a:t>
            </a:r>
            <a:r>
              <a:rPr sz="1800" spc="5" dirty="0"/>
              <a:t> </a:t>
            </a:r>
            <a:r>
              <a:rPr sz="1800" spc="10" dirty="0"/>
              <a:t>notes</a:t>
            </a:r>
            <a:r>
              <a:rPr sz="1800" dirty="0"/>
              <a:t> </a:t>
            </a:r>
            <a:r>
              <a:rPr sz="1800" spc="15" dirty="0"/>
              <a:t>will</a:t>
            </a:r>
            <a:r>
              <a:rPr sz="1800" spc="5" dirty="0"/>
              <a:t> </a:t>
            </a:r>
            <a:r>
              <a:rPr sz="1800" spc="15" dirty="0"/>
              <a:t>be</a:t>
            </a:r>
            <a:r>
              <a:rPr sz="1800" spc="5" dirty="0"/>
              <a:t> </a:t>
            </a:r>
            <a:r>
              <a:rPr sz="1800" spc="20" dirty="0"/>
              <a:t>formed</a:t>
            </a:r>
            <a:r>
              <a:rPr sz="1800" spc="5" dirty="0"/>
              <a:t> </a:t>
            </a:r>
            <a:r>
              <a:rPr sz="1800" spc="-5" dirty="0"/>
              <a:t>entirely</a:t>
            </a:r>
            <a:r>
              <a:rPr sz="1800" spc="5" dirty="0"/>
              <a:t> </a:t>
            </a:r>
            <a:r>
              <a:rPr sz="1800" spc="10" dirty="0"/>
              <a:t>random,</a:t>
            </a:r>
            <a:r>
              <a:rPr sz="1800" spc="5" dirty="0"/>
              <a:t> </a:t>
            </a:r>
            <a:r>
              <a:rPr sz="1800" spc="40" dirty="0"/>
              <a:t>but</a:t>
            </a:r>
            <a:r>
              <a:rPr sz="1800" spc="5" dirty="0"/>
              <a:t> </a:t>
            </a:r>
            <a:r>
              <a:rPr sz="1800" spc="30" dirty="0"/>
              <a:t>it</a:t>
            </a:r>
            <a:r>
              <a:rPr sz="1800" spc="5" dirty="0"/>
              <a:t> </a:t>
            </a:r>
            <a:r>
              <a:rPr sz="1800" spc="15" dirty="0"/>
              <a:t>will</a:t>
            </a:r>
            <a:r>
              <a:rPr sz="1800" spc="5" dirty="0"/>
              <a:t> </a:t>
            </a:r>
            <a:r>
              <a:rPr sz="1800" spc="20" dirty="0"/>
              <a:t>depend</a:t>
            </a:r>
            <a:r>
              <a:rPr sz="1800" dirty="0"/>
              <a:t> </a:t>
            </a:r>
            <a:r>
              <a:rPr sz="1800" spc="15" dirty="0"/>
              <a:t>on</a:t>
            </a:r>
            <a:r>
              <a:rPr sz="1800" spc="5" dirty="0"/>
              <a:t> </a:t>
            </a:r>
            <a:r>
              <a:rPr sz="1800" spc="10" dirty="0"/>
              <a:t>the</a:t>
            </a:r>
            <a:r>
              <a:rPr sz="1800" spc="5" dirty="0"/>
              <a:t> </a:t>
            </a:r>
            <a:r>
              <a:rPr sz="1800" dirty="0"/>
              <a:t>precise</a:t>
            </a:r>
            <a:r>
              <a:rPr sz="1800" spc="5" dirty="0"/>
              <a:t> </a:t>
            </a:r>
            <a:r>
              <a:rPr sz="1800" spc="-15" dirty="0"/>
              <a:t>linear</a:t>
            </a:r>
            <a:endParaRPr sz="1800" dirty="0"/>
          </a:p>
        </p:txBody>
      </p:sp>
      <p:sp>
        <p:nvSpPr>
          <p:cNvPr id="5" name="object 5"/>
          <p:cNvSpPr txBox="1"/>
          <p:nvPr/>
        </p:nvSpPr>
        <p:spPr>
          <a:xfrm>
            <a:off x="7492451" y="4623954"/>
            <a:ext cx="52292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5E5E5E"/>
                </a:solidFill>
                <a:latin typeface="Arial MT"/>
                <a:cs typeface="Arial MT"/>
              </a:rPr>
              <a:t>(</a:t>
            </a:r>
            <a:r>
              <a:rPr sz="9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  <a:hlinkClick r:id="rId2"/>
              </a:rPr>
              <a:t>https://www.technologyr</a:t>
            </a:r>
            <a:r>
              <a:rPr sz="9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eview</a:t>
            </a:r>
            <a:r>
              <a:rPr sz="9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  <a:hlinkClick r:id="rId2"/>
              </a:rPr>
              <a:t>.com/2015/04/15/168638/</a:t>
            </a:r>
            <a:r>
              <a:rPr sz="9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fi</a:t>
            </a:r>
            <a:r>
              <a:rPr sz="9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  <a:hlinkClick r:id="rId2"/>
              </a:rPr>
              <a:t>rst-quantum-music-composition-unveiled/</a:t>
            </a:r>
            <a:r>
              <a:rPr sz="1600" spc="5" dirty="0">
                <a:solidFill>
                  <a:srgbClr val="5E5E5E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0544" y="9084795"/>
            <a:ext cx="16954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5"/>
              </a:lnSpc>
            </a:pPr>
            <a:r>
              <a:rPr sz="1600" dirty="0">
                <a:solidFill>
                  <a:srgbClr val="5E5E5E"/>
                </a:solidFill>
                <a:latin typeface="Arial MT"/>
                <a:cs typeface="Arial MT"/>
              </a:rPr>
              <a:t>2.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45" y="7246120"/>
            <a:ext cx="5765638" cy="25074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0094" y="4482474"/>
            <a:ext cx="181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MT"/>
                <a:cs typeface="Arial MT"/>
              </a:rPr>
              <a:t>setup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state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994" y="5181600"/>
            <a:ext cx="12386945" cy="175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 MT"/>
                <a:cs typeface="Arial MT"/>
              </a:rPr>
              <a:t>2.</a:t>
            </a:r>
            <a:r>
              <a:rPr sz="1700" b="1" spc="-10" dirty="0">
                <a:latin typeface="Arial MT"/>
                <a:cs typeface="Arial MT"/>
              </a:rPr>
              <a:t> </a:t>
            </a:r>
            <a:r>
              <a:rPr sz="1700" b="1" dirty="0">
                <a:latin typeface="Arial MT"/>
                <a:cs typeface="Arial MT"/>
              </a:rPr>
              <a:t>Hear</a:t>
            </a:r>
            <a:r>
              <a:rPr sz="1700" b="1" spc="-10" dirty="0">
                <a:latin typeface="Arial MT"/>
                <a:cs typeface="Arial MT"/>
              </a:rPr>
              <a:t> </a:t>
            </a:r>
            <a:r>
              <a:rPr sz="1700" b="1" dirty="0">
                <a:latin typeface="Arial MT"/>
                <a:cs typeface="Arial MT"/>
              </a:rPr>
              <a:t>Musicians</a:t>
            </a:r>
            <a:r>
              <a:rPr sz="1700" b="1" spc="-10" dirty="0">
                <a:latin typeface="Arial MT"/>
                <a:cs typeface="Arial MT"/>
              </a:rPr>
              <a:t> </a:t>
            </a:r>
            <a:r>
              <a:rPr sz="1700" b="1" dirty="0">
                <a:latin typeface="Arial MT"/>
                <a:cs typeface="Arial MT"/>
              </a:rPr>
              <a:t>Jam</a:t>
            </a:r>
            <a:r>
              <a:rPr sz="1700" b="1" spc="-5" dirty="0">
                <a:latin typeface="Arial MT"/>
                <a:cs typeface="Arial MT"/>
              </a:rPr>
              <a:t> With </a:t>
            </a:r>
            <a:r>
              <a:rPr sz="1700" b="1" dirty="0">
                <a:latin typeface="Arial MT"/>
                <a:cs typeface="Arial MT"/>
              </a:rPr>
              <a:t>a</a:t>
            </a:r>
            <a:r>
              <a:rPr sz="1700" b="1" spc="-5" dirty="0">
                <a:latin typeface="Arial MT"/>
                <a:cs typeface="Arial MT"/>
              </a:rPr>
              <a:t> Quantum</a:t>
            </a:r>
            <a:r>
              <a:rPr sz="1700" b="1" spc="-10" dirty="0">
                <a:latin typeface="Arial MT"/>
                <a:cs typeface="Arial MT"/>
              </a:rPr>
              <a:t> </a:t>
            </a:r>
            <a:r>
              <a:rPr sz="1700" b="1" spc="-5" dirty="0">
                <a:latin typeface="Arial MT"/>
                <a:cs typeface="Arial MT"/>
              </a:rPr>
              <a:t>Computer</a:t>
            </a:r>
            <a:endParaRPr sz="1700"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Arial MT"/>
              <a:cs typeface="Arial MT"/>
            </a:endParaRPr>
          </a:p>
          <a:p>
            <a:pPr marL="207010" marR="5080" algn="ctr">
              <a:lnSpc>
                <a:spcPct val="101899"/>
              </a:lnSpc>
              <a:spcBef>
                <a:spcPts val="5"/>
              </a:spcBef>
            </a:pPr>
            <a:r>
              <a:rPr sz="1800" spc="-20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article,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Alexis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Kirke,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Senior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Research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Fellow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the</a:t>
            </a:r>
            <a:r>
              <a:rPr sz="1800" spc="5" dirty="0">
                <a:latin typeface="Arial MT"/>
                <a:cs typeface="Arial MT"/>
              </a:rPr>
              <a:t> Interdisciplinary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Centre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for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Computer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Music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Research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at 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University </a:t>
            </a:r>
            <a:r>
              <a:rPr sz="1800" spc="30" dirty="0">
                <a:latin typeface="Arial MT"/>
                <a:cs typeface="Arial MT"/>
              </a:rPr>
              <a:t>of </a:t>
            </a:r>
            <a:r>
              <a:rPr sz="1800" spc="10" dirty="0">
                <a:latin typeface="Arial MT"/>
                <a:cs typeface="Arial MT"/>
              </a:rPr>
              <a:t>Plymouth </a:t>
            </a:r>
            <a:r>
              <a:rPr sz="1800" spc="-55" dirty="0">
                <a:latin typeface="Arial MT"/>
                <a:cs typeface="Arial MT"/>
              </a:rPr>
              <a:t>(UK), </a:t>
            </a:r>
            <a:r>
              <a:rPr sz="1800" spc="-15" dirty="0">
                <a:latin typeface="Arial MT"/>
                <a:cs typeface="Arial MT"/>
              </a:rPr>
              <a:t>has </a:t>
            </a:r>
            <a:r>
              <a:rPr sz="1800" spc="-5" dirty="0">
                <a:latin typeface="Arial MT"/>
                <a:cs typeface="Arial MT"/>
              </a:rPr>
              <a:t>been able </a:t>
            </a:r>
            <a:r>
              <a:rPr sz="1800" spc="45" dirty="0">
                <a:latin typeface="Arial MT"/>
                <a:cs typeface="Arial MT"/>
              </a:rPr>
              <a:t>to </a:t>
            </a:r>
            <a:r>
              <a:rPr sz="1800" spc="20" dirty="0">
                <a:latin typeface="Arial MT"/>
                <a:cs typeface="Arial MT"/>
              </a:rPr>
              <a:t>show that </a:t>
            </a:r>
            <a:r>
              <a:rPr sz="1800" spc="-3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human </a:t>
            </a:r>
            <a:r>
              <a:rPr sz="1800" spc="5" dirty="0">
                <a:latin typeface="Arial MT"/>
                <a:cs typeface="Arial MT"/>
              </a:rPr>
              <a:t>musician </a:t>
            </a:r>
            <a:r>
              <a:rPr sz="1800" spc="10" dirty="0">
                <a:latin typeface="Arial MT"/>
                <a:cs typeface="Arial MT"/>
              </a:rPr>
              <a:t>can </a:t>
            </a:r>
            <a:r>
              <a:rPr sz="1800" spc="20" dirty="0">
                <a:latin typeface="Arial MT"/>
                <a:cs typeface="Arial MT"/>
              </a:rPr>
              <a:t>communicate </a:t>
            </a:r>
            <a:r>
              <a:rPr sz="1800" spc="15" dirty="0">
                <a:latin typeface="Arial MT"/>
                <a:cs typeface="Arial MT"/>
              </a:rPr>
              <a:t>directly </a:t>
            </a:r>
            <a:r>
              <a:rPr sz="1800" spc="30" dirty="0">
                <a:latin typeface="Arial MT"/>
                <a:cs typeface="Arial MT"/>
              </a:rPr>
              <a:t>with </a:t>
            </a:r>
            <a:r>
              <a:rPr sz="1800" spc="-35" dirty="0">
                <a:latin typeface="Arial MT"/>
                <a:cs typeface="Arial MT"/>
              </a:rPr>
              <a:t>a 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quantum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computer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via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teleportation,</a:t>
            </a:r>
            <a:r>
              <a:rPr sz="1800" spc="10" dirty="0">
                <a:latin typeface="Arial MT"/>
                <a:cs typeface="Arial MT"/>
              </a:rPr>
              <a:t> through </a:t>
            </a:r>
            <a:r>
              <a:rPr sz="1800" spc="25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blend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human</a:t>
            </a:r>
            <a:r>
              <a:rPr sz="1800" spc="10" dirty="0">
                <a:latin typeface="Arial MT"/>
                <a:cs typeface="Arial MT"/>
              </a:rPr>
              <a:t> and computer-generated </a:t>
            </a:r>
            <a:r>
              <a:rPr sz="1800" spc="15" dirty="0">
                <a:latin typeface="Arial MT"/>
                <a:cs typeface="Arial MT"/>
              </a:rPr>
              <a:t>sounds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could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come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together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unique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performance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piece.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0700" y="7099300"/>
            <a:ext cx="3594100" cy="26543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20090" y="7037744"/>
            <a:ext cx="6909016" cy="12311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065" marR="5080" algn="ctr">
              <a:lnSpc>
                <a:spcPts val="800"/>
              </a:lnSpc>
              <a:spcBef>
                <a:spcPts val="160"/>
              </a:spcBef>
            </a:pPr>
            <a:r>
              <a:rPr sz="1000" u="sng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  <a:hlinkClick r:id="rId5"/>
              </a:rPr>
              <a:t>https://www.technologynetworks.com/ </a:t>
            </a:r>
            <a:r>
              <a:rPr sz="1000" spc="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0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informatics/news/hear-musicians-jam-with- </a:t>
            </a:r>
            <a:r>
              <a:rPr sz="1000" spc="-18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0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a-quantum-computer-336979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1800" y="5334000"/>
            <a:ext cx="10515600" cy="3581400"/>
            <a:chOff x="0" y="5718051"/>
            <a:chExt cx="13004800" cy="4036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18051"/>
              <a:ext cx="8089044" cy="40355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5270" y="5718051"/>
              <a:ext cx="8069529" cy="40355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0418" y="6849395"/>
              <a:ext cx="3974381" cy="29042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25768" y="3124200"/>
            <a:ext cx="12172632" cy="174150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2337435">
              <a:lnSpc>
                <a:spcPts val="2000"/>
              </a:lnSpc>
              <a:spcBef>
                <a:spcPts val="200"/>
              </a:spcBef>
            </a:pPr>
            <a:r>
              <a:rPr sz="1700" b="1" dirty="0">
                <a:latin typeface="Arial MT"/>
                <a:cs typeface="Arial MT"/>
              </a:rPr>
              <a:t>4</a:t>
            </a:r>
            <a:r>
              <a:rPr sz="1700" dirty="0">
                <a:latin typeface="Arial MT"/>
                <a:cs typeface="Arial MT"/>
              </a:rPr>
              <a:t>.</a:t>
            </a:r>
            <a:r>
              <a:rPr sz="1700" spc="-85" dirty="0">
                <a:latin typeface="Arial MT"/>
                <a:cs typeface="Arial MT"/>
              </a:rPr>
              <a:t> </a:t>
            </a:r>
            <a:r>
              <a:rPr sz="1700" b="1" dirty="0">
                <a:latin typeface="Arial MT"/>
                <a:cs typeface="Arial MT"/>
              </a:rPr>
              <a:t>A</a:t>
            </a:r>
            <a:r>
              <a:rPr sz="1700" b="1" spc="-85" dirty="0">
                <a:latin typeface="Arial MT"/>
                <a:cs typeface="Arial MT"/>
              </a:rPr>
              <a:t> </a:t>
            </a:r>
            <a:r>
              <a:rPr sz="1700" b="1" spc="-5" dirty="0">
                <a:latin typeface="Arial MT"/>
                <a:cs typeface="Arial MT"/>
              </a:rPr>
              <a:t>QUANTUM</a:t>
            </a:r>
            <a:r>
              <a:rPr sz="1700" b="1" spc="5" dirty="0">
                <a:latin typeface="Arial MT"/>
                <a:cs typeface="Arial MT"/>
              </a:rPr>
              <a:t> </a:t>
            </a:r>
            <a:r>
              <a:rPr sz="1700" b="1" spc="-20" dirty="0">
                <a:latin typeface="Arial MT"/>
                <a:cs typeface="Arial MT"/>
              </a:rPr>
              <a:t>NATURAL</a:t>
            </a:r>
            <a:r>
              <a:rPr sz="1700" b="1" spc="-55" dirty="0">
                <a:latin typeface="Arial MT"/>
                <a:cs typeface="Arial MT"/>
              </a:rPr>
              <a:t> </a:t>
            </a:r>
            <a:r>
              <a:rPr sz="1700" b="1" spc="-5" dirty="0">
                <a:latin typeface="Arial MT"/>
                <a:cs typeface="Arial MT"/>
              </a:rPr>
              <a:t>LANGUAGE</a:t>
            </a:r>
            <a:r>
              <a:rPr sz="1700" b="1" spc="15" dirty="0">
                <a:latin typeface="Arial MT"/>
                <a:cs typeface="Arial MT"/>
              </a:rPr>
              <a:t> </a:t>
            </a:r>
            <a:r>
              <a:rPr sz="1700" b="1" spc="-5" dirty="0">
                <a:latin typeface="Arial MT"/>
                <a:cs typeface="Arial MT"/>
              </a:rPr>
              <a:t>PROCESSING</a:t>
            </a:r>
            <a:r>
              <a:rPr sz="1700" b="1" spc="-85" dirty="0">
                <a:latin typeface="Arial MT"/>
                <a:cs typeface="Arial MT"/>
              </a:rPr>
              <a:t> </a:t>
            </a:r>
            <a:r>
              <a:rPr sz="1700" b="1" spc="-5" dirty="0">
                <a:latin typeface="Arial MT"/>
                <a:cs typeface="Arial MT"/>
              </a:rPr>
              <a:t>APPROACH</a:t>
            </a:r>
            <a:r>
              <a:rPr sz="1700" b="1" spc="-20" dirty="0">
                <a:latin typeface="Arial MT"/>
                <a:cs typeface="Arial MT"/>
              </a:rPr>
              <a:t> </a:t>
            </a:r>
            <a:r>
              <a:rPr sz="1700" b="1" spc="-15" dirty="0">
                <a:latin typeface="Arial MT"/>
                <a:cs typeface="Arial MT"/>
              </a:rPr>
              <a:t>TO</a:t>
            </a:r>
            <a:r>
              <a:rPr sz="1700" b="1" spc="10" dirty="0">
                <a:latin typeface="Arial MT"/>
                <a:cs typeface="Arial MT"/>
              </a:rPr>
              <a:t> </a:t>
            </a:r>
            <a:r>
              <a:rPr sz="1700" b="1" spc="-5" dirty="0">
                <a:latin typeface="Arial MT"/>
                <a:cs typeface="Arial MT"/>
              </a:rPr>
              <a:t>MUSICAL</a:t>
            </a:r>
            <a:r>
              <a:rPr sz="1700" b="1" spc="-55" dirty="0">
                <a:latin typeface="Arial MT"/>
                <a:cs typeface="Arial MT"/>
              </a:rPr>
              <a:t> </a:t>
            </a:r>
            <a:r>
              <a:rPr sz="1700" b="1" spc="-5" dirty="0" smtClean="0">
                <a:latin typeface="Arial MT"/>
                <a:cs typeface="Arial MT"/>
              </a:rPr>
              <a:t>INTELLIGENCE</a:t>
            </a:r>
            <a:endParaRPr lang="en-GB" sz="1700" b="1" spc="-5" dirty="0" smtClean="0">
              <a:latin typeface="Arial MT"/>
              <a:cs typeface="Arial MT"/>
            </a:endParaRPr>
          </a:p>
          <a:p>
            <a:pPr marL="12700" marR="2337435">
              <a:lnSpc>
                <a:spcPts val="2000"/>
              </a:lnSpc>
              <a:spcBef>
                <a:spcPts val="200"/>
              </a:spcBef>
            </a:pPr>
            <a:endParaRPr sz="1800" dirty="0">
              <a:latin typeface="Arial MT"/>
              <a:cs typeface="Arial MT"/>
            </a:endParaRPr>
          </a:p>
          <a:p>
            <a:pPr marL="71120" marR="55880" algn="just">
              <a:lnSpc>
                <a:spcPts val="1900"/>
              </a:lnSpc>
            </a:pPr>
            <a:r>
              <a:rPr sz="1700" spc="-5" dirty="0">
                <a:latin typeface="Arial MT"/>
                <a:cs typeface="Arial MT"/>
              </a:rPr>
              <a:t>In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this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project,</a:t>
            </a:r>
            <a:r>
              <a:rPr sz="1700" dirty="0">
                <a:latin typeface="Arial MT"/>
                <a:cs typeface="Arial MT"/>
              </a:rPr>
              <a:t> researchers are </a:t>
            </a:r>
            <a:r>
              <a:rPr sz="1700" spc="-5" dirty="0">
                <a:latin typeface="Arial MT"/>
                <a:cs typeface="Arial MT"/>
              </a:rPr>
              <a:t>trying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make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 </a:t>
            </a:r>
            <a:r>
              <a:rPr sz="1700" spc="-5" dirty="0">
                <a:latin typeface="Arial MT"/>
                <a:cs typeface="Arial MT"/>
              </a:rPr>
              <a:t>intelligent</a:t>
            </a:r>
            <a:r>
              <a:rPr sz="1700" dirty="0">
                <a:latin typeface="Arial MT"/>
                <a:cs typeface="Arial MT"/>
              </a:rPr>
              <a:t> music </a:t>
            </a:r>
            <a:r>
              <a:rPr sz="1700" spc="-5" dirty="0">
                <a:latin typeface="Arial MT"/>
                <a:cs typeface="Arial MT"/>
              </a:rPr>
              <a:t>system,</a:t>
            </a:r>
            <a:r>
              <a:rPr sz="1700" dirty="0">
                <a:latin typeface="Arial MT"/>
                <a:cs typeface="Arial MT"/>
              </a:rPr>
              <a:t> where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system</a:t>
            </a:r>
            <a:r>
              <a:rPr sz="1700" dirty="0">
                <a:latin typeface="Arial MT"/>
                <a:cs typeface="Arial MT"/>
              </a:rPr>
              <a:t> will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know what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play in </a:t>
            </a:r>
            <a:r>
              <a:rPr sz="1700" spc="-5" dirty="0">
                <a:latin typeface="Arial MT"/>
                <a:cs typeface="Arial MT"/>
              </a:rPr>
              <a:t>different </a:t>
            </a:r>
            <a:r>
              <a:rPr sz="1700" dirty="0">
                <a:latin typeface="Arial MT"/>
                <a:cs typeface="Arial MT"/>
              </a:rPr>
              <a:t> occasions. A challenging </a:t>
            </a:r>
            <a:r>
              <a:rPr sz="1700" spc="-5" dirty="0">
                <a:latin typeface="Arial MT"/>
                <a:cs typeface="Arial MT"/>
              </a:rPr>
              <a:t>task </a:t>
            </a:r>
            <a:r>
              <a:rPr sz="1700" dirty="0">
                <a:latin typeface="Arial MT"/>
                <a:cs typeface="Arial MT"/>
              </a:rPr>
              <a:t>is </a:t>
            </a:r>
            <a:r>
              <a:rPr sz="1700" spc="-5" dirty="0">
                <a:latin typeface="Arial MT"/>
                <a:cs typeface="Arial MT"/>
              </a:rPr>
              <a:t>to </a:t>
            </a:r>
            <a:r>
              <a:rPr sz="1700" dirty="0">
                <a:latin typeface="Arial MT"/>
                <a:cs typeface="Arial MT"/>
              </a:rPr>
              <a:t>design </a:t>
            </a:r>
            <a:r>
              <a:rPr sz="1700" spc="-5" dirty="0">
                <a:latin typeface="Arial MT"/>
                <a:cs typeface="Arial MT"/>
              </a:rPr>
              <a:t>generative systems with </a:t>
            </a:r>
            <a:r>
              <a:rPr sz="1700" dirty="0">
                <a:latin typeface="Arial MT"/>
                <a:cs typeface="Arial MT"/>
              </a:rPr>
              <a:t>enough knowledge of musical </a:t>
            </a:r>
            <a:r>
              <a:rPr sz="1700" spc="-5" dirty="0">
                <a:latin typeface="Arial MT"/>
                <a:cs typeface="Arial MT"/>
              </a:rPr>
              <a:t>structure </a:t>
            </a:r>
            <a:r>
              <a:rPr sz="1700" dirty="0">
                <a:latin typeface="Arial MT"/>
                <a:cs typeface="Arial MT"/>
              </a:rPr>
              <a:t>and </a:t>
            </a:r>
            <a:r>
              <a:rPr sz="1700" spc="-5" dirty="0">
                <a:latin typeface="Arial MT"/>
                <a:cs typeface="Arial MT"/>
              </a:rPr>
              <a:t>ability to manipulate </a:t>
            </a:r>
            <a:r>
              <a:rPr sz="1700" spc="-4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said </a:t>
            </a:r>
            <a:r>
              <a:rPr sz="1700" spc="-5" dirty="0">
                <a:latin typeface="Arial MT"/>
                <a:cs typeface="Arial MT"/>
              </a:rPr>
              <a:t>structure, </a:t>
            </a:r>
            <a:r>
              <a:rPr sz="1700" dirty="0">
                <a:latin typeface="Arial MT"/>
                <a:cs typeface="Arial MT"/>
              </a:rPr>
              <a:t>so </a:t>
            </a:r>
            <a:r>
              <a:rPr sz="1700" spc="-5" dirty="0">
                <a:latin typeface="Arial MT"/>
                <a:cs typeface="Arial MT"/>
              </a:rPr>
              <a:t>that</a:t>
            </a:r>
            <a:r>
              <a:rPr sz="1700" dirty="0">
                <a:latin typeface="Arial MT"/>
                <a:cs typeface="Arial MT"/>
              </a:rPr>
              <a:t> given </a:t>
            </a:r>
            <a:r>
              <a:rPr sz="1700" spc="-5" dirty="0">
                <a:latin typeface="Arial MT"/>
                <a:cs typeface="Arial MT"/>
              </a:rPr>
              <a:t>requests for </a:t>
            </a:r>
            <a:r>
              <a:rPr sz="1700" dirty="0">
                <a:latin typeface="Arial MT"/>
                <a:cs typeface="Arial MT"/>
              </a:rPr>
              <a:t>mood, purpose,</a:t>
            </a:r>
            <a:r>
              <a:rPr sz="1700" spc="-5" dirty="0">
                <a:latin typeface="Arial MT"/>
                <a:cs typeface="Arial MT"/>
              </a:rPr>
              <a:t> style,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so on,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are </a:t>
            </a:r>
            <a:r>
              <a:rPr sz="1700" spc="-5" dirty="0">
                <a:latin typeface="Arial MT"/>
                <a:cs typeface="Arial MT"/>
              </a:rPr>
              <a:t>appropriately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met.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Arial MT"/>
              <a:cs typeface="Arial MT"/>
            </a:endParaRPr>
          </a:p>
          <a:p>
            <a:pPr marL="466979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(</a:t>
            </a:r>
            <a:r>
              <a:rPr sz="12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https://cambridgequantum.com/a-quantum-natural-language-processing-approach-to-musical-intelligence/</a:t>
            </a:r>
            <a:r>
              <a:rPr sz="1200" spc="-5" dirty="0">
                <a:latin typeface="Arial MT"/>
                <a:cs typeface="Arial MT"/>
              </a:rPr>
              <a:t>)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614" y="609600"/>
            <a:ext cx="12060826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QuTune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Project</a:t>
            </a:r>
            <a:endParaRPr sz="1800" dirty="0">
              <a:latin typeface="Arial MT"/>
              <a:cs typeface="Arial MT"/>
            </a:endParaRPr>
          </a:p>
          <a:p>
            <a:pPr marL="12700" marR="5080" indent="-635" algn="just">
              <a:lnSpc>
                <a:spcPts val="2000"/>
              </a:lnSpc>
              <a:spcBef>
                <a:spcPts val="1739"/>
              </a:spcBef>
            </a:pPr>
            <a:r>
              <a:rPr sz="1700" spc="-5" dirty="0">
                <a:latin typeface="Arial MT"/>
                <a:cs typeface="Arial MT"/>
              </a:rPr>
              <a:t>Currently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15" dirty="0">
                <a:latin typeface="Arial MT"/>
                <a:cs typeface="Arial MT"/>
              </a:rPr>
              <a:t>QuTune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leading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team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 </a:t>
            </a:r>
            <a:r>
              <a:rPr sz="1700" spc="-5" dirty="0">
                <a:latin typeface="Arial MT"/>
                <a:cs typeface="Arial MT"/>
              </a:rPr>
              <a:t>scientists/researchers/musicians,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which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working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together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enhance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field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of 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Quantum</a:t>
            </a:r>
            <a:r>
              <a:rPr sz="1700" dirty="0">
                <a:latin typeface="Arial MT"/>
                <a:cs typeface="Arial MT"/>
              </a:rPr>
              <a:t> Music.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They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recently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organised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1st </a:t>
            </a:r>
            <a:r>
              <a:rPr sz="1700" spc="-5" dirty="0">
                <a:latin typeface="Arial MT"/>
                <a:cs typeface="Arial MT"/>
              </a:rPr>
              <a:t>International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Symposium on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Quantum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Computing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Musical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15" dirty="0">
                <a:latin typeface="Arial MT"/>
                <a:cs typeface="Arial MT"/>
              </a:rPr>
              <a:t>Creativity.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They </a:t>
            </a:r>
            <a:r>
              <a:rPr sz="1700" dirty="0">
                <a:latin typeface="Arial MT"/>
                <a:cs typeface="Arial MT"/>
              </a:rPr>
              <a:t> have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around 5 research papers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published in </a:t>
            </a:r>
            <a:r>
              <a:rPr sz="1700" spc="-5" dirty="0">
                <a:latin typeface="Arial MT"/>
                <a:cs typeface="Arial MT"/>
              </a:rPr>
              <a:t>this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field and around 3 </a:t>
            </a:r>
            <a:r>
              <a:rPr sz="1700" spc="-5" dirty="0">
                <a:latin typeface="Arial MT"/>
                <a:cs typeface="Arial MT"/>
              </a:rPr>
              <a:t>articles </a:t>
            </a:r>
            <a:r>
              <a:rPr sz="1700" dirty="0">
                <a:latin typeface="Arial MT"/>
                <a:cs typeface="Arial MT"/>
              </a:rPr>
              <a:t>on </a:t>
            </a:r>
            <a:r>
              <a:rPr sz="1700" spc="-5" dirty="0">
                <a:latin typeface="Arial MT"/>
                <a:cs typeface="Arial MT"/>
              </a:rPr>
              <a:t>the topic. </a:t>
            </a:r>
            <a:r>
              <a:rPr sz="1700" dirty="0">
                <a:latin typeface="Arial MT"/>
                <a:cs typeface="Arial MT"/>
              </a:rPr>
              <a:t>Medium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</a:t>
            </a:r>
            <a:r>
              <a:rPr sz="1700" spc="-9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American online </a:t>
            </a:r>
            <a:r>
              <a:rPr sz="1700" dirty="0" smtClean="0">
                <a:latin typeface="Arial MT"/>
                <a:cs typeface="Arial MT"/>
              </a:rPr>
              <a:t>publishing</a:t>
            </a:r>
            <a:r>
              <a:rPr lang="en-GB" sz="1700" dirty="0">
                <a:latin typeface="Arial MT"/>
                <a:cs typeface="Arial MT"/>
              </a:rPr>
              <a:t> </a:t>
            </a:r>
            <a:r>
              <a:rPr lang="en-GB" sz="1700" spc="-5" dirty="0" smtClean="0">
                <a:latin typeface="Arial MT"/>
                <a:cs typeface="Arial MT"/>
              </a:rPr>
              <a:t>platform, </a:t>
            </a:r>
            <a:r>
              <a:rPr lang="en-GB" sz="1700" dirty="0" smtClean="0">
                <a:latin typeface="Arial MT"/>
                <a:cs typeface="Arial MT"/>
              </a:rPr>
              <a:t>and </a:t>
            </a:r>
            <a:r>
              <a:rPr lang="en-GB" sz="1700" spc="-5" dirty="0" smtClean="0">
                <a:latin typeface="Arial MT"/>
                <a:cs typeface="Arial MT"/>
              </a:rPr>
              <a:t>that </a:t>
            </a:r>
            <a:r>
              <a:rPr lang="en-GB" sz="1700" dirty="0" smtClean="0">
                <a:latin typeface="Arial MT"/>
                <a:cs typeface="Arial MT"/>
              </a:rPr>
              <a:t>has</a:t>
            </a:r>
            <a:r>
              <a:rPr lang="en-GB" sz="1700" spc="-5" dirty="0" smtClean="0">
                <a:latin typeface="Arial MT"/>
                <a:cs typeface="Arial MT"/>
              </a:rPr>
              <a:t> </a:t>
            </a:r>
            <a:r>
              <a:rPr lang="en-GB" sz="1700" dirty="0" smtClean="0">
                <a:latin typeface="Arial MT"/>
                <a:cs typeface="Arial MT"/>
              </a:rPr>
              <a:t>published around</a:t>
            </a:r>
            <a:r>
              <a:rPr lang="en-GB" sz="1700" spc="5" dirty="0" smtClean="0">
                <a:latin typeface="Arial MT"/>
                <a:cs typeface="Arial MT"/>
              </a:rPr>
              <a:t> </a:t>
            </a:r>
            <a:r>
              <a:rPr lang="en-GB" sz="1700" dirty="0" smtClean="0">
                <a:latin typeface="Arial MT"/>
                <a:cs typeface="Arial MT"/>
              </a:rPr>
              <a:t>3 </a:t>
            </a:r>
            <a:r>
              <a:rPr lang="en-GB" sz="1700" spc="-5" dirty="0" smtClean="0">
                <a:latin typeface="Arial MT"/>
                <a:cs typeface="Arial MT"/>
              </a:rPr>
              <a:t>articles </a:t>
            </a:r>
            <a:r>
              <a:rPr lang="en-GB" sz="1700" dirty="0" smtClean="0">
                <a:latin typeface="Arial MT"/>
                <a:cs typeface="Arial MT"/>
              </a:rPr>
              <a:t>on </a:t>
            </a:r>
            <a:r>
              <a:rPr lang="en-GB" sz="1700" spc="-5" dirty="0" smtClean="0">
                <a:latin typeface="Arial MT"/>
                <a:cs typeface="Arial MT"/>
              </a:rPr>
              <a:t>Quantum </a:t>
            </a:r>
            <a:r>
              <a:rPr lang="en-GB" sz="1700" dirty="0" smtClean="0">
                <a:latin typeface="Arial MT"/>
                <a:cs typeface="Arial MT"/>
              </a:rPr>
              <a:t>Music.</a:t>
            </a:r>
          </a:p>
          <a:p>
            <a:pPr marL="12700" marR="5080" indent="-635" algn="ctr">
              <a:lnSpc>
                <a:spcPts val="2000"/>
              </a:lnSpc>
              <a:spcBef>
                <a:spcPts val="1739"/>
              </a:spcBef>
            </a:pPr>
            <a:endParaRPr sz="17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5334" y="1991880"/>
            <a:ext cx="2377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100" u="sng" spc="10" dirty="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(</a:t>
            </a:r>
            <a:r>
              <a:rPr sz="1100" u="sng" spc="10" dirty="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https</a:t>
            </a:r>
            <a:r>
              <a:rPr sz="1100" u="sng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</a:rPr>
              <a:t>://iccmr-quantum.github.io</a:t>
            </a:r>
            <a:r>
              <a:rPr sz="1600" spc="10" dirty="0">
                <a:solidFill>
                  <a:srgbClr val="5E5E5E"/>
                </a:solidFill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914400"/>
            <a:ext cx="39820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Ou</a:t>
            </a:r>
            <a:r>
              <a:rPr spc="-25" dirty="0"/>
              <a:t>r</a:t>
            </a:r>
            <a:r>
              <a:rPr spc="-240" dirty="0"/>
              <a:t> </a:t>
            </a:r>
            <a:r>
              <a:rPr spc="-120" dirty="0"/>
              <a:t>p</a:t>
            </a:r>
            <a:r>
              <a:rPr spc="-235" dirty="0"/>
              <a:t>r</a:t>
            </a:r>
            <a:r>
              <a:rPr spc="-55" dirty="0"/>
              <a:t>oject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401" y="4854616"/>
            <a:ext cx="6324599" cy="36035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6855" y="2408587"/>
            <a:ext cx="11448145" cy="21634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55"/>
              </a:spcBef>
            </a:pPr>
            <a:r>
              <a:rPr sz="1800" spc="-20" dirty="0">
                <a:latin typeface="Arial MT"/>
                <a:cs typeface="Arial MT"/>
              </a:rPr>
              <a:t>In </a:t>
            </a:r>
            <a:r>
              <a:rPr sz="1800" spc="10" dirty="0">
                <a:latin typeface="Arial MT"/>
                <a:cs typeface="Arial MT"/>
              </a:rPr>
              <a:t>our </a:t>
            </a:r>
            <a:r>
              <a:rPr sz="1800" spc="5" dirty="0">
                <a:latin typeface="Arial MT"/>
                <a:cs typeface="Arial MT"/>
              </a:rPr>
              <a:t>Quantum </a:t>
            </a:r>
            <a:r>
              <a:rPr sz="1800" spc="20" dirty="0">
                <a:latin typeface="Arial MT"/>
                <a:cs typeface="Arial MT"/>
              </a:rPr>
              <a:t>music project, </a:t>
            </a:r>
            <a:r>
              <a:rPr sz="1800" spc="15" dirty="0">
                <a:latin typeface="Arial MT"/>
                <a:cs typeface="Arial MT"/>
              </a:rPr>
              <a:t>we </a:t>
            </a:r>
            <a:r>
              <a:rPr sz="1800" spc="-20" dirty="0">
                <a:latin typeface="Arial MT"/>
                <a:cs typeface="Arial MT"/>
              </a:rPr>
              <a:t>have </a:t>
            </a:r>
            <a:r>
              <a:rPr sz="1800" spc="5" dirty="0">
                <a:latin typeface="Arial MT"/>
                <a:cs typeface="Arial MT"/>
              </a:rPr>
              <a:t>used </a:t>
            </a:r>
            <a:r>
              <a:rPr sz="1800" spc="15" dirty="0">
                <a:latin typeface="Arial MT"/>
                <a:cs typeface="Arial MT"/>
              </a:rPr>
              <a:t>random walk on </a:t>
            </a:r>
            <a:r>
              <a:rPr sz="1800" spc="-35" dirty="0">
                <a:latin typeface="Arial MT"/>
                <a:cs typeface="Arial MT"/>
              </a:rPr>
              <a:t>a </a:t>
            </a:r>
            <a:r>
              <a:rPr sz="1800" spc="20" dirty="0">
                <a:latin typeface="Arial MT"/>
                <a:cs typeface="Arial MT"/>
              </a:rPr>
              <a:t>cube </a:t>
            </a:r>
            <a:r>
              <a:rPr sz="1800" spc="4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make </a:t>
            </a:r>
            <a:r>
              <a:rPr sz="1800" spc="-35" dirty="0">
                <a:latin typeface="Arial MT"/>
                <a:cs typeface="Arial MT"/>
              </a:rPr>
              <a:t>a 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quantum </a:t>
            </a:r>
            <a:r>
              <a:rPr sz="1800" spc="20" dirty="0">
                <a:latin typeface="Arial MT"/>
                <a:cs typeface="Arial MT"/>
              </a:rPr>
              <a:t>circuit </a:t>
            </a:r>
            <a:r>
              <a:rPr sz="1800" spc="5" dirty="0">
                <a:latin typeface="Arial MT"/>
                <a:cs typeface="Arial MT"/>
              </a:rPr>
              <a:t>using </a:t>
            </a:r>
            <a:r>
              <a:rPr sz="1800" spc="10" dirty="0">
                <a:latin typeface="Arial MT"/>
                <a:cs typeface="Arial MT"/>
              </a:rPr>
              <a:t>jupyter </a:t>
            </a:r>
            <a:r>
              <a:rPr sz="1800" spc="25" dirty="0">
                <a:latin typeface="Arial MT"/>
                <a:cs typeface="Arial MT"/>
              </a:rPr>
              <a:t>notebook </a:t>
            </a:r>
            <a:r>
              <a:rPr sz="1800" spc="10" dirty="0">
                <a:latin typeface="Arial MT"/>
                <a:cs typeface="Arial MT"/>
              </a:rPr>
              <a:t>and </a:t>
            </a:r>
            <a:r>
              <a:rPr sz="1800" spc="25" dirty="0">
                <a:latin typeface="Arial MT"/>
                <a:cs typeface="Arial MT"/>
              </a:rPr>
              <a:t>python </a:t>
            </a:r>
            <a:r>
              <a:rPr sz="1800" spc="-5" dirty="0">
                <a:latin typeface="Arial MT"/>
                <a:cs typeface="Arial MT"/>
              </a:rPr>
              <a:t>language </a:t>
            </a:r>
            <a:r>
              <a:rPr sz="1800" spc="10" dirty="0">
                <a:latin typeface="Arial MT"/>
                <a:cs typeface="Arial MT"/>
              </a:rPr>
              <a:t>and the </a:t>
            </a:r>
            <a:r>
              <a:rPr sz="1800" spc="30" dirty="0">
                <a:latin typeface="Arial MT"/>
                <a:cs typeface="Arial MT"/>
              </a:rPr>
              <a:t>outputs 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were </a:t>
            </a:r>
            <a:r>
              <a:rPr sz="1800" spc="15" dirty="0">
                <a:latin typeface="Arial MT"/>
                <a:cs typeface="Arial MT"/>
              </a:rPr>
              <a:t>converted </a:t>
            </a:r>
            <a:r>
              <a:rPr sz="1800" spc="45" dirty="0">
                <a:latin typeface="Arial MT"/>
                <a:cs typeface="Arial MT"/>
              </a:rPr>
              <a:t>to </a:t>
            </a:r>
            <a:r>
              <a:rPr sz="1800" spc="10" dirty="0">
                <a:latin typeface="Arial MT"/>
                <a:cs typeface="Arial MT"/>
              </a:rPr>
              <a:t>notes and rhythms </a:t>
            </a:r>
            <a:r>
              <a:rPr sz="1800" spc="30" dirty="0">
                <a:latin typeface="Arial MT"/>
                <a:cs typeface="Arial MT"/>
              </a:rPr>
              <a:t>by </a:t>
            </a:r>
            <a:r>
              <a:rPr sz="1800" spc="15" dirty="0">
                <a:latin typeface="Arial MT"/>
                <a:cs typeface="Arial MT"/>
              </a:rPr>
              <a:t>simply </a:t>
            </a:r>
            <a:r>
              <a:rPr sz="1800" dirty="0">
                <a:latin typeface="Arial MT"/>
                <a:cs typeface="Arial MT"/>
              </a:rPr>
              <a:t>running </a:t>
            </a:r>
            <a:r>
              <a:rPr sz="1800" spc="10" dirty="0">
                <a:latin typeface="Arial MT"/>
                <a:cs typeface="Arial MT"/>
              </a:rPr>
              <a:t>the </a:t>
            </a:r>
            <a:r>
              <a:rPr sz="1800" spc="15" dirty="0">
                <a:latin typeface="Arial MT"/>
                <a:cs typeface="Arial MT"/>
              </a:rPr>
              <a:t>quantum </a:t>
            </a:r>
            <a:r>
              <a:rPr sz="1800" spc="20" dirty="0">
                <a:latin typeface="Arial MT"/>
                <a:cs typeface="Arial MT"/>
              </a:rPr>
              <a:t>circuit. </a:t>
            </a:r>
            <a:r>
              <a:rPr sz="1800" spc="-35" dirty="0">
                <a:latin typeface="Arial MT"/>
                <a:cs typeface="Arial MT"/>
              </a:rPr>
              <a:t>The 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corresponding </a:t>
            </a:r>
            <a:r>
              <a:rPr sz="1800" spc="10" dirty="0">
                <a:latin typeface="Arial MT"/>
                <a:cs typeface="Arial MT"/>
              </a:rPr>
              <a:t>notes and rhythms </a:t>
            </a:r>
            <a:r>
              <a:rPr sz="1800" spc="-10" dirty="0">
                <a:latin typeface="Arial MT"/>
                <a:cs typeface="Arial MT"/>
              </a:rPr>
              <a:t>were </a:t>
            </a:r>
            <a:r>
              <a:rPr sz="1800" spc="5" dirty="0">
                <a:latin typeface="Arial MT"/>
                <a:cs typeface="Arial MT"/>
              </a:rPr>
              <a:t>used </a:t>
            </a:r>
            <a:r>
              <a:rPr sz="1800" spc="45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create </a:t>
            </a:r>
            <a:r>
              <a:rPr sz="1800" spc="25" dirty="0">
                <a:latin typeface="Arial MT"/>
                <a:cs typeface="Arial MT"/>
              </a:rPr>
              <a:t>midi </a:t>
            </a:r>
            <a:r>
              <a:rPr sz="1800" spc="20" dirty="0">
                <a:latin typeface="Arial MT"/>
                <a:cs typeface="Arial MT"/>
              </a:rPr>
              <a:t>tracks </a:t>
            </a:r>
            <a:r>
              <a:rPr sz="1800" spc="30" dirty="0">
                <a:latin typeface="Arial MT"/>
                <a:cs typeface="Arial MT"/>
              </a:rPr>
              <a:t>by </a:t>
            </a:r>
            <a:r>
              <a:rPr sz="1800" spc="15" dirty="0">
                <a:latin typeface="Arial MT"/>
                <a:cs typeface="Arial MT"/>
              </a:rPr>
              <a:t>converting 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outcome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musical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notations,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now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once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we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music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notation,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we </a:t>
            </a:r>
            <a:r>
              <a:rPr sz="1800" spc="10" dirty="0">
                <a:latin typeface="Arial MT"/>
                <a:cs typeface="Arial MT"/>
              </a:rPr>
              <a:t>can </a:t>
            </a:r>
            <a:r>
              <a:rPr sz="1800" spc="5" dirty="0">
                <a:latin typeface="Arial MT"/>
                <a:cs typeface="Arial MT"/>
              </a:rPr>
              <a:t>play </a:t>
            </a:r>
            <a:r>
              <a:rPr sz="1800" spc="10" dirty="0">
                <a:latin typeface="Arial MT"/>
                <a:cs typeface="Arial MT"/>
              </a:rPr>
              <a:t>our </a:t>
            </a:r>
            <a:r>
              <a:rPr sz="1800" spc="15" dirty="0">
                <a:latin typeface="Arial MT"/>
                <a:cs typeface="Arial MT"/>
              </a:rPr>
              <a:t>quantum </a:t>
            </a:r>
            <a:r>
              <a:rPr sz="1800" spc="25" dirty="0">
                <a:latin typeface="Arial MT"/>
                <a:cs typeface="Arial MT"/>
              </a:rPr>
              <a:t>computer </a:t>
            </a:r>
            <a:r>
              <a:rPr sz="1800" spc="20" dirty="0">
                <a:latin typeface="Arial MT"/>
                <a:cs typeface="Arial MT"/>
              </a:rPr>
              <a:t>music </a:t>
            </a:r>
            <a:r>
              <a:rPr sz="1800" spc="-10" dirty="0">
                <a:latin typeface="Arial MT"/>
                <a:cs typeface="Arial MT"/>
              </a:rPr>
              <a:t>anywhere </a:t>
            </a:r>
            <a:r>
              <a:rPr sz="1800" dirty="0">
                <a:latin typeface="Arial MT"/>
                <a:cs typeface="Arial MT"/>
              </a:rPr>
              <a:t>anytime. </a:t>
            </a:r>
            <a:r>
              <a:rPr sz="1800" spc="5" dirty="0">
                <a:latin typeface="Arial MT"/>
                <a:cs typeface="Arial MT"/>
              </a:rPr>
              <a:t>Simple </a:t>
            </a:r>
            <a:r>
              <a:rPr sz="1800" spc="15" dirty="0">
                <a:latin typeface="Arial MT"/>
                <a:cs typeface="Arial MT"/>
              </a:rPr>
              <a:t>steps </a:t>
            </a:r>
            <a:r>
              <a:rPr sz="1800" spc="20" dirty="0">
                <a:latin typeface="Arial MT"/>
                <a:cs typeface="Arial MT"/>
              </a:rPr>
              <a:t>that 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can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used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replicate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project,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Arial MT"/>
              <a:cs typeface="Arial MT"/>
            </a:endParaRPr>
          </a:p>
          <a:p>
            <a:pPr marL="411480" indent="-216535">
              <a:lnSpc>
                <a:spcPct val="100000"/>
              </a:lnSpc>
              <a:buSzPct val="121428"/>
              <a:buChar char="•"/>
              <a:tabLst>
                <a:tab pos="412115" algn="l"/>
              </a:tabLst>
            </a:pPr>
            <a:r>
              <a:rPr sz="2100" spc="-5" dirty="0">
                <a:latin typeface="Arial MT"/>
                <a:cs typeface="Arial MT"/>
              </a:rPr>
              <a:t>Preparation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quantum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circuit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30" dirty="0">
                <a:latin typeface="Arial MT"/>
                <a:cs typeface="Arial MT"/>
              </a:rPr>
              <a:t>[1]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2298" y="8188960"/>
            <a:ext cx="243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5E5E5E"/>
                </a:solidFill>
                <a:latin typeface="Arial MT"/>
                <a:cs typeface="Arial MT"/>
              </a:rPr>
              <a:t>[1]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2000" y="5105400"/>
            <a:ext cx="5029200" cy="3352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92600" y="9008944"/>
            <a:ext cx="1143000" cy="36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488440" y="4572000"/>
            <a:ext cx="519160" cy="262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454366" y="8213634"/>
            <a:ext cx="762000" cy="2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112000" y="8185694"/>
            <a:ext cx="762000" cy="2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39" y="487676"/>
            <a:ext cx="86493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SzPct val="121428"/>
              <a:buChar char="•"/>
              <a:tabLst>
                <a:tab pos="228600" algn="l"/>
              </a:tabLst>
            </a:pPr>
            <a:r>
              <a:rPr sz="2100" spc="-5" dirty="0">
                <a:latin typeface="Arial MT"/>
                <a:cs typeface="Arial MT"/>
              </a:rPr>
              <a:t>Creation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60" dirty="0">
                <a:latin typeface="Arial MT"/>
                <a:cs typeface="Arial MT"/>
              </a:rPr>
              <a:t>two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lists,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one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for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45" dirty="0">
                <a:latin typeface="Arial MT"/>
                <a:cs typeface="Arial MT"/>
              </a:rPr>
              <a:t>pitch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and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other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one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for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rhythm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671" y="6096504"/>
            <a:ext cx="12995129" cy="27520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66700" marR="3168650" indent="-215900">
              <a:lnSpc>
                <a:spcPts val="2500"/>
              </a:lnSpc>
              <a:spcBef>
                <a:spcPts val="200"/>
              </a:spcBef>
              <a:buSzPct val="121428"/>
              <a:buChar char="•"/>
              <a:tabLst>
                <a:tab pos="266700" algn="l"/>
              </a:tabLst>
            </a:pPr>
            <a:r>
              <a:rPr sz="2100" spc="-15" dirty="0">
                <a:latin typeface="Arial MT"/>
                <a:cs typeface="Arial MT"/>
              </a:rPr>
              <a:t>For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each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list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quantum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circuit</a:t>
            </a:r>
            <a:r>
              <a:rPr sz="2100" spc="10" dirty="0">
                <a:latin typeface="Arial MT"/>
                <a:cs typeface="Arial MT"/>
              </a:rPr>
              <a:t> was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iterated </a:t>
            </a:r>
            <a:r>
              <a:rPr sz="2100" spc="-20" dirty="0">
                <a:latin typeface="Arial MT"/>
                <a:cs typeface="Arial MT"/>
              </a:rPr>
              <a:t>several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times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always</a:t>
            </a:r>
            <a:r>
              <a:rPr sz="2100" spc="10" dirty="0">
                <a:latin typeface="Arial MT"/>
                <a:cs typeface="Arial MT"/>
              </a:rPr>
              <a:t> beginning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state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where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it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was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measured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previous </a:t>
            </a:r>
            <a:r>
              <a:rPr sz="2100" spc="25" dirty="0">
                <a:latin typeface="Arial MT"/>
                <a:cs typeface="Arial MT"/>
              </a:rPr>
              <a:t>step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350" dirty="0">
              <a:latin typeface="Arial MT"/>
              <a:cs typeface="Arial MT"/>
            </a:endParaRPr>
          </a:p>
          <a:p>
            <a:pPr marL="327660" lvl="1" indent="-216535">
              <a:lnSpc>
                <a:spcPct val="100000"/>
              </a:lnSpc>
              <a:spcBef>
                <a:spcPts val="5"/>
              </a:spcBef>
              <a:buSzPct val="121428"/>
              <a:buChar char="•"/>
              <a:tabLst>
                <a:tab pos="328295" algn="l"/>
              </a:tabLst>
            </a:pPr>
            <a:r>
              <a:rPr sz="2100" dirty="0">
                <a:latin typeface="Arial MT"/>
                <a:cs typeface="Arial MT"/>
              </a:rPr>
              <a:t>Conversion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from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binary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outputs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into </a:t>
            </a:r>
            <a:r>
              <a:rPr sz="2100" spc="15" dirty="0">
                <a:latin typeface="Arial MT"/>
                <a:cs typeface="Arial MT"/>
              </a:rPr>
              <a:t>notes</a:t>
            </a:r>
            <a:r>
              <a:rPr sz="2100" spc="185" dirty="0">
                <a:latin typeface="Arial MT"/>
                <a:cs typeface="Arial MT"/>
              </a:rPr>
              <a:t> </a:t>
            </a:r>
            <a:r>
              <a:rPr sz="2400" spc="22" baseline="20833" dirty="0">
                <a:solidFill>
                  <a:srgbClr val="5E5E5E"/>
                </a:solidFill>
                <a:latin typeface="Arial MT"/>
                <a:cs typeface="Arial MT"/>
              </a:rPr>
              <a:t>(</a:t>
            </a:r>
            <a:r>
              <a:rPr sz="2400" u="sng" spc="22" baseline="20833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 MT"/>
                <a:cs typeface="Arial MT"/>
                <a:hlinkClick r:id="rId2"/>
              </a:rPr>
              <a:t>https://www.dcode.fr/music-sheet</a:t>
            </a:r>
            <a:r>
              <a:rPr sz="2400" spc="22" baseline="20833" dirty="0">
                <a:solidFill>
                  <a:srgbClr val="5E5E5E"/>
                </a:solidFill>
                <a:latin typeface="Arial MT"/>
                <a:cs typeface="Arial MT"/>
              </a:rPr>
              <a:t>)</a:t>
            </a:r>
            <a:endParaRPr sz="2400" baseline="20833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800" dirty="0">
              <a:latin typeface="Arial MT"/>
              <a:cs typeface="Arial MT"/>
            </a:endParaRPr>
          </a:p>
          <a:p>
            <a:pPr marL="361315" lvl="1" indent="-216535">
              <a:lnSpc>
                <a:spcPct val="100000"/>
              </a:lnSpc>
              <a:buSzPct val="121428"/>
              <a:buChar char="•"/>
              <a:tabLst>
                <a:tab pos="361950" algn="l"/>
              </a:tabLst>
            </a:pPr>
            <a:r>
              <a:rPr sz="2100" spc="-5" dirty="0">
                <a:latin typeface="Arial MT"/>
                <a:cs typeface="Arial MT"/>
              </a:rPr>
              <a:t>Creation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spc="-10" dirty="0">
                <a:latin typeface="Arial MT"/>
                <a:cs typeface="Arial MT"/>
              </a:rPr>
              <a:t> MIDI </a:t>
            </a:r>
            <a:r>
              <a:rPr sz="2100" spc="-5" dirty="0">
                <a:latin typeface="Arial MT"/>
                <a:cs typeface="Arial MT"/>
              </a:rPr>
              <a:t>file</a:t>
            </a:r>
            <a:endParaRPr sz="2100" dirty="0">
              <a:latin typeface="Arial MT"/>
              <a:cs typeface="Arial MT"/>
            </a:endParaRPr>
          </a:p>
          <a:p>
            <a:pPr marL="7971790">
              <a:spcBef>
                <a:spcPts val="5"/>
              </a:spcBef>
            </a:pPr>
            <a:r>
              <a:rPr sz="1600" spc="-15" dirty="0" smtClean="0">
                <a:solidFill>
                  <a:srgbClr val="5E5E5E"/>
                </a:solidFill>
                <a:latin typeface="Arial MT"/>
                <a:cs typeface="Arial MT"/>
              </a:rPr>
              <a:t>Reference</a:t>
            </a:r>
            <a:r>
              <a:rPr sz="1600" spc="25" dirty="0" smtClean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E5E5E"/>
                </a:solidFill>
                <a:latin typeface="Arial MT"/>
                <a:cs typeface="Arial MT"/>
              </a:rPr>
              <a:t>:</a:t>
            </a:r>
            <a:r>
              <a:rPr sz="1600" spc="33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5E5E5E"/>
                </a:solidFill>
                <a:latin typeface="Arial MT"/>
                <a:cs typeface="Arial MT"/>
                <a:hlinkClick r:id="rId3"/>
              </a:rPr>
              <a:t>https://</a:t>
            </a:r>
            <a:r>
              <a:rPr sz="1600" spc="15" dirty="0" smtClean="0">
                <a:solidFill>
                  <a:srgbClr val="5E5E5E"/>
                </a:solidFill>
                <a:latin typeface="Arial MT"/>
                <a:cs typeface="Arial MT"/>
                <a:hlinkClick r:id="rId3"/>
              </a:rPr>
              <a:t>arxiv.org/pdf/2110.12408.pdf</a:t>
            </a:r>
            <a:r>
              <a:rPr lang="en-GB" sz="1600" spc="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lang="en-IN" sz="1600" spc="-25" dirty="0" smtClean="0">
                <a:solidFill>
                  <a:srgbClr val="5E5E5E"/>
                </a:solidFill>
                <a:latin typeface="Arial MT"/>
                <a:cs typeface="Arial MT"/>
              </a:rPr>
              <a:t>[1]</a:t>
            </a:r>
            <a:endParaRPr lang="en-IN" sz="1600" dirty="0" smtClean="0">
              <a:latin typeface="Arial MT"/>
              <a:cs typeface="Arial MT"/>
            </a:endParaRPr>
          </a:p>
          <a:p>
            <a:pPr marL="7971790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012" y="1142831"/>
            <a:ext cx="5270500" cy="4565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0012" y="5410200"/>
            <a:ext cx="652188" cy="29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26" y="468067"/>
            <a:ext cx="87788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Future</a:t>
            </a:r>
            <a:r>
              <a:rPr spc="-254" dirty="0"/>
              <a:t> </a:t>
            </a:r>
            <a:r>
              <a:rPr spc="-60" dirty="0"/>
              <a:t>of</a:t>
            </a:r>
            <a:r>
              <a:rPr spc="-250" dirty="0"/>
              <a:t> </a:t>
            </a:r>
            <a:r>
              <a:rPr spc="-105" dirty="0"/>
              <a:t>quantum</a:t>
            </a:r>
            <a:r>
              <a:rPr spc="-254" dirty="0"/>
              <a:t> </a:t>
            </a:r>
            <a:r>
              <a:rPr spc="-150" dirty="0"/>
              <a:t>music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1599340"/>
            <a:ext cx="11049000" cy="689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latin typeface="Arial"/>
                <a:cs typeface="Arial"/>
              </a:rPr>
              <a:t>The</a:t>
            </a:r>
            <a:r>
              <a:rPr sz="3100" b="1" spc="-10" dirty="0">
                <a:latin typeface="Arial"/>
                <a:cs typeface="Arial"/>
              </a:rPr>
              <a:t> </a:t>
            </a:r>
            <a:r>
              <a:rPr sz="3100" b="1" spc="-35" dirty="0">
                <a:latin typeface="Arial"/>
                <a:cs typeface="Arial"/>
              </a:rPr>
              <a:t>Sound</a:t>
            </a:r>
            <a:r>
              <a:rPr sz="3100" b="1" spc="-10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of</a:t>
            </a:r>
            <a:r>
              <a:rPr sz="3100" b="1" spc="-5" dirty="0">
                <a:latin typeface="Arial"/>
                <a:cs typeface="Arial"/>
              </a:rPr>
              <a:t> </a:t>
            </a:r>
            <a:r>
              <a:rPr sz="3100" b="1" spc="15" dirty="0">
                <a:latin typeface="Arial"/>
                <a:cs typeface="Arial"/>
              </a:rPr>
              <a:t>the</a:t>
            </a:r>
            <a:r>
              <a:rPr sz="3100" b="1" spc="-10" dirty="0">
                <a:latin typeface="Arial"/>
                <a:cs typeface="Arial"/>
              </a:rPr>
              <a:t> </a:t>
            </a:r>
            <a:r>
              <a:rPr sz="3100" b="1" spc="-45" dirty="0">
                <a:latin typeface="Arial"/>
                <a:cs typeface="Arial"/>
              </a:rPr>
              <a:t>Future:</a:t>
            </a:r>
            <a:endParaRPr sz="3100" dirty="0">
              <a:latin typeface="Arial"/>
              <a:cs typeface="Arial"/>
            </a:endParaRPr>
          </a:p>
          <a:p>
            <a:pPr marL="12700" marR="5080" algn="just">
              <a:lnSpc>
                <a:spcPts val="2260"/>
              </a:lnSpc>
              <a:spcBef>
                <a:spcPts val="3155"/>
              </a:spcBef>
            </a:pPr>
            <a:r>
              <a:rPr sz="2100" spc="-20" dirty="0">
                <a:latin typeface="Arial MT"/>
                <a:cs typeface="Arial MT"/>
              </a:rPr>
              <a:t>Technology </a:t>
            </a:r>
            <a:r>
              <a:rPr sz="2100" spc="-15" dirty="0">
                <a:latin typeface="Arial MT"/>
                <a:cs typeface="Arial MT"/>
              </a:rPr>
              <a:t>has </a:t>
            </a:r>
            <a:r>
              <a:rPr sz="2100" spc="15" dirty="0">
                <a:latin typeface="Arial MT"/>
                <a:cs typeface="Arial MT"/>
              </a:rPr>
              <a:t>changed </a:t>
            </a:r>
            <a:r>
              <a:rPr sz="2100" spc="20" dirty="0">
                <a:latin typeface="Arial MT"/>
                <a:cs typeface="Arial MT"/>
              </a:rPr>
              <a:t>music </a:t>
            </a:r>
            <a:r>
              <a:rPr sz="2100" spc="-10" dirty="0">
                <a:latin typeface="Arial MT"/>
                <a:cs typeface="Arial MT"/>
              </a:rPr>
              <a:t>forever </a:t>
            </a:r>
            <a:r>
              <a:rPr sz="2100" spc="10" dirty="0">
                <a:latin typeface="Arial MT"/>
                <a:cs typeface="Arial MT"/>
              </a:rPr>
              <a:t>and </a:t>
            </a:r>
            <a:r>
              <a:rPr sz="2100" spc="15" dirty="0">
                <a:latin typeface="Arial MT"/>
                <a:cs typeface="Arial MT"/>
              </a:rPr>
              <a:t>will continue </a:t>
            </a:r>
            <a:r>
              <a:rPr sz="2100" spc="55" dirty="0">
                <a:latin typeface="Arial MT"/>
                <a:cs typeface="Arial MT"/>
              </a:rPr>
              <a:t>to do </a:t>
            </a:r>
            <a:r>
              <a:rPr sz="2100" spc="15" dirty="0">
                <a:latin typeface="Arial MT"/>
                <a:cs typeface="Arial MT"/>
              </a:rPr>
              <a:t>so </a:t>
            </a:r>
            <a:r>
              <a:rPr sz="2100" spc="-25" dirty="0">
                <a:latin typeface="Arial MT"/>
                <a:cs typeface="Arial MT"/>
              </a:rPr>
              <a:t>as </a:t>
            </a:r>
            <a:r>
              <a:rPr sz="2100" spc="15" dirty="0">
                <a:latin typeface="Arial MT"/>
                <a:cs typeface="Arial MT"/>
              </a:rPr>
              <a:t>long </a:t>
            </a:r>
            <a:r>
              <a:rPr sz="2100" spc="-25" dirty="0">
                <a:latin typeface="Arial MT"/>
                <a:cs typeface="Arial MT"/>
              </a:rPr>
              <a:t>as </a:t>
            </a:r>
            <a:r>
              <a:rPr sz="2100" spc="35" dirty="0">
                <a:latin typeface="Arial MT"/>
                <a:cs typeface="Arial MT"/>
              </a:rPr>
              <a:t>it </a:t>
            </a:r>
            <a:r>
              <a:rPr sz="2100" spc="-15" dirty="0">
                <a:latin typeface="Arial MT"/>
                <a:cs typeface="Arial MT"/>
              </a:rPr>
              <a:t>remains 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 </a:t>
            </a:r>
            <a:r>
              <a:rPr sz="2100" spc="25" dirty="0">
                <a:latin typeface="Arial MT"/>
                <a:cs typeface="Arial MT"/>
              </a:rPr>
              <a:t>part </a:t>
            </a:r>
            <a:r>
              <a:rPr sz="2100" spc="35" dirty="0">
                <a:latin typeface="Arial MT"/>
                <a:cs typeface="Arial MT"/>
              </a:rPr>
              <a:t>of </a:t>
            </a:r>
            <a:r>
              <a:rPr sz="2100" dirty="0">
                <a:latin typeface="Arial MT"/>
                <a:cs typeface="Arial MT"/>
              </a:rPr>
              <a:t>human </a:t>
            </a:r>
            <a:r>
              <a:rPr sz="2100" spc="-5" dirty="0">
                <a:latin typeface="Arial MT"/>
                <a:cs typeface="Arial MT"/>
              </a:rPr>
              <a:t>life. </a:t>
            </a:r>
            <a:r>
              <a:rPr sz="2100" spc="-40" dirty="0">
                <a:latin typeface="Arial MT"/>
                <a:cs typeface="Arial MT"/>
              </a:rPr>
              <a:t>Even </a:t>
            </a:r>
            <a:r>
              <a:rPr sz="2100" spc="10" dirty="0">
                <a:latin typeface="Arial MT"/>
                <a:cs typeface="Arial MT"/>
              </a:rPr>
              <a:t>the way </a:t>
            </a:r>
            <a:r>
              <a:rPr sz="2100" spc="60" dirty="0">
                <a:latin typeface="Arial MT"/>
                <a:cs typeface="Arial MT"/>
              </a:rPr>
              <a:t>pop </a:t>
            </a:r>
            <a:r>
              <a:rPr sz="2100" spc="20" dirty="0">
                <a:latin typeface="Arial MT"/>
                <a:cs typeface="Arial MT"/>
              </a:rPr>
              <a:t>music </a:t>
            </a:r>
            <a:r>
              <a:rPr sz="2100" spc="15" dirty="0">
                <a:latin typeface="Arial MT"/>
                <a:cs typeface="Arial MT"/>
              </a:rPr>
              <a:t>sounds </a:t>
            </a:r>
            <a:r>
              <a:rPr sz="2100" spc="-15" dirty="0">
                <a:latin typeface="Arial MT"/>
                <a:cs typeface="Arial MT"/>
              </a:rPr>
              <a:t>has </a:t>
            </a:r>
            <a:r>
              <a:rPr sz="2100" spc="-5" dirty="0">
                <a:latin typeface="Arial MT"/>
                <a:cs typeface="Arial MT"/>
              </a:rPr>
              <a:t>been altered </a:t>
            </a:r>
            <a:r>
              <a:rPr sz="2100" spc="35" dirty="0">
                <a:latin typeface="Arial MT"/>
                <a:cs typeface="Arial MT"/>
              </a:rPr>
              <a:t>by </a:t>
            </a:r>
            <a:r>
              <a:rPr sz="2100" spc="10" dirty="0">
                <a:latin typeface="Arial MT"/>
                <a:cs typeface="Arial MT"/>
              </a:rPr>
              <a:t>the </a:t>
            </a:r>
            <a:r>
              <a:rPr sz="2100" spc="-5" dirty="0">
                <a:latin typeface="Arial MT"/>
                <a:cs typeface="Arial MT"/>
              </a:rPr>
              <a:t>noises 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that </a:t>
            </a:r>
            <a:r>
              <a:rPr sz="2100" spc="30" dirty="0">
                <a:latin typeface="Arial MT"/>
                <a:cs typeface="Arial MT"/>
              </a:rPr>
              <a:t>computers </a:t>
            </a:r>
            <a:r>
              <a:rPr sz="2100" spc="-5" dirty="0">
                <a:latin typeface="Arial MT"/>
                <a:cs typeface="Arial MT"/>
              </a:rPr>
              <a:t>generate, </a:t>
            </a:r>
            <a:r>
              <a:rPr sz="2100" spc="10" dirty="0">
                <a:latin typeface="Arial MT"/>
                <a:cs typeface="Arial MT"/>
              </a:rPr>
              <a:t>giving </a:t>
            </a:r>
            <a:r>
              <a:rPr sz="2100" spc="-15" dirty="0">
                <a:latin typeface="Arial MT"/>
                <a:cs typeface="Arial MT"/>
              </a:rPr>
              <a:t>rise </a:t>
            </a:r>
            <a:r>
              <a:rPr sz="2100" spc="55" dirty="0">
                <a:latin typeface="Arial MT"/>
                <a:cs typeface="Arial MT"/>
              </a:rPr>
              <a:t>to </a:t>
            </a:r>
            <a:r>
              <a:rPr sz="2100" spc="10" dirty="0">
                <a:latin typeface="Arial MT"/>
                <a:cs typeface="Arial MT"/>
              </a:rPr>
              <a:t>the </a:t>
            </a:r>
            <a:r>
              <a:rPr sz="2100" spc="45" dirty="0">
                <a:latin typeface="Arial MT"/>
                <a:cs typeface="Arial MT"/>
              </a:rPr>
              <a:t>“electronic” </a:t>
            </a:r>
            <a:r>
              <a:rPr sz="2100" spc="-15" dirty="0">
                <a:latin typeface="Arial MT"/>
                <a:cs typeface="Arial MT"/>
              </a:rPr>
              <a:t>genre. </a:t>
            </a:r>
            <a:r>
              <a:rPr sz="2100" spc="-55" dirty="0">
                <a:latin typeface="Arial MT"/>
                <a:cs typeface="Arial MT"/>
              </a:rPr>
              <a:t>Tech’s </a:t>
            </a:r>
            <a:r>
              <a:rPr sz="2100" spc="20" dirty="0">
                <a:latin typeface="Arial MT"/>
                <a:cs typeface="Arial MT"/>
              </a:rPr>
              <a:t>effect </a:t>
            </a:r>
            <a:r>
              <a:rPr sz="2100" spc="15" dirty="0">
                <a:latin typeface="Arial MT"/>
                <a:cs typeface="Arial MT"/>
              </a:rPr>
              <a:t>on </a:t>
            </a:r>
            <a:r>
              <a:rPr sz="2100" spc="20" dirty="0">
                <a:latin typeface="Arial MT"/>
                <a:cs typeface="Arial MT"/>
              </a:rPr>
              <a:t>music </a:t>
            </a:r>
            <a:r>
              <a:rPr sz="2100" spc="15" dirty="0">
                <a:latin typeface="Arial MT"/>
                <a:cs typeface="Arial MT"/>
              </a:rPr>
              <a:t>will 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reverberate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through</a:t>
            </a:r>
            <a:r>
              <a:rPr sz="2100" spc="10" dirty="0">
                <a:latin typeface="Arial MT"/>
                <a:cs typeface="Arial MT"/>
              </a:rPr>
              <a:t> the </a:t>
            </a:r>
            <a:r>
              <a:rPr sz="2100" spc="-5" dirty="0">
                <a:latin typeface="Arial MT"/>
                <a:cs typeface="Arial MT"/>
              </a:rPr>
              <a:t>industry,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revolutionising</a:t>
            </a:r>
            <a:r>
              <a:rPr sz="2100" spc="10" dirty="0">
                <a:latin typeface="Arial MT"/>
                <a:cs typeface="Arial MT"/>
              </a:rPr>
              <a:t> the </a:t>
            </a:r>
            <a:r>
              <a:rPr sz="2100" dirty="0">
                <a:latin typeface="Arial MT"/>
                <a:cs typeface="Arial MT"/>
              </a:rPr>
              <a:t>balance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between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artists</a:t>
            </a:r>
            <a:r>
              <a:rPr sz="2100" spc="10" dirty="0">
                <a:latin typeface="Arial MT"/>
                <a:cs typeface="Arial MT"/>
              </a:rPr>
              <a:t> and </a:t>
            </a:r>
            <a:r>
              <a:rPr sz="2100" spc="20" dirty="0">
                <a:latin typeface="Arial MT"/>
                <a:cs typeface="Arial MT"/>
              </a:rPr>
              <a:t>powerful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music </a:t>
            </a:r>
            <a:r>
              <a:rPr sz="2100" spc="-5" dirty="0">
                <a:latin typeface="Arial MT"/>
                <a:cs typeface="Arial MT"/>
              </a:rPr>
              <a:t>labels. </a:t>
            </a:r>
            <a:r>
              <a:rPr sz="2100" spc="-20" dirty="0">
                <a:latin typeface="Arial MT"/>
                <a:cs typeface="Arial MT"/>
              </a:rPr>
              <a:t>This </a:t>
            </a:r>
            <a:r>
              <a:rPr sz="2100" spc="10" dirty="0">
                <a:latin typeface="Arial MT"/>
                <a:cs typeface="Arial MT"/>
              </a:rPr>
              <a:t>opens the </a:t>
            </a:r>
            <a:r>
              <a:rPr sz="2100" spc="35" dirty="0">
                <a:latin typeface="Arial MT"/>
                <a:cs typeface="Arial MT"/>
              </a:rPr>
              <a:t>door </a:t>
            </a:r>
            <a:r>
              <a:rPr sz="2100" spc="25" dirty="0">
                <a:latin typeface="Arial MT"/>
                <a:cs typeface="Arial MT"/>
              </a:rPr>
              <a:t>for </a:t>
            </a:r>
            <a:r>
              <a:rPr sz="2100" spc="-5" dirty="0">
                <a:latin typeface="Arial MT"/>
                <a:cs typeface="Arial MT"/>
              </a:rPr>
              <a:t>more </a:t>
            </a:r>
            <a:r>
              <a:rPr sz="2100" spc="5" dirty="0">
                <a:latin typeface="Arial MT"/>
                <a:cs typeface="Arial MT"/>
              </a:rPr>
              <a:t>niche, experimental </a:t>
            </a:r>
            <a:r>
              <a:rPr sz="2100" spc="20" dirty="0">
                <a:latin typeface="Arial MT"/>
                <a:cs typeface="Arial MT"/>
              </a:rPr>
              <a:t>music </a:t>
            </a:r>
            <a:r>
              <a:rPr sz="2100" spc="55" dirty="0">
                <a:latin typeface="Arial MT"/>
                <a:cs typeface="Arial MT"/>
              </a:rPr>
              <a:t>to </a:t>
            </a:r>
            <a:r>
              <a:rPr sz="2100" spc="-10" dirty="0">
                <a:latin typeface="Arial MT"/>
                <a:cs typeface="Arial MT"/>
              </a:rPr>
              <a:t>reach </a:t>
            </a:r>
            <a:r>
              <a:rPr sz="2100" spc="10" dirty="0">
                <a:latin typeface="Arial MT"/>
                <a:cs typeface="Arial MT"/>
              </a:rPr>
              <a:t>the </a:t>
            </a:r>
            <a:r>
              <a:rPr sz="2100" spc="30" dirty="0">
                <a:latin typeface="Arial MT"/>
                <a:cs typeface="Arial MT"/>
              </a:rPr>
              <a:t>world.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With the </a:t>
            </a:r>
            <a:r>
              <a:rPr sz="2100" spc="5" dirty="0">
                <a:latin typeface="Arial MT"/>
                <a:cs typeface="Arial MT"/>
              </a:rPr>
              <a:t>help </a:t>
            </a:r>
            <a:r>
              <a:rPr sz="2100" spc="35" dirty="0">
                <a:latin typeface="Arial MT"/>
                <a:cs typeface="Arial MT"/>
              </a:rPr>
              <a:t>of </a:t>
            </a:r>
            <a:r>
              <a:rPr sz="2100" spc="25" dirty="0">
                <a:latin typeface="Arial MT"/>
                <a:cs typeface="Arial MT"/>
              </a:rPr>
              <a:t>computers, </a:t>
            </a:r>
            <a:r>
              <a:rPr sz="2100" spc="10" dirty="0">
                <a:latin typeface="Arial MT"/>
                <a:cs typeface="Arial MT"/>
              </a:rPr>
              <a:t>social </a:t>
            </a:r>
            <a:r>
              <a:rPr sz="2100" spc="5" dirty="0">
                <a:latin typeface="Arial MT"/>
                <a:cs typeface="Arial MT"/>
              </a:rPr>
              <a:t>media </a:t>
            </a:r>
            <a:r>
              <a:rPr sz="2100" spc="10" dirty="0">
                <a:latin typeface="Arial MT"/>
                <a:cs typeface="Arial MT"/>
              </a:rPr>
              <a:t>and </a:t>
            </a:r>
            <a:r>
              <a:rPr sz="2100" spc="-25" dirty="0">
                <a:latin typeface="Arial MT"/>
                <a:cs typeface="Arial MT"/>
              </a:rPr>
              <a:t>even </a:t>
            </a:r>
            <a:r>
              <a:rPr sz="2100" spc="-30" dirty="0">
                <a:latin typeface="Arial MT"/>
                <a:cs typeface="Arial MT"/>
              </a:rPr>
              <a:t>AI, </a:t>
            </a:r>
            <a:r>
              <a:rPr sz="2100" spc="15" dirty="0">
                <a:latin typeface="Arial MT"/>
                <a:cs typeface="Arial MT"/>
              </a:rPr>
              <a:t>almost </a:t>
            </a:r>
            <a:r>
              <a:rPr sz="2100" spc="5" dirty="0">
                <a:latin typeface="Arial MT"/>
                <a:cs typeface="Arial MT"/>
              </a:rPr>
              <a:t>anything </a:t>
            </a:r>
            <a:r>
              <a:rPr sz="2100" spc="-5" dirty="0">
                <a:latin typeface="Arial MT"/>
                <a:cs typeface="Arial MT"/>
              </a:rPr>
              <a:t>is </a:t>
            </a:r>
            <a:r>
              <a:rPr sz="2100" spc="15" dirty="0">
                <a:latin typeface="Arial MT"/>
                <a:cs typeface="Arial MT"/>
              </a:rPr>
              <a:t>possible </a:t>
            </a:r>
            <a:r>
              <a:rPr sz="2100" spc="-5" dirty="0">
                <a:latin typeface="Arial MT"/>
                <a:cs typeface="Arial MT"/>
              </a:rPr>
              <a:t>in 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tomorrow’s music </a:t>
            </a:r>
            <a:r>
              <a:rPr sz="2100" spc="-15" dirty="0">
                <a:latin typeface="Arial MT"/>
                <a:cs typeface="Arial MT"/>
              </a:rPr>
              <a:t>scene.The </a:t>
            </a:r>
            <a:r>
              <a:rPr sz="2100" spc="35" dirty="0">
                <a:latin typeface="Arial MT"/>
                <a:cs typeface="Arial MT"/>
              </a:rPr>
              <a:t>impact of </a:t>
            </a:r>
            <a:r>
              <a:rPr sz="2100" spc="20" dirty="0">
                <a:latin typeface="Arial MT"/>
                <a:cs typeface="Arial MT"/>
              </a:rPr>
              <a:t>quantum </a:t>
            </a:r>
            <a:r>
              <a:rPr sz="2100" spc="30" dirty="0">
                <a:latin typeface="Arial MT"/>
                <a:cs typeface="Arial MT"/>
              </a:rPr>
              <a:t>computer </a:t>
            </a:r>
            <a:r>
              <a:rPr sz="2100" spc="15" dirty="0">
                <a:latin typeface="Arial MT"/>
                <a:cs typeface="Arial MT"/>
              </a:rPr>
              <a:t>will be </a:t>
            </a:r>
            <a:r>
              <a:rPr sz="2100" dirty="0">
                <a:latin typeface="Arial MT"/>
                <a:cs typeface="Arial MT"/>
              </a:rPr>
              <a:t>revolutionary </a:t>
            </a:r>
            <a:r>
              <a:rPr sz="2100" spc="10" dirty="0">
                <a:latin typeface="Arial MT"/>
                <a:cs typeface="Arial MT"/>
              </a:rPr>
              <a:t>and </a:t>
            </a:r>
            <a:r>
              <a:rPr sz="2100" spc="35" dirty="0">
                <a:latin typeface="Arial MT"/>
                <a:cs typeface="Arial MT"/>
              </a:rPr>
              <a:t>it </a:t>
            </a:r>
            <a:r>
              <a:rPr sz="2100" spc="15" dirty="0">
                <a:latin typeface="Arial MT"/>
                <a:cs typeface="Arial MT"/>
              </a:rPr>
              <a:t>will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change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way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we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produced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music</a:t>
            </a:r>
            <a:r>
              <a:rPr sz="2100" dirty="0">
                <a:latin typeface="Arial MT"/>
                <a:cs typeface="Arial MT"/>
              </a:rPr>
              <a:t> before.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100" b="1" spc="20" dirty="0">
                <a:latin typeface="Arial"/>
                <a:cs typeface="Arial"/>
              </a:rPr>
              <a:t>Music</a:t>
            </a:r>
            <a:r>
              <a:rPr sz="3100" b="1" spc="-5" dirty="0">
                <a:latin typeface="Arial"/>
                <a:cs typeface="Arial"/>
              </a:rPr>
              <a:t> </a:t>
            </a:r>
            <a:r>
              <a:rPr sz="3100" b="1" spc="-20" dirty="0">
                <a:latin typeface="Arial"/>
                <a:cs typeface="Arial"/>
              </a:rPr>
              <a:t>Driven</a:t>
            </a:r>
            <a:r>
              <a:rPr sz="3100" b="1" dirty="0">
                <a:latin typeface="Arial"/>
                <a:cs typeface="Arial"/>
              </a:rPr>
              <a:t> </a:t>
            </a:r>
            <a:r>
              <a:rPr sz="3100" b="1" spc="-60" dirty="0">
                <a:latin typeface="Arial"/>
                <a:cs typeface="Arial"/>
              </a:rPr>
              <a:t>by</a:t>
            </a:r>
            <a:r>
              <a:rPr sz="3100" b="1" dirty="0">
                <a:latin typeface="Arial"/>
                <a:cs typeface="Arial"/>
              </a:rPr>
              <a:t> </a:t>
            </a:r>
            <a:r>
              <a:rPr sz="3100" b="1" spc="-35" dirty="0">
                <a:latin typeface="Arial"/>
                <a:cs typeface="Arial"/>
              </a:rPr>
              <a:t>AI</a:t>
            </a:r>
            <a:r>
              <a:rPr sz="3100" b="1" dirty="0">
                <a:latin typeface="Arial"/>
                <a:cs typeface="Arial"/>
              </a:rPr>
              <a:t> and </a:t>
            </a:r>
            <a:r>
              <a:rPr sz="3100" b="1" spc="-25" dirty="0">
                <a:latin typeface="Arial"/>
                <a:cs typeface="Arial"/>
              </a:rPr>
              <a:t>Algorithm</a:t>
            </a:r>
            <a:r>
              <a:rPr sz="3100" b="1" dirty="0">
                <a:latin typeface="Arial"/>
                <a:cs typeface="Arial"/>
              </a:rPr>
              <a:t> </a:t>
            </a:r>
            <a:r>
              <a:rPr sz="3100" b="1" spc="-65" dirty="0">
                <a:latin typeface="Arial"/>
                <a:cs typeface="Arial"/>
              </a:rPr>
              <a:t>Technology:</a:t>
            </a:r>
            <a:endParaRPr sz="3100" dirty="0">
              <a:latin typeface="Arial"/>
              <a:cs typeface="Arial"/>
            </a:endParaRPr>
          </a:p>
          <a:p>
            <a:pPr marL="12700" marR="215900" algn="just">
              <a:lnSpc>
                <a:spcPts val="2260"/>
              </a:lnSpc>
              <a:spcBef>
                <a:spcPts val="3155"/>
              </a:spcBef>
            </a:pPr>
            <a:r>
              <a:rPr sz="2100" spc="-20" dirty="0">
                <a:latin typeface="Arial MT"/>
                <a:cs typeface="Arial MT"/>
              </a:rPr>
              <a:t>A.I. </a:t>
            </a:r>
            <a:r>
              <a:rPr sz="2100" spc="-5" dirty="0">
                <a:latin typeface="Arial MT"/>
                <a:cs typeface="Arial MT"/>
              </a:rPr>
              <a:t>is </a:t>
            </a:r>
            <a:r>
              <a:rPr sz="2100" spc="10" dirty="0">
                <a:latin typeface="Arial MT"/>
                <a:cs typeface="Arial MT"/>
              </a:rPr>
              <a:t>the </a:t>
            </a:r>
            <a:r>
              <a:rPr sz="2100" spc="15" dirty="0">
                <a:latin typeface="Arial MT"/>
                <a:cs typeface="Arial MT"/>
              </a:rPr>
              <a:t>ability </a:t>
            </a:r>
            <a:r>
              <a:rPr sz="2100" spc="35" dirty="0">
                <a:latin typeface="Arial MT"/>
                <a:cs typeface="Arial MT"/>
              </a:rPr>
              <a:t>of </a:t>
            </a:r>
            <a:r>
              <a:rPr sz="2100" spc="-45" dirty="0">
                <a:latin typeface="Arial MT"/>
                <a:cs typeface="Arial MT"/>
              </a:rPr>
              <a:t>a </a:t>
            </a:r>
            <a:r>
              <a:rPr sz="2100" spc="30" dirty="0">
                <a:latin typeface="Arial MT"/>
                <a:cs typeface="Arial MT"/>
              </a:rPr>
              <a:t>computer </a:t>
            </a:r>
            <a:r>
              <a:rPr sz="2100" spc="55" dirty="0">
                <a:latin typeface="Arial MT"/>
                <a:cs typeface="Arial MT"/>
              </a:rPr>
              <a:t>to </a:t>
            </a:r>
            <a:r>
              <a:rPr sz="2100" spc="35" dirty="0">
                <a:latin typeface="Arial MT"/>
                <a:cs typeface="Arial MT"/>
              </a:rPr>
              <a:t>not </a:t>
            </a:r>
            <a:r>
              <a:rPr sz="2100" spc="5" dirty="0">
                <a:latin typeface="Arial MT"/>
                <a:cs typeface="Arial MT"/>
              </a:rPr>
              <a:t>only </a:t>
            </a:r>
            <a:r>
              <a:rPr sz="2100" spc="-10" dirty="0">
                <a:latin typeface="Arial MT"/>
                <a:cs typeface="Arial MT"/>
              </a:rPr>
              <a:t>retain </a:t>
            </a:r>
            <a:r>
              <a:rPr sz="2100" spc="10" dirty="0">
                <a:latin typeface="Arial MT"/>
                <a:cs typeface="Arial MT"/>
              </a:rPr>
              <a:t>and </a:t>
            </a:r>
            <a:r>
              <a:rPr sz="2100" dirty="0">
                <a:latin typeface="Arial MT"/>
                <a:cs typeface="Arial MT"/>
              </a:rPr>
              <a:t>regurgitate </a:t>
            </a:r>
            <a:r>
              <a:rPr sz="2100" spc="10" dirty="0">
                <a:latin typeface="Arial MT"/>
                <a:cs typeface="Arial MT"/>
              </a:rPr>
              <a:t>certain </a:t>
            </a:r>
            <a:r>
              <a:rPr sz="2100" spc="15" dirty="0">
                <a:latin typeface="Arial MT"/>
                <a:cs typeface="Arial MT"/>
              </a:rPr>
              <a:t>information, </a:t>
            </a:r>
            <a:r>
              <a:rPr sz="2100" spc="50" dirty="0">
                <a:latin typeface="Arial MT"/>
                <a:cs typeface="Arial MT"/>
              </a:rPr>
              <a:t>but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55" dirty="0">
                <a:latin typeface="Arial MT"/>
                <a:cs typeface="Arial MT"/>
              </a:rPr>
              <a:t>to </a:t>
            </a:r>
            <a:r>
              <a:rPr sz="2100" spc="-10" dirty="0">
                <a:latin typeface="Arial MT"/>
                <a:cs typeface="Arial MT"/>
              </a:rPr>
              <a:t>evolve, learn, </a:t>
            </a:r>
            <a:r>
              <a:rPr sz="2100" spc="10" dirty="0">
                <a:latin typeface="Arial MT"/>
                <a:cs typeface="Arial MT"/>
              </a:rPr>
              <a:t>and </a:t>
            </a:r>
            <a:r>
              <a:rPr sz="2100" spc="-5" dirty="0">
                <a:latin typeface="Arial MT"/>
                <a:cs typeface="Arial MT"/>
              </a:rPr>
              <a:t>create </a:t>
            </a:r>
            <a:r>
              <a:rPr sz="2100" spc="10" dirty="0">
                <a:latin typeface="Arial MT"/>
                <a:cs typeface="Arial MT"/>
              </a:rPr>
              <a:t>new </a:t>
            </a:r>
            <a:r>
              <a:rPr sz="2100" spc="5" dirty="0">
                <a:latin typeface="Arial MT"/>
                <a:cs typeface="Arial MT"/>
              </a:rPr>
              <a:t>ways </a:t>
            </a:r>
            <a:r>
              <a:rPr sz="2100" spc="35" dirty="0">
                <a:latin typeface="Arial MT"/>
                <a:cs typeface="Arial MT"/>
              </a:rPr>
              <a:t>of </a:t>
            </a:r>
            <a:r>
              <a:rPr sz="2100" spc="10" dirty="0">
                <a:latin typeface="Arial MT"/>
                <a:cs typeface="Arial MT"/>
              </a:rPr>
              <a:t>interpreting and reciting </a:t>
            </a:r>
            <a:r>
              <a:rPr sz="2100" spc="15" dirty="0">
                <a:latin typeface="Arial MT"/>
                <a:cs typeface="Arial MT"/>
              </a:rPr>
              <a:t>information. </a:t>
            </a:r>
            <a:r>
              <a:rPr sz="2100" spc="-40" dirty="0">
                <a:latin typeface="Arial MT"/>
                <a:cs typeface="Arial MT"/>
              </a:rPr>
              <a:t>The </a:t>
            </a:r>
            <a:r>
              <a:rPr sz="2100" spc="25" dirty="0">
                <a:latin typeface="Arial MT"/>
                <a:cs typeface="Arial MT"/>
              </a:rPr>
              <a:t>best </a:t>
            </a:r>
            <a:r>
              <a:rPr sz="2100" spc="3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comparison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for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this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technology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 </a:t>
            </a:r>
            <a:r>
              <a:rPr sz="2100" spc="5" dirty="0">
                <a:latin typeface="Arial MT"/>
                <a:cs typeface="Arial MT"/>
              </a:rPr>
              <a:t>brain </a:t>
            </a:r>
            <a:r>
              <a:rPr sz="2100" spc="-120" dirty="0">
                <a:latin typeface="Arial MT"/>
                <a:cs typeface="Arial MT"/>
              </a:rPr>
              <a:t>–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45" dirty="0">
                <a:latin typeface="Arial MT"/>
                <a:cs typeface="Arial MT"/>
              </a:rPr>
              <a:t>a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mechanism </a:t>
            </a:r>
            <a:r>
              <a:rPr sz="2100" spc="25" dirty="0">
                <a:latin typeface="Arial MT"/>
                <a:cs typeface="Arial MT"/>
              </a:rPr>
              <a:t>that</a:t>
            </a:r>
            <a:r>
              <a:rPr sz="2100" spc="10" dirty="0">
                <a:latin typeface="Arial MT"/>
                <a:cs typeface="Arial MT"/>
              </a:rPr>
              <a:t> can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not</a:t>
            </a:r>
            <a:r>
              <a:rPr sz="2100" spc="5" dirty="0">
                <a:latin typeface="Arial MT"/>
                <a:cs typeface="Arial MT"/>
              </a:rPr>
              <a:t> only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learn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30" dirty="0">
                <a:latin typeface="Arial MT"/>
                <a:cs typeface="Arial MT"/>
              </a:rPr>
              <a:t>about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25" dirty="0">
                <a:latin typeface="Arial MT"/>
                <a:cs typeface="Arial MT"/>
              </a:rPr>
              <a:t>its </a:t>
            </a:r>
            <a:r>
              <a:rPr sz="2100" dirty="0">
                <a:latin typeface="Arial MT"/>
                <a:cs typeface="Arial MT"/>
              </a:rPr>
              <a:t>environment, </a:t>
            </a:r>
            <a:r>
              <a:rPr sz="2100" spc="50" dirty="0">
                <a:latin typeface="Arial MT"/>
                <a:cs typeface="Arial MT"/>
              </a:rPr>
              <a:t>but </a:t>
            </a:r>
            <a:r>
              <a:rPr sz="2100" spc="10" dirty="0">
                <a:latin typeface="Arial MT"/>
                <a:cs typeface="Arial MT"/>
              </a:rPr>
              <a:t>can </a:t>
            </a:r>
            <a:r>
              <a:rPr sz="2100" spc="-10" dirty="0">
                <a:latin typeface="Arial MT"/>
                <a:cs typeface="Arial MT"/>
              </a:rPr>
              <a:t>learn </a:t>
            </a:r>
            <a:r>
              <a:rPr sz="2100" spc="30" dirty="0">
                <a:latin typeface="Arial MT"/>
                <a:cs typeface="Arial MT"/>
              </a:rPr>
              <a:t>about </a:t>
            </a:r>
            <a:r>
              <a:rPr sz="2100" spc="10" dirty="0">
                <a:latin typeface="Arial MT"/>
                <a:cs typeface="Arial MT"/>
              </a:rPr>
              <a:t>itself, and </a:t>
            </a:r>
            <a:r>
              <a:rPr sz="2100" spc="-5" dirty="0">
                <a:latin typeface="Arial MT"/>
                <a:cs typeface="Arial MT"/>
              </a:rPr>
              <a:t>in </a:t>
            </a:r>
            <a:r>
              <a:rPr sz="2100" spc="25" dirty="0">
                <a:latin typeface="Arial MT"/>
                <a:cs typeface="Arial MT"/>
              </a:rPr>
              <a:t>turn </a:t>
            </a:r>
            <a:r>
              <a:rPr sz="2100" spc="10" dirty="0">
                <a:latin typeface="Arial MT"/>
                <a:cs typeface="Arial MT"/>
              </a:rPr>
              <a:t>begin </a:t>
            </a:r>
            <a:r>
              <a:rPr sz="2100" spc="55" dirty="0">
                <a:latin typeface="Arial MT"/>
                <a:cs typeface="Arial MT"/>
              </a:rPr>
              <a:t>to </a:t>
            </a:r>
            <a:r>
              <a:rPr sz="2100" spc="-10" dirty="0">
                <a:latin typeface="Arial MT"/>
                <a:cs typeface="Arial MT"/>
              </a:rPr>
              <a:t>learn </a:t>
            </a:r>
            <a:r>
              <a:rPr sz="2100" spc="-5" dirty="0">
                <a:latin typeface="Arial MT"/>
                <a:cs typeface="Arial MT"/>
              </a:rPr>
              <a:t>in </a:t>
            </a:r>
            <a:r>
              <a:rPr sz="2100" spc="10" dirty="0">
                <a:latin typeface="Arial MT"/>
                <a:cs typeface="Arial MT"/>
              </a:rPr>
              <a:t>new </a:t>
            </a:r>
            <a:r>
              <a:rPr sz="2100" spc="5" dirty="0">
                <a:latin typeface="Arial MT"/>
                <a:cs typeface="Arial MT"/>
              </a:rPr>
              <a:t>ways </a:t>
            </a:r>
            <a:r>
              <a:rPr sz="2100" spc="-25" dirty="0">
                <a:latin typeface="Arial MT"/>
                <a:cs typeface="Arial MT"/>
              </a:rPr>
              <a:t>an </a:t>
            </a:r>
            <a:r>
              <a:rPr sz="2100" spc="-20" dirty="0">
                <a:latin typeface="Arial MT"/>
                <a:cs typeface="Arial MT"/>
              </a:rPr>
              <a:t>A.I.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includes </a:t>
            </a:r>
            <a:r>
              <a:rPr sz="2100" spc="15" dirty="0">
                <a:latin typeface="Arial MT"/>
                <a:cs typeface="Arial MT"/>
              </a:rPr>
              <a:t>algorithms </a:t>
            </a:r>
            <a:r>
              <a:rPr sz="2100" spc="50" dirty="0">
                <a:latin typeface="Arial MT"/>
                <a:cs typeface="Arial MT"/>
              </a:rPr>
              <a:t>but </a:t>
            </a:r>
            <a:r>
              <a:rPr sz="2100" spc="-5" dirty="0">
                <a:latin typeface="Arial MT"/>
                <a:cs typeface="Arial MT"/>
              </a:rPr>
              <a:t>also </a:t>
            </a:r>
            <a:r>
              <a:rPr sz="2100" spc="15" dirty="0">
                <a:latin typeface="Arial MT"/>
                <a:cs typeface="Arial MT"/>
              </a:rPr>
              <a:t>implements </a:t>
            </a:r>
            <a:r>
              <a:rPr sz="2100" spc="-15" dirty="0">
                <a:latin typeface="Arial MT"/>
                <a:cs typeface="Arial MT"/>
              </a:rPr>
              <a:t>general </a:t>
            </a:r>
            <a:r>
              <a:rPr sz="2100" spc="-5" dirty="0">
                <a:latin typeface="Arial MT"/>
                <a:cs typeface="Arial MT"/>
              </a:rPr>
              <a:t>reasoning, </a:t>
            </a:r>
            <a:r>
              <a:rPr sz="2100" spc="10" dirty="0">
                <a:latin typeface="Arial MT"/>
                <a:cs typeface="Arial MT"/>
              </a:rPr>
              <a:t>and </a:t>
            </a:r>
            <a:r>
              <a:rPr sz="2100" spc="20" dirty="0">
                <a:latin typeface="Arial MT"/>
                <a:cs typeface="Arial MT"/>
              </a:rPr>
              <a:t>self-correction </a:t>
            </a:r>
            <a:r>
              <a:rPr sz="2100" spc="15" dirty="0">
                <a:latin typeface="Arial MT"/>
                <a:cs typeface="Arial MT"/>
              </a:rPr>
              <a:t>or </a:t>
            </a:r>
            <a:r>
              <a:rPr sz="2100" spc="20" dirty="0">
                <a:latin typeface="Arial MT"/>
                <a:cs typeface="Arial MT"/>
              </a:rPr>
              <a:t> adaption </a:t>
            </a:r>
            <a:r>
              <a:rPr sz="2100" spc="5" dirty="0">
                <a:latin typeface="Arial MT"/>
                <a:cs typeface="Arial MT"/>
              </a:rPr>
              <a:t>mechanisms. </a:t>
            </a:r>
            <a:r>
              <a:rPr sz="2100" spc="10" dirty="0">
                <a:latin typeface="Arial MT"/>
                <a:cs typeface="Arial MT"/>
              </a:rPr>
              <a:t>Although </a:t>
            </a:r>
            <a:r>
              <a:rPr sz="2100" spc="-20" dirty="0">
                <a:latin typeface="Arial MT"/>
                <a:cs typeface="Arial MT"/>
              </a:rPr>
              <a:t>A.I. </a:t>
            </a:r>
            <a:r>
              <a:rPr sz="2100" spc="-5" dirty="0">
                <a:latin typeface="Arial MT"/>
                <a:cs typeface="Arial MT"/>
              </a:rPr>
              <a:t>is </a:t>
            </a:r>
            <a:r>
              <a:rPr sz="2100" spc="15" dirty="0">
                <a:latin typeface="Arial MT"/>
                <a:cs typeface="Arial MT"/>
              </a:rPr>
              <a:t>still </a:t>
            </a:r>
            <a:r>
              <a:rPr sz="2100" spc="-5" dirty="0">
                <a:latin typeface="Arial MT"/>
                <a:cs typeface="Arial MT"/>
              </a:rPr>
              <a:t>in </a:t>
            </a:r>
            <a:r>
              <a:rPr sz="2100" spc="25" dirty="0">
                <a:latin typeface="Arial MT"/>
                <a:cs typeface="Arial MT"/>
              </a:rPr>
              <a:t>its </a:t>
            </a:r>
            <a:r>
              <a:rPr sz="2100" spc="5" dirty="0">
                <a:latin typeface="Arial MT"/>
                <a:cs typeface="Arial MT"/>
              </a:rPr>
              <a:t>initial stages, </a:t>
            </a:r>
            <a:r>
              <a:rPr sz="2100" spc="15" dirty="0">
                <a:latin typeface="Arial MT"/>
                <a:cs typeface="Arial MT"/>
              </a:rPr>
              <a:t>once </a:t>
            </a:r>
            <a:r>
              <a:rPr sz="2100" spc="35" dirty="0">
                <a:latin typeface="Arial MT"/>
                <a:cs typeface="Arial MT"/>
              </a:rPr>
              <a:t>it </a:t>
            </a:r>
            <a:r>
              <a:rPr sz="2100" spc="20" dirty="0">
                <a:latin typeface="Arial MT"/>
                <a:cs typeface="Arial MT"/>
              </a:rPr>
              <a:t>becomes </a:t>
            </a:r>
            <a:r>
              <a:rPr sz="2100" spc="5" dirty="0">
                <a:latin typeface="Arial MT"/>
                <a:cs typeface="Arial MT"/>
              </a:rPr>
              <a:t>fully </a:t>
            </a:r>
            <a:r>
              <a:rPr sz="2100" spc="10" dirty="0">
                <a:latin typeface="Arial MT"/>
                <a:cs typeface="Arial MT"/>
              </a:rPr>
              <a:t> developed, </a:t>
            </a:r>
            <a:r>
              <a:rPr sz="2100" spc="-10" dirty="0">
                <a:latin typeface="Arial MT"/>
                <a:cs typeface="Arial MT"/>
              </a:rPr>
              <a:t>there </a:t>
            </a:r>
            <a:r>
              <a:rPr sz="2100" spc="-5" dirty="0">
                <a:latin typeface="Arial MT"/>
                <a:cs typeface="Arial MT"/>
              </a:rPr>
              <a:t>is </a:t>
            </a:r>
            <a:r>
              <a:rPr sz="2100" spc="15" dirty="0">
                <a:latin typeface="Arial MT"/>
                <a:cs typeface="Arial MT"/>
              </a:rPr>
              <a:t>no </a:t>
            </a:r>
            <a:r>
              <a:rPr sz="2100" spc="10" dirty="0">
                <a:latin typeface="Arial MT"/>
                <a:cs typeface="Arial MT"/>
              </a:rPr>
              <a:t>telling </a:t>
            </a:r>
            <a:r>
              <a:rPr sz="2100" spc="35" dirty="0">
                <a:latin typeface="Arial MT"/>
                <a:cs typeface="Arial MT"/>
              </a:rPr>
              <a:t>how </a:t>
            </a:r>
            <a:r>
              <a:rPr sz="2100" spc="15" dirty="0">
                <a:latin typeface="Arial MT"/>
                <a:cs typeface="Arial MT"/>
              </a:rPr>
              <a:t>capable </a:t>
            </a:r>
            <a:r>
              <a:rPr sz="2100" spc="-45" dirty="0">
                <a:latin typeface="Arial MT"/>
                <a:cs typeface="Arial MT"/>
              </a:rPr>
              <a:t>a </a:t>
            </a:r>
            <a:r>
              <a:rPr sz="2100" spc="20" dirty="0">
                <a:latin typeface="Arial MT"/>
                <a:cs typeface="Arial MT"/>
              </a:rPr>
              <a:t>technology </a:t>
            </a:r>
            <a:r>
              <a:rPr sz="2100" spc="35" dirty="0">
                <a:latin typeface="Arial MT"/>
                <a:cs typeface="Arial MT"/>
              </a:rPr>
              <a:t>it </a:t>
            </a:r>
            <a:r>
              <a:rPr sz="2100" spc="15" dirty="0">
                <a:latin typeface="Arial MT"/>
                <a:cs typeface="Arial MT"/>
              </a:rPr>
              <a:t>will </a:t>
            </a:r>
            <a:r>
              <a:rPr sz="2100" spc="20" dirty="0">
                <a:latin typeface="Arial MT"/>
                <a:cs typeface="Arial MT"/>
              </a:rPr>
              <a:t>become. AI/ML </a:t>
            </a:r>
            <a:r>
              <a:rPr sz="2100" spc="15" dirty="0">
                <a:latin typeface="Arial MT"/>
                <a:cs typeface="Arial MT"/>
              </a:rPr>
              <a:t>will </a:t>
            </a:r>
            <a:r>
              <a:rPr sz="2100" spc="20" dirty="0">
                <a:latin typeface="Arial MT"/>
                <a:cs typeface="Arial MT"/>
              </a:rPr>
              <a:t>bring 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quantum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20" dirty="0">
                <a:latin typeface="Arial MT"/>
                <a:cs typeface="Arial MT"/>
              </a:rPr>
              <a:t>music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55" dirty="0">
                <a:latin typeface="Arial MT"/>
                <a:cs typeface="Arial MT"/>
              </a:rPr>
              <a:t>to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new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height,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and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improve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our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way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understanding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35" dirty="0">
                <a:latin typeface="Arial MT"/>
                <a:cs typeface="Arial MT"/>
              </a:rPr>
              <a:t>of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music.</a:t>
            </a:r>
            <a:endParaRPr sz="2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471" y="228600"/>
            <a:ext cx="5890838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500" dirty="0" smtClean="0"/>
              <a:t>Current Work</a:t>
            </a:r>
            <a:endParaRPr sz="3500" dirty="0"/>
          </a:p>
        </p:txBody>
      </p:sp>
      <p:sp>
        <p:nvSpPr>
          <p:cNvPr id="3" name="object 3"/>
          <p:cNvSpPr txBox="1"/>
          <p:nvPr/>
        </p:nvSpPr>
        <p:spPr>
          <a:xfrm>
            <a:off x="335968" y="1113794"/>
            <a:ext cx="12520238" cy="25648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620"/>
              </a:lnSpc>
            </a:pPr>
            <a:r>
              <a:rPr sz="2400" spc="-45" dirty="0" smtClean="0">
                <a:latin typeface="Arial MT"/>
                <a:cs typeface="Arial MT"/>
              </a:rPr>
              <a:t>The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system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25" dirty="0" err="1" smtClean="0">
                <a:latin typeface="Arial MT"/>
                <a:cs typeface="Arial MT"/>
              </a:rPr>
              <a:t>qgMuse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15" dirty="0" smtClean="0">
                <a:latin typeface="Arial MT"/>
                <a:cs typeface="Arial MT"/>
              </a:rPr>
              <a:t>lays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some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30" dirty="0">
                <a:latin typeface="Arial MT"/>
                <a:cs typeface="Arial MT"/>
              </a:rPr>
              <a:t>groundwork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new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ways </a:t>
            </a:r>
            <a:r>
              <a:rPr sz="2400" spc="40" dirty="0">
                <a:latin typeface="Arial MT"/>
                <a:cs typeface="Arial MT"/>
              </a:rPr>
              <a:t>of </a:t>
            </a:r>
            <a:r>
              <a:rPr sz="2400" spc="5" dirty="0">
                <a:latin typeface="Arial MT"/>
                <a:cs typeface="Arial MT"/>
              </a:rPr>
              <a:t>addressing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spc="15" dirty="0">
                <a:latin typeface="Arial MT"/>
                <a:cs typeface="Arial MT"/>
              </a:rPr>
              <a:t>significant </a:t>
            </a:r>
            <a:r>
              <a:rPr sz="2400" spc="25" dirty="0">
                <a:latin typeface="Arial MT"/>
                <a:cs typeface="Arial MT"/>
              </a:rPr>
              <a:t>problem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35" dirty="0">
                <a:latin typeface="Arial MT"/>
                <a:cs typeface="Arial MT"/>
              </a:rPr>
              <a:t>computer </a:t>
            </a:r>
            <a:r>
              <a:rPr sz="2400" spc="25" dirty="0">
                <a:latin typeface="Arial MT"/>
                <a:cs typeface="Arial MT"/>
              </a:rPr>
              <a:t>music </a:t>
            </a:r>
            <a:r>
              <a:rPr sz="2400" spc="-20" dirty="0">
                <a:latin typeface="Arial MT"/>
                <a:cs typeface="Arial MT"/>
              </a:rPr>
              <a:t>research, </a:t>
            </a:r>
            <a:r>
              <a:rPr sz="2400" spc="20" dirty="0">
                <a:latin typeface="Arial MT"/>
                <a:cs typeface="Arial MT"/>
              </a:rPr>
              <a:t>unstructured 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random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search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for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desired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music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features.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Arial MT"/>
              <a:cs typeface="Arial MT"/>
            </a:endParaRPr>
          </a:p>
          <a:p>
            <a:pPr marL="12700" marR="64135">
              <a:lnSpc>
                <a:spcPts val="2620"/>
              </a:lnSpc>
            </a:pPr>
            <a:r>
              <a:rPr sz="2400" spc="10" dirty="0">
                <a:latin typeface="Arial MT"/>
                <a:cs typeface="Arial MT"/>
              </a:rPr>
              <a:t>Projects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like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Quantum</a:t>
            </a:r>
            <a:r>
              <a:rPr sz="2400" spc="20" dirty="0">
                <a:latin typeface="Arial MT"/>
                <a:cs typeface="Arial MT"/>
              </a:rPr>
              <a:t> Music(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http://quantummusic.org</a:t>
            </a:r>
            <a:r>
              <a:rPr sz="2400" spc="20" dirty="0">
                <a:latin typeface="Arial MT"/>
                <a:cs typeface="Arial MT"/>
              </a:rPr>
              <a:t>) </a:t>
            </a:r>
            <a:r>
              <a:rPr sz="2400" spc="-50" dirty="0">
                <a:latin typeface="Arial MT"/>
                <a:cs typeface="Arial MT"/>
              </a:rPr>
              <a:t>are</a:t>
            </a:r>
            <a:r>
              <a:rPr sz="2400" spc="20" dirty="0">
                <a:latin typeface="Arial MT"/>
                <a:cs typeface="Arial MT"/>
              </a:rPr>
              <a:t> bringing </a:t>
            </a:r>
            <a:r>
              <a:rPr sz="2400" spc="10" dirty="0">
                <a:latin typeface="Arial MT"/>
                <a:cs typeface="Arial MT"/>
              </a:rPr>
              <a:t>scientists/researchers/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musicians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together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6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40" dirty="0">
                <a:latin typeface="Arial MT"/>
                <a:cs typeface="Arial MT"/>
              </a:rPr>
              <a:t>work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Quantum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Music.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Arial MT"/>
              <a:cs typeface="Arial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968" y="3886200"/>
            <a:ext cx="1234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MT"/>
              </a:rPr>
              <a:t>Next Steps Of Our Project :</a:t>
            </a:r>
          </a:p>
          <a:p>
            <a:endParaRPr lang="en-GB" sz="2400" dirty="0">
              <a:latin typeface="Arial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MT"/>
              </a:rPr>
              <a:t>For the next part of the project we would like to implement complex random walk.</a:t>
            </a:r>
          </a:p>
          <a:p>
            <a:endParaRPr lang="en-GB" sz="2400" dirty="0">
              <a:latin typeface="Arial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MT"/>
              </a:rPr>
              <a:t>The final aim would be to generate  whole arrangement of an Orchestra by using different instruments.</a:t>
            </a:r>
          </a:p>
          <a:p>
            <a:endParaRPr lang="en-GB" sz="2400" dirty="0">
              <a:latin typeface="Arial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MT"/>
              </a:rPr>
              <a:t>This would be possible by a website or a python library where music enthusiasts can play around with different arrangements. </a:t>
            </a:r>
          </a:p>
          <a:p>
            <a:endParaRPr lang="en-GB" sz="2400" dirty="0">
              <a:latin typeface="Arial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MT"/>
              </a:rPr>
              <a:t>Using continuous variable quantum programming we would like to represent </a:t>
            </a:r>
            <a:r>
              <a:rPr lang="en-GB" sz="2400" dirty="0" smtClean="0">
                <a:latin typeface="Arial MT"/>
              </a:rPr>
              <a:t>the string based instruments </a:t>
            </a:r>
            <a:r>
              <a:rPr lang="en-GB" sz="2400" dirty="0" smtClean="0">
                <a:latin typeface="Arial MT"/>
              </a:rPr>
              <a:t>more accurately.</a:t>
            </a:r>
            <a:endParaRPr lang="en-IN" sz="2400" dirty="0">
              <a:latin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E5E5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1247</Words>
  <Application>Microsoft Office PowerPoint</Application>
  <PresentationFormat>Custom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QUANTUM  COMPUTER  MUSIC</vt:lpstr>
      <vt:lpstr>Background :</vt:lpstr>
      <vt:lpstr>PowerPoint Presentation</vt:lpstr>
      <vt:lpstr>Current Work in Quantum Computer Music</vt:lpstr>
      <vt:lpstr>PowerPoint Presentation</vt:lpstr>
      <vt:lpstr>Our project</vt:lpstr>
      <vt:lpstr>PowerPoint Presentation</vt:lpstr>
      <vt:lpstr>Future of quantum music</vt:lpstr>
      <vt:lpstr>Current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Computer Music </dc:title>
  <cp:lastModifiedBy>Nandan</cp:lastModifiedBy>
  <cp:revision>7</cp:revision>
  <dcterms:created xsi:type="dcterms:W3CDTF">2021-12-04T15:41:54Z</dcterms:created>
  <dcterms:modified xsi:type="dcterms:W3CDTF">2021-12-04T18:13:39Z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2021-12-04T00:00:00Z</vt:filetime>
  </property>
  <property fmtid="{D5CDD505-2E9C-101B-9397-08002B2CF9AE}" pid="3" name="Creator">
    <vt:lpwstr>Keynote</vt:lpwstr>
  </property>
  <property fmtid="{D5CDD505-2E9C-101B-9397-08002B2CF9AE}" pid="4" name="LastSaved">
    <vt:filetime>2021-12-04T00:00:00Z</vt:filetime>
  </property>
</Properties>
</file>