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
      <p:font typeface="Roboto"/>
      <p:regular r:id="rId23"/>
      <p:bold r:id="rId24"/>
      <p:italic r:id="rId25"/>
      <p:boldItalic r:id="rId26"/>
    </p:embeddedFont>
    <p:embeddedFont>
      <p:font typeface="Alfa Slab On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7"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f82aff57e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f82aff57e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f82aff57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f82aff57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f82aff57e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f82aff57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f82aff57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f82aff57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f82aff57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2f82aff57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f82aff57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f82aff57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f82aff57e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f82aff57e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f82aff57e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f82aff57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f82aff57e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f82aff57e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f82aff57e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f82aff57e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f82aff57e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f82aff57e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f82aff57e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f82aff57e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Information" TargetMode="External"/><Relationship Id="rId4" Type="http://schemas.openxmlformats.org/officeDocument/2006/relationships/hyperlink" Target="https://en.wikipedia.org/wiki/Bit" TargetMode="External"/><Relationship Id="rId5" Type="http://schemas.openxmlformats.org/officeDocument/2006/relationships/image" Target="../media/image4.png"/><Relationship Id="rId6"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i.org/10.1002/que2.67" TargetMode="External"/><Relationship Id="rId4" Type="http://schemas.openxmlformats.org/officeDocument/2006/relationships/image" Target="../media/image2.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520550" y="396600"/>
            <a:ext cx="4474200" cy="1834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20124D"/>
                </a:solidFill>
              </a:rPr>
              <a:t>Quantum Compressor</a:t>
            </a:r>
            <a:endParaRPr>
              <a:solidFill>
                <a:srgbClr val="20124D"/>
              </a:solidFill>
            </a:endParaRPr>
          </a:p>
        </p:txBody>
      </p:sp>
      <p:sp>
        <p:nvSpPr>
          <p:cNvPr id="57" name="Google Shape;57;p13"/>
          <p:cNvSpPr txBox="1"/>
          <p:nvPr>
            <p:ph idx="1" type="subTitle"/>
          </p:nvPr>
        </p:nvSpPr>
        <p:spPr>
          <a:xfrm>
            <a:off x="520550" y="3110900"/>
            <a:ext cx="2475900" cy="19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56" u="sng">
                <a:solidFill>
                  <a:srgbClr val="000000"/>
                </a:solidFill>
              </a:rPr>
              <a:t>Team:</a:t>
            </a:r>
            <a:endParaRPr b="1" sz="1456" u="sng">
              <a:solidFill>
                <a:srgbClr val="000000"/>
              </a:solidFill>
            </a:endParaRPr>
          </a:p>
          <a:p>
            <a:pPr indent="0" lvl="0" marL="0" rtl="0" algn="l">
              <a:spcBef>
                <a:spcPts val="0"/>
              </a:spcBef>
              <a:spcAft>
                <a:spcPts val="0"/>
              </a:spcAft>
              <a:buNone/>
            </a:pPr>
            <a:r>
              <a:t/>
            </a:r>
            <a:endParaRPr b="1" sz="1456"/>
          </a:p>
          <a:p>
            <a:pPr indent="0" lvl="0" marL="457200" rtl="0" algn="l">
              <a:spcBef>
                <a:spcPts val="0"/>
              </a:spcBef>
              <a:spcAft>
                <a:spcPts val="0"/>
              </a:spcAft>
              <a:buNone/>
            </a:pPr>
            <a:r>
              <a:rPr b="1" lang="en" sz="1656">
                <a:solidFill>
                  <a:srgbClr val="202122"/>
                </a:solidFill>
              </a:rPr>
              <a:t>Abhishek</a:t>
            </a:r>
            <a:endParaRPr b="1" sz="1656">
              <a:solidFill>
                <a:srgbClr val="202122"/>
              </a:solidFill>
            </a:endParaRPr>
          </a:p>
          <a:p>
            <a:pPr indent="457200" lvl="0" marL="0" rtl="0" algn="l">
              <a:spcBef>
                <a:spcPts val="0"/>
              </a:spcBef>
              <a:spcAft>
                <a:spcPts val="0"/>
              </a:spcAft>
              <a:buNone/>
            </a:pPr>
            <a:r>
              <a:rPr b="1" lang="en" sz="1656">
                <a:solidFill>
                  <a:srgbClr val="202122"/>
                </a:solidFill>
              </a:rPr>
              <a:t>Siddharth</a:t>
            </a:r>
            <a:endParaRPr b="1" sz="1656">
              <a:solidFill>
                <a:srgbClr val="202122"/>
              </a:solidFill>
            </a:endParaRPr>
          </a:p>
          <a:p>
            <a:pPr indent="457200" lvl="0" marL="0" rtl="0" algn="l">
              <a:spcBef>
                <a:spcPts val="0"/>
              </a:spcBef>
              <a:spcAft>
                <a:spcPts val="0"/>
              </a:spcAft>
              <a:buNone/>
            </a:pPr>
            <a:r>
              <a:rPr b="1" lang="en" sz="1656">
                <a:solidFill>
                  <a:srgbClr val="202122"/>
                </a:solidFill>
              </a:rPr>
              <a:t>Rupa</a:t>
            </a:r>
            <a:endParaRPr b="1" sz="1656">
              <a:solidFill>
                <a:srgbClr val="202122"/>
              </a:solidFill>
            </a:endParaRPr>
          </a:p>
          <a:p>
            <a:pPr indent="457200" lvl="0" marL="0" rtl="0" algn="l">
              <a:spcBef>
                <a:spcPts val="0"/>
              </a:spcBef>
              <a:spcAft>
                <a:spcPts val="0"/>
              </a:spcAft>
              <a:buNone/>
            </a:pPr>
            <a:r>
              <a:rPr b="1" lang="en" sz="1656">
                <a:solidFill>
                  <a:srgbClr val="202122"/>
                </a:solidFill>
              </a:rPr>
              <a:t>Pranav</a:t>
            </a:r>
            <a:endParaRPr b="1" sz="1656">
              <a:solidFill>
                <a:srgbClr val="202122"/>
              </a:solidFill>
            </a:endParaRPr>
          </a:p>
          <a:p>
            <a:pPr indent="0" lvl="0" marL="457200" rtl="0" algn="l">
              <a:spcBef>
                <a:spcPts val="0"/>
              </a:spcBef>
              <a:spcAft>
                <a:spcPts val="0"/>
              </a:spcAft>
              <a:buNone/>
            </a:pPr>
            <a:r>
              <a:rPr b="1" lang="en" sz="1656">
                <a:solidFill>
                  <a:srgbClr val="202122"/>
                </a:solidFill>
              </a:rPr>
              <a:t>Pavan</a:t>
            </a:r>
            <a:r>
              <a:rPr b="1" lang="en" sz="1756">
                <a:solidFill>
                  <a:srgbClr val="202122"/>
                </a:solidFill>
              </a:rPr>
              <a:t> </a:t>
            </a:r>
            <a:endParaRPr b="1" sz="1756">
              <a:solidFill>
                <a:srgbClr val="202122"/>
              </a:solidFill>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a:p>
        </p:txBody>
      </p:sp>
      <p:pic>
        <p:nvPicPr>
          <p:cNvPr id="58" name="Google Shape;58;p13"/>
          <p:cNvPicPr preferRelativeResize="0"/>
          <p:nvPr/>
        </p:nvPicPr>
        <p:blipFill>
          <a:blip r:embed="rId3">
            <a:alphaModFix/>
          </a:blip>
          <a:stretch>
            <a:fillRect/>
          </a:stretch>
        </p:blipFill>
        <p:spPr>
          <a:xfrm>
            <a:off x="4994750" y="185900"/>
            <a:ext cx="3844450" cy="2454025"/>
          </a:xfrm>
          <a:prstGeom prst="rect">
            <a:avLst/>
          </a:prstGeom>
          <a:noFill/>
          <a:ln>
            <a:noFill/>
          </a:ln>
        </p:spPr>
      </p:pic>
      <p:pic>
        <p:nvPicPr>
          <p:cNvPr id="59" name="Google Shape;59;p13"/>
          <p:cNvPicPr preferRelativeResize="0"/>
          <p:nvPr/>
        </p:nvPicPr>
        <p:blipFill>
          <a:blip r:embed="rId4">
            <a:alphaModFix/>
          </a:blip>
          <a:stretch>
            <a:fillRect/>
          </a:stretch>
        </p:blipFill>
        <p:spPr>
          <a:xfrm>
            <a:off x="5591425" y="3234538"/>
            <a:ext cx="3347225" cy="1673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0124D"/>
                </a:solidFill>
              </a:rPr>
              <a:t>Histogram</a:t>
            </a:r>
            <a:endParaRPr/>
          </a:p>
        </p:txBody>
      </p:sp>
      <p:sp>
        <p:nvSpPr>
          <p:cNvPr id="129" name="Google Shape;129;p22"/>
          <p:cNvSpPr txBox="1"/>
          <p:nvPr>
            <p:ph idx="1" type="body"/>
          </p:nvPr>
        </p:nvSpPr>
        <p:spPr>
          <a:xfrm>
            <a:off x="311700" y="1018350"/>
            <a:ext cx="8520600" cy="7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Now, we visualize the measurement probabilities as a histogram. The results show that the qubits can be efficiently compressed into less qubits with a high fidelity</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p:txBody>
      </p:sp>
      <p:pic>
        <p:nvPicPr>
          <p:cNvPr id="130" name="Google Shape;130;p22"/>
          <p:cNvPicPr preferRelativeResize="0"/>
          <p:nvPr/>
        </p:nvPicPr>
        <p:blipFill>
          <a:blip r:embed="rId3">
            <a:alphaModFix/>
          </a:blip>
          <a:stretch>
            <a:fillRect/>
          </a:stretch>
        </p:blipFill>
        <p:spPr>
          <a:xfrm>
            <a:off x="1666750" y="1731975"/>
            <a:ext cx="4467225" cy="323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0124D"/>
                </a:solidFill>
              </a:rPr>
              <a:t>Step 3 : Decoding Quantum back to Classical</a:t>
            </a:r>
            <a:endParaRPr>
              <a:solidFill>
                <a:srgbClr val="20124D"/>
              </a:solidFill>
            </a:endParaRPr>
          </a:p>
        </p:txBody>
      </p:sp>
      <p:sp>
        <p:nvSpPr>
          <p:cNvPr id="136" name="Google Shape;13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000000"/>
                </a:solidFill>
              </a:rPr>
              <a:t> </a:t>
            </a:r>
            <a:endParaRPr sz="1600">
              <a:solidFill>
                <a:srgbClr val="000000"/>
              </a:solidFill>
            </a:endParaRPr>
          </a:p>
        </p:txBody>
      </p:sp>
      <p:pic>
        <p:nvPicPr>
          <p:cNvPr id="137" name="Google Shape;137;p23"/>
          <p:cNvPicPr preferRelativeResize="0"/>
          <p:nvPr/>
        </p:nvPicPr>
        <p:blipFill>
          <a:blip r:embed="rId3">
            <a:alphaModFix/>
          </a:blip>
          <a:stretch>
            <a:fillRect/>
          </a:stretch>
        </p:blipFill>
        <p:spPr>
          <a:xfrm>
            <a:off x="4068175" y="1275125"/>
            <a:ext cx="4764125" cy="3017175"/>
          </a:xfrm>
          <a:prstGeom prst="rect">
            <a:avLst/>
          </a:prstGeom>
          <a:noFill/>
          <a:ln>
            <a:noFill/>
          </a:ln>
        </p:spPr>
      </p:pic>
      <p:sp>
        <p:nvSpPr>
          <p:cNvPr id="138" name="Google Shape;138;p23"/>
          <p:cNvSpPr txBox="1"/>
          <p:nvPr/>
        </p:nvSpPr>
        <p:spPr>
          <a:xfrm>
            <a:off x="359700" y="2679200"/>
            <a:ext cx="4212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Proxima Nova"/>
              <a:ea typeface="Proxima Nova"/>
              <a:cs typeface="Proxima Nova"/>
              <a:sym typeface="Proxima Nova"/>
            </a:endParaRPr>
          </a:p>
        </p:txBody>
      </p:sp>
      <p:pic>
        <p:nvPicPr>
          <p:cNvPr id="139" name="Google Shape;139;p23"/>
          <p:cNvPicPr preferRelativeResize="0"/>
          <p:nvPr/>
        </p:nvPicPr>
        <p:blipFill>
          <a:blip r:embed="rId4">
            <a:alphaModFix/>
          </a:blip>
          <a:stretch>
            <a:fillRect/>
          </a:stretch>
        </p:blipFill>
        <p:spPr>
          <a:xfrm>
            <a:off x="162925" y="1827488"/>
            <a:ext cx="3905250" cy="1762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216425"/>
            <a:ext cx="8520600" cy="44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0124D"/>
                </a:solidFill>
              </a:rPr>
              <a:t>Other Industry Work</a:t>
            </a:r>
            <a:endParaRPr>
              <a:solidFill>
                <a:srgbClr val="20124D"/>
              </a:solidFill>
            </a:endParaRPr>
          </a:p>
        </p:txBody>
      </p:sp>
      <p:sp>
        <p:nvSpPr>
          <p:cNvPr id="145" name="Google Shape;145;p24"/>
          <p:cNvSpPr txBox="1"/>
          <p:nvPr>
            <p:ph idx="1" type="body"/>
          </p:nvPr>
        </p:nvSpPr>
        <p:spPr>
          <a:xfrm>
            <a:off x="311700" y="768775"/>
            <a:ext cx="8520600" cy="1964700"/>
          </a:xfrm>
          <a:prstGeom prst="rect">
            <a:avLst/>
          </a:prstGeom>
        </p:spPr>
        <p:txBody>
          <a:bodyPr anchorCtr="0" anchor="t" bIns="91425" lIns="91425" spcFirstLastPara="1" rIns="91425" wrap="square" tIns="91425">
            <a:noAutofit/>
          </a:bodyPr>
          <a:lstStyle/>
          <a:p>
            <a:pPr indent="-330200" lvl="0" marL="457200" rtl="0" algn="ctr">
              <a:lnSpc>
                <a:spcPct val="100000"/>
              </a:lnSpc>
              <a:spcBef>
                <a:spcPts val="0"/>
              </a:spcBef>
              <a:spcAft>
                <a:spcPts val="0"/>
              </a:spcAft>
              <a:buClr>
                <a:srgbClr val="000000"/>
              </a:buClr>
              <a:buSzPts val="1600"/>
              <a:buChar char="➔"/>
            </a:pPr>
            <a:r>
              <a:rPr b="1" lang="en" sz="1600">
                <a:solidFill>
                  <a:srgbClr val="000000"/>
                </a:solidFill>
              </a:rPr>
              <a:t>Lossless Compression of 3 identical qubits into 2 using Quantum Schur Weyl Transform </a:t>
            </a:r>
            <a:endParaRPr b="1" sz="1600">
              <a:solidFill>
                <a:srgbClr val="000000"/>
              </a:solidFill>
            </a:endParaRPr>
          </a:p>
          <a:p>
            <a:pPr indent="0" lvl="0" marL="457200" rtl="0" algn="l">
              <a:spcBef>
                <a:spcPts val="0"/>
              </a:spcBef>
              <a:spcAft>
                <a:spcPts val="0"/>
              </a:spcAft>
              <a:buNone/>
            </a:pPr>
            <a:r>
              <a:t/>
            </a:r>
            <a:endParaRPr sz="1600">
              <a:solidFill>
                <a:srgbClr val="000000"/>
              </a:solidFill>
            </a:endParaRPr>
          </a:p>
          <a:p>
            <a:pPr indent="0" lvl="0" marL="0" rtl="0" algn="l">
              <a:spcBef>
                <a:spcPts val="1200"/>
              </a:spcBef>
              <a:spcAft>
                <a:spcPts val="1200"/>
              </a:spcAft>
              <a:buNone/>
            </a:pPr>
            <a:r>
              <a:t/>
            </a:r>
            <a:endParaRPr sz="1600"/>
          </a:p>
        </p:txBody>
      </p:sp>
      <p:sp>
        <p:nvSpPr>
          <p:cNvPr id="146" name="Google Shape;146;p24"/>
          <p:cNvSpPr txBox="1"/>
          <p:nvPr/>
        </p:nvSpPr>
        <p:spPr>
          <a:xfrm>
            <a:off x="311700" y="2695000"/>
            <a:ext cx="6779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20124D"/>
                </a:solidFill>
                <a:latin typeface="Alfa Slab One"/>
                <a:ea typeface="Alfa Slab One"/>
                <a:cs typeface="Alfa Slab One"/>
                <a:sym typeface="Alfa Slab One"/>
              </a:rPr>
              <a:t>Avenues  that could be pursued</a:t>
            </a:r>
            <a:endParaRPr sz="900">
              <a:solidFill>
                <a:srgbClr val="20124D"/>
              </a:solidFill>
              <a:latin typeface="Proxima Nova"/>
              <a:ea typeface="Proxima Nova"/>
              <a:cs typeface="Proxima Nova"/>
              <a:sym typeface="Proxima Nova"/>
            </a:endParaRPr>
          </a:p>
        </p:txBody>
      </p:sp>
      <p:sp>
        <p:nvSpPr>
          <p:cNvPr id="147" name="Google Shape;147;p24"/>
          <p:cNvSpPr txBox="1"/>
          <p:nvPr/>
        </p:nvSpPr>
        <p:spPr>
          <a:xfrm>
            <a:off x="332800" y="3201255"/>
            <a:ext cx="5738400" cy="1790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 sz="1600">
                <a:latin typeface="Proxima Nova"/>
                <a:ea typeface="Proxima Nova"/>
                <a:cs typeface="Proxima Nova"/>
                <a:sym typeface="Proxima Nova"/>
              </a:rPr>
              <a:t>We could utilise Basis encoding , similar to this diagram, identical qubits could be combined for example |110001〉 to </a:t>
            </a:r>
            <a:r>
              <a:rPr lang="en" sz="1600">
                <a:latin typeface="Proxima Nova"/>
                <a:ea typeface="Proxima Nova"/>
                <a:cs typeface="Proxima Nova"/>
                <a:sym typeface="Proxima Nova"/>
              </a:rPr>
              <a:t>|</a:t>
            </a:r>
            <a:r>
              <a:rPr lang="en" sz="1600">
                <a:latin typeface="Proxima Nova"/>
                <a:ea typeface="Proxima Nova"/>
                <a:cs typeface="Proxima Nova"/>
                <a:sym typeface="Proxima Nova"/>
              </a:rPr>
              <a:t>11𝝋1</a:t>
            </a:r>
            <a:r>
              <a:rPr lang="en" sz="1600">
                <a:latin typeface="Proxima Nova"/>
                <a:ea typeface="Proxima Nova"/>
                <a:cs typeface="Proxima Nova"/>
                <a:sym typeface="Proxima Nova"/>
              </a:rPr>
              <a:t>〉 </a:t>
            </a:r>
            <a:r>
              <a:rPr lang="en" sz="1600">
                <a:latin typeface="Proxima Nova"/>
                <a:ea typeface="Proxima Nova"/>
                <a:cs typeface="Proxima Nova"/>
                <a:sym typeface="Proxima Nova"/>
              </a:rPr>
              <a:t>as done in QSWT transform.</a:t>
            </a:r>
            <a:endParaRPr sz="1600">
              <a:latin typeface="Proxima Nova"/>
              <a:ea typeface="Proxima Nova"/>
              <a:cs typeface="Proxima Nova"/>
              <a:sym typeface="Proxima Nova"/>
            </a:endParaRPr>
          </a:p>
          <a:p>
            <a:pPr indent="-330200" lvl="0" marL="457200" rtl="0" algn="l">
              <a:spcBef>
                <a:spcPts val="1000"/>
              </a:spcBef>
              <a:spcAft>
                <a:spcPts val="0"/>
              </a:spcAft>
              <a:buSzPts val="1600"/>
              <a:buFont typeface="Proxima Nova"/>
              <a:buChar char="➔"/>
            </a:pPr>
            <a:r>
              <a:rPr lang="en" sz="1600">
                <a:latin typeface="Proxima Nova"/>
                <a:ea typeface="Proxima Nova"/>
                <a:cs typeface="Proxima Nova"/>
                <a:sym typeface="Proxima Nova"/>
              </a:rPr>
              <a:t>F</a:t>
            </a:r>
            <a:r>
              <a:rPr lang="en" sz="1600">
                <a:latin typeface="Proxima Nova"/>
                <a:ea typeface="Proxima Nova"/>
                <a:cs typeface="Proxima Nova"/>
                <a:sym typeface="Proxima Nova"/>
              </a:rPr>
              <a:t>or compression to be applicable to arbitrary non-identical input states, quantum-classical hybrid scheme is required, </a:t>
            </a:r>
            <a:endParaRPr sz="1600">
              <a:latin typeface="Proxima Nova"/>
              <a:ea typeface="Proxima Nova"/>
              <a:cs typeface="Proxima Nova"/>
              <a:sym typeface="Proxima Nova"/>
            </a:endParaRPr>
          </a:p>
        </p:txBody>
      </p:sp>
      <p:pic>
        <p:nvPicPr>
          <p:cNvPr id="148" name="Google Shape;148;p24"/>
          <p:cNvPicPr preferRelativeResize="0"/>
          <p:nvPr/>
        </p:nvPicPr>
        <p:blipFill>
          <a:blip r:embed="rId3">
            <a:alphaModFix/>
          </a:blip>
          <a:stretch>
            <a:fillRect/>
          </a:stretch>
        </p:blipFill>
        <p:spPr>
          <a:xfrm>
            <a:off x="6266971" y="2824727"/>
            <a:ext cx="2384250" cy="1101025"/>
          </a:xfrm>
          <a:prstGeom prst="rect">
            <a:avLst/>
          </a:prstGeom>
          <a:noFill/>
          <a:ln>
            <a:noFill/>
          </a:ln>
        </p:spPr>
      </p:pic>
      <p:pic>
        <p:nvPicPr>
          <p:cNvPr id="149" name="Google Shape;149;p24"/>
          <p:cNvPicPr preferRelativeResize="0"/>
          <p:nvPr/>
        </p:nvPicPr>
        <p:blipFill>
          <a:blip r:embed="rId4">
            <a:alphaModFix/>
          </a:blip>
          <a:stretch>
            <a:fillRect/>
          </a:stretch>
        </p:blipFill>
        <p:spPr>
          <a:xfrm>
            <a:off x="6266975" y="4017000"/>
            <a:ext cx="2384250" cy="1101025"/>
          </a:xfrm>
          <a:prstGeom prst="rect">
            <a:avLst/>
          </a:prstGeom>
          <a:noFill/>
          <a:ln>
            <a:noFill/>
          </a:ln>
        </p:spPr>
      </p:pic>
      <p:pic>
        <p:nvPicPr>
          <p:cNvPr id="150" name="Google Shape;150;p24"/>
          <p:cNvPicPr preferRelativeResize="0"/>
          <p:nvPr/>
        </p:nvPicPr>
        <p:blipFill>
          <a:blip r:embed="rId5">
            <a:alphaModFix/>
          </a:blip>
          <a:stretch>
            <a:fillRect/>
          </a:stretch>
        </p:blipFill>
        <p:spPr>
          <a:xfrm>
            <a:off x="2317225" y="1342827"/>
            <a:ext cx="4509550" cy="1390650"/>
          </a:xfrm>
          <a:prstGeom prst="rect">
            <a:avLst/>
          </a:prstGeom>
          <a:noFill/>
          <a:ln>
            <a:noFill/>
          </a:ln>
        </p:spPr>
      </p:pic>
      <p:sp>
        <p:nvSpPr>
          <p:cNvPr id="151" name="Google Shape;151;p24"/>
          <p:cNvSpPr txBox="1"/>
          <p:nvPr/>
        </p:nvSpPr>
        <p:spPr>
          <a:xfrm>
            <a:off x="624100" y="4887625"/>
            <a:ext cx="526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Proxima Nova"/>
                <a:ea typeface="Proxima Nova"/>
                <a:cs typeface="Proxima Nova"/>
                <a:sym typeface="Proxima Nova"/>
              </a:rPr>
              <a:t>Reference : Quantum Data Compression of a Qubit Ensemble Rozema Mahler 2014 PRL</a:t>
            </a:r>
            <a:endParaRPr sz="1300">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200150" y="9"/>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0124D"/>
                </a:solidFill>
              </a:rPr>
              <a:t>U</a:t>
            </a:r>
            <a:r>
              <a:rPr lang="en">
                <a:solidFill>
                  <a:srgbClr val="20124D"/>
                </a:solidFill>
              </a:rPr>
              <a:t>ses, Future </a:t>
            </a:r>
            <a:r>
              <a:rPr lang="en" sz="2777">
                <a:solidFill>
                  <a:srgbClr val="20124D"/>
                </a:solidFill>
              </a:rPr>
              <a:t>works </a:t>
            </a:r>
            <a:r>
              <a:rPr lang="en">
                <a:solidFill>
                  <a:srgbClr val="20124D"/>
                </a:solidFill>
              </a:rPr>
              <a:t>and Scalability</a:t>
            </a:r>
            <a:endParaRPr>
              <a:solidFill>
                <a:srgbClr val="20124D"/>
              </a:solidFill>
            </a:endParaRPr>
          </a:p>
        </p:txBody>
      </p:sp>
      <p:sp>
        <p:nvSpPr>
          <p:cNvPr id="157" name="Google Shape;157;p25"/>
          <p:cNvSpPr txBox="1"/>
          <p:nvPr>
            <p:ph idx="1" type="body"/>
          </p:nvPr>
        </p:nvSpPr>
        <p:spPr>
          <a:xfrm>
            <a:off x="259800" y="545400"/>
            <a:ext cx="8624400" cy="40527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1600">
                <a:solidFill>
                  <a:srgbClr val="000000"/>
                </a:solidFill>
              </a:rPr>
              <a:t>We believe the compression method could reduce the resources cost for storing quantum information, as it can be used to increase the capacity of quantum memory as multiple identically prepared qubits can be reasonable to compress into fewer qubits.</a:t>
            </a:r>
            <a:endParaRPr sz="1600">
              <a:solidFill>
                <a:srgbClr val="000000"/>
              </a:solidFill>
            </a:endParaRPr>
          </a:p>
          <a:p>
            <a:pPr indent="0" lvl="0" marL="0" rtl="0" algn="l">
              <a:lnSpc>
                <a:spcPct val="100000"/>
              </a:lnSpc>
              <a:spcBef>
                <a:spcPts val="1000"/>
              </a:spcBef>
              <a:spcAft>
                <a:spcPts val="0"/>
              </a:spcAft>
              <a:buNone/>
            </a:pPr>
            <a:r>
              <a:rPr b="1" lang="en" sz="1600">
                <a:solidFill>
                  <a:srgbClr val="000000"/>
                </a:solidFill>
              </a:rPr>
              <a:t>Uses of data compression </a:t>
            </a:r>
            <a:r>
              <a:rPr b="1" lang="en" sz="1600">
                <a:solidFill>
                  <a:srgbClr val="000000"/>
                </a:solidFill>
              </a:rPr>
              <a:t>:</a:t>
            </a:r>
            <a:endParaRPr sz="1600">
              <a:solidFill>
                <a:srgbClr val="000000"/>
              </a:solidFill>
            </a:endParaRPr>
          </a:p>
          <a:p>
            <a:pPr indent="-330200" lvl="0" marL="457200" rtl="0" algn="l">
              <a:lnSpc>
                <a:spcPct val="115000"/>
              </a:lnSpc>
              <a:spcBef>
                <a:spcPts val="1000"/>
              </a:spcBef>
              <a:spcAft>
                <a:spcPts val="0"/>
              </a:spcAft>
              <a:buClr>
                <a:srgbClr val="000000"/>
              </a:buClr>
              <a:buSzPts val="1600"/>
              <a:buChar char="●"/>
            </a:pPr>
            <a:r>
              <a:rPr lang="en" sz="1600">
                <a:solidFill>
                  <a:srgbClr val="000000"/>
                </a:solidFill>
              </a:rPr>
              <a:t>Used in remote sensing  and geographical information systems</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Medical images</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Intraframe or spatial compression</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Big data, data mining and database compression</a:t>
            </a:r>
            <a:endParaRPr sz="1600">
              <a:solidFill>
                <a:srgbClr val="000000"/>
              </a:solidFill>
            </a:endParaRPr>
          </a:p>
          <a:p>
            <a:pPr indent="0" lvl="0" marL="0" rtl="0" algn="l">
              <a:lnSpc>
                <a:spcPct val="100000"/>
              </a:lnSpc>
              <a:spcBef>
                <a:spcPts val="1000"/>
              </a:spcBef>
              <a:spcAft>
                <a:spcPts val="0"/>
              </a:spcAft>
              <a:buNone/>
            </a:pPr>
            <a:r>
              <a:rPr b="1" lang="en" sz="1600">
                <a:solidFill>
                  <a:srgbClr val="000000"/>
                </a:solidFill>
                <a:highlight>
                  <a:srgbClr val="F4CCCC"/>
                </a:highlight>
              </a:rPr>
              <a:t>Future works and scalability:</a:t>
            </a:r>
            <a:endParaRPr sz="1600">
              <a:solidFill>
                <a:srgbClr val="000000"/>
              </a:solidFill>
              <a:highlight>
                <a:srgbClr val="F4CCCC"/>
              </a:highlight>
            </a:endParaRPr>
          </a:p>
          <a:p>
            <a:pPr indent="0" lvl="0" marL="0" rtl="0" algn="l">
              <a:lnSpc>
                <a:spcPct val="100000"/>
              </a:lnSpc>
              <a:spcBef>
                <a:spcPts val="1000"/>
              </a:spcBef>
              <a:spcAft>
                <a:spcPts val="0"/>
              </a:spcAft>
              <a:buNone/>
            </a:pPr>
            <a:r>
              <a:rPr lang="en" sz="1600">
                <a:solidFill>
                  <a:srgbClr val="000000"/>
                </a:solidFill>
              </a:rPr>
              <a:t>Our project is scalable in the future. We would like to implement the upgraded compression algorithm on the large datasets  in the data mining  or real world applications to maintain the same quality of data without any loss, the data sets are scalable so that we can use it on different types of classical data. E.g. text, image, audio, video. </a:t>
            </a:r>
            <a:endParaRPr sz="1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0124D"/>
                </a:solidFill>
              </a:rPr>
              <a:t>Background</a:t>
            </a:r>
            <a:endParaRPr>
              <a:solidFill>
                <a:srgbClr val="20124D"/>
              </a:solidFill>
            </a:endParaRPr>
          </a:p>
        </p:txBody>
      </p:sp>
      <p:sp>
        <p:nvSpPr>
          <p:cNvPr id="65" name="Google Shape;65;p14"/>
          <p:cNvSpPr txBox="1"/>
          <p:nvPr>
            <p:ph idx="1" type="body"/>
          </p:nvPr>
        </p:nvSpPr>
        <p:spPr>
          <a:xfrm>
            <a:off x="311700" y="1017725"/>
            <a:ext cx="8410200" cy="74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solidFill>
                  <a:srgbClr val="000000"/>
                </a:solidFill>
              </a:rPr>
              <a:t>Data compression</a:t>
            </a:r>
            <a:r>
              <a:rPr lang="en" sz="1600">
                <a:solidFill>
                  <a:srgbClr val="000000"/>
                </a:solidFill>
              </a:rPr>
              <a:t> is the process of encoding </a:t>
            </a:r>
            <a:r>
              <a:rPr lang="en" sz="1600" u="sng">
                <a:solidFill>
                  <a:schemeClr val="hlink"/>
                </a:solidFill>
                <a:hlinkClick r:id="rId3"/>
              </a:rPr>
              <a:t>information</a:t>
            </a:r>
            <a:r>
              <a:rPr lang="en" sz="1600">
                <a:solidFill>
                  <a:srgbClr val="000000"/>
                </a:solidFill>
              </a:rPr>
              <a:t> using fewer </a:t>
            </a:r>
            <a:r>
              <a:rPr lang="en" sz="1600" u="sng">
                <a:solidFill>
                  <a:schemeClr val="hlink"/>
                </a:solidFill>
                <a:hlinkClick r:id="rId4"/>
              </a:rPr>
              <a:t>bits</a:t>
            </a:r>
            <a:r>
              <a:rPr lang="en" sz="1600">
                <a:solidFill>
                  <a:srgbClr val="000000"/>
                </a:solidFill>
              </a:rPr>
              <a:t> than the original representation.</a:t>
            </a:r>
            <a:endParaRPr sz="1600">
              <a:solidFill>
                <a:srgbClr val="000000"/>
              </a:solidFill>
            </a:endParaRPr>
          </a:p>
        </p:txBody>
      </p:sp>
      <p:pic>
        <p:nvPicPr>
          <p:cNvPr id="66" name="Google Shape;66;p14"/>
          <p:cNvPicPr preferRelativeResize="0"/>
          <p:nvPr/>
        </p:nvPicPr>
        <p:blipFill>
          <a:blip r:embed="rId5">
            <a:alphaModFix/>
          </a:blip>
          <a:stretch>
            <a:fillRect/>
          </a:stretch>
        </p:blipFill>
        <p:spPr>
          <a:xfrm>
            <a:off x="514918" y="1814381"/>
            <a:ext cx="3703620" cy="1710300"/>
          </a:xfrm>
          <a:prstGeom prst="rect">
            <a:avLst/>
          </a:prstGeom>
          <a:noFill/>
          <a:ln>
            <a:noFill/>
          </a:ln>
        </p:spPr>
      </p:pic>
      <p:pic>
        <p:nvPicPr>
          <p:cNvPr id="67" name="Google Shape;67;p14"/>
          <p:cNvPicPr preferRelativeResize="0"/>
          <p:nvPr/>
        </p:nvPicPr>
        <p:blipFill>
          <a:blip r:embed="rId6">
            <a:alphaModFix/>
          </a:blip>
          <a:stretch>
            <a:fillRect/>
          </a:stretch>
        </p:blipFill>
        <p:spPr>
          <a:xfrm>
            <a:off x="4736641" y="1779371"/>
            <a:ext cx="3703600" cy="1710300"/>
          </a:xfrm>
          <a:prstGeom prst="rect">
            <a:avLst/>
          </a:prstGeom>
          <a:noFill/>
          <a:ln>
            <a:noFill/>
          </a:ln>
        </p:spPr>
      </p:pic>
      <p:sp>
        <p:nvSpPr>
          <p:cNvPr id="68" name="Google Shape;68;p14"/>
          <p:cNvSpPr txBox="1"/>
          <p:nvPr/>
        </p:nvSpPr>
        <p:spPr>
          <a:xfrm>
            <a:off x="823680" y="3602825"/>
            <a:ext cx="3086100" cy="83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Lossless Compression</a:t>
            </a:r>
            <a:endParaRPr b="1" sz="1800">
              <a:latin typeface="Proxima Nova"/>
              <a:ea typeface="Proxima Nova"/>
              <a:cs typeface="Proxima Nova"/>
              <a:sym typeface="Proxima Nova"/>
            </a:endParaRPr>
          </a:p>
          <a:p>
            <a:pPr indent="0" lvl="0" marL="0" rtl="0" algn="ctr">
              <a:spcBef>
                <a:spcPts val="0"/>
              </a:spcBef>
              <a:spcAft>
                <a:spcPts val="0"/>
              </a:spcAft>
              <a:buNone/>
            </a:pPr>
            <a:r>
              <a:rPr lang="en" sz="1600">
                <a:latin typeface="Proxima Nova"/>
                <a:ea typeface="Proxima Nova"/>
                <a:cs typeface="Proxima Nova"/>
                <a:sym typeface="Proxima Nova"/>
              </a:rPr>
              <a:t>Relies on statistical </a:t>
            </a:r>
            <a:r>
              <a:rPr lang="en" sz="1600">
                <a:latin typeface="Proxima Nova"/>
                <a:ea typeface="Proxima Nova"/>
                <a:cs typeface="Proxima Nova"/>
                <a:sym typeface="Proxima Nova"/>
              </a:rPr>
              <a:t>redundancy to compress data. Ex : LZW Algo in GIF</a:t>
            </a:r>
            <a:endParaRPr sz="1600">
              <a:latin typeface="Proxima Nova"/>
              <a:ea typeface="Proxima Nova"/>
              <a:cs typeface="Proxima Nova"/>
              <a:sym typeface="Proxima Nova"/>
            </a:endParaRPr>
          </a:p>
        </p:txBody>
      </p:sp>
      <p:sp>
        <p:nvSpPr>
          <p:cNvPr id="69" name="Google Shape;69;p14"/>
          <p:cNvSpPr txBox="1"/>
          <p:nvPr/>
        </p:nvSpPr>
        <p:spPr>
          <a:xfrm>
            <a:off x="4909791" y="3543300"/>
            <a:ext cx="33573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Proxima Nova"/>
                <a:ea typeface="Proxima Nova"/>
                <a:cs typeface="Proxima Nova"/>
                <a:sym typeface="Proxima Nova"/>
              </a:rPr>
              <a:t>Lossy compression </a:t>
            </a:r>
            <a:endParaRPr b="1" sz="1800">
              <a:latin typeface="Proxima Nova"/>
              <a:ea typeface="Proxima Nova"/>
              <a:cs typeface="Proxima Nova"/>
              <a:sym typeface="Proxima Nova"/>
            </a:endParaRPr>
          </a:p>
          <a:p>
            <a:pPr indent="0" lvl="0" marL="0" rtl="0" algn="ctr">
              <a:spcBef>
                <a:spcPts val="0"/>
              </a:spcBef>
              <a:spcAft>
                <a:spcPts val="0"/>
              </a:spcAft>
              <a:buNone/>
            </a:pPr>
            <a:r>
              <a:rPr lang="en" sz="1600">
                <a:latin typeface="Proxima Nova"/>
                <a:ea typeface="Proxima Nova"/>
                <a:cs typeface="Proxima Nova"/>
                <a:sym typeface="Proxima Nova"/>
              </a:rPr>
              <a:t> Due to Shannon limit we lose some detail after crossing threshold. Ex: JPEG</a:t>
            </a:r>
            <a:endParaRPr sz="16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0124D"/>
                </a:solidFill>
              </a:rPr>
              <a:t>Problem S</a:t>
            </a:r>
            <a:r>
              <a:rPr lang="en">
                <a:solidFill>
                  <a:srgbClr val="20124D"/>
                </a:solidFill>
              </a:rPr>
              <a:t>tatem</a:t>
            </a:r>
            <a:r>
              <a:rPr lang="en">
                <a:solidFill>
                  <a:srgbClr val="20124D"/>
                </a:solidFill>
              </a:rPr>
              <a:t>ent</a:t>
            </a:r>
            <a:r>
              <a:rPr lang="en"/>
              <a:t> </a:t>
            </a:r>
            <a:endParaRPr/>
          </a:p>
        </p:txBody>
      </p:sp>
      <p:sp>
        <p:nvSpPr>
          <p:cNvPr id="75" name="Google Shape;75;p15"/>
          <p:cNvSpPr txBox="1"/>
          <p:nvPr>
            <p:ph idx="1" type="body"/>
          </p:nvPr>
        </p:nvSpPr>
        <p:spPr>
          <a:xfrm>
            <a:off x="311700" y="771475"/>
            <a:ext cx="8520600" cy="429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rPr>
              <a:t>In the present times we are seeing growth of classical-quantum systems and networks. But this hybrid model faces two challenges in form of</a:t>
            </a:r>
            <a:endParaRPr sz="1600">
              <a:solidFill>
                <a:srgbClr val="000000"/>
              </a:solidFill>
            </a:endParaRPr>
          </a:p>
          <a:p>
            <a:pPr indent="0" lvl="0" marL="0" rtl="0" algn="l">
              <a:lnSpc>
                <a:spcPct val="250000"/>
              </a:lnSpc>
              <a:spcBef>
                <a:spcPts val="1200"/>
              </a:spcBef>
              <a:spcAft>
                <a:spcPts val="0"/>
              </a:spcAft>
              <a:buNone/>
            </a:pPr>
            <a:r>
              <a:t/>
            </a:r>
            <a:endParaRPr sz="1600">
              <a:solidFill>
                <a:srgbClr val="000000"/>
              </a:solidFill>
            </a:endParaRPr>
          </a:p>
          <a:p>
            <a:pPr indent="0" lvl="0" marL="0" rtl="0" algn="l">
              <a:spcBef>
                <a:spcPts val="1200"/>
              </a:spcBef>
              <a:spcAft>
                <a:spcPts val="0"/>
              </a:spcAft>
              <a:buNone/>
            </a:pPr>
            <a:r>
              <a:rPr lang="en" sz="1600">
                <a:solidFill>
                  <a:srgbClr val="000000"/>
                </a:solidFill>
              </a:rPr>
              <a:t>To resolve this disjunction, we want to propose </a:t>
            </a:r>
            <a:r>
              <a:rPr b="1" lang="en" sz="1600">
                <a:solidFill>
                  <a:srgbClr val="000000"/>
                </a:solidFill>
              </a:rPr>
              <a:t>“Classical Quantum Data Compression”</a:t>
            </a:r>
            <a:r>
              <a:rPr lang="en" sz="1600">
                <a:solidFill>
                  <a:srgbClr val="000000"/>
                </a:solidFill>
              </a:rPr>
              <a:t> as a way to leverage quantum technologies for classical data processing. The procedure involves:</a:t>
            </a:r>
            <a:endParaRPr sz="1600">
              <a:solidFill>
                <a:srgbClr val="000000"/>
              </a:solidFill>
            </a:endParaRPr>
          </a:p>
          <a:p>
            <a:pPr indent="-311150" lvl="0" marL="457200" rtl="0" algn="l">
              <a:spcBef>
                <a:spcPts val="1200"/>
              </a:spcBef>
              <a:spcAft>
                <a:spcPts val="0"/>
              </a:spcAft>
              <a:buSzPts val="1300"/>
              <a:buFont typeface="Arial"/>
              <a:buChar char="●"/>
            </a:pPr>
            <a:r>
              <a:rPr lang="en" sz="1600">
                <a:solidFill>
                  <a:srgbClr val="000000"/>
                </a:solidFill>
              </a:rPr>
              <a:t>Encode classical information into quantum bits using methods like </a:t>
            </a:r>
            <a:r>
              <a:rPr b="1" lang="en" sz="1600">
                <a:solidFill>
                  <a:srgbClr val="000000"/>
                </a:solidFill>
              </a:rPr>
              <a:t>Amplitude encoding</a:t>
            </a:r>
            <a:endParaRPr sz="1600">
              <a:solidFill>
                <a:srgbClr val="000000"/>
              </a:solidFill>
            </a:endParaRPr>
          </a:p>
          <a:p>
            <a:pPr indent="-311150" lvl="0" marL="457200" rtl="0" algn="l">
              <a:spcBef>
                <a:spcPts val="0"/>
              </a:spcBef>
              <a:spcAft>
                <a:spcPts val="0"/>
              </a:spcAft>
              <a:buSzPts val="1300"/>
              <a:buFont typeface="Arial"/>
              <a:buChar char="●"/>
            </a:pPr>
            <a:r>
              <a:rPr lang="en" sz="1600">
                <a:solidFill>
                  <a:srgbClr val="000000"/>
                </a:solidFill>
              </a:rPr>
              <a:t>Usage of Quantum data compression algorithms like to </a:t>
            </a:r>
            <a:r>
              <a:rPr b="1" lang="en" sz="1600">
                <a:solidFill>
                  <a:srgbClr val="000000"/>
                </a:solidFill>
              </a:rPr>
              <a:t>condense Quantum data</a:t>
            </a:r>
            <a:r>
              <a:rPr lang="en" sz="1600">
                <a:solidFill>
                  <a:srgbClr val="000000"/>
                </a:solidFill>
              </a:rPr>
              <a:t> which can help in </a:t>
            </a:r>
            <a:endParaRPr sz="1600">
              <a:solidFill>
                <a:srgbClr val="000000"/>
              </a:solidFill>
            </a:endParaRPr>
          </a:p>
          <a:p>
            <a:pPr indent="-311150" lvl="1" marL="914400" rtl="0" algn="l">
              <a:spcBef>
                <a:spcPts val="0"/>
              </a:spcBef>
              <a:spcAft>
                <a:spcPts val="0"/>
              </a:spcAft>
              <a:buSzPts val="1300"/>
              <a:buFont typeface="Arial"/>
              <a:buChar char="○"/>
            </a:pPr>
            <a:r>
              <a:rPr lang="en" sz="1600">
                <a:solidFill>
                  <a:srgbClr val="000000"/>
                </a:solidFill>
              </a:rPr>
              <a:t>Reducing storage needs  </a:t>
            </a:r>
            <a:endParaRPr sz="1600">
              <a:solidFill>
                <a:srgbClr val="000000"/>
              </a:solidFill>
            </a:endParaRPr>
          </a:p>
          <a:p>
            <a:pPr indent="-311150" lvl="1" marL="914400" rtl="0" algn="l">
              <a:spcBef>
                <a:spcPts val="0"/>
              </a:spcBef>
              <a:spcAft>
                <a:spcPts val="0"/>
              </a:spcAft>
              <a:buSzPts val="1300"/>
              <a:buFont typeface="Arial"/>
              <a:buChar char="○"/>
            </a:pPr>
            <a:r>
              <a:rPr lang="en" sz="1600">
                <a:solidFill>
                  <a:srgbClr val="000000"/>
                </a:solidFill>
              </a:rPr>
              <a:t>Less need for larger quantum channels</a:t>
            </a:r>
            <a:endParaRPr sz="1600">
              <a:solidFill>
                <a:srgbClr val="000000"/>
              </a:solidFill>
            </a:endParaRPr>
          </a:p>
          <a:p>
            <a:pPr indent="-311150" lvl="1" marL="914400" rtl="0" algn="l">
              <a:spcBef>
                <a:spcPts val="0"/>
              </a:spcBef>
              <a:spcAft>
                <a:spcPts val="0"/>
              </a:spcAft>
              <a:buSzPts val="1300"/>
              <a:buFont typeface="Arial"/>
              <a:buChar char="○"/>
            </a:pPr>
            <a:r>
              <a:rPr lang="en" sz="1600">
                <a:solidFill>
                  <a:srgbClr val="000000"/>
                </a:solidFill>
              </a:rPr>
              <a:t>Low amount of input for further quantum algorithms.</a:t>
            </a:r>
            <a:endParaRPr sz="1600">
              <a:solidFill>
                <a:srgbClr val="000000"/>
              </a:solidFill>
            </a:endParaRPr>
          </a:p>
          <a:p>
            <a:pPr indent="-311150" lvl="0" marL="457200" rtl="0" algn="l">
              <a:spcBef>
                <a:spcPts val="0"/>
              </a:spcBef>
              <a:spcAft>
                <a:spcPts val="0"/>
              </a:spcAft>
              <a:buClr>
                <a:srgbClr val="304F60"/>
              </a:buClr>
              <a:buSzPts val="1300"/>
              <a:buFont typeface="Arial"/>
              <a:buChar char="●"/>
            </a:pPr>
            <a:r>
              <a:rPr lang="en" sz="1600">
                <a:solidFill>
                  <a:srgbClr val="000000"/>
                </a:solidFill>
              </a:rPr>
              <a:t>Decoding quantum qubits back to classical data</a:t>
            </a:r>
            <a:endParaRPr sz="1600">
              <a:solidFill>
                <a:srgbClr val="000000"/>
              </a:solidFill>
            </a:endParaRPr>
          </a:p>
          <a:p>
            <a:pPr indent="0" lvl="0" marL="914400" rtl="0" algn="l">
              <a:spcBef>
                <a:spcPts val="1200"/>
              </a:spcBef>
              <a:spcAft>
                <a:spcPts val="1200"/>
              </a:spcAft>
              <a:buNone/>
            </a:pPr>
            <a:r>
              <a:t/>
            </a:r>
            <a:endParaRPr sz="1600">
              <a:solidFill>
                <a:srgbClr val="000000"/>
              </a:solidFill>
            </a:endParaRPr>
          </a:p>
        </p:txBody>
      </p:sp>
      <p:sp>
        <p:nvSpPr>
          <p:cNvPr id="76" name="Google Shape;76;p15"/>
          <p:cNvSpPr txBox="1"/>
          <p:nvPr/>
        </p:nvSpPr>
        <p:spPr>
          <a:xfrm>
            <a:off x="311700" y="1441441"/>
            <a:ext cx="4323600" cy="79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600">
                <a:latin typeface="Proxima Nova"/>
                <a:ea typeface="Proxima Nova"/>
                <a:cs typeface="Proxima Nova"/>
                <a:sym typeface="Proxima Nova"/>
              </a:rPr>
              <a:t>Exponential classical data growth (Internet users creating 2.5 quintillion bytes each day) </a:t>
            </a:r>
            <a:endParaRPr b="1" sz="1600">
              <a:latin typeface="Proxima Nova"/>
              <a:ea typeface="Proxima Nova"/>
              <a:cs typeface="Proxima Nova"/>
              <a:sym typeface="Proxima Nova"/>
            </a:endParaRPr>
          </a:p>
        </p:txBody>
      </p:sp>
      <p:sp>
        <p:nvSpPr>
          <p:cNvPr id="77" name="Google Shape;77;p15"/>
          <p:cNvSpPr txBox="1"/>
          <p:nvPr/>
        </p:nvSpPr>
        <p:spPr>
          <a:xfrm>
            <a:off x="4527475" y="1602541"/>
            <a:ext cx="707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3"/>
                </a:solidFill>
                <a:latin typeface="Proxima Nova"/>
                <a:ea typeface="Proxima Nova"/>
                <a:cs typeface="Proxima Nova"/>
                <a:sym typeface="Proxima Nova"/>
              </a:rPr>
              <a:t>VS</a:t>
            </a:r>
            <a:endParaRPr b="1" sz="1600">
              <a:solidFill>
                <a:schemeClr val="accent3"/>
              </a:solidFill>
              <a:latin typeface="Proxima Nova"/>
              <a:ea typeface="Proxima Nova"/>
              <a:cs typeface="Proxima Nova"/>
              <a:sym typeface="Proxima Nova"/>
            </a:endParaRPr>
          </a:p>
        </p:txBody>
      </p:sp>
      <p:sp>
        <p:nvSpPr>
          <p:cNvPr id="78" name="Google Shape;78;p15"/>
          <p:cNvSpPr txBox="1"/>
          <p:nvPr/>
        </p:nvSpPr>
        <p:spPr>
          <a:xfrm>
            <a:off x="4994775" y="1441441"/>
            <a:ext cx="38376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600">
                <a:latin typeface="Proxima Nova"/>
                <a:ea typeface="Proxima Nova"/>
                <a:cs typeface="Proxima Nova"/>
                <a:sym typeface="Proxima Nova"/>
              </a:rPr>
              <a:t>S</a:t>
            </a:r>
            <a:r>
              <a:rPr b="1" lang="en" sz="1600">
                <a:latin typeface="Proxima Nova"/>
                <a:ea typeface="Proxima Nova"/>
                <a:cs typeface="Proxima Nova"/>
                <a:sym typeface="Proxima Nova"/>
              </a:rPr>
              <a:t>low scaling up of quantum hardware (in terms of qubit capacity).</a:t>
            </a:r>
            <a:endParaRPr b="1" sz="16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6"/>
          <p:cNvPicPr preferRelativeResize="0"/>
          <p:nvPr/>
        </p:nvPicPr>
        <p:blipFill rotWithShape="1">
          <a:blip r:embed="rId3">
            <a:alphaModFix/>
          </a:blip>
          <a:srcRect b="0" l="0" r="-1286" t="0"/>
          <a:stretch/>
        </p:blipFill>
        <p:spPr>
          <a:xfrm>
            <a:off x="439525" y="1650425"/>
            <a:ext cx="4127425" cy="3131525"/>
          </a:xfrm>
          <a:prstGeom prst="rect">
            <a:avLst/>
          </a:prstGeom>
          <a:noFill/>
          <a:ln>
            <a:noFill/>
          </a:ln>
        </p:spPr>
      </p:pic>
      <p:sp>
        <p:nvSpPr>
          <p:cNvPr id="84" name="Google Shape;84;p16"/>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0124D"/>
                </a:solidFill>
              </a:rPr>
              <a:t>Step 1 : Encoding Classical to Quantum</a:t>
            </a:r>
            <a:endParaRPr>
              <a:solidFill>
                <a:srgbClr val="20124D"/>
              </a:solidFill>
            </a:endParaRPr>
          </a:p>
        </p:txBody>
      </p:sp>
      <p:sp>
        <p:nvSpPr>
          <p:cNvPr id="85" name="Google Shape;85;p16"/>
          <p:cNvSpPr txBox="1"/>
          <p:nvPr/>
        </p:nvSpPr>
        <p:spPr>
          <a:xfrm>
            <a:off x="399050" y="1069100"/>
            <a:ext cx="40155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Proxima Nova"/>
                <a:ea typeface="Proxima Nova"/>
                <a:cs typeface="Proxima Nova"/>
                <a:sym typeface="Proxima Nova"/>
              </a:rPr>
              <a:t>Angle Encoding 4 letter word to</a:t>
            </a:r>
            <a:endParaRPr b="1" sz="1600">
              <a:latin typeface="Proxima Nova"/>
              <a:ea typeface="Proxima Nova"/>
              <a:cs typeface="Proxima Nova"/>
              <a:sym typeface="Proxima Nova"/>
            </a:endParaRPr>
          </a:p>
          <a:p>
            <a:pPr indent="0" lvl="0" marL="0" rtl="0" algn="ctr">
              <a:spcBef>
                <a:spcPts val="0"/>
              </a:spcBef>
              <a:spcAft>
                <a:spcPts val="0"/>
              </a:spcAft>
              <a:buNone/>
            </a:pPr>
            <a:r>
              <a:rPr b="1" lang="en" sz="1600">
                <a:latin typeface="Proxima Nova"/>
                <a:ea typeface="Proxima Nova"/>
                <a:cs typeface="Proxima Nova"/>
                <a:sym typeface="Proxima Nova"/>
              </a:rPr>
              <a:t>4 Qubits</a:t>
            </a:r>
            <a:endParaRPr b="1" sz="1600">
              <a:latin typeface="Proxima Nova"/>
              <a:ea typeface="Proxima Nova"/>
              <a:cs typeface="Proxima Nova"/>
              <a:sym typeface="Proxima Nova"/>
            </a:endParaRPr>
          </a:p>
        </p:txBody>
      </p:sp>
      <p:sp>
        <p:nvSpPr>
          <p:cNvPr id="86" name="Google Shape;86;p16"/>
          <p:cNvSpPr txBox="1"/>
          <p:nvPr/>
        </p:nvSpPr>
        <p:spPr>
          <a:xfrm>
            <a:off x="4966839" y="1069100"/>
            <a:ext cx="3867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Proxima Nova"/>
                <a:ea typeface="Proxima Nova"/>
                <a:cs typeface="Proxima Nova"/>
                <a:sym typeface="Proxima Nova"/>
              </a:rPr>
              <a:t>Amplitude Encoding 4 letter word to</a:t>
            </a:r>
            <a:endParaRPr b="1" sz="1600">
              <a:latin typeface="Proxima Nova"/>
              <a:ea typeface="Proxima Nova"/>
              <a:cs typeface="Proxima Nova"/>
              <a:sym typeface="Proxima Nova"/>
            </a:endParaRPr>
          </a:p>
          <a:p>
            <a:pPr indent="0" lvl="0" marL="0" rtl="0" algn="ctr">
              <a:spcBef>
                <a:spcPts val="0"/>
              </a:spcBef>
              <a:spcAft>
                <a:spcPts val="0"/>
              </a:spcAft>
              <a:buNone/>
            </a:pPr>
            <a:r>
              <a:rPr b="1" lang="en" sz="1600">
                <a:latin typeface="Proxima Nova"/>
                <a:ea typeface="Proxima Nova"/>
                <a:cs typeface="Proxima Nova"/>
                <a:sym typeface="Proxima Nova"/>
              </a:rPr>
              <a:t>2 Qubits</a:t>
            </a:r>
            <a:endParaRPr b="1" sz="1600">
              <a:latin typeface="Proxima Nova"/>
              <a:ea typeface="Proxima Nova"/>
              <a:cs typeface="Proxima Nova"/>
              <a:sym typeface="Proxima Nova"/>
            </a:endParaRPr>
          </a:p>
        </p:txBody>
      </p:sp>
      <p:pic>
        <p:nvPicPr>
          <p:cNvPr id="87" name="Google Shape;87;p16"/>
          <p:cNvPicPr preferRelativeResize="0"/>
          <p:nvPr/>
        </p:nvPicPr>
        <p:blipFill rotWithShape="1">
          <a:blip r:embed="rId4">
            <a:alphaModFix/>
          </a:blip>
          <a:srcRect b="0" l="-410" r="409" t="0"/>
          <a:stretch/>
        </p:blipFill>
        <p:spPr>
          <a:xfrm>
            <a:off x="4909850" y="1799800"/>
            <a:ext cx="3926925" cy="3131525"/>
          </a:xfrm>
          <a:prstGeom prst="rect">
            <a:avLst/>
          </a:prstGeom>
          <a:noFill/>
          <a:ln>
            <a:noFill/>
          </a:ln>
        </p:spPr>
      </p:pic>
      <p:sp>
        <p:nvSpPr>
          <p:cNvPr id="88" name="Google Shape;88;p16"/>
          <p:cNvSpPr txBox="1"/>
          <p:nvPr/>
        </p:nvSpPr>
        <p:spPr>
          <a:xfrm>
            <a:off x="4909850" y="4886900"/>
            <a:ext cx="4015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latin typeface="Proxima Nova"/>
                <a:ea typeface="Proxima Nova"/>
                <a:cs typeface="Proxima Nova"/>
                <a:sym typeface="Proxima Nova"/>
              </a:rPr>
              <a:t>Reference : https://arxiv.org/pdf/quant-ph/0104030.pdf</a:t>
            </a:r>
            <a:endParaRPr b="1" sz="900">
              <a:latin typeface="Proxima Nova"/>
              <a:ea typeface="Proxima Nova"/>
              <a:cs typeface="Proxima Nova"/>
              <a:sym typeface="Proxima Nova"/>
            </a:endParaRPr>
          </a:p>
        </p:txBody>
      </p:sp>
      <p:sp>
        <p:nvSpPr>
          <p:cNvPr id="89" name="Google Shape;89;p16"/>
          <p:cNvSpPr txBox="1"/>
          <p:nvPr/>
        </p:nvSpPr>
        <p:spPr>
          <a:xfrm>
            <a:off x="552475" y="4603700"/>
            <a:ext cx="4015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Proxima Nova"/>
                <a:ea typeface="Proxima Nova"/>
                <a:cs typeface="Proxima Nova"/>
                <a:sym typeface="Proxima Nova"/>
              </a:rPr>
              <a:t>Reference : ttps://qiskit.org/documentation/finance/tutorials/00_amplitude_estimation.html</a:t>
            </a:r>
            <a:endParaRPr b="1" sz="9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0124D"/>
                </a:solidFill>
              </a:rPr>
              <a:t>Step 2 : Compression Algorithm</a:t>
            </a:r>
            <a:endParaRPr>
              <a:solidFill>
                <a:srgbClr val="20124D"/>
              </a:solidFill>
            </a:endParaRPr>
          </a:p>
        </p:txBody>
      </p:sp>
      <p:sp>
        <p:nvSpPr>
          <p:cNvPr id="95" name="Google Shape;95;p17"/>
          <p:cNvSpPr txBox="1"/>
          <p:nvPr>
            <p:ph idx="1" type="body"/>
          </p:nvPr>
        </p:nvSpPr>
        <p:spPr>
          <a:xfrm>
            <a:off x="311700" y="1076275"/>
            <a:ext cx="8520600" cy="17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it is not possible to compress the states in the classical manner without measuring the states and disturbing them, laws of quantum mechanics allow to utilize the symmetry of a set of identical states. The dimension of the Hilbert space of four qubits is 2^4</a:t>
            </a:r>
            <a:r>
              <a:rPr lang="en" sz="1600">
                <a:solidFill>
                  <a:srgbClr val="000000"/>
                </a:solidFill>
              </a:rPr>
              <a:t> . When the four qubits are all prepared in the identical state |𝜓⟩ = 𝛼|0⟩ + 𝛽|1⟩, they can be expressed in the (4+1)-dimensional fully symmetric subs</a:t>
            </a:r>
            <a:r>
              <a:rPr lang="en" sz="1600">
                <a:solidFill>
                  <a:srgbClr val="000000"/>
                </a:solidFill>
              </a:rPr>
              <a:t>pace. By performing the data compression, the number of codewords reduces from 16 to 5, as shown</a:t>
            </a:r>
            <a:endParaRPr sz="1600">
              <a:solidFill>
                <a:srgbClr val="000000"/>
              </a:solidFill>
            </a:endParaRPr>
          </a:p>
          <a:p>
            <a:pPr indent="0" lvl="0" marL="0" rtl="0" algn="l">
              <a:spcBef>
                <a:spcPts val="100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lnSpc>
                <a:spcPct val="115000"/>
              </a:lnSpc>
              <a:spcBef>
                <a:spcPts val="1000"/>
              </a:spcBef>
              <a:spcAft>
                <a:spcPts val="0"/>
              </a:spcAft>
              <a:buNone/>
            </a:pPr>
            <a:r>
              <a:rPr b="1" lang="en" sz="1100">
                <a:solidFill>
                  <a:srgbClr val="222222"/>
                </a:solidFill>
                <a:highlight>
                  <a:srgbClr val="FFFFFF"/>
                </a:highlight>
                <a:latin typeface="Roboto"/>
                <a:ea typeface="Roboto"/>
                <a:cs typeface="Roboto"/>
                <a:sym typeface="Roboto"/>
              </a:rPr>
              <a:t>Pivoluska, M., Plesch, M. Implementation of quantum compression on IBM quantum computers. </a:t>
            </a:r>
            <a:r>
              <a:rPr b="1" i="1" lang="en" sz="1100">
                <a:solidFill>
                  <a:srgbClr val="222222"/>
                </a:solidFill>
                <a:highlight>
                  <a:srgbClr val="FFFFFF"/>
                </a:highlight>
                <a:latin typeface="Roboto"/>
                <a:ea typeface="Roboto"/>
                <a:cs typeface="Roboto"/>
                <a:sym typeface="Roboto"/>
              </a:rPr>
              <a:t>Sci Rep</a:t>
            </a:r>
            <a:r>
              <a:rPr b="1" lang="en" sz="1100">
                <a:solidFill>
                  <a:srgbClr val="222222"/>
                </a:solidFill>
                <a:highlight>
                  <a:srgbClr val="FFFFFF"/>
                </a:highlight>
                <a:latin typeface="Roboto"/>
                <a:ea typeface="Roboto"/>
                <a:cs typeface="Roboto"/>
                <a:sym typeface="Roboto"/>
              </a:rPr>
              <a:t> 12, 5841 (2022). https://doi.org/10.1038/s41598-022-09881-8</a:t>
            </a:r>
            <a:endParaRPr b="1" sz="10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1200"/>
              </a:spcAft>
              <a:buNone/>
            </a:pPr>
            <a:r>
              <a:t/>
            </a:r>
            <a:endParaRPr sz="1600">
              <a:solidFill>
                <a:srgbClr val="000000"/>
              </a:solidFill>
            </a:endParaRPr>
          </a:p>
        </p:txBody>
      </p:sp>
      <p:pic>
        <p:nvPicPr>
          <p:cNvPr id="96" name="Google Shape;96;p17"/>
          <p:cNvPicPr preferRelativeResize="0"/>
          <p:nvPr/>
        </p:nvPicPr>
        <p:blipFill>
          <a:blip r:embed="rId3">
            <a:alphaModFix/>
          </a:blip>
          <a:stretch>
            <a:fillRect/>
          </a:stretch>
        </p:blipFill>
        <p:spPr>
          <a:xfrm>
            <a:off x="1919325" y="2924513"/>
            <a:ext cx="4724400" cy="178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0124D"/>
                </a:solidFill>
              </a:rPr>
              <a:t>Algorithm Circuit</a:t>
            </a:r>
            <a:endParaRPr>
              <a:solidFill>
                <a:srgbClr val="20124D"/>
              </a:solidFill>
            </a:endParaRPr>
          </a:p>
        </p:txBody>
      </p:sp>
      <p:sp>
        <p:nvSpPr>
          <p:cNvPr id="102" name="Google Shape;10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rPr>
              <a:t>We can see that the four-qubit ensemble can be mapped reversibly onto log 5 qubits.</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The schematic diagram of the quantum circuit implementing the four-qubit compression is shown</a:t>
            </a:r>
            <a:endParaRPr sz="1600">
              <a:solidFill>
                <a:srgbClr val="000000"/>
              </a:solidFill>
            </a:endParaRPr>
          </a:p>
          <a:p>
            <a:pPr indent="0" lvl="0" marL="0" rtl="0" algn="l">
              <a:spcBef>
                <a:spcPts val="0"/>
              </a:spcBef>
              <a:spcAft>
                <a:spcPts val="0"/>
              </a:spcAft>
              <a:buNone/>
            </a:pPr>
            <a:r>
              <a:t/>
            </a:r>
            <a:endParaRPr sz="1600">
              <a:solidFill>
                <a:srgbClr val="000000"/>
              </a:solidFill>
            </a:endParaRPr>
          </a:p>
        </p:txBody>
      </p:sp>
      <p:pic>
        <p:nvPicPr>
          <p:cNvPr id="103" name="Google Shape;103;p18"/>
          <p:cNvPicPr preferRelativeResize="0"/>
          <p:nvPr/>
        </p:nvPicPr>
        <p:blipFill>
          <a:blip r:embed="rId3">
            <a:alphaModFix/>
          </a:blip>
          <a:stretch>
            <a:fillRect/>
          </a:stretch>
        </p:blipFill>
        <p:spPr>
          <a:xfrm>
            <a:off x="868275" y="2388975"/>
            <a:ext cx="7171200" cy="207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0124D"/>
                </a:solidFill>
              </a:rPr>
              <a:t>Algorithm</a:t>
            </a:r>
            <a:endParaRPr>
              <a:solidFill>
                <a:srgbClr val="20124D"/>
              </a:solidFill>
            </a:endParaRPr>
          </a:p>
        </p:txBody>
      </p:sp>
      <p:sp>
        <p:nvSpPr>
          <p:cNvPr id="109" name="Google Shape;109;p19"/>
          <p:cNvSpPr txBox="1"/>
          <p:nvPr>
            <p:ph idx="1" type="body"/>
          </p:nvPr>
        </p:nvSpPr>
        <p:spPr>
          <a:xfrm>
            <a:off x="481925"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After the evolution, we can find that if the four input qubits are prepared in the state |𝜓⟩ = 𝛼|0⟩ + 𝛽|1⟩, the output state will be transformed to</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120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Here we define the parameters 𝛼 = 𝛽 = √1/2 which can make the measurement probability after compression more intuitive. The output state could be expressed as</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050">
                <a:solidFill>
                  <a:srgbClr val="1C1D1E"/>
                </a:solidFill>
                <a:highlight>
                  <a:srgbClr val="FFFFFF"/>
                </a:highlight>
                <a:latin typeface="Arial"/>
                <a:ea typeface="Arial"/>
                <a:cs typeface="Arial"/>
                <a:sym typeface="Arial"/>
              </a:rPr>
              <a:t>Fan, C-R, Lu, B, Feng, X-T, Gao, W-C, Wang, C. Efficient multi-qubit quantum data compression. </a:t>
            </a:r>
            <a:r>
              <a:rPr i="1" lang="en" sz="1050">
                <a:solidFill>
                  <a:srgbClr val="1C1D1E"/>
                </a:solidFill>
                <a:highlight>
                  <a:srgbClr val="FFFFFF"/>
                </a:highlight>
                <a:latin typeface="Arial"/>
                <a:ea typeface="Arial"/>
                <a:cs typeface="Arial"/>
                <a:sym typeface="Arial"/>
              </a:rPr>
              <a:t>Quantum Engineering</a:t>
            </a:r>
            <a:r>
              <a:rPr lang="en" sz="1050">
                <a:solidFill>
                  <a:srgbClr val="1C1D1E"/>
                </a:solidFill>
                <a:highlight>
                  <a:srgbClr val="FFFFFF"/>
                </a:highlight>
                <a:latin typeface="Arial"/>
                <a:ea typeface="Arial"/>
                <a:cs typeface="Arial"/>
                <a:sym typeface="Arial"/>
              </a:rPr>
              <a:t>. 2021; 3:e67. </a:t>
            </a:r>
            <a:r>
              <a:rPr lang="en" sz="1050">
                <a:solidFill>
                  <a:srgbClr val="005274"/>
                </a:solidFill>
                <a:highlight>
                  <a:srgbClr val="FFFFFF"/>
                </a:highlight>
                <a:uFill>
                  <a:noFill/>
                </a:uFill>
                <a:latin typeface="Arial"/>
                <a:ea typeface="Arial"/>
                <a:cs typeface="Arial"/>
                <a:sym typeface="Arial"/>
                <a:hlinkClick r:id="rId3">
                  <a:extLst>
                    <a:ext uri="{A12FA001-AC4F-418D-AE19-62706E023703}">
                      <ahyp:hlinkClr val="tx"/>
                    </a:ext>
                  </a:extLst>
                </a:hlinkClick>
              </a:rPr>
              <a:t>https://doi.org/10.1002/que2.67</a:t>
            </a:r>
            <a:endParaRPr sz="11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1200"/>
              </a:spcAft>
              <a:buNone/>
            </a:pPr>
            <a:r>
              <a:t/>
            </a:r>
            <a:endParaRPr sz="1600">
              <a:solidFill>
                <a:srgbClr val="000000"/>
              </a:solidFill>
            </a:endParaRPr>
          </a:p>
        </p:txBody>
      </p:sp>
      <p:pic>
        <p:nvPicPr>
          <p:cNvPr id="110" name="Google Shape;110;p19"/>
          <p:cNvPicPr preferRelativeResize="0"/>
          <p:nvPr/>
        </p:nvPicPr>
        <p:blipFill>
          <a:blip r:embed="rId4">
            <a:alphaModFix/>
          </a:blip>
          <a:stretch>
            <a:fillRect/>
          </a:stretch>
        </p:blipFill>
        <p:spPr>
          <a:xfrm>
            <a:off x="920500" y="1947514"/>
            <a:ext cx="7301750" cy="468061"/>
          </a:xfrm>
          <a:prstGeom prst="rect">
            <a:avLst/>
          </a:prstGeom>
          <a:noFill/>
          <a:ln>
            <a:noFill/>
          </a:ln>
        </p:spPr>
      </p:pic>
      <p:pic>
        <p:nvPicPr>
          <p:cNvPr id="111" name="Google Shape;111;p19"/>
          <p:cNvPicPr preferRelativeResize="0"/>
          <p:nvPr/>
        </p:nvPicPr>
        <p:blipFill>
          <a:blip r:embed="rId5">
            <a:alphaModFix/>
          </a:blip>
          <a:stretch>
            <a:fillRect/>
          </a:stretch>
        </p:blipFill>
        <p:spPr>
          <a:xfrm>
            <a:off x="979100" y="3387925"/>
            <a:ext cx="7166950" cy="75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0124D"/>
                </a:solidFill>
              </a:rPr>
              <a:t>Density Matrices:</a:t>
            </a:r>
            <a:endParaRPr>
              <a:solidFill>
                <a:srgbClr val="20124D"/>
              </a:solidFill>
            </a:endParaRPr>
          </a:p>
        </p:txBody>
      </p:sp>
      <p:sp>
        <p:nvSpPr>
          <p:cNvPr id="117" name="Google Shape;117;p20"/>
          <p:cNvSpPr txBox="1"/>
          <p:nvPr>
            <p:ph idx="1" type="body"/>
          </p:nvPr>
        </p:nvSpPr>
        <p:spPr>
          <a:xfrm>
            <a:off x="363950" y="1017725"/>
            <a:ext cx="8520600" cy="387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rPr>
              <a:t>The density matrix of the four-qubit system before the compression and after the compression is shown </a:t>
            </a:r>
            <a:endParaRPr sz="1600">
              <a:solidFill>
                <a:srgbClr val="000000"/>
              </a:solidFill>
            </a:endParaRPr>
          </a:p>
          <a:p>
            <a:pPr indent="0" lvl="0" marL="0" rtl="0" algn="l">
              <a:spcBef>
                <a:spcPts val="0"/>
              </a:spcBef>
              <a:spcAft>
                <a:spcPts val="1200"/>
              </a:spcAft>
              <a:buNone/>
            </a:pPr>
            <a:r>
              <a:t/>
            </a:r>
            <a:endParaRPr sz="1600">
              <a:solidFill>
                <a:srgbClr val="000000"/>
              </a:solidFill>
            </a:endParaRPr>
          </a:p>
        </p:txBody>
      </p:sp>
      <p:pic>
        <p:nvPicPr>
          <p:cNvPr id="118" name="Google Shape;118;p20"/>
          <p:cNvPicPr preferRelativeResize="0"/>
          <p:nvPr/>
        </p:nvPicPr>
        <p:blipFill>
          <a:blip r:embed="rId3">
            <a:alphaModFix/>
          </a:blip>
          <a:stretch>
            <a:fillRect/>
          </a:stretch>
        </p:blipFill>
        <p:spPr>
          <a:xfrm>
            <a:off x="1044375" y="1683475"/>
            <a:ext cx="7127776" cy="316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1105375" y="743700"/>
            <a:ext cx="7367050" cy="3577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