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27DB0B-3209-47F5-A7B6-F04CE37BF973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429D3D7-39F0-429D-A0E1-6CDA0DD84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7453313" cy="1223987"/>
          </a:xfrm>
        </p:spPr>
        <p:txBody>
          <a:bodyPr/>
          <a:lstStyle/>
          <a:p>
            <a:pPr algn="ctr"/>
            <a: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BIGTABLE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6" name="Content Placeholder 5" descr="bigtable.jpe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916832"/>
            <a:ext cx="2808288" cy="2089150"/>
          </a:xfrm>
        </p:spPr>
      </p:pic>
      <p:sp>
        <p:nvSpPr>
          <p:cNvPr id="7" name="TextBox 6"/>
          <p:cNvSpPr txBox="1"/>
          <p:nvPr/>
        </p:nvSpPr>
        <p:spPr>
          <a:xfrm>
            <a:off x="755576" y="4077072"/>
            <a:ext cx="75608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" pitchFamily="34" charset="0"/>
              </a:rPr>
              <a:t>                                                                              </a:t>
            </a:r>
            <a:r>
              <a:rPr lang="en-IN" dirty="0" smtClean="0">
                <a:latin typeface="Bahnschrift" pitchFamily="34" charset="0"/>
              </a:rPr>
              <a:t>   </a:t>
            </a:r>
            <a:r>
              <a:rPr lang="en-IN" sz="2400" dirty="0" smtClean="0">
                <a:latin typeface="Bahnschrift" pitchFamily="34" charset="0"/>
              </a:rPr>
              <a:t>Team Members: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</a:t>
            </a:r>
            <a:r>
              <a:rPr lang="en-IN" dirty="0" smtClean="0"/>
              <a:t>       </a:t>
            </a:r>
            <a:r>
              <a:rPr lang="en-IN" sz="2000" dirty="0" err="1" smtClean="0"/>
              <a:t>Shantanu</a:t>
            </a:r>
            <a:r>
              <a:rPr lang="en-IN" sz="2000" dirty="0" smtClean="0"/>
              <a:t> </a:t>
            </a:r>
            <a:r>
              <a:rPr lang="en-IN" sz="2000" dirty="0" err="1" smtClean="0"/>
              <a:t>Upase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</a:t>
            </a:r>
            <a:r>
              <a:rPr lang="en-IN" sz="2000" dirty="0" smtClean="0"/>
              <a:t>       </a:t>
            </a:r>
            <a:r>
              <a:rPr lang="en-IN" sz="2000" dirty="0" err="1" smtClean="0"/>
              <a:t>Shraddha</a:t>
            </a:r>
            <a:r>
              <a:rPr lang="en-IN" sz="2000" dirty="0" smtClean="0"/>
              <a:t> </a:t>
            </a:r>
            <a:r>
              <a:rPr lang="en-IN" sz="2000" dirty="0" err="1" smtClean="0"/>
              <a:t>Shirbhate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</a:t>
            </a:r>
            <a:r>
              <a:rPr lang="en-IN" sz="2000" dirty="0" smtClean="0"/>
              <a:t>       Rupali </a:t>
            </a:r>
            <a:r>
              <a:rPr lang="en-IN" sz="2000" dirty="0" err="1" smtClean="0"/>
              <a:t>Pangare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</a:t>
            </a:r>
            <a:r>
              <a:rPr lang="en-IN" sz="2000" dirty="0" smtClean="0"/>
              <a:t>      </a:t>
            </a:r>
            <a:r>
              <a:rPr lang="en-IN" sz="2000" dirty="0" err="1" smtClean="0"/>
              <a:t>Shashank</a:t>
            </a:r>
            <a:r>
              <a:rPr lang="en-IN" sz="2000" dirty="0" smtClean="0"/>
              <a:t> </a:t>
            </a:r>
            <a:r>
              <a:rPr lang="en-IN" sz="2000" dirty="0" err="1" smtClean="0"/>
              <a:t>Agam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</a:t>
            </a:r>
            <a:r>
              <a:rPr lang="en-IN" sz="2000" dirty="0" smtClean="0"/>
              <a:t>       </a:t>
            </a:r>
            <a:r>
              <a:rPr lang="en-IN" sz="2000" dirty="0" err="1" smtClean="0"/>
              <a:t>Dipesh</a:t>
            </a:r>
            <a:r>
              <a:rPr lang="en-IN" sz="2000" dirty="0" smtClean="0"/>
              <a:t> </a:t>
            </a:r>
            <a:r>
              <a:rPr lang="en-IN" sz="2000" dirty="0" err="1" smtClean="0"/>
              <a:t>Patil</a:t>
            </a:r>
            <a:endParaRPr lang="en-IN" sz="2000" dirty="0" smtClean="0"/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 Rounded MT Bold" pitchFamily="34" charset="0"/>
              </a:rPr>
              <a:t>              </a:t>
            </a:r>
            <a: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Introduction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Bigtable</a:t>
            </a:r>
            <a:r>
              <a:rPr lang="en-US" sz="2400" dirty="0" smtClean="0"/>
              <a:t> is a distributed storage system for managing structured data that is designed to scale to a very large size: </a:t>
            </a:r>
            <a:r>
              <a:rPr lang="en-US" sz="2400" dirty="0" err="1" smtClean="0"/>
              <a:t>petabytes</a:t>
            </a:r>
            <a:r>
              <a:rPr lang="en-US" sz="2400" dirty="0" smtClean="0"/>
              <a:t> of data across thousands of commodity servers.</a:t>
            </a:r>
          </a:p>
          <a:p>
            <a:r>
              <a:rPr lang="en-US" sz="2400" dirty="0" err="1" smtClean="0"/>
              <a:t>Bigtable</a:t>
            </a:r>
            <a:r>
              <a:rPr lang="en-US" sz="2400" dirty="0" smtClean="0"/>
              <a:t> has achieved several goals: wide applicability, scalability, high performance, and high availability</a:t>
            </a:r>
          </a:p>
          <a:p>
            <a:r>
              <a:rPr lang="en-US" sz="2400" dirty="0" err="1" smtClean="0"/>
              <a:t>Bigtable</a:t>
            </a:r>
            <a:r>
              <a:rPr lang="en-US" sz="2400" dirty="0" smtClean="0"/>
              <a:t> is used by more than sixty Google products and projects, including Google Analytics, Google Finance, </a:t>
            </a:r>
            <a:r>
              <a:rPr lang="en-US" sz="2400" dirty="0" err="1" smtClean="0"/>
              <a:t>Orkut</a:t>
            </a:r>
            <a:r>
              <a:rPr lang="en-US" sz="2400" dirty="0" smtClean="0"/>
              <a:t>, Personalized Search, </a:t>
            </a:r>
            <a:r>
              <a:rPr lang="en-US" sz="2400" dirty="0" err="1" smtClean="0"/>
              <a:t>Writely</a:t>
            </a:r>
            <a:r>
              <a:rPr lang="en-US" sz="2400" dirty="0" smtClean="0"/>
              <a:t>, and Google Earth</a:t>
            </a:r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Working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A table starts off with just one tablet. As the table grows, it is split into multiple tablets.</a:t>
            </a:r>
          </a:p>
          <a:p>
            <a:r>
              <a:rPr lang="en-US" sz="2600" dirty="0" smtClean="0"/>
              <a:t>Locating rows within a </a:t>
            </a:r>
            <a:r>
              <a:rPr lang="en-US" sz="2600" dirty="0" err="1" smtClean="0"/>
              <a:t>BigTable</a:t>
            </a:r>
            <a:r>
              <a:rPr lang="en-US" sz="2600" dirty="0" smtClean="0"/>
              <a:t> is managed in a three-level hierarchy. The root (top-level) tablet stores the location of all Metadata</a:t>
            </a:r>
          </a:p>
          <a:p>
            <a:r>
              <a:rPr lang="en-US" sz="2600" dirty="0" smtClean="0"/>
              <a:t> tablets in a special Metadata tablet. Each Metadata table contains the location of user data tablets. This table is keyed by node IDs </a:t>
            </a:r>
          </a:p>
          <a:p>
            <a:r>
              <a:rPr lang="en-US" sz="2600" dirty="0" smtClean="0"/>
              <a:t>Each </a:t>
            </a:r>
            <a:r>
              <a:rPr lang="en-US" sz="2600" dirty="0" smtClean="0"/>
              <a:t>row identifies a tablet's table ID and end row. For efficiency, the client library caches tablet locations.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refinements to achieve the high performance,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availability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Locality groups: Clients </a:t>
            </a:r>
            <a:r>
              <a:rPr lang="en-US" sz="2600" dirty="0" smtClean="0"/>
              <a:t>can group multiple column families together into a locality group. A separate </a:t>
            </a:r>
            <a:r>
              <a:rPr lang="en-US" sz="2600" dirty="0" err="1" smtClean="0"/>
              <a:t>SSTable</a:t>
            </a:r>
            <a:r>
              <a:rPr lang="en-US" sz="2600" dirty="0" smtClean="0"/>
              <a:t> is generated for each locality group in each tablet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Compression: Clients </a:t>
            </a:r>
            <a:r>
              <a:rPr lang="en-US" sz="2600" dirty="0" smtClean="0"/>
              <a:t>can control whether or not the </a:t>
            </a:r>
            <a:r>
              <a:rPr lang="en-US" sz="2600" dirty="0" err="1" smtClean="0"/>
              <a:t>SSTables</a:t>
            </a:r>
            <a:r>
              <a:rPr lang="en-US" sz="2600" dirty="0" smtClean="0"/>
              <a:t> for </a:t>
            </a:r>
            <a:r>
              <a:rPr lang="en-US" sz="2600" dirty="0" err="1" smtClean="0"/>
              <a:t>alocality</a:t>
            </a:r>
            <a:r>
              <a:rPr lang="en-US" sz="2600" dirty="0" smtClean="0"/>
              <a:t> group are compressed, and if so, which compression format is used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Caching </a:t>
            </a:r>
            <a:r>
              <a:rPr lang="en-US" sz="2600" dirty="0" smtClean="0"/>
              <a:t>for read </a:t>
            </a:r>
            <a:r>
              <a:rPr lang="en-US" sz="2600" dirty="0" smtClean="0"/>
              <a:t>performance: To </a:t>
            </a:r>
            <a:r>
              <a:rPr lang="en-US" sz="2600" dirty="0" smtClean="0"/>
              <a:t>improve read performance, tablet servers use two </a:t>
            </a:r>
            <a:r>
              <a:rPr lang="en-US" sz="2600" dirty="0" smtClean="0"/>
              <a:t>levels of caching. </a:t>
            </a:r>
          </a:p>
          <a:p>
            <a:pPr>
              <a:buNone/>
            </a:pPr>
            <a:r>
              <a:rPr lang="en-IN" sz="2600" dirty="0" smtClean="0"/>
              <a:t>         The Scan Cache </a:t>
            </a: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 </a:t>
            </a:r>
            <a:r>
              <a:rPr lang="en-IN" sz="2600" dirty="0" smtClean="0"/>
              <a:t>        The Block Cache</a:t>
            </a:r>
            <a:endParaRPr lang="en-US" sz="2600" dirty="0" smtClean="0"/>
          </a:p>
          <a:p>
            <a:pPr>
              <a:buNone/>
            </a:pPr>
            <a:r>
              <a:rPr lang="en-IN" dirty="0" smtClean="0"/>
              <a:t>            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381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refinements to achieve the high performance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Bloom </a:t>
            </a:r>
            <a:r>
              <a:rPr lang="en-US" sz="2400" dirty="0" err="1" smtClean="0"/>
              <a:t>filters:A</a:t>
            </a:r>
            <a:r>
              <a:rPr lang="en-US" sz="2400" dirty="0" smtClean="0"/>
              <a:t> </a:t>
            </a:r>
            <a:r>
              <a:rPr lang="en-US" sz="2400" dirty="0" smtClean="0"/>
              <a:t>Bloom filter allows us to ask whether an </a:t>
            </a:r>
            <a:r>
              <a:rPr lang="en-US" sz="2400" dirty="0" err="1" smtClean="0"/>
              <a:t>SSTable</a:t>
            </a:r>
            <a:r>
              <a:rPr lang="en-US" sz="2400" dirty="0" smtClean="0"/>
              <a:t> might contain any data for a specified row/column pair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Commit-log </a:t>
            </a:r>
            <a:r>
              <a:rPr lang="en-US" sz="2400" dirty="0" err="1" smtClean="0"/>
              <a:t>implementation:If</a:t>
            </a:r>
            <a:r>
              <a:rPr lang="en-US" sz="2400" dirty="0" smtClean="0"/>
              <a:t> </a:t>
            </a:r>
            <a:r>
              <a:rPr lang="en-US" sz="2400" dirty="0" smtClean="0"/>
              <a:t>we kept the commit log for each tablet in a separate log file, a very large number of files would be </a:t>
            </a:r>
            <a:r>
              <a:rPr lang="en-US" sz="2400" dirty="0" smtClean="0"/>
              <a:t>written.</a:t>
            </a:r>
          </a:p>
          <a:p>
            <a:r>
              <a:rPr lang="en-US" sz="2400" dirty="0" smtClean="0"/>
              <a:t>6)Speeding up tablet </a:t>
            </a:r>
            <a:r>
              <a:rPr lang="en-US" sz="2400" dirty="0" err="1" smtClean="0"/>
              <a:t>recovery:This</a:t>
            </a:r>
            <a:r>
              <a:rPr lang="en-US" sz="2400" dirty="0" smtClean="0"/>
              <a:t> </a:t>
            </a:r>
            <a:r>
              <a:rPr lang="en-US" sz="2400" dirty="0" smtClean="0"/>
              <a:t>compaction reduces recovery time by reducing the amount of </a:t>
            </a:r>
            <a:r>
              <a:rPr lang="en-US" sz="2400" dirty="0" err="1" smtClean="0"/>
              <a:t>uncompacted</a:t>
            </a:r>
            <a:r>
              <a:rPr lang="en-US" sz="2400" dirty="0" smtClean="0"/>
              <a:t> state in the tablet server’s commit log.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They set up a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 cluster with N tablet </a:t>
            </a:r>
            <a:r>
              <a:rPr lang="en-US" sz="2400" dirty="0" smtClean="0"/>
              <a:t>servers to</a:t>
            </a:r>
          </a:p>
          <a:p>
            <a:pPr>
              <a:buNone/>
            </a:pPr>
            <a:r>
              <a:rPr lang="en-US" sz="2400" dirty="0" smtClean="0"/>
              <a:t>measure </a:t>
            </a:r>
            <a:r>
              <a:rPr lang="en-US" sz="2400" dirty="0" smtClean="0"/>
              <a:t>the performance and scalability </a:t>
            </a:r>
            <a:r>
              <a:rPr lang="en-US" sz="2400" dirty="0" smtClean="0"/>
              <a:t>of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 smtClean="0"/>
              <a:t>N</a:t>
            </a:r>
          </a:p>
          <a:p>
            <a:pPr>
              <a:buNone/>
            </a:pPr>
            <a:r>
              <a:rPr lang="en-US" sz="2400" dirty="0" smtClean="0"/>
              <a:t>is </a:t>
            </a:r>
            <a:r>
              <a:rPr lang="en-US" sz="2400" dirty="0" err="1" smtClean="0"/>
              <a:t>varied.Single</a:t>
            </a:r>
            <a:r>
              <a:rPr lang="en-US" sz="2400" dirty="0" smtClean="0"/>
              <a:t> tablet-server performance </a:t>
            </a:r>
            <a:r>
              <a:rPr lang="en-US" sz="2400" dirty="0" smtClean="0"/>
              <a:t>Random </a:t>
            </a:r>
            <a:r>
              <a:rPr lang="en-US" sz="2400" dirty="0" smtClean="0"/>
              <a:t>reads</a:t>
            </a:r>
          </a:p>
          <a:p>
            <a:pPr>
              <a:buNone/>
            </a:pPr>
            <a:r>
              <a:rPr lang="en-US" sz="2400" dirty="0" smtClean="0"/>
              <a:t>are </a:t>
            </a:r>
            <a:r>
              <a:rPr lang="en-US" sz="2400" dirty="0" smtClean="0"/>
              <a:t>slower than </a:t>
            </a:r>
            <a:r>
              <a:rPr lang="en-US" sz="2400" dirty="0" smtClean="0"/>
              <a:t>all other </a:t>
            </a:r>
            <a:r>
              <a:rPr lang="en-US" sz="2400" dirty="0" smtClean="0"/>
              <a:t>operations by an order </a:t>
            </a:r>
            <a:r>
              <a:rPr lang="en-US" sz="2400" dirty="0" smtClean="0"/>
              <a:t>of</a:t>
            </a:r>
          </a:p>
          <a:p>
            <a:pPr>
              <a:buNone/>
            </a:pPr>
            <a:r>
              <a:rPr lang="en-US" sz="2400" dirty="0" smtClean="0"/>
              <a:t>magnitude or more.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They </a:t>
            </a:r>
            <a:r>
              <a:rPr lang="en-US" sz="2400" dirty="0" smtClean="0"/>
              <a:t>were </a:t>
            </a:r>
            <a:r>
              <a:rPr lang="en-US" sz="2400" dirty="0" err="1" smtClean="0"/>
              <a:t>succesfull</a:t>
            </a:r>
            <a:r>
              <a:rPr lang="en-US" sz="2400" dirty="0" smtClean="0"/>
              <a:t> in </a:t>
            </a:r>
            <a:r>
              <a:rPr lang="en-US" sz="2400" dirty="0" err="1" smtClean="0"/>
              <a:t>acheiving</a:t>
            </a:r>
            <a:r>
              <a:rPr lang="en-US" sz="2400" dirty="0" smtClean="0"/>
              <a:t> the </a:t>
            </a:r>
            <a:r>
              <a:rPr lang="en-US" sz="2400" dirty="0" smtClean="0"/>
              <a:t>smooth</a:t>
            </a:r>
          </a:p>
          <a:p>
            <a:pPr>
              <a:buNone/>
            </a:pPr>
            <a:r>
              <a:rPr lang="en-US" sz="2400" dirty="0" smtClean="0"/>
              <a:t>scalability </a:t>
            </a:r>
            <a:r>
              <a:rPr lang="en-US" sz="2400" dirty="0" smtClean="0"/>
              <a:t>and high-performance solution for </a:t>
            </a:r>
            <a:r>
              <a:rPr lang="en-US" sz="2400" dirty="0" smtClean="0"/>
              <a:t>all</a:t>
            </a:r>
          </a:p>
          <a:p>
            <a:pPr>
              <a:buNone/>
            </a:pPr>
            <a:r>
              <a:rPr lang="en-US" sz="2400" dirty="0" smtClean="0"/>
              <a:t>of </a:t>
            </a:r>
            <a:r>
              <a:rPr lang="en-US" sz="2400" dirty="0" smtClean="0"/>
              <a:t>many Google products.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7467600" cy="1512168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Arial Rounded MT Bold" pitchFamily="34" charset="0"/>
              </a:rPr>
              <a:t>Thank You</a:t>
            </a:r>
            <a:endParaRPr lang="en-US" sz="6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417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BIGTABLE</vt:lpstr>
      <vt:lpstr>              Introduction</vt:lpstr>
      <vt:lpstr>Working</vt:lpstr>
      <vt:lpstr>refinements to achieve the high performance, availability</vt:lpstr>
      <vt:lpstr>refinements to achieve the high performance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Rupali</dc:creator>
  <cp:lastModifiedBy>Rupali</cp:lastModifiedBy>
  <cp:revision>19</cp:revision>
  <dcterms:created xsi:type="dcterms:W3CDTF">2020-07-08T10:10:30Z</dcterms:created>
  <dcterms:modified xsi:type="dcterms:W3CDTF">2020-07-10T10:05:10Z</dcterms:modified>
</cp:coreProperties>
</file>