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4.xml.rels" ContentType="application/vnd.openxmlformats-package.relationships+xml"/>
  <Override PartName="/ppt/notesSlides/notesSlide14.xml" ContentType="application/vnd.openxmlformats-officedocument.presentationml.notesSlide+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p>
            <a:pPr algn="ctr"/>
            <a:r>
              <a:rPr b="0" lang="en-IN" sz="4400" spc="-1" strike="noStrike">
                <a:latin typeface="Arial"/>
              </a:rPr>
              <a:t>Click to </a:t>
            </a:r>
            <a:r>
              <a:rPr b="0" lang="en-IN" sz="4400" spc="-1" strike="noStrike">
                <a:latin typeface="Arial"/>
              </a:rPr>
              <a:t>move the </a:t>
            </a:r>
            <a:r>
              <a:rPr b="0" lang="en-IN" sz="4400" spc="-1" strike="noStrike">
                <a:latin typeface="Arial"/>
              </a:rPr>
              <a:t>slide</a:t>
            </a:r>
            <a:endParaRPr b="0" lang="en-IN"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a:t>
            </a:r>
            <a:r>
              <a:rPr b="0" lang="en-IN" sz="2000" spc="-1" strike="noStrike">
                <a:latin typeface="Arial"/>
              </a:rPr>
              <a:t>format</a:t>
            </a:r>
            <a:endParaRPr b="0" lang="en-IN"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p>
            <a:pPr algn="r"/>
            <a:fld id="{A0F061F1-F81F-4AF2-820A-14DE47310AEE}"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1143000" y="685800"/>
            <a:ext cx="4570920" cy="3427920"/>
          </a:xfrm>
          <a:prstGeom prst="rect">
            <a:avLst/>
          </a:prstGeom>
        </p:spPr>
      </p:sp>
      <p:sp>
        <p:nvSpPr>
          <p:cNvPr id="216" name="PlaceHolder 2"/>
          <p:cNvSpPr>
            <a:spLocks noGrp="1"/>
          </p:cNvSpPr>
          <p:nvPr>
            <p:ph type="body"/>
          </p:nvPr>
        </p:nvSpPr>
        <p:spPr>
          <a:xfrm>
            <a:off x="685800" y="4343400"/>
            <a:ext cx="5485320" cy="4113720"/>
          </a:xfrm>
          <a:prstGeom prst="rect">
            <a:avLst/>
          </a:prstGeom>
        </p:spPr>
        <p:txBody>
          <a:bodyPr lIns="0" rIns="0" tIns="0" bIns="0">
            <a:normAutofit/>
          </a:bodyPr>
          <a:p>
            <a:endParaRPr b="0" lang="en-IN" sz="2000" spc="-1" strike="noStrike">
              <a:latin typeface="Arial"/>
            </a:endParaRPr>
          </a:p>
        </p:txBody>
      </p:sp>
      <p:sp>
        <p:nvSpPr>
          <p:cNvPr id="217" name="CustomShape 3"/>
          <p:cNvSpPr/>
          <p:nvPr/>
        </p:nvSpPr>
        <p:spPr>
          <a:xfrm>
            <a:off x="3884760" y="8685360"/>
            <a:ext cx="2970720" cy="45612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21920" y="1828800"/>
            <a:ext cx="8228520" cy="1827720"/>
          </a:xfrm>
          <a:prstGeom prst="rect">
            <a:avLst/>
          </a:prstGeom>
          <a:noFill/>
          <a:ln>
            <a:noFill/>
          </a:ln>
        </p:spPr>
        <p:style>
          <a:lnRef idx="0"/>
          <a:fillRef idx="0"/>
          <a:effectRef idx="0"/>
          <a:fontRef idx="minor"/>
        </p:style>
        <p:txBody>
          <a:bodyPr lIns="45720" rIns="45720" tIns="0" bIns="0" anchor="b">
            <a:normAutofit/>
          </a:bodyPr>
          <a:p>
            <a:pPr algn="ctr">
              <a:lnSpc>
                <a:spcPct val="100000"/>
              </a:lnSpc>
            </a:pPr>
            <a:r>
              <a:rPr b="1" lang="en-IN" sz="5400" spc="-1" strike="noStrike" cap="all">
                <a:solidFill>
                  <a:srgbClr val="ffaa85"/>
                </a:solidFill>
                <a:latin typeface="Tahoma"/>
                <a:ea typeface="DejaVu Sans"/>
              </a:rPr>
              <a:t>Data Structure</a:t>
            </a:r>
            <a:endParaRPr b="0" lang="en-IN" sz="5400" spc="-1" strike="noStrike">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82"/>
                                        </p:tgtEl>
                                        <p:attrNameLst>
                                          <p:attrName>style.visibility</p:attrName>
                                        </p:attrNameLst>
                                      </p:cBhvr>
                                      <p:to>
                                        <p:strVal val="visible"/>
                                      </p:to>
                                    </p:set>
                                    <p:animEffect filter="fade" transition="in">
                                      <p:cBhvr additive="repl">
                                        <p:cTn id="7" dur="2000"/>
                                        <p:tgtEl>
                                          <p:spTgt spid="8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Expression</a:t>
            </a:r>
            <a:endParaRPr b="0" lang="en-IN" sz="4100" spc="-1" strike="noStrike">
              <a:latin typeface="Arial"/>
            </a:endParaRPr>
          </a:p>
        </p:txBody>
      </p:sp>
      <p:sp>
        <p:nvSpPr>
          <p:cNvPr id="133" name="CustomShape 2"/>
          <p:cNvSpPr/>
          <p:nvPr/>
        </p:nvSpPr>
        <p:spPr>
          <a:xfrm>
            <a:off x="457200" y="1600200"/>
            <a:ext cx="8228520" cy="4708080"/>
          </a:xfrm>
          <a:prstGeom prst="rect">
            <a:avLst/>
          </a:prstGeom>
          <a:noFill/>
          <a:ln>
            <a:noFill/>
          </a:ln>
        </p:spPr>
        <p:style>
          <a:lnRef idx="0"/>
          <a:fillRef idx="0"/>
          <a:effectRef idx="0"/>
          <a:fontRef idx="minor"/>
        </p:style>
        <p:txBody>
          <a:bodyPr lIns="90000" rIns="90000" tIns="45000" bIns="45000"/>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Infix notation used in general mathematics where operator comes in between operands</a:t>
            </a:r>
            <a:endParaRPr b="0" lang="en-IN" sz="2800" spc="-1" strike="noStrike">
              <a:latin typeface="Arial"/>
            </a:endParaRPr>
          </a:p>
          <a:p>
            <a:pPr lvl="1" marL="868680" indent="-282240">
              <a:lnSpc>
                <a:spcPct val="100000"/>
              </a:lnSpc>
              <a:spcBef>
                <a:spcPts val="479"/>
              </a:spcBef>
              <a:buClr>
                <a:srgbClr val="ffffff"/>
              </a:buClr>
              <a:buSzPct val="80000"/>
              <a:buFont typeface="Wingdings 2" charset="2"/>
              <a:buChar char=""/>
            </a:pPr>
            <a:r>
              <a:rPr b="0" lang="en-IN" sz="2400" spc="-1" strike="noStrike">
                <a:solidFill>
                  <a:srgbClr val="ffffff"/>
                </a:solidFill>
                <a:latin typeface="Book Antiqua"/>
                <a:ea typeface="DejaVu Sans"/>
              </a:rPr>
              <a:t>A + B</a:t>
            </a:r>
            <a:endParaRPr b="0" lang="en-IN" sz="24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Prefix Notation</a:t>
            </a:r>
            <a:endParaRPr b="0" lang="en-IN" sz="2800" spc="-1" strike="noStrike">
              <a:latin typeface="Arial"/>
            </a:endParaRPr>
          </a:p>
          <a:p>
            <a:pPr lvl="1" marL="868680" indent="-282240">
              <a:lnSpc>
                <a:spcPct val="100000"/>
              </a:lnSpc>
              <a:spcBef>
                <a:spcPts val="479"/>
              </a:spcBef>
              <a:buClr>
                <a:srgbClr val="ffffff"/>
              </a:buClr>
              <a:buSzPct val="80000"/>
              <a:buFont typeface="Wingdings 2" charset="2"/>
              <a:buChar char=""/>
            </a:pPr>
            <a:r>
              <a:rPr b="0" lang="en-IN" sz="2400" spc="-1" strike="noStrike">
                <a:solidFill>
                  <a:srgbClr val="ffffff"/>
                </a:solidFill>
                <a:latin typeface="Book Antiqua"/>
                <a:ea typeface="DejaVu Sans"/>
              </a:rPr>
              <a:t>Operator is written before operands. ( + AB)</a:t>
            </a:r>
            <a:endParaRPr b="0" lang="en-IN" sz="24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Postfix Notation</a:t>
            </a:r>
            <a:endParaRPr b="0" lang="en-IN" sz="2800" spc="-1" strike="noStrike">
              <a:latin typeface="Arial"/>
            </a:endParaRPr>
          </a:p>
          <a:p>
            <a:pPr lvl="1" marL="868680" indent="-282240">
              <a:lnSpc>
                <a:spcPct val="100000"/>
              </a:lnSpc>
              <a:spcBef>
                <a:spcPts val="479"/>
              </a:spcBef>
              <a:buClr>
                <a:srgbClr val="ffffff"/>
              </a:buClr>
              <a:buSzPct val="80000"/>
              <a:buFont typeface="Wingdings 2" charset="2"/>
              <a:buChar char=""/>
            </a:pPr>
            <a:r>
              <a:rPr b="0" lang="en-IN" sz="2400" spc="-1" strike="noStrike">
                <a:solidFill>
                  <a:srgbClr val="ffffff"/>
                </a:solidFill>
                <a:latin typeface="Book Antiqua"/>
                <a:ea typeface="DejaVu Sans"/>
              </a:rPr>
              <a:t>Operator is written after operands. (AB+)</a:t>
            </a:r>
            <a:endParaRPr b="0" lang="en-IN" sz="2400" spc="-1" strike="noStrike">
              <a:latin typeface="Arial"/>
            </a:endParaRPr>
          </a:p>
          <a:p>
            <a:pPr>
              <a:lnSpc>
                <a:spcPct val="100000"/>
              </a:lnSpc>
            </a:pPr>
            <a:endParaRPr b="0" lang="en-IN" sz="2400" spc="-1" strike="noStrike">
              <a:latin typeface="Arial"/>
            </a:endParaRPr>
          </a:p>
          <a:p>
            <a:pPr>
              <a:lnSpc>
                <a:spcPct val="100000"/>
              </a:lnSpc>
              <a:spcBef>
                <a:spcPts val="561"/>
              </a:spcBef>
            </a:pPr>
            <a:endParaRPr b="0" lang="en-IN" sz="2400" spc="-1" strike="noStrike">
              <a:latin typeface="Arial"/>
            </a:endParaRPr>
          </a:p>
        </p:txBody>
      </p:sp>
    </p:spTree>
  </p:cSld>
  <p:timing>
    <p:tnLst>
      <p:par>
        <p:cTn id="219" dur="indefinite" restart="never" nodeType="tmRoot">
          <p:childTnLst>
            <p:seq>
              <p:cTn id="2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09480" y="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200" spc="-1" strike="noStrike">
                <a:solidFill>
                  <a:srgbClr val="ffaa85"/>
                </a:solidFill>
                <a:latin typeface="Lucida Sans"/>
                <a:ea typeface="DejaVu Sans"/>
              </a:rPr>
              <a:t>The rules to be remembered during infix to postfix conversion are</a:t>
            </a:r>
            <a:endParaRPr b="0" lang="en-IN" sz="3200" spc="-1" strike="noStrike">
              <a:latin typeface="Arial"/>
            </a:endParaRPr>
          </a:p>
        </p:txBody>
      </p:sp>
      <p:sp>
        <p:nvSpPr>
          <p:cNvPr id="135" name="CustomShape 2"/>
          <p:cNvSpPr/>
          <p:nvPr/>
        </p:nvSpPr>
        <p:spPr>
          <a:xfrm>
            <a:off x="457200" y="1143000"/>
            <a:ext cx="8228520" cy="5470200"/>
          </a:xfrm>
          <a:prstGeom prst="rect">
            <a:avLst/>
          </a:prstGeom>
          <a:noFill/>
          <a:ln>
            <a:noFill/>
          </a:ln>
        </p:spPr>
        <p:style>
          <a:lnRef idx="0"/>
          <a:fillRef idx="0"/>
          <a:effectRef idx="0"/>
          <a:fontRef idx="minor"/>
        </p:style>
        <p:txBody>
          <a:bodyPr lIns="90000" rIns="90000" tIns="45000" bIns="45000"/>
          <a:p>
            <a:pPr marL="651600" indent="-513360">
              <a:lnSpc>
                <a:spcPct val="100000"/>
              </a:lnSpc>
              <a:spcBef>
                <a:spcPts val="519"/>
              </a:spcBef>
              <a:buClr>
                <a:srgbClr val="f9f9f9"/>
              </a:buClr>
              <a:buSzPct val="65000"/>
              <a:buFont typeface="Lucida Sans"/>
              <a:buAutoNum type="arabicPeriod"/>
            </a:pPr>
            <a:r>
              <a:rPr b="0" lang="en-IN" sz="2600" spc="-1" strike="noStrike">
                <a:solidFill>
                  <a:srgbClr val="ffffff"/>
                </a:solidFill>
                <a:latin typeface="Book Antiqua"/>
                <a:ea typeface="DejaVu Sans"/>
              </a:rPr>
              <a:t>Parenthesize the expression starting from left to right.</a:t>
            </a:r>
            <a:endParaRPr b="0" lang="en-IN" sz="2600" spc="-1" strike="noStrike">
              <a:latin typeface="Arial"/>
            </a:endParaRPr>
          </a:p>
          <a:p>
            <a:pPr>
              <a:lnSpc>
                <a:spcPct val="100000"/>
              </a:lnSpc>
              <a:spcBef>
                <a:spcPts val="519"/>
              </a:spcBef>
            </a:pPr>
            <a:endParaRPr b="0" lang="en-IN" sz="2600" spc="-1" strike="noStrike">
              <a:latin typeface="Arial"/>
            </a:endParaRPr>
          </a:p>
          <a:p>
            <a:pPr marL="651600" indent="-513360">
              <a:lnSpc>
                <a:spcPct val="100000"/>
              </a:lnSpc>
              <a:spcBef>
                <a:spcPts val="519"/>
              </a:spcBef>
              <a:buClr>
                <a:srgbClr val="f9f9f9"/>
              </a:buClr>
              <a:buSzPct val="65000"/>
              <a:buFont typeface="Lucida Sans"/>
              <a:buAutoNum type="arabicPeriod"/>
            </a:pPr>
            <a:r>
              <a:rPr b="0" lang="en-IN" sz="2600" spc="-1" strike="noStrike">
                <a:solidFill>
                  <a:srgbClr val="ffffff"/>
                </a:solidFill>
                <a:latin typeface="Book Antiqua"/>
                <a:ea typeface="DejaVu Sans"/>
              </a:rPr>
              <a:t>During parenthesizing the expression, the operands associated with operator  having higher precedence are first parenthesized.</a:t>
            </a:r>
            <a:endParaRPr b="0" lang="en-IN" sz="2600" spc="-1" strike="noStrike">
              <a:latin typeface="Arial"/>
            </a:endParaRPr>
          </a:p>
          <a:p>
            <a:pPr>
              <a:lnSpc>
                <a:spcPct val="100000"/>
              </a:lnSpc>
              <a:spcBef>
                <a:spcPts val="519"/>
              </a:spcBef>
            </a:pPr>
            <a:endParaRPr b="0" lang="en-IN" sz="2600" spc="-1" strike="noStrike">
              <a:latin typeface="Arial"/>
            </a:endParaRPr>
          </a:p>
          <a:p>
            <a:pPr marL="651600" indent="-513360">
              <a:lnSpc>
                <a:spcPct val="100000"/>
              </a:lnSpc>
              <a:spcBef>
                <a:spcPts val="519"/>
              </a:spcBef>
              <a:buClr>
                <a:srgbClr val="f9f9f9"/>
              </a:buClr>
              <a:buSzPct val="65000"/>
              <a:buFont typeface="Lucida Sans"/>
              <a:buAutoNum type="arabicPeriod"/>
            </a:pPr>
            <a:r>
              <a:rPr b="0" lang="en-IN" sz="2600" spc="-1" strike="noStrike">
                <a:solidFill>
                  <a:srgbClr val="ffffff"/>
                </a:solidFill>
                <a:latin typeface="Book Antiqua"/>
                <a:ea typeface="DejaVu Sans"/>
              </a:rPr>
              <a:t>The sub-expression(part of expression) which has been converted into postfix, is to be treated as single operand.</a:t>
            </a:r>
            <a:endParaRPr b="0" lang="en-IN" sz="2600" spc="-1" strike="noStrike">
              <a:latin typeface="Arial"/>
            </a:endParaRPr>
          </a:p>
          <a:p>
            <a:pPr>
              <a:lnSpc>
                <a:spcPct val="100000"/>
              </a:lnSpc>
              <a:spcBef>
                <a:spcPts val="519"/>
              </a:spcBef>
            </a:pPr>
            <a:endParaRPr b="0" lang="en-IN" sz="2600" spc="-1" strike="noStrike">
              <a:latin typeface="Arial"/>
            </a:endParaRPr>
          </a:p>
          <a:p>
            <a:pPr marL="651600" indent="-513360">
              <a:lnSpc>
                <a:spcPct val="100000"/>
              </a:lnSpc>
              <a:spcBef>
                <a:spcPts val="519"/>
              </a:spcBef>
              <a:buClr>
                <a:srgbClr val="f9f9f9"/>
              </a:buClr>
              <a:buSzPct val="65000"/>
              <a:buFont typeface="Lucida Sans"/>
              <a:buAutoNum type="arabicPeriod"/>
            </a:pPr>
            <a:r>
              <a:rPr b="0" lang="en-IN" sz="2600" spc="-1" strike="noStrike">
                <a:solidFill>
                  <a:srgbClr val="ffffff"/>
                </a:solidFill>
                <a:latin typeface="Book Antiqua"/>
                <a:ea typeface="DejaVu Sans"/>
              </a:rPr>
              <a:t>Once the expression is converted to postfix form, remove the parenthesis.</a:t>
            </a:r>
            <a:endParaRPr b="0" lang="en-IN" sz="2600" spc="-1" strike="noStrike">
              <a:latin typeface="Arial"/>
            </a:endParaRPr>
          </a:p>
          <a:p>
            <a:pPr>
              <a:lnSpc>
                <a:spcPct val="100000"/>
              </a:lnSpc>
              <a:spcBef>
                <a:spcPts val="519"/>
              </a:spcBef>
            </a:pPr>
            <a:endParaRPr b="0" lang="en-IN" sz="2600" spc="-1" strike="noStrike">
              <a:latin typeface="Arial"/>
            </a:endParaRPr>
          </a:p>
        </p:txBody>
      </p:sp>
    </p:spTree>
  </p:cSld>
  <p:timing>
    <p:tnLst>
      <p:par>
        <p:cTn id="221" dur="indefinite" restart="never" nodeType="tmRoot">
          <p:childTnLst>
            <p:seq>
              <p:cTn id="2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74680"/>
            <a:ext cx="8228520" cy="1141920"/>
          </a:xfrm>
          <a:prstGeom prst="rect">
            <a:avLst/>
          </a:prstGeom>
          <a:noFill/>
          <a:ln>
            <a:noFill/>
          </a:ln>
        </p:spPr>
        <p:style>
          <a:lnRef idx="0"/>
          <a:fillRef idx="0"/>
          <a:effectRef idx="0"/>
          <a:fontRef idx="minor"/>
        </p:style>
      </p:sp>
      <p:sp>
        <p:nvSpPr>
          <p:cNvPr id="137" name="CustomShape 2"/>
          <p:cNvSpPr/>
          <p:nvPr/>
        </p:nvSpPr>
        <p:spPr>
          <a:xfrm>
            <a:off x="457200" y="1600200"/>
            <a:ext cx="8228520" cy="4708080"/>
          </a:xfrm>
          <a:prstGeom prst="rect">
            <a:avLst/>
          </a:prstGeom>
          <a:noFill/>
          <a:ln>
            <a:noFill/>
          </a:ln>
        </p:spPr>
        <p:style>
          <a:lnRef idx="0"/>
          <a:fillRef idx="0"/>
          <a:effectRef idx="0"/>
          <a:fontRef idx="minor"/>
        </p:style>
        <p:txBody>
          <a:bodyPr lIns="90000" rIns="90000" tIns="45000" bIns="45000"/>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A + B * C  ------ A + (B * C)</a:t>
            </a: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(A + B) * C/D + E ^ G /B  </a:t>
            </a:r>
            <a:endParaRPr b="0" lang="en-IN" sz="2800" spc="-1" strike="noStrike">
              <a:latin typeface="Arial"/>
            </a:endParaRPr>
          </a:p>
          <a:p>
            <a:pPr>
              <a:lnSpc>
                <a:spcPct val="100000"/>
              </a:lnSpc>
              <a:spcBef>
                <a:spcPts val="561"/>
              </a:spcBef>
            </a:pPr>
            <a:endParaRPr b="0" lang="en-IN" sz="2800" spc="-1" strike="noStrike">
              <a:latin typeface="Arial"/>
            </a:endParaRPr>
          </a:p>
        </p:txBody>
      </p:sp>
    </p:spTree>
  </p:cSld>
  <p:timing>
    <p:tnLst>
      <p:par>
        <p:cTn id="223" dur="indefinite" restart="never" nodeType="tmRoot">
          <p:childTnLst>
            <p:seq>
              <p:cTn id="2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8" name="Table 1"/>
          <p:cNvGraphicFramePr/>
          <p:nvPr/>
        </p:nvGraphicFramePr>
        <p:xfrm>
          <a:off x="148320" y="8280"/>
          <a:ext cx="8914680" cy="6683040"/>
        </p:xfrm>
        <a:graphic>
          <a:graphicData uri="http://schemas.openxmlformats.org/drawingml/2006/table">
            <a:tbl>
              <a:tblPr/>
              <a:tblGrid>
                <a:gridCol w="2819160"/>
                <a:gridCol w="2856960"/>
                <a:gridCol w="3238920"/>
              </a:tblGrid>
              <a:tr h="446760">
                <a:tc gridSpan="3">
                  <a:txBody>
                    <a:bodyPr/>
                    <a:p>
                      <a:pPr>
                        <a:lnSpc>
                          <a:spcPct val="100000"/>
                        </a:lnSpc>
                      </a:pPr>
                      <a:r>
                        <a:rPr b="1" lang="en-IN" sz="2400" spc="-1" strike="noStrike">
                          <a:solidFill>
                            <a:srgbClr val="ffffff"/>
                          </a:solidFill>
                          <a:latin typeface="Book Antiqua"/>
                        </a:rPr>
                        <a:t>(A + (B / C – (D  * E ^ F) + G) * H)</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07f09"/>
                    </a:solidFill>
                  </a:tcPr>
                </a:tc>
                <a:tc hMerge="1">
                  <a:tcPr>
                    <a:solidFill>
                      <a:srgbClr val="729fcf"/>
                    </a:solidFill>
                  </a:tcPr>
                </a:tc>
                <a:tc hMerge="1">
                  <a:tcPr>
                    <a:solidFill>
                      <a:srgbClr val="729fcf"/>
                    </a:solidFill>
                  </a:tcPr>
                </a:tc>
              </a:tr>
              <a:tr h="428760">
                <a:tc>
                  <a:txBody>
                    <a:bodyPr/>
                    <a:p>
                      <a:pPr>
                        <a:lnSpc>
                          <a:spcPct val="100000"/>
                        </a:lnSpc>
                      </a:pPr>
                      <a:r>
                        <a:rPr b="0" lang="en-IN" sz="2400" spc="-1" strike="noStrike">
                          <a:latin typeface="Times New Roman"/>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latin typeface="Times New Roman"/>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r h="446760">
                <a:tc>
                  <a:txBody>
                    <a:bodyPr/>
                    <a:p>
                      <a:pPr>
                        <a:lnSpc>
                          <a:spcPct val="100000"/>
                        </a:lnSpc>
                      </a:pPr>
                      <a:r>
                        <a:rPr b="0" lang="en-IN" sz="2400" spc="-1" strike="noStrike">
                          <a:solidFill>
                            <a:srgbClr val="000000"/>
                          </a:solidFill>
                          <a:latin typeface="Book Antiqua"/>
                        </a:rPr>
                        <a:t>A</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r h="446760">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400" spc="-1" strike="noStrike">
                          <a:solidFill>
                            <a:srgbClr val="000000"/>
                          </a:solidFill>
                          <a:latin typeface="Book Antiqua"/>
                        </a:rPr>
                        <a:t>A</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r>
              <a:tr h="446760">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r h="446760">
                <a:tc>
                  <a:txBody>
                    <a:bodyPr/>
                    <a:p>
                      <a:pPr>
                        <a:lnSpc>
                          <a:spcPct val="100000"/>
                        </a:lnSpc>
                      </a:pPr>
                      <a:r>
                        <a:rPr b="0" lang="en-IN" sz="2400" spc="-1" strike="noStrike">
                          <a:solidFill>
                            <a:srgbClr val="000000"/>
                          </a:solidFill>
                          <a:latin typeface="Book Antiqua"/>
                        </a:rPr>
                        <a:t>B</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400" spc="-1" strike="noStrike">
                          <a:solidFill>
                            <a:srgbClr val="000000"/>
                          </a:solidFill>
                          <a:latin typeface="Book Antiqua"/>
                        </a:rPr>
                        <a:t>AB</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r>
              <a:tr h="446760">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AB</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r h="446760">
                <a:tc>
                  <a:txBody>
                    <a:bodyPr/>
                    <a:p>
                      <a:pPr>
                        <a:lnSpc>
                          <a:spcPct val="100000"/>
                        </a:lnSpc>
                      </a:pPr>
                      <a:r>
                        <a:rPr b="0" lang="en-IN" sz="2400" spc="-1" strike="noStrike">
                          <a:solidFill>
                            <a:srgbClr val="000000"/>
                          </a:solidFill>
                          <a:latin typeface="Book Antiqua"/>
                        </a:rPr>
                        <a:t>C</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400" spc="-1" strike="noStrike">
                          <a:solidFill>
                            <a:srgbClr val="000000"/>
                          </a:solidFill>
                          <a:latin typeface="Book Antiqua"/>
                        </a:rPr>
                        <a:t>ABC</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r>
              <a:tr h="446760">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ABC/</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r h="446760">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400" spc="-1" strike="noStrike">
                          <a:solidFill>
                            <a:srgbClr val="000000"/>
                          </a:solidFill>
                          <a:latin typeface="Book Antiqua"/>
                        </a:rPr>
                        <a:t>ABC/</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r>
              <a:tr h="446760">
                <a:tc>
                  <a:txBody>
                    <a:bodyPr/>
                    <a:p>
                      <a:pPr>
                        <a:lnSpc>
                          <a:spcPct val="100000"/>
                        </a:lnSpc>
                      </a:pPr>
                      <a:r>
                        <a:rPr b="0" lang="en-IN" sz="2400" spc="-1" strike="noStrike">
                          <a:solidFill>
                            <a:srgbClr val="000000"/>
                          </a:solidFill>
                          <a:latin typeface="Book Antiqua"/>
                        </a:rPr>
                        <a:t>D</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ABC/D</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r h="446760">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400" spc="-1" strike="noStrike">
                          <a:solidFill>
                            <a:srgbClr val="000000"/>
                          </a:solidFill>
                          <a:latin typeface="Book Antiqua"/>
                        </a:rPr>
                        <a:t>ABC/D</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r>
              <a:tr h="446760">
                <a:tc>
                  <a:txBody>
                    <a:bodyPr/>
                    <a:p>
                      <a:pPr>
                        <a:lnSpc>
                          <a:spcPct val="100000"/>
                        </a:lnSpc>
                      </a:pPr>
                      <a:r>
                        <a:rPr b="0" lang="en-IN" sz="2400" spc="-1" strike="noStrike">
                          <a:solidFill>
                            <a:srgbClr val="000000"/>
                          </a:solidFill>
                          <a:latin typeface="Book Antiqua"/>
                        </a:rPr>
                        <a:t>E</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ABC/DE</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r h="446760">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400" spc="-1" strike="noStrike">
                          <a:solidFill>
                            <a:srgbClr val="000000"/>
                          </a:solidFill>
                          <a:latin typeface="Book Antiqua"/>
                        </a:rPr>
                        <a:t>ABC/DE</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r>
              <a:tr h="446760">
                <a:tc>
                  <a:txBody>
                    <a:bodyPr/>
                    <a:p>
                      <a:pPr>
                        <a:lnSpc>
                          <a:spcPct val="100000"/>
                        </a:lnSpc>
                      </a:pPr>
                      <a:r>
                        <a:rPr b="0" lang="en-IN" sz="2400" spc="-1" strike="noStrike">
                          <a:solidFill>
                            <a:srgbClr val="000000"/>
                          </a:solidFill>
                          <a:latin typeface="Book Antiqua"/>
                        </a:rPr>
                        <a:t>F</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400" spc="-1" strike="noStrike">
                          <a:solidFill>
                            <a:srgbClr val="000000"/>
                          </a:solidFill>
                          <a:latin typeface="Book Antiqua"/>
                        </a:rPr>
                        <a:t>ABC/DEF</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bl>
          </a:graphicData>
        </a:graphic>
      </p:graphicFrame>
    </p:spTree>
  </p:cSld>
  <p:timing>
    <p:tnLst>
      <p:par>
        <p:cTn id="225" dur="indefinite" restart="never" nodeType="tmRoot">
          <p:childTnLst>
            <p:seq>
              <p:cTn id="2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9" name="Table 1"/>
          <p:cNvGraphicFramePr/>
          <p:nvPr/>
        </p:nvGraphicFramePr>
        <p:xfrm>
          <a:off x="228600" y="1295280"/>
          <a:ext cx="8686080" cy="5184360"/>
        </p:xfrm>
        <a:graphic>
          <a:graphicData uri="http://schemas.openxmlformats.org/drawingml/2006/table">
            <a:tbl>
              <a:tblPr/>
              <a:tblGrid>
                <a:gridCol w="2895480"/>
                <a:gridCol w="2895480"/>
                <a:gridCol w="2895480"/>
              </a:tblGrid>
              <a:tr h="504720">
                <a:tc>
                  <a:txBody>
                    <a:bodyPr/>
                    <a:p>
                      <a:pPr>
                        <a:lnSpc>
                          <a:spcPct val="100000"/>
                        </a:lnSpc>
                      </a:pPr>
                      <a:r>
                        <a:rPr b="1" lang="en-IN" sz="2800" spc="-1" strike="noStrike">
                          <a:solidFill>
                            <a:srgbClr val="ffffff"/>
                          </a:solidFill>
                          <a:latin typeface="Book Antiqua"/>
                        </a:rPr>
                        <a:t>)</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07f09"/>
                    </a:solidFill>
                  </a:tcPr>
                </a:tc>
                <a:tc>
                  <a:txBody>
                    <a:bodyPr/>
                    <a:p>
                      <a:pPr>
                        <a:lnSpc>
                          <a:spcPct val="100000"/>
                        </a:lnSpc>
                      </a:pPr>
                      <a:r>
                        <a:rPr b="1" lang="en-IN" sz="2800" spc="-1" strike="noStrike">
                          <a:solidFill>
                            <a:srgbClr val="ffffff"/>
                          </a:solidFill>
                          <a:latin typeface="Book Antiqua"/>
                        </a:rPr>
                        <a:t>(+(-</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07f09"/>
                    </a:solidFill>
                  </a:tcPr>
                </a:tc>
                <a:tc>
                  <a:txBody>
                    <a:bodyPr/>
                    <a:p>
                      <a:pPr>
                        <a:lnSpc>
                          <a:spcPct val="100000"/>
                        </a:lnSpc>
                      </a:pPr>
                      <a:r>
                        <a:rPr b="1" lang="en-IN" sz="2800" spc="-1" strike="noStrike">
                          <a:solidFill>
                            <a:srgbClr val="ffffff"/>
                          </a:solidFill>
                          <a:latin typeface="Book Antiqua"/>
                        </a:rPr>
                        <a:t>ABC/DEF^*</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07f09"/>
                    </a:solidFill>
                  </a:tcPr>
                </a:tc>
              </a:tr>
              <a:tr h="504720">
                <a:tc>
                  <a:txBody>
                    <a:bodyPr/>
                    <a:p>
                      <a:pPr>
                        <a:lnSpc>
                          <a:spcPct val="100000"/>
                        </a:lnSpc>
                      </a:pPr>
                      <a:r>
                        <a:rPr b="0" lang="en-IN" sz="2800" spc="-1" strike="noStrike">
                          <a:solidFill>
                            <a:srgbClr val="000000"/>
                          </a:solidFill>
                          <a:latin typeface="Book Antiqua"/>
                        </a:rPr>
                        <a:t>+</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800" spc="-1" strike="noStrike">
                          <a:solidFill>
                            <a:srgbClr val="000000"/>
                          </a:solidFill>
                          <a:latin typeface="Book Antiqua"/>
                        </a:rPr>
                        <a:t>(+(+</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800" spc="-1" strike="noStrike">
                          <a:solidFill>
                            <a:srgbClr val="000000"/>
                          </a:solidFill>
                          <a:latin typeface="Book Antiqua"/>
                        </a:rPr>
                        <a:t>ABC/DEF^*-</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r h="504720">
                <a:tc>
                  <a:txBody>
                    <a:bodyPr/>
                    <a:p>
                      <a:pPr>
                        <a:lnSpc>
                          <a:spcPct val="100000"/>
                        </a:lnSpc>
                      </a:pPr>
                      <a:r>
                        <a:rPr b="0" lang="en-IN" sz="2800" spc="-1" strike="noStrike">
                          <a:solidFill>
                            <a:srgbClr val="000000"/>
                          </a:solidFill>
                          <a:latin typeface="Book Antiqua"/>
                        </a:rPr>
                        <a:t>G</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800" spc="-1" strike="noStrike">
                          <a:solidFill>
                            <a:srgbClr val="000000"/>
                          </a:solidFill>
                          <a:latin typeface="Book Antiqua"/>
                        </a:rPr>
                        <a:t>(+(+</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800" spc="-1" strike="noStrike">
                          <a:solidFill>
                            <a:srgbClr val="000000"/>
                          </a:solidFill>
                          <a:latin typeface="Book Antiqua"/>
                        </a:rPr>
                        <a:t>ABC/DEF^*-G</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r>
              <a:tr h="917640">
                <a:tc>
                  <a:txBody>
                    <a:bodyPr/>
                    <a:p>
                      <a:pPr>
                        <a:lnSpc>
                          <a:spcPct val="100000"/>
                        </a:lnSpc>
                      </a:pPr>
                      <a:r>
                        <a:rPr b="0" lang="en-IN" sz="2800" spc="-1" strike="noStrike">
                          <a:solidFill>
                            <a:srgbClr val="000000"/>
                          </a:solidFill>
                          <a:latin typeface="Book Antiqua"/>
                        </a:rPr>
                        <a:t>)</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800" spc="-1" strike="noStrike">
                          <a:solidFill>
                            <a:srgbClr val="000000"/>
                          </a:solidFill>
                          <a:latin typeface="Book Antiqua"/>
                        </a:rPr>
                        <a:t>(+</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800" spc="-1" strike="noStrike">
                          <a:solidFill>
                            <a:srgbClr val="000000"/>
                          </a:solidFill>
                          <a:latin typeface="Book Antiqua"/>
                        </a:rPr>
                        <a:t>ABC/DEF^*-G+</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r h="917640">
                <a:tc>
                  <a:txBody>
                    <a:bodyPr/>
                    <a:p>
                      <a:pPr>
                        <a:lnSpc>
                          <a:spcPct val="100000"/>
                        </a:lnSpc>
                      </a:pPr>
                      <a:r>
                        <a:rPr b="0" lang="en-IN" sz="2800" spc="-1" strike="noStrike">
                          <a:solidFill>
                            <a:srgbClr val="000000"/>
                          </a:solidFill>
                          <a:latin typeface="Book Antiqua"/>
                        </a:rPr>
                        <a:t>*</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800" spc="-1" strike="noStrike">
                          <a:solidFill>
                            <a:srgbClr val="000000"/>
                          </a:solidFill>
                          <a:latin typeface="Book Antiqua"/>
                        </a:rPr>
                        <a:t>(+*</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800" spc="-1" strike="noStrike">
                          <a:solidFill>
                            <a:srgbClr val="000000"/>
                          </a:solidFill>
                          <a:latin typeface="Book Antiqua"/>
                        </a:rPr>
                        <a:t>ABC/DEF^*-G+</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r>
              <a:tr h="917640">
                <a:tc>
                  <a:txBody>
                    <a:bodyPr/>
                    <a:p>
                      <a:pPr>
                        <a:lnSpc>
                          <a:spcPct val="100000"/>
                        </a:lnSpc>
                      </a:pPr>
                      <a:r>
                        <a:rPr b="0" lang="en-IN" sz="2800" spc="-1" strike="noStrike">
                          <a:solidFill>
                            <a:srgbClr val="000000"/>
                          </a:solidFill>
                          <a:latin typeface="Book Antiqua"/>
                        </a:rPr>
                        <a:t>H</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800" spc="-1" strike="noStrike">
                          <a:solidFill>
                            <a:srgbClr val="000000"/>
                          </a:solidFill>
                          <a:latin typeface="Book Antiqua"/>
                        </a:rPr>
                        <a:t>(+*</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p>
                      <a:pPr>
                        <a:lnSpc>
                          <a:spcPct val="100000"/>
                        </a:lnSpc>
                      </a:pPr>
                      <a:r>
                        <a:rPr b="0" lang="en-IN" sz="2800" spc="-1" strike="noStrike">
                          <a:solidFill>
                            <a:srgbClr val="000000"/>
                          </a:solidFill>
                          <a:latin typeface="Book Antiqua"/>
                        </a:rPr>
                        <a:t>ABC/DEF^*-G+H</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r h="917640">
                <a:tc>
                  <a:txBody>
                    <a:bodyPr/>
                    <a:p>
                      <a:pPr>
                        <a:lnSpc>
                          <a:spcPct val="100000"/>
                        </a:lnSpc>
                      </a:pPr>
                      <a:r>
                        <a:rPr b="0" lang="en-IN" sz="2800" spc="-1" strike="noStrike">
                          <a:solidFill>
                            <a:srgbClr val="000000"/>
                          </a:solidFill>
                          <a:latin typeface="Book Antiqua"/>
                        </a:rPr>
                        <a:t>)</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p>
                      <a:pPr>
                        <a:lnSpc>
                          <a:spcPct val="100000"/>
                        </a:lnSpc>
                      </a:pPr>
                      <a:r>
                        <a:rPr b="0" lang="en-IN" sz="2800" spc="-1" strike="noStrike">
                          <a:solidFill>
                            <a:srgbClr val="000000"/>
                          </a:solidFill>
                          <a:latin typeface="Book Antiqua"/>
                        </a:rPr>
                        <a:t>ABC/DEF^*-G+H*+</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r>
            </a:tbl>
          </a:graphicData>
        </a:graphic>
      </p:graphicFrame>
    </p:spTree>
  </p:cSld>
  <p:timing>
    <p:tnLst>
      <p:par>
        <p:cTn id="227" dur="indefinite" restart="never" nodeType="tmRoot">
          <p:childTnLst>
            <p:seq>
              <p:cTn id="2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52280" y="1522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2400" spc="-1" strike="noStrike">
                <a:solidFill>
                  <a:srgbClr val="ffaa85"/>
                </a:solidFill>
                <a:latin typeface="Lucida Sans"/>
                <a:ea typeface="DejaVu Sans"/>
              </a:rPr>
              <a:t>Algorithm for EVALUATING POST FIX EXPRESSION</a:t>
            </a:r>
            <a:endParaRPr b="0" lang="en-IN" sz="2400" spc="-1" strike="noStrike">
              <a:latin typeface="Arial"/>
            </a:endParaRPr>
          </a:p>
        </p:txBody>
      </p:sp>
      <p:sp>
        <p:nvSpPr>
          <p:cNvPr id="141" name="CustomShape 2"/>
          <p:cNvSpPr/>
          <p:nvPr/>
        </p:nvSpPr>
        <p:spPr>
          <a:xfrm>
            <a:off x="533520" y="914400"/>
            <a:ext cx="8228520" cy="5942520"/>
          </a:xfrm>
          <a:prstGeom prst="rect">
            <a:avLst/>
          </a:prstGeom>
          <a:noFill/>
          <a:ln>
            <a:noFill/>
          </a:ln>
        </p:spPr>
        <p:style>
          <a:lnRef idx="0"/>
          <a:fillRef idx="0"/>
          <a:effectRef idx="0"/>
          <a:fontRef idx="minor"/>
        </p:style>
        <p:txBody>
          <a:bodyPr lIns="90000" rIns="90000" tIns="45000" bIns="45000"/>
          <a:p>
            <a:pPr marL="651600" indent="-513360">
              <a:lnSpc>
                <a:spcPct val="100000"/>
              </a:lnSpc>
              <a:buClr>
                <a:srgbClr val="f9f9f9"/>
              </a:buClr>
              <a:buSzPct val="65000"/>
              <a:buFont typeface="Lucida Sans"/>
              <a:buAutoNum type="arabicPeriod"/>
            </a:pPr>
            <a:r>
              <a:rPr b="0" lang="en-IN" sz="2800" spc="-1" strike="noStrike">
                <a:solidFill>
                  <a:srgbClr val="ffffff"/>
                </a:solidFill>
                <a:latin typeface="Book Antiqua"/>
                <a:ea typeface="DejaVu Sans"/>
              </a:rPr>
              <a:t>add a right parenthesis ) at the end </a:t>
            </a:r>
            <a:endParaRPr b="0" lang="en-IN" sz="2800" spc="-1" strike="noStrike">
              <a:latin typeface="Arial"/>
            </a:endParaRPr>
          </a:p>
          <a:p>
            <a:pPr>
              <a:lnSpc>
                <a:spcPct val="100000"/>
              </a:lnSpc>
            </a:pPr>
            <a:endParaRPr b="0" lang="en-IN" sz="2800" spc="-1" strike="noStrike">
              <a:latin typeface="Arial"/>
            </a:endParaRPr>
          </a:p>
          <a:p>
            <a:pPr marL="651600" indent="-513360">
              <a:lnSpc>
                <a:spcPct val="100000"/>
              </a:lnSpc>
              <a:buClr>
                <a:srgbClr val="f9f9f9"/>
              </a:buClr>
              <a:buSzPct val="65000"/>
              <a:buFont typeface="Lucida Sans"/>
              <a:buAutoNum type="arabicPeriod"/>
            </a:pPr>
            <a:r>
              <a:rPr b="0" lang="en-IN" sz="2800" spc="-1" strike="noStrike">
                <a:solidFill>
                  <a:srgbClr val="ffffff"/>
                </a:solidFill>
                <a:latin typeface="Book Antiqua"/>
                <a:ea typeface="DejaVu Sans"/>
              </a:rPr>
              <a:t>scan string from left to right and repeat steps 3 and 4 for each element of string until the sentinel ) is encounters</a:t>
            </a:r>
            <a:endParaRPr b="0" lang="en-IN" sz="2800" spc="-1" strike="noStrike">
              <a:latin typeface="Arial"/>
            </a:endParaRPr>
          </a:p>
          <a:p>
            <a:pPr>
              <a:lnSpc>
                <a:spcPct val="100000"/>
              </a:lnSpc>
            </a:pPr>
            <a:endParaRPr b="0" lang="en-IN" sz="2800" spc="-1" strike="noStrike">
              <a:latin typeface="Arial"/>
            </a:endParaRPr>
          </a:p>
          <a:p>
            <a:pPr marL="651600" indent="-513360">
              <a:lnSpc>
                <a:spcPct val="100000"/>
              </a:lnSpc>
              <a:buClr>
                <a:srgbClr val="f9f9f9"/>
              </a:buClr>
              <a:buSzPct val="65000"/>
              <a:buFont typeface="Lucida Sans"/>
              <a:buAutoNum type="arabicPeriod"/>
            </a:pPr>
            <a:r>
              <a:rPr b="0" lang="en-IN" sz="2800" spc="-1" strike="noStrike">
                <a:solidFill>
                  <a:srgbClr val="ffffff"/>
                </a:solidFill>
                <a:latin typeface="Book Antiqua"/>
                <a:ea typeface="DejaVu Sans"/>
              </a:rPr>
              <a:t>If an operand is encountered, put it on stack.</a:t>
            </a:r>
            <a:endParaRPr b="0" lang="en-IN" sz="2800" spc="-1" strike="noStrike">
              <a:latin typeface="Arial"/>
            </a:endParaRPr>
          </a:p>
          <a:p>
            <a:pPr>
              <a:lnSpc>
                <a:spcPct val="100000"/>
              </a:lnSpc>
            </a:pPr>
            <a:endParaRPr b="0" lang="en-IN" sz="2800" spc="-1" strike="noStrike">
              <a:latin typeface="Arial"/>
            </a:endParaRPr>
          </a:p>
          <a:p>
            <a:pPr marL="651600" indent="-513360">
              <a:lnSpc>
                <a:spcPct val="100000"/>
              </a:lnSpc>
              <a:buClr>
                <a:srgbClr val="f9f9f9"/>
              </a:buClr>
              <a:buSzPct val="65000"/>
              <a:buFont typeface="Lucida Sans"/>
              <a:buAutoNum type="arabicPeriod"/>
            </a:pPr>
            <a:r>
              <a:rPr b="0" lang="en-IN" sz="2800" spc="-1" strike="noStrike">
                <a:solidFill>
                  <a:srgbClr val="ffffff"/>
                </a:solidFill>
                <a:latin typeface="Book Antiqua"/>
                <a:ea typeface="DejaVu Sans"/>
              </a:rPr>
              <a:t>If an operator is encountered, put it on stack.</a:t>
            </a:r>
            <a:endParaRPr b="0" lang="en-IN" sz="2800" spc="-1" strike="noStrike">
              <a:latin typeface="Arial"/>
            </a:endParaRPr>
          </a:p>
          <a:p>
            <a:pPr lvl="1" marL="1042560" indent="-456120">
              <a:lnSpc>
                <a:spcPct val="100000"/>
              </a:lnSpc>
              <a:buClr>
                <a:srgbClr val="ffffff"/>
              </a:buClr>
              <a:buSzPct val="80000"/>
              <a:buFont typeface="Lucida Sans"/>
              <a:buAutoNum type="alphaLcPeriod"/>
            </a:pPr>
            <a:r>
              <a:rPr b="0" lang="en-IN" sz="2000" spc="-1" strike="noStrike">
                <a:solidFill>
                  <a:srgbClr val="ffffff"/>
                </a:solidFill>
                <a:latin typeface="Book Antiqua"/>
                <a:ea typeface="DejaVu Sans"/>
              </a:rPr>
              <a:t>Remove the two top elements of stack, where A is the top element and B is next top element</a:t>
            </a:r>
            <a:endParaRPr b="0" lang="en-IN" sz="2000" spc="-1" strike="noStrike">
              <a:latin typeface="Arial"/>
            </a:endParaRPr>
          </a:p>
          <a:p>
            <a:pPr lvl="1" marL="1042560" indent="-456120">
              <a:lnSpc>
                <a:spcPct val="100000"/>
              </a:lnSpc>
              <a:buClr>
                <a:srgbClr val="ffffff"/>
              </a:buClr>
              <a:buSzPct val="80000"/>
              <a:buFont typeface="Lucida Sans"/>
              <a:buAutoNum type="alphaLcPeriod"/>
            </a:pPr>
            <a:r>
              <a:rPr b="0" lang="en-IN" sz="2000" spc="-1" strike="noStrike">
                <a:solidFill>
                  <a:srgbClr val="ffffff"/>
                </a:solidFill>
                <a:latin typeface="Book Antiqua"/>
                <a:ea typeface="DejaVu Sans"/>
              </a:rPr>
              <a:t>Evaluate B operator A</a:t>
            </a:r>
            <a:endParaRPr b="0" lang="en-IN" sz="2000" spc="-1" strike="noStrike">
              <a:latin typeface="Arial"/>
            </a:endParaRPr>
          </a:p>
          <a:p>
            <a:pPr lvl="1" marL="1042560" indent="-456120">
              <a:lnSpc>
                <a:spcPct val="100000"/>
              </a:lnSpc>
              <a:buClr>
                <a:srgbClr val="ffffff"/>
              </a:buClr>
              <a:buSzPct val="80000"/>
              <a:buFont typeface="Lucida Sans"/>
              <a:buAutoNum type="alphaLcPeriod"/>
            </a:pPr>
            <a:r>
              <a:rPr b="0" lang="en-IN" sz="2000" spc="-1" strike="noStrike">
                <a:solidFill>
                  <a:srgbClr val="ffffff"/>
                </a:solidFill>
                <a:latin typeface="Book Antiqua"/>
                <a:ea typeface="DejaVu Sans"/>
              </a:rPr>
              <a:t> </a:t>
            </a:r>
            <a:r>
              <a:rPr b="0" lang="en-IN" sz="2000" spc="-1" strike="noStrike">
                <a:solidFill>
                  <a:srgbClr val="ffffff"/>
                </a:solidFill>
                <a:latin typeface="Book Antiqua"/>
                <a:ea typeface="DejaVu Sans"/>
              </a:rPr>
              <a:t>place the result on to the stack.</a:t>
            </a:r>
            <a:endParaRPr b="0" lang="en-IN" sz="2000" spc="-1" strike="noStrike">
              <a:latin typeface="Arial"/>
            </a:endParaRPr>
          </a:p>
          <a:p>
            <a:pPr marL="1042560" indent="-456120">
              <a:lnSpc>
                <a:spcPct val="100000"/>
              </a:lnSpc>
            </a:pPr>
            <a:endParaRPr b="0" lang="en-IN" sz="2000" spc="-1" strike="noStrike">
              <a:latin typeface="Arial"/>
            </a:endParaRPr>
          </a:p>
          <a:p>
            <a:pPr marL="651600" indent="-513360">
              <a:lnSpc>
                <a:spcPct val="100000"/>
              </a:lnSpc>
              <a:buClr>
                <a:srgbClr val="f9f9f9"/>
              </a:buClr>
              <a:buSzPct val="65000"/>
              <a:buFont typeface="Lucida Sans"/>
              <a:buAutoNum type="arabicPeriod"/>
            </a:pPr>
            <a:r>
              <a:rPr b="0" lang="en-IN" sz="2800" spc="-1" strike="noStrike">
                <a:solidFill>
                  <a:srgbClr val="ffffff"/>
                </a:solidFill>
                <a:latin typeface="Book Antiqua"/>
                <a:ea typeface="DejaVu Sans"/>
              </a:rPr>
              <a:t>Result equal to top element on stack.</a:t>
            </a:r>
            <a:endParaRPr b="0" lang="en-IN" sz="2800" spc="-1" strike="noStrike">
              <a:latin typeface="Arial"/>
            </a:endParaRPr>
          </a:p>
          <a:p>
            <a:pPr>
              <a:lnSpc>
                <a:spcPct val="100000"/>
              </a:lnSpc>
            </a:pPr>
            <a:endParaRPr b="0" lang="en-IN" sz="28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Postfix to Infix</a:t>
            </a:r>
            <a:endParaRPr b="0" lang="en-IN" sz="4100" spc="-1" strike="noStrike">
              <a:latin typeface="Arial"/>
            </a:endParaRPr>
          </a:p>
        </p:txBody>
      </p:sp>
      <p:sp>
        <p:nvSpPr>
          <p:cNvPr id="143" name="CustomShape 2"/>
          <p:cNvSpPr/>
          <p:nvPr/>
        </p:nvSpPr>
        <p:spPr>
          <a:xfrm>
            <a:off x="457200" y="1600200"/>
            <a:ext cx="8228520" cy="4708080"/>
          </a:xfrm>
          <a:prstGeom prst="rect">
            <a:avLst/>
          </a:prstGeom>
          <a:noFill/>
          <a:ln>
            <a:noFill/>
          </a:ln>
        </p:spPr>
        <p:style>
          <a:lnRef idx="0"/>
          <a:fillRef idx="0"/>
          <a:effectRef idx="0"/>
          <a:fontRef idx="minor"/>
        </p:style>
        <p:txBody>
          <a:bodyPr lIns="90000" rIns="90000" tIns="45000" bIns="45000">
            <a:normAutofit/>
          </a:bodyPr>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Solve…………….</a:t>
            </a: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6 2 3 + - 4 8 9 / + * 5 $ 7 +</a:t>
            </a: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A B + C D - * E /</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pPr>
            <a:r>
              <a:rPr b="0" lang="en-IN" sz="2800" spc="-1" strike="noStrike">
                <a:solidFill>
                  <a:srgbClr val="ffffff"/>
                </a:solidFill>
                <a:latin typeface="Book Antiqua"/>
                <a:ea typeface="DejaVu Sans"/>
              </a:rPr>
              <a:t>Step 1. if operand push on stack</a:t>
            </a:r>
            <a:endParaRPr b="0" lang="en-IN" sz="2800" spc="-1" strike="noStrike">
              <a:latin typeface="Arial"/>
            </a:endParaRPr>
          </a:p>
          <a:p>
            <a:pPr marL="548640" indent="-410400">
              <a:lnSpc>
                <a:spcPct val="100000"/>
              </a:lnSpc>
              <a:spcBef>
                <a:spcPts val="561"/>
              </a:spcBef>
            </a:pPr>
            <a:r>
              <a:rPr b="0" lang="en-IN" sz="2800" spc="-1" strike="noStrike">
                <a:solidFill>
                  <a:srgbClr val="ffffff"/>
                </a:solidFill>
                <a:latin typeface="Book Antiqua"/>
                <a:ea typeface="DejaVu Sans"/>
              </a:rPr>
              <a:t>Step 2. if operator found pop twice put operator between two operands</a:t>
            </a:r>
            <a:endParaRPr b="0" lang="en-IN" sz="2800" spc="-1" strike="noStrike">
              <a:latin typeface="Arial"/>
            </a:endParaRPr>
          </a:p>
          <a:p>
            <a:pPr marL="548640" indent="-410400">
              <a:lnSpc>
                <a:spcPct val="100000"/>
              </a:lnSpc>
              <a:spcBef>
                <a:spcPts val="561"/>
              </a:spcBef>
            </a:pPr>
            <a:r>
              <a:rPr b="0" lang="en-IN" sz="2800" spc="-1" strike="noStrike">
                <a:solidFill>
                  <a:srgbClr val="ffffff"/>
                </a:solidFill>
                <a:latin typeface="Book Antiqua"/>
                <a:ea typeface="DejaVu Sans"/>
              </a:rPr>
              <a:t>Step 3. push new converted expression on stack</a:t>
            </a:r>
            <a:endParaRPr b="0" lang="en-IN" sz="2800" spc="-1" strike="noStrike">
              <a:latin typeface="Arial"/>
            </a:endParaRPr>
          </a:p>
          <a:p>
            <a:pPr marL="548640" indent="-410400">
              <a:lnSpc>
                <a:spcPct val="100000"/>
              </a:lnSpc>
              <a:spcBef>
                <a:spcPts val="561"/>
              </a:spcBef>
            </a:pPr>
            <a:endParaRPr b="0" lang="en-IN" sz="2800" spc="-1" strike="noStrike">
              <a:latin typeface="Arial"/>
            </a:endParaRPr>
          </a:p>
          <a:p>
            <a:pPr marL="548640" indent="-410400">
              <a:lnSpc>
                <a:spcPct val="100000"/>
              </a:lnSpc>
              <a:spcBef>
                <a:spcPts val="561"/>
              </a:spcBef>
            </a:pPr>
            <a:r>
              <a:rPr b="0" lang="en-IN" sz="2800" spc="-1" strike="noStrike">
                <a:solidFill>
                  <a:srgbClr val="ffffff"/>
                </a:solidFill>
                <a:latin typeface="Book Antiqua"/>
                <a:ea typeface="DejaVu Sans"/>
              </a:rPr>
              <a:t>Repeat above process till reach to  NULL</a:t>
            </a:r>
            <a:endParaRPr b="0" lang="en-IN" sz="28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6600" spc="-1" strike="noStrike">
                <a:solidFill>
                  <a:srgbClr val="ffaa85"/>
                </a:solidFill>
                <a:latin typeface="Lucida Sans"/>
                <a:ea typeface="DejaVu Sans"/>
              </a:rPr>
              <a:t>QUEUE</a:t>
            </a:r>
            <a:endParaRPr b="0" lang="en-IN" sz="6600" spc="-1" strike="noStrike">
              <a:latin typeface="Arial"/>
            </a:endParaRPr>
          </a:p>
        </p:txBody>
      </p:sp>
      <p:sp>
        <p:nvSpPr>
          <p:cNvPr id="145" name="CustomShape 2"/>
          <p:cNvSpPr/>
          <p:nvPr/>
        </p:nvSpPr>
        <p:spPr>
          <a:xfrm>
            <a:off x="457200" y="1600200"/>
            <a:ext cx="8228520" cy="4708080"/>
          </a:xfrm>
          <a:prstGeom prst="rect">
            <a:avLst/>
          </a:prstGeom>
          <a:noFill/>
          <a:ln>
            <a:noFill/>
          </a:ln>
        </p:spPr>
        <p:style>
          <a:lnRef idx="0"/>
          <a:fillRef idx="0"/>
          <a:effectRef idx="0"/>
          <a:fontRef idx="minor"/>
        </p:style>
        <p:txBody>
          <a:bodyPr lIns="90000" rIns="90000" tIns="45000" bIns="45000">
            <a:normAutofit/>
          </a:bodyPr>
          <a:p>
            <a:pPr marL="548640" indent="-410400" algn="just">
              <a:lnSpc>
                <a:spcPct val="100000"/>
              </a:lnSpc>
              <a:spcBef>
                <a:spcPts val="641"/>
              </a:spcBef>
              <a:buClr>
                <a:srgbClr val="f9f9f9"/>
              </a:buClr>
              <a:buSzPct val="65000"/>
              <a:buFont typeface="Wingdings 2" charset="2"/>
              <a:buChar char=""/>
            </a:pPr>
            <a:r>
              <a:rPr b="0" lang="en-IN" sz="3200" spc="-1" strike="noStrike">
                <a:solidFill>
                  <a:srgbClr val="ffffff"/>
                </a:solidFill>
                <a:latin typeface="Book Antiqua"/>
                <a:ea typeface="DejaVu Sans"/>
              </a:rPr>
              <a:t>Queue is ordered collection of items from which items may be deleted at one end (front of queue) and into which items may be inserted at the other end (rear of queue)</a:t>
            </a:r>
            <a:endParaRPr b="0" lang="en-IN" sz="3200" spc="-1" strike="noStrike">
              <a:latin typeface="Arial"/>
            </a:endParaRPr>
          </a:p>
          <a:p>
            <a:pPr algn="just">
              <a:lnSpc>
                <a:spcPct val="100000"/>
              </a:lnSpc>
              <a:spcBef>
                <a:spcPts val="641"/>
              </a:spcBef>
            </a:pPr>
            <a:endParaRPr b="0" lang="en-IN" sz="3200" spc="-1" strike="noStrike">
              <a:latin typeface="Arial"/>
            </a:endParaRPr>
          </a:p>
          <a:p>
            <a:pPr marL="548640" indent="-410400" algn="just">
              <a:lnSpc>
                <a:spcPct val="100000"/>
              </a:lnSpc>
              <a:spcBef>
                <a:spcPts val="641"/>
              </a:spcBef>
              <a:buClr>
                <a:srgbClr val="f9f9f9"/>
              </a:buClr>
              <a:buSzPct val="65000"/>
              <a:buFont typeface="Wingdings 2" charset="2"/>
              <a:buChar char=""/>
            </a:pPr>
            <a:r>
              <a:rPr b="0" lang="en-IN" sz="3200" spc="-1" strike="noStrike">
                <a:solidFill>
                  <a:srgbClr val="ffffff"/>
                </a:solidFill>
                <a:latin typeface="Book Antiqua"/>
                <a:ea typeface="DejaVu Sans"/>
              </a:rPr>
              <a:t>F I F O List oppose to stack. First in First Out</a:t>
            </a:r>
            <a:endParaRPr b="0" lang="en-IN" sz="32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Queue Implementation</a:t>
            </a:r>
            <a:endParaRPr b="0" lang="en-IN" sz="4100" spc="-1" strike="noStrike">
              <a:latin typeface="Arial"/>
            </a:endParaRPr>
          </a:p>
        </p:txBody>
      </p:sp>
      <p:sp>
        <p:nvSpPr>
          <p:cNvPr id="147" name="CustomShape 2"/>
          <p:cNvSpPr/>
          <p:nvPr/>
        </p:nvSpPr>
        <p:spPr>
          <a:xfrm>
            <a:off x="457200" y="1600200"/>
            <a:ext cx="8228520" cy="4708080"/>
          </a:xfrm>
          <a:prstGeom prst="rect">
            <a:avLst/>
          </a:prstGeom>
          <a:noFill/>
          <a:ln>
            <a:noFill/>
          </a:ln>
        </p:spPr>
        <p:style>
          <a:lnRef idx="0"/>
          <a:fillRef idx="0"/>
          <a:effectRef idx="0"/>
          <a:fontRef idx="minor"/>
        </p:style>
        <p:txBody>
          <a:bodyPr lIns="90000" rIns="90000" tIns="45000" bIns="45000"/>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Using Arrays(static)</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Using Pointers(dynamic)</a:t>
            </a:r>
            <a:endParaRPr b="0" lang="en-IN" sz="2800" spc="-1" strike="noStrike">
              <a:latin typeface="Arial"/>
            </a:endParaRPr>
          </a:p>
        </p:txBody>
      </p:sp>
      <p:pic>
        <p:nvPicPr>
          <p:cNvPr id="148" name="Picture 2" descr=""/>
          <p:cNvPicPr/>
          <p:nvPr/>
        </p:nvPicPr>
        <p:blipFill>
          <a:blip r:embed="rId1"/>
          <a:srcRect l="11719" t="19783" r="10936" b="36452"/>
          <a:stretch/>
        </p:blipFill>
        <p:spPr>
          <a:xfrm>
            <a:off x="2743200" y="3962520"/>
            <a:ext cx="5387400" cy="2284920"/>
          </a:xfrm>
          <a:prstGeom prst="rect">
            <a:avLst/>
          </a:prstGeom>
          <a:ln w="9360">
            <a:noFill/>
          </a:ln>
          <a:effectLst>
            <a:outerShdw blurRad="50800" dir="16200000" dist="38100" rotWithShape="0">
              <a:srgbClr val="000000">
                <a:alpha val="40000"/>
              </a:srgbClr>
            </a:outerShdw>
          </a:effectLst>
          <a:scene3d>
            <a:camera prst="perspectiveContrastingLeftFacing"/>
            <a:lightRig dir="t" rig="threePt"/>
          </a:scene3d>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100" spc="-1" strike="noStrike">
                <a:solidFill>
                  <a:srgbClr val="ffaa85"/>
                </a:solidFill>
                <a:latin typeface="Lucida Sans"/>
                <a:ea typeface="DejaVu Sans"/>
              </a:rPr>
              <a:t>Operations Performed on QUEUE</a:t>
            </a:r>
            <a:endParaRPr b="0" lang="en-IN" sz="4100" spc="-1" strike="noStrike">
              <a:latin typeface="Arial"/>
            </a:endParaRPr>
          </a:p>
        </p:txBody>
      </p:sp>
      <p:sp>
        <p:nvSpPr>
          <p:cNvPr id="150" name="CustomShape 2"/>
          <p:cNvSpPr/>
          <p:nvPr/>
        </p:nvSpPr>
        <p:spPr>
          <a:xfrm>
            <a:off x="457200" y="1600200"/>
            <a:ext cx="8228520" cy="4708080"/>
          </a:xfrm>
          <a:prstGeom prst="rect">
            <a:avLst/>
          </a:prstGeom>
          <a:noFill/>
          <a:ln>
            <a:noFill/>
          </a:ln>
        </p:spPr>
        <p:style>
          <a:lnRef idx="0"/>
          <a:fillRef idx="0"/>
          <a:effectRef idx="0"/>
          <a:fontRef idx="minor"/>
        </p:style>
        <p:txBody>
          <a:bodyPr lIns="90000" rIns="90000" tIns="45000" bIns="45000">
            <a:normAutofit/>
          </a:bodyPr>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Insert (join)– adding element into queue</a:t>
            </a:r>
            <a:endParaRPr b="0" lang="en-IN" sz="2800" spc="-1" strike="noStrike">
              <a:latin typeface="Arial"/>
            </a:endParaRPr>
          </a:p>
          <a:p>
            <a:pPr lvl="1" marL="868680" indent="-282240">
              <a:lnSpc>
                <a:spcPct val="100000"/>
              </a:lnSpc>
              <a:spcBef>
                <a:spcPts val="479"/>
              </a:spcBef>
              <a:buClr>
                <a:srgbClr val="ffffff"/>
              </a:buClr>
              <a:buSzPct val="80000"/>
              <a:buFont typeface="Wingdings 2" charset="2"/>
              <a:buChar char=""/>
            </a:pPr>
            <a:r>
              <a:rPr b="0" lang="en-IN" sz="2400" spc="-1" strike="noStrike">
                <a:solidFill>
                  <a:srgbClr val="ffffff"/>
                </a:solidFill>
                <a:latin typeface="Book Antiqua"/>
                <a:ea typeface="DejaVu Sans"/>
              </a:rPr>
              <a:t>queue overflow condition may occur</a:t>
            </a:r>
            <a:endParaRPr b="0" lang="en-IN" sz="2400" spc="-1" strike="noStrike">
              <a:latin typeface="Arial"/>
            </a:endParaRPr>
          </a:p>
          <a:p>
            <a:pPr lvl="2" marL="1134000" indent="-227520">
              <a:lnSpc>
                <a:spcPct val="100000"/>
              </a:lnSpc>
              <a:spcBef>
                <a:spcPts val="439"/>
              </a:spcBef>
              <a:buClr>
                <a:srgbClr val="ffffff"/>
              </a:buClr>
              <a:buSzPct val="95000"/>
              <a:buFont typeface="Wingdings" charset="2"/>
              <a:buChar char=""/>
            </a:pPr>
            <a:r>
              <a:rPr b="0" lang="en-IN" sz="2200" spc="-1" strike="noStrike">
                <a:solidFill>
                  <a:srgbClr val="ffffff"/>
                </a:solidFill>
                <a:latin typeface="Book Antiqua"/>
                <a:ea typeface="DejaVu Sans"/>
              </a:rPr>
              <a:t>Full check</a:t>
            </a:r>
            <a:endParaRPr b="0" lang="en-IN" sz="2200" spc="-1" strike="noStrike">
              <a:latin typeface="Arial"/>
            </a:endParaRPr>
          </a:p>
          <a:p>
            <a:pPr>
              <a:lnSpc>
                <a:spcPct val="100000"/>
              </a:lnSpc>
            </a:pPr>
            <a:endParaRPr b="0" lang="en-IN" sz="22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Delete/remove (leave)– removing element from queue</a:t>
            </a:r>
            <a:endParaRPr b="0" lang="en-IN" sz="2800" spc="-1" strike="noStrike">
              <a:latin typeface="Arial"/>
            </a:endParaRPr>
          </a:p>
          <a:p>
            <a:pPr lvl="1" marL="868680" indent="-282240">
              <a:lnSpc>
                <a:spcPct val="100000"/>
              </a:lnSpc>
              <a:spcBef>
                <a:spcPts val="479"/>
              </a:spcBef>
              <a:buClr>
                <a:srgbClr val="ffffff"/>
              </a:buClr>
              <a:buSzPct val="80000"/>
              <a:buFont typeface="Wingdings 2" charset="2"/>
              <a:buChar char=""/>
            </a:pPr>
            <a:r>
              <a:rPr b="0" lang="en-IN" sz="2400" spc="-1" strike="noStrike">
                <a:solidFill>
                  <a:srgbClr val="ffffff"/>
                </a:solidFill>
                <a:latin typeface="Book Antiqua"/>
                <a:ea typeface="DejaVu Sans"/>
              </a:rPr>
              <a:t>Queue underflow condition may occur</a:t>
            </a:r>
            <a:endParaRPr b="0" lang="en-IN" sz="2400" spc="-1" strike="noStrike">
              <a:latin typeface="Arial"/>
            </a:endParaRPr>
          </a:p>
          <a:p>
            <a:pPr lvl="2" marL="1134000" indent="-227520">
              <a:lnSpc>
                <a:spcPct val="100000"/>
              </a:lnSpc>
              <a:spcBef>
                <a:spcPts val="439"/>
              </a:spcBef>
              <a:buClr>
                <a:srgbClr val="ffffff"/>
              </a:buClr>
              <a:buSzPct val="95000"/>
              <a:buFont typeface="Wingdings" charset="2"/>
              <a:buChar char=""/>
            </a:pPr>
            <a:r>
              <a:rPr b="0" lang="en-IN" sz="2200" spc="-1" strike="noStrike">
                <a:solidFill>
                  <a:srgbClr val="ffffff"/>
                </a:solidFill>
                <a:latin typeface="Book Antiqua"/>
                <a:ea typeface="DejaVu Sans"/>
              </a:rPr>
              <a:t>Empty check</a:t>
            </a:r>
            <a:endParaRPr b="0" lang="en-IN" sz="2200" spc="-1" strike="noStrike">
              <a:latin typeface="Arial"/>
            </a:endParaRPr>
          </a:p>
          <a:p>
            <a:pPr marL="1134000" indent="-227520">
              <a:lnSpc>
                <a:spcPct val="100000"/>
              </a:lnSpc>
              <a:spcBef>
                <a:spcPts val="439"/>
              </a:spcBef>
            </a:pPr>
            <a:endParaRPr b="0" lang="en-IN" sz="22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Operations are performed with rear and front.</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First In First Out (FIFO)</a:t>
            </a:r>
            <a:endParaRPr b="0" lang="en-IN" sz="2800" spc="-1" strike="noStrike">
              <a:latin typeface="Arial"/>
            </a:endParaRPr>
          </a:p>
          <a:p>
            <a:pPr>
              <a:lnSpc>
                <a:spcPct val="100000"/>
              </a:lnSpc>
              <a:spcBef>
                <a:spcPts val="561"/>
              </a:spcBef>
            </a:pPr>
            <a:endParaRPr b="0" lang="en-IN" sz="2800" spc="-1" strike="noStrike">
              <a:latin typeface="Arial"/>
            </a:endParaRPr>
          </a:p>
          <a:p>
            <a:pPr>
              <a:lnSpc>
                <a:spcPct val="100000"/>
              </a:lnSpc>
              <a:spcBef>
                <a:spcPts val="561"/>
              </a:spcBef>
            </a:pPr>
            <a:endParaRPr b="0" lang="en-IN" sz="28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228600"/>
            <a:ext cx="8228520" cy="761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600" spc="-1" strike="noStrike">
                <a:solidFill>
                  <a:srgbClr val="ffaa85"/>
                </a:solidFill>
                <a:latin typeface="Lucida Sans"/>
                <a:ea typeface="DejaVu Sans"/>
              </a:rPr>
              <a:t>Data Structure</a:t>
            </a:r>
            <a:endParaRPr b="0" lang="en-IN" sz="3600" spc="-1" strike="noStrike">
              <a:latin typeface="Arial"/>
            </a:endParaRPr>
          </a:p>
        </p:txBody>
      </p:sp>
      <p:sp>
        <p:nvSpPr>
          <p:cNvPr id="84" name="CustomShape 2"/>
          <p:cNvSpPr/>
          <p:nvPr/>
        </p:nvSpPr>
        <p:spPr>
          <a:xfrm>
            <a:off x="457200" y="1143000"/>
            <a:ext cx="8228520" cy="5485320"/>
          </a:xfrm>
          <a:prstGeom prst="rect">
            <a:avLst/>
          </a:prstGeom>
          <a:noFill/>
          <a:ln>
            <a:noFill/>
          </a:ln>
        </p:spPr>
        <p:style>
          <a:lnRef idx="0"/>
          <a:fillRef idx="0"/>
          <a:effectRef idx="0"/>
          <a:fontRef idx="minor"/>
        </p:style>
        <p:txBody>
          <a:bodyPr lIns="90000" rIns="90000" tIns="45000" bIns="45000">
            <a:normAutofit/>
          </a:bodyPr>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Verdana"/>
                <a:ea typeface="DejaVu Sans"/>
              </a:rPr>
              <a:t>Data structure is structural representation of logical relationships between elements of data.</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Verdana"/>
                <a:ea typeface="DejaVu Sans"/>
              </a:rPr>
              <a:t>Way of organizing data items by considering its relationship to each other.</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Verdana"/>
                <a:ea typeface="DejaVu Sans"/>
              </a:rPr>
              <a:t>Organization of data providing accessing methods with correct degree associatively.</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Verdana"/>
                <a:ea typeface="DejaVu Sans"/>
              </a:rPr>
              <a:t>Affects the design of structural and functional aspects</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Verdana"/>
                <a:ea typeface="DejaVu Sans"/>
              </a:rPr>
              <a:t>Selection of particular Data Structure Helps programmer to design more efficiency of program</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Verdana"/>
                <a:ea typeface="DejaVu Sans"/>
              </a:rPr>
              <a:t>Can be represented in main and auxiliary(file)memory</a:t>
            </a:r>
            <a:endParaRPr b="0" lang="en-IN" sz="2800" spc="-1" strike="noStrike">
              <a:latin typeface="Arial"/>
            </a:endParaRPr>
          </a:p>
          <a:p>
            <a:pPr>
              <a:lnSpc>
                <a:spcPct val="100000"/>
              </a:lnSpc>
              <a:spcBef>
                <a:spcPts val="561"/>
              </a:spcBef>
            </a:pPr>
            <a:endParaRPr b="0" lang="en-IN" sz="2800" spc="-1" strike="noStrike">
              <a:latin typeface="Arial"/>
            </a:endParaRPr>
          </a:p>
        </p:txBody>
      </p:sp>
    </p:spTree>
  </p:cSld>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2" presetSubtype="4">
                                  <p:stCondLst>
                                    <p:cond delay="0"/>
                                  </p:stCondLst>
                                  <p:childTnLst>
                                    <p:set>
                                      <p:cBhvr>
                                        <p:cTn id="13" dur="1" fill="hold">
                                          <p:stCondLst>
                                            <p:cond delay="0"/>
                                          </p:stCondLst>
                                        </p:cTn>
                                        <p:tgtEl>
                                          <p:spTgt spid="83"/>
                                        </p:tgtEl>
                                        <p:attrNameLst>
                                          <p:attrName>style.visibility</p:attrName>
                                        </p:attrNameLst>
                                      </p:cBhvr>
                                      <p:to>
                                        <p:strVal val="visible"/>
                                      </p:to>
                                    </p:set>
                                    <p:anim calcmode="lin" valueType="num">
                                      <p:cBhvr additive="repl">
                                        <p:cTn id="14" dur="500" fill="hold"/>
                                        <p:tgtEl>
                                          <p:spTgt spid="83"/>
                                        </p:tgtEl>
                                        <p:attrNameLst>
                                          <p:attrName>ppt_x</p:attrName>
                                        </p:attrNameLst>
                                      </p:cBhvr>
                                      <p:tavLst>
                                        <p:tav tm="0">
                                          <p:val>
                                            <p:strVal val="#ppt_x"/>
                                          </p:val>
                                        </p:tav>
                                        <p:tav tm="100000">
                                          <p:val>
                                            <p:strVal val="#ppt_x"/>
                                          </p:val>
                                        </p:tav>
                                      </p:tavLst>
                                    </p:anim>
                                    <p:anim calcmode="lin" valueType="num">
                                      <p:cBhvr additive="repl">
                                        <p:cTn id="15"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2" presetSubtype="4">
                                  <p:stCondLst>
                                    <p:cond delay="0"/>
                                  </p:stCondLst>
                                  <p:childTnLst>
                                    <p:set>
                                      <p:cBhvr>
                                        <p:cTn id="19" dur="1" fill="hold">
                                          <p:stCondLst>
                                            <p:cond delay="0"/>
                                          </p:stCondLst>
                                        </p:cTn>
                                        <p:tgtEl>
                                          <p:spTgt spid="84">
                                            <p:txEl>
                                              <p:pRg st="0" end="0"/>
                                            </p:txEl>
                                          </p:spTgt>
                                        </p:tgtEl>
                                        <p:attrNameLst>
                                          <p:attrName>style.visibility</p:attrName>
                                        </p:attrNameLst>
                                      </p:cBhvr>
                                      <p:to>
                                        <p:strVal val="visible"/>
                                      </p:to>
                                    </p:set>
                                    <p:anim calcmode="lin" valueType="num">
                                      <p:cBhvr additive="repl">
                                        <p:cTn id="20" dur="500" fill="hold"/>
                                        <p:tgtEl>
                                          <p:spTgt spid="84">
                                            <p:txEl>
                                              <p:pRg st="0" end="0"/>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2" presetSubtype="4">
                                  <p:stCondLst>
                                    <p:cond delay="0"/>
                                  </p:stCondLst>
                                  <p:childTnLst>
                                    <p:set>
                                      <p:cBhvr>
                                        <p:cTn id="25" dur="1" fill="hold">
                                          <p:stCondLst>
                                            <p:cond delay="0"/>
                                          </p:stCondLst>
                                        </p:cTn>
                                        <p:tgtEl>
                                          <p:spTgt spid="84">
                                            <p:txEl>
                                              <p:pRg st="2" end="2"/>
                                            </p:txEl>
                                          </p:spTgt>
                                        </p:tgtEl>
                                        <p:attrNameLst>
                                          <p:attrName>style.visibility</p:attrName>
                                        </p:attrNameLst>
                                      </p:cBhvr>
                                      <p:to>
                                        <p:strVal val="visible"/>
                                      </p:to>
                                    </p:set>
                                    <p:anim calcmode="lin" valueType="num">
                                      <p:cBhvr additive="repl">
                                        <p:cTn id="26" dur="500" fill="hold"/>
                                        <p:tgtEl>
                                          <p:spTgt spid="84">
                                            <p:txEl>
                                              <p:pRg st="2" end="2"/>
                                            </p:txEl>
                                          </p:spTgt>
                                        </p:tgtEl>
                                        <p:attrNameLst>
                                          <p:attrName>ppt_x</p:attrName>
                                        </p:attrNameLst>
                                      </p:cBhvr>
                                      <p:tavLst>
                                        <p:tav tm="0">
                                          <p:val>
                                            <p:strVal val="#ppt_x"/>
                                          </p:val>
                                        </p:tav>
                                        <p:tav tm="100000">
                                          <p:val>
                                            <p:strVal val="#ppt_x"/>
                                          </p:val>
                                        </p:tav>
                                      </p:tavLst>
                                    </p:anim>
                                    <p:anim calcmode="lin" valueType="num">
                                      <p:cBhvr additive="repl">
                                        <p:cTn id="27" dur="500" fill="hold"/>
                                        <p:tgtEl>
                                          <p:spTgt spid="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2" presetSubtype="4">
                                  <p:stCondLst>
                                    <p:cond delay="0"/>
                                  </p:stCondLst>
                                  <p:childTnLst>
                                    <p:set>
                                      <p:cBhvr>
                                        <p:cTn id="31" dur="1" fill="hold">
                                          <p:stCondLst>
                                            <p:cond delay="0"/>
                                          </p:stCondLst>
                                        </p:cTn>
                                        <p:tgtEl>
                                          <p:spTgt spid="84">
                                            <p:txEl>
                                              <p:pRg st="4" end="4"/>
                                            </p:txEl>
                                          </p:spTgt>
                                        </p:tgtEl>
                                        <p:attrNameLst>
                                          <p:attrName>style.visibility</p:attrName>
                                        </p:attrNameLst>
                                      </p:cBhvr>
                                      <p:to>
                                        <p:strVal val="visible"/>
                                      </p:to>
                                    </p:set>
                                    <p:anim calcmode="lin" valueType="num">
                                      <p:cBhvr additive="repl">
                                        <p:cTn id="32" dur="500" fill="hold"/>
                                        <p:tgtEl>
                                          <p:spTgt spid="84">
                                            <p:txEl>
                                              <p:pRg st="4" end="4"/>
                                            </p:txEl>
                                          </p:spTgt>
                                        </p:tgtEl>
                                        <p:attrNameLst>
                                          <p:attrName>ppt_x</p:attrName>
                                        </p:attrNameLst>
                                      </p:cBhvr>
                                      <p:tavLst>
                                        <p:tav tm="0">
                                          <p:val>
                                            <p:strVal val="#ppt_x"/>
                                          </p:val>
                                        </p:tav>
                                        <p:tav tm="100000">
                                          <p:val>
                                            <p:strVal val="#ppt_x"/>
                                          </p:val>
                                        </p:tav>
                                      </p:tavLst>
                                    </p:anim>
                                    <p:anim calcmode="lin" valueType="num">
                                      <p:cBhvr additive="repl">
                                        <p:cTn id="33" dur="500" fill="hold"/>
                                        <p:tgtEl>
                                          <p:spTgt spid="8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2" presetSubtype="4">
                                  <p:stCondLst>
                                    <p:cond delay="0"/>
                                  </p:stCondLst>
                                  <p:childTnLst>
                                    <p:set>
                                      <p:cBhvr>
                                        <p:cTn id="37" dur="1" fill="hold">
                                          <p:stCondLst>
                                            <p:cond delay="0"/>
                                          </p:stCondLst>
                                        </p:cTn>
                                        <p:tgtEl>
                                          <p:spTgt spid="84">
                                            <p:txEl>
                                              <p:pRg st="6" end="6"/>
                                            </p:txEl>
                                          </p:spTgt>
                                        </p:tgtEl>
                                        <p:attrNameLst>
                                          <p:attrName>style.visibility</p:attrName>
                                        </p:attrNameLst>
                                      </p:cBhvr>
                                      <p:to>
                                        <p:strVal val="visible"/>
                                      </p:to>
                                    </p:set>
                                    <p:anim calcmode="lin" valueType="num">
                                      <p:cBhvr additive="repl">
                                        <p:cTn id="38" dur="500" fill="hold"/>
                                        <p:tgtEl>
                                          <p:spTgt spid="84">
                                            <p:txEl>
                                              <p:pRg st="6" end="6"/>
                                            </p:txEl>
                                          </p:spTgt>
                                        </p:tgtEl>
                                        <p:attrNameLst>
                                          <p:attrName>ppt_x</p:attrName>
                                        </p:attrNameLst>
                                      </p:cBhvr>
                                      <p:tavLst>
                                        <p:tav tm="0">
                                          <p:val>
                                            <p:strVal val="#ppt_x"/>
                                          </p:val>
                                        </p:tav>
                                        <p:tav tm="100000">
                                          <p:val>
                                            <p:strVal val="#ppt_x"/>
                                          </p:val>
                                        </p:tav>
                                      </p:tavLst>
                                    </p:anim>
                                    <p:anim calcmode="lin" valueType="num">
                                      <p:cBhvr additive="repl">
                                        <p:cTn id="39" dur="500" fill="hold"/>
                                        <p:tgtEl>
                                          <p:spTgt spid="8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2" presetSubtype="4">
                                  <p:stCondLst>
                                    <p:cond delay="0"/>
                                  </p:stCondLst>
                                  <p:childTnLst>
                                    <p:set>
                                      <p:cBhvr>
                                        <p:cTn id="43" dur="1" fill="hold">
                                          <p:stCondLst>
                                            <p:cond delay="0"/>
                                          </p:stCondLst>
                                        </p:cTn>
                                        <p:tgtEl>
                                          <p:spTgt spid="84">
                                            <p:txEl>
                                              <p:pRg st="8" end="8"/>
                                            </p:txEl>
                                          </p:spTgt>
                                        </p:tgtEl>
                                        <p:attrNameLst>
                                          <p:attrName>style.visibility</p:attrName>
                                        </p:attrNameLst>
                                      </p:cBhvr>
                                      <p:to>
                                        <p:strVal val="visible"/>
                                      </p:to>
                                    </p:set>
                                    <p:anim calcmode="lin" valueType="num">
                                      <p:cBhvr additive="repl">
                                        <p:cTn id="44" dur="500" fill="hold"/>
                                        <p:tgtEl>
                                          <p:spTgt spid="84">
                                            <p:txEl>
                                              <p:pRg st="8" end="8"/>
                                            </p:txEl>
                                          </p:spTgt>
                                        </p:tgtEl>
                                        <p:attrNameLst>
                                          <p:attrName>ppt_x</p:attrName>
                                        </p:attrNameLst>
                                      </p:cBhvr>
                                      <p:tavLst>
                                        <p:tav tm="0">
                                          <p:val>
                                            <p:strVal val="#ppt_x"/>
                                          </p:val>
                                        </p:tav>
                                        <p:tav tm="100000">
                                          <p:val>
                                            <p:strVal val="#ppt_x"/>
                                          </p:val>
                                        </p:tav>
                                      </p:tavLst>
                                    </p:anim>
                                    <p:anim calcmode="lin" valueType="num">
                                      <p:cBhvr additive="repl">
                                        <p:cTn id="45" dur="500" fill="hold"/>
                                        <p:tgtEl>
                                          <p:spTgt spid="8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2" presetSubtype="4">
                                  <p:stCondLst>
                                    <p:cond delay="0"/>
                                  </p:stCondLst>
                                  <p:childTnLst>
                                    <p:set>
                                      <p:cBhvr>
                                        <p:cTn id="49" dur="1" fill="hold">
                                          <p:stCondLst>
                                            <p:cond delay="0"/>
                                          </p:stCondLst>
                                        </p:cTn>
                                        <p:tgtEl>
                                          <p:spTgt spid="84">
                                            <p:txEl>
                                              <p:pRg st="10" end="10"/>
                                            </p:txEl>
                                          </p:spTgt>
                                        </p:tgtEl>
                                        <p:attrNameLst>
                                          <p:attrName>style.visibility</p:attrName>
                                        </p:attrNameLst>
                                      </p:cBhvr>
                                      <p:to>
                                        <p:strVal val="visible"/>
                                      </p:to>
                                    </p:set>
                                    <p:anim calcmode="lin" valueType="num">
                                      <p:cBhvr additive="repl">
                                        <p:cTn id="50" dur="500" fill="hold"/>
                                        <p:tgtEl>
                                          <p:spTgt spid="84">
                                            <p:txEl>
                                              <p:pRg st="10" end="10"/>
                                            </p:txEl>
                                          </p:spTgt>
                                        </p:tgtEl>
                                        <p:attrNameLst>
                                          <p:attrName>ppt_x</p:attrName>
                                        </p:attrNameLst>
                                      </p:cBhvr>
                                      <p:tavLst>
                                        <p:tav tm="0">
                                          <p:val>
                                            <p:strVal val="#ppt_x"/>
                                          </p:val>
                                        </p:tav>
                                        <p:tav tm="100000">
                                          <p:val>
                                            <p:strVal val="#ppt_x"/>
                                          </p:val>
                                        </p:tav>
                                      </p:tavLst>
                                    </p:anim>
                                    <p:anim calcmode="lin" valueType="num">
                                      <p:cBhvr additive="repl">
                                        <p:cTn id="51" dur="500" fill="hold"/>
                                        <p:tgtEl>
                                          <p:spTgt spid="8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7632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300" spc="-1" strike="noStrike">
                <a:solidFill>
                  <a:srgbClr val="ffaa85"/>
                </a:solidFill>
                <a:latin typeface="Lucida Sans"/>
                <a:ea typeface="DejaVu Sans"/>
              </a:rPr>
              <a:t>Algorithm : Insert Element in QUEUE</a:t>
            </a:r>
            <a:endParaRPr b="0" lang="en-IN" sz="3300" spc="-1" strike="noStrike">
              <a:latin typeface="Arial"/>
            </a:endParaRPr>
          </a:p>
        </p:txBody>
      </p:sp>
      <p:sp>
        <p:nvSpPr>
          <p:cNvPr id="152" name="CustomShape 2"/>
          <p:cNvSpPr/>
          <p:nvPr/>
        </p:nvSpPr>
        <p:spPr>
          <a:xfrm>
            <a:off x="457200" y="1371600"/>
            <a:ext cx="8228520" cy="4708080"/>
          </a:xfrm>
          <a:prstGeom prst="rect">
            <a:avLst/>
          </a:prstGeom>
          <a:noFill/>
          <a:ln>
            <a:noFill/>
          </a:ln>
        </p:spPr>
        <p:style>
          <a:lnRef idx="0"/>
          <a:fillRef idx="0"/>
          <a:effectRef idx="0"/>
          <a:fontRef idx="minor"/>
        </p:style>
        <p:txBody>
          <a:bodyPr lIns="90000" rIns="90000" tIns="45000" bIns="45000"/>
          <a:p>
            <a:pPr marL="651600" indent="-513360">
              <a:lnSpc>
                <a:spcPct val="100000"/>
              </a:lnSpc>
              <a:spcBef>
                <a:spcPts val="641"/>
              </a:spcBef>
              <a:buClr>
                <a:srgbClr val="f9f9f9"/>
              </a:buClr>
              <a:buSzPct val="65000"/>
              <a:buFont typeface="Lucida Sans"/>
              <a:buAutoNum type="arabicPeriod"/>
            </a:pPr>
            <a:r>
              <a:rPr b="0" lang="en-IN" sz="3200" spc="-1" strike="noStrike">
                <a:solidFill>
                  <a:srgbClr val="ffffff"/>
                </a:solidFill>
                <a:latin typeface="Book Antiqua"/>
                <a:ea typeface="DejaVu Sans"/>
              </a:rPr>
              <a:t>Initialize front=0 and rear=-1</a:t>
            </a:r>
            <a:endParaRPr b="0" lang="en-IN" sz="3200" spc="-1" strike="noStrike">
              <a:latin typeface="Arial"/>
            </a:endParaRPr>
          </a:p>
          <a:p>
            <a:pPr marL="651600" indent="-513360">
              <a:lnSpc>
                <a:spcPct val="100000"/>
              </a:lnSpc>
              <a:spcBef>
                <a:spcPts val="641"/>
              </a:spcBef>
              <a:buClr>
                <a:srgbClr val="f9f9f9"/>
              </a:buClr>
              <a:buSzPct val="65000"/>
              <a:buFont typeface="Lucida Sans"/>
              <a:buAutoNum type="arabicPeriod"/>
            </a:pPr>
            <a:r>
              <a:rPr b="0" lang="en-IN" sz="3200" spc="-1" strike="noStrike">
                <a:solidFill>
                  <a:srgbClr val="ffffff"/>
                </a:solidFill>
                <a:latin typeface="Book Antiqua"/>
                <a:ea typeface="DejaVu Sans"/>
              </a:rPr>
              <a:t>Input value to be inserted and assign variable “data”</a:t>
            </a:r>
            <a:endParaRPr b="0" lang="en-IN" sz="3200" spc="-1" strike="noStrike">
              <a:latin typeface="Arial"/>
            </a:endParaRPr>
          </a:p>
          <a:p>
            <a:pPr marL="651600" indent="-513360">
              <a:lnSpc>
                <a:spcPct val="100000"/>
              </a:lnSpc>
              <a:spcBef>
                <a:spcPts val="641"/>
              </a:spcBef>
              <a:buClr>
                <a:srgbClr val="f9f9f9"/>
              </a:buClr>
              <a:buSzPct val="65000"/>
              <a:buFont typeface="Lucida Sans"/>
              <a:buAutoNum type="arabicPeriod"/>
            </a:pPr>
            <a:r>
              <a:rPr b="0" lang="en-IN" sz="3200" spc="-1" strike="noStrike">
                <a:solidFill>
                  <a:srgbClr val="ffffff"/>
                </a:solidFill>
                <a:latin typeface="Book Antiqua"/>
                <a:ea typeface="DejaVu Sans"/>
              </a:rPr>
              <a:t>If(rear&gt;=SIZE) then</a:t>
            </a:r>
            <a:endParaRPr b="0" lang="en-IN" sz="3200" spc="-1" strike="noStrike">
              <a:latin typeface="Arial"/>
            </a:endParaRPr>
          </a:p>
          <a:p>
            <a:pPr lvl="1" marL="1042560" indent="-456120">
              <a:lnSpc>
                <a:spcPct val="100000"/>
              </a:lnSpc>
              <a:spcBef>
                <a:spcPts val="561"/>
              </a:spcBef>
              <a:buClr>
                <a:srgbClr val="ffffff"/>
              </a:buClr>
              <a:buSzPct val="80000"/>
              <a:buFont typeface="Lucida Sans"/>
              <a:buAutoNum type="alphaLcPeriod"/>
            </a:pPr>
            <a:r>
              <a:rPr b="0" lang="en-IN" sz="2800" spc="-1" strike="noStrike">
                <a:solidFill>
                  <a:srgbClr val="ffffff"/>
                </a:solidFill>
                <a:latin typeface="Book Antiqua"/>
                <a:ea typeface="DejaVu Sans"/>
              </a:rPr>
              <a:t>Display Queue Overflow</a:t>
            </a:r>
            <a:endParaRPr b="0" lang="en-IN" sz="2800" spc="-1" strike="noStrike">
              <a:latin typeface="Arial"/>
            </a:endParaRPr>
          </a:p>
          <a:p>
            <a:pPr lvl="1" marL="1042560" indent="-456120">
              <a:lnSpc>
                <a:spcPct val="100000"/>
              </a:lnSpc>
              <a:spcBef>
                <a:spcPts val="561"/>
              </a:spcBef>
              <a:buClr>
                <a:srgbClr val="ffffff"/>
              </a:buClr>
              <a:buSzPct val="80000"/>
              <a:buFont typeface="Lucida Sans"/>
              <a:buAutoNum type="alphaLcPeriod"/>
            </a:pPr>
            <a:r>
              <a:rPr b="0" lang="en-IN" sz="2800" spc="-1" strike="noStrike">
                <a:solidFill>
                  <a:srgbClr val="ffffff"/>
                </a:solidFill>
                <a:latin typeface="Book Antiqua"/>
                <a:ea typeface="DejaVu Sans"/>
              </a:rPr>
              <a:t>Exit</a:t>
            </a:r>
            <a:endParaRPr b="0" lang="en-IN" sz="2800" spc="-1" strike="noStrike">
              <a:latin typeface="Arial"/>
            </a:endParaRPr>
          </a:p>
          <a:p>
            <a:pPr marL="651600" indent="-513360">
              <a:lnSpc>
                <a:spcPct val="100000"/>
              </a:lnSpc>
              <a:spcBef>
                <a:spcPts val="641"/>
              </a:spcBef>
              <a:buClr>
                <a:srgbClr val="f9f9f9"/>
              </a:buClr>
              <a:buSzPct val="65000"/>
              <a:buFont typeface="Lucida Sans"/>
              <a:buAutoNum type="arabicPeriod"/>
            </a:pPr>
            <a:r>
              <a:rPr b="0" lang="en-IN" sz="3200" spc="-1" strike="noStrike">
                <a:solidFill>
                  <a:srgbClr val="ffffff"/>
                </a:solidFill>
                <a:latin typeface="Book Antiqua"/>
                <a:ea typeface="DejaVu Sans"/>
              </a:rPr>
              <a:t>Else</a:t>
            </a:r>
            <a:endParaRPr b="0" lang="en-IN" sz="3200" spc="-1" strike="noStrike">
              <a:latin typeface="Arial"/>
            </a:endParaRPr>
          </a:p>
          <a:p>
            <a:pPr lvl="1" marL="1042560" indent="-456120">
              <a:lnSpc>
                <a:spcPct val="100000"/>
              </a:lnSpc>
              <a:spcBef>
                <a:spcPts val="561"/>
              </a:spcBef>
              <a:buClr>
                <a:srgbClr val="ffffff"/>
              </a:buClr>
              <a:buSzPct val="80000"/>
              <a:buFont typeface="Lucida Sans"/>
              <a:buAutoNum type="alphaLcPeriod"/>
            </a:pPr>
            <a:r>
              <a:rPr b="0" lang="en-IN" sz="2800" spc="-1" strike="noStrike">
                <a:solidFill>
                  <a:srgbClr val="ffffff"/>
                </a:solidFill>
                <a:latin typeface="Book Antiqua"/>
                <a:ea typeface="DejaVu Sans"/>
              </a:rPr>
              <a:t>Rear = rear + 1</a:t>
            </a:r>
            <a:endParaRPr b="0" lang="en-IN" sz="2800" spc="-1" strike="noStrike">
              <a:latin typeface="Arial"/>
            </a:endParaRPr>
          </a:p>
          <a:p>
            <a:pPr lvl="1" marL="1042560" indent="-456120">
              <a:lnSpc>
                <a:spcPct val="100000"/>
              </a:lnSpc>
              <a:spcBef>
                <a:spcPts val="561"/>
              </a:spcBef>
              <a:buClr>
                <a:srgbClr val="ffffff"/>
              </a:buClr>
              <a:buSzPct val="80000"/>
              <a:buFont typeface="Lucida Sans"/>
              <a:buAutoNum type="alphaLcPeriod"/>
            </a:pPr>
            <a:r>
              <a:rPr b="0" lang="en-IN" sz="2800" spc="-1" strike="noStrike">
                <a:solidFill>
                  <a:srgbClr val="ffffff"/>
                </a:solidFill>
                <a:latin typeface="Book Antiqua"/>
                <a:ea typeface="DejaVu Sans"/>
              </a:rPr>
              <a:t>Q[rear] = ELEMENT</a:t>
            </a:r>
            <a:endParaRPr b="0" lang="en-IN" sz="2800" spc="-1" strike="noStrike">
              <a:latin typeface="Arial"/>
            </a:endParaRPr>
          </a:p>
          <a:p>
            <a:pPr marL="651600" indent="-513360">
              <a:lnSpc>
                <a:spcPct val="100000"/>
              </a:lnSpc>
              <a:spcBef>
                <a:spcPts val="641"/>
              </a:spcBef>
              <a:buClr>
                <a:srgbClr val="f9f9f9"/>
              </a:buClr>
              <a:buSzPct val="65000"/>
              <a:buFont typeface="Lucida Sans"/>
              <a:buAutoNum type="arabicPeriod"/>
            </a:pPr>
            <a:r>
              <a:rPr b="0" lang="en-IN" sz="3200" spc="-1" strike="noStrike">
                <a:solidFill>
                  <a:srgbClr val="ffffff"/>
                </a:solidFill>
                <a:latin typeface="Book Antiqua"/>
                <a:ea typeface="DejaVu Sans"/>
              </a:rPr>
              <a:t>Exit</a:t>
            </a:r>
            <a:r>
              <a:rPr b="0" lang="en-IN" sz="3200" spc="-1" strike="noStrike">
                <a:solidFill>
                  <a:srgbClr val="ffffff"/>
                </a:solidFill>
                <a:latin typeface="Book Antiqua"/>
                <a:ea typeface="DejaVu Sans"/>
              </a:rPr>
              <a:t>	</a:t>
            </a:r>
            <a:r>
              <a:rPr b="0" lang="en-IN" sz="3200" spc="-1" strike="noStrike">
                <a:solidFill>
                  <a:srgbClr val="ffffff"/>
                </a:solidFill>
                <a:latin typeface="Book Antiqua"/>
                <a:ea typeface="DejaVu Sans"/>
              </a:rPr>
              <a:t>	</a:t>
            </a:r>
            <a:r>
              <a:rPr b="0" lang="en-IN" sz="3200" spc="-1" strike="noStrike">
                <a:solidFill>
                  <a:srgbClr val="ffffff"/>
                </a:solidFill>
                <a:latin typeface="Book Antiqua"/>
                <a:ea typeface="DejaVu Sans"/>
              </a:rPr>
              <a:t>	</a:t>
            </a:r>
            <a:r>
              <a:rPr b="0" lang="en-IN" sz="3200" spc="-1" strike="noStrike">
                <a:solidFill>
                  <a:srgbClr val="ffffff"/>
                </a:solidFill>
                <a:latin typeface="Book Antiqua"/>
                <a:ea typeface="DejaVu Sans"/>
              </a:rPr>
              <a:t>	</a:t>
            </a:r>
            <a:r>
              <a:rPr b="0" lang="en-IN" sz="3200" spc="-1" strike="noStrike">
                <a:solidFill>
                  <a:srgbClr val="ffffff"/>
                </a:solidFill>
                <a:latin typeface="Book Antiqua"/>
                <a:ea typeface="DejaVu Sans"/>
              </a:rPr>
              <a:t>	</a:t>
            </a:r>
            <a:r>
              <a:rPr b="0" lang="en-IN" sz="3200" spc="-1" strike="noStrike">
                <a:solidFill>
                  <a:srgbClr val="ffffff"/>
                </a:solidFill>
                <a:latin typeface="Book Antiqua"/>
                <a:ea typeface="DejaVu Sans"/>
              </a:rPr>
              <a:t> </a:t>
            </a:r>
            <a:endParaRPr b="0" lang="en-IN" sz="32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Variations in QUEUE</a:t>
            </a:r>
            <a:endParaRPr b="0" lang="en-IN" sz="4100" spc="-1" strike="noStrike">
              <a:latin typeface="Arial"/>
            </a:endParaRPr>
          </a:p>
        </p:txBody>
      </p:sp>
      <p:sp>
        <p:nvSpPr>
          <p:cNvPr id="154" name="CustomShape 2"/>
          <p:cNvSpPr/>
          <p:nvPr/>
        </p:nvSpPr>
        <p:spPr>
          <a:xfrm>
            <a:off x="457200" y="1600200"/>
            <a:ext cx="8228520" cy="4708080"/>
          </a:xfrm>
          <a:prstGeom prst="rect">
            <a:avLst/>
          </a:prstGeom>
          <a:noFill/>
          <a:ln>
            <a:noFill/>
          </a:ln>
        </p:spPr>
        <p:style>
          <a:lnRef idx="0"/>
          <a:fillRef idx="0"/>
          <a:effectRef idx="0"/>
          <a:fontRef idx="minor"/>
        </p:style>
        <p:txBody>
          <a:bodyPr lIns="90000" rIns="90000" tIns="45000" bIns="45000"/>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Linear Queue</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Circular Queue</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Double Ended Queue (de-queue)</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Priority Queue</a:t>
            </a:r>
            <a:endParaRPr b="0" lang="en-IN" sz="2800" spc="-1" strike="noStrike">
              <a:latin typeface="Arial"/>
            </a:endParaRPr>
          </a:p>
          <a:p>
            <a:pPr marL="548640" indent="-410400">
              <a:lnSpc>
                <a:spcPct val="100000"/>
              </a:lnSpc>
              <a:spcBef>
                <a:spcPts val="561"/>
              </a:spcBef>
            </a:pPr>
            <a:endParaRPr b="0" lang="en-IN" sz="28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57200" y="-22860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100" spc="-1" strike="noStrike">
                <a:solidFill>
                  <a:srgbClr val="ffaa85"/>
                </a:solidFill>
                <a:latin typeface="Lucida Sans"/>
                <a:ea typeface="DejaVu Sans"/>
              </a:rPr>
              <a:t>Queue - Applications</a:t>
            </a:r>
            <a:endParaRPr b="0" lang="en-IN" sz="4100" spc="-1" strike="noStrike">
              <a:latin typeface="Arial"/>
            </a:endParaRPr>
          </a:p>
        </p:txBody>
      </p:sp>
      <p:sp>
        <p:nvSpPr>
          <p:cNvPr id="156" name="CustomShape 2"/>
          <p:cNvSpPr/>
          <p:nvPr/>
        </p:nvSpPr>
        <p:spPr>
          <a:xfrm>
            <a:off x="76320" y="762120"/>
            <a:ext cx="8914320" cy="5942520"/>
          </a:xfrm>
          <a:prstGeom prst="rect">
            <a:avLst/>
          </a:prstGeom>
          <a:noFill/>
          <a:ln>
            <a:noFill/>
          </a:ln>
        </p:spPr>
        <p:style>
          <a:lnRef idx="0"/>
          <a:fillRef idx="0"/>
          <a:effectRef idx="0"/>
          <a:fontRef idx="minor"/>
        </p:style>
        <p:txBody>
          <a:bodyPr lIns="90000" rIns="90000" tIns="45000" bIns="45000"/>
          <a:p>
            <a:pPr marL="548640" indent="-410400" algn="just">
              <a:lnSpc>
                <a:spcPct val="100000"/>
              </a:lnSpc>
              <a:spcBef>
                <a:spcPts val="420"/>
              </a:spcBef>
              <a:buClr>
                <a:srgbClr val="f9f9f9"/>
              </a:buClr>
              <a:buSzPct val="65000"/>
              <a:buFont typeface="Wingdings 2" charset="2"/>
              <a:buChar char=""/>
            </a:pPr>
            <a:r>
              <a:rPr b="1" lang="en-IN" sz="2100" spc="-1" strike="noStrike">
                <a:solidFill>
                  <a:srgbClr val="ffffff"/>
                </a:solidFill>
                <a:latin typeface="Book Antiqua"/>
                <a:ea typeface="DejaVu Sans"/>
              </a:rPr>
              <a:t>Scheduling and buffering queues</a:t>
            </a:r>
            <a:endParaRPr b="0" lang="en-IN" sz="2100" spc="-1" strike="noStrike">
              <a:latin typeface="Arial"/>
            </a:endParaRPr>
          </a:p>
          <a:p>
            <a:pPr lvl="1" marL="868680" indent="-282240" algn="just">
              <a:lnSpc>
                <a:spcPct val="100000"/>
              </a:lnSpc>
              <a:spcBef>
                <a:spcPts val="420"/>
              </a:spcBef>
              <a:buClr>
                <a:srgbClr val="ffffff"/>
              </a:buClr>
              <a:buSzPct val="80000"/>
              <a:buFont typeface="Wingdings 2" charset="2"/>
              <a:buChar char=""/>
            </a:pPr>
            <a:r>
              <a:rPr b="0" lang="en-IN" sz="2100" spc="-1" strike="noStrike">
                <a:solidFill>
                  <a:srgbClr val="ffffff"/>
                </a:solidFill>
                <a:latin typeface="Book Antiqua"/>
                <a:ea typeface="DejaVu Sans"/>
              </a:rPr>
              <a:t>A queue is natural data structure for a system to serve the incoming requests. Most of the process scheduling or disk scheduling algorithms in operating systems use queues. </a:t>
            </a:r>
            <a:endParaRPr b="0" lang="en-IN" sz="2100" spc="-1" strike="noStrike">
              <a:latin typeface="Arial"/>
            </a:endParaRPr>
          </a:p>
          <a:p>
            <a:pPr>
              <a:lnSpc>
                <a:spcPct val="100000"/>
              </a:lnSpc>
            </a:pPr>
            <a:endParaRPr b="0" lang="en-IN" sz="2100" spc="-1" strike="noStrike">
              <a:latin typeface="Arial"/>
            </a:endParaRPr>
          </a:p>
          <a:p>
            <a:pPr lvl="1" marL="868680" indent="-282240" algn="just">
              <a:lnSpc>
                <a:spcPct val="100000"/>
              </a:lnSpc>
              <a:spcBef>
                <a:spcPts val="420"/>
              </a:spcBef>
              <a:buClr>
                <a:srgbClr val="ffffff"/>
              </a:buClr>
              <a:buSzPct val="80000"/>
              <a:buFont typeface="Wingdings 2" charset="2"/>
              <a:buChar char=""/>
            </a:pPr>
            <a:r>
              <a:rPr b="1" lang="en-IN" sz="2100" spc="-1" strike="noStrike">
                <a:solidFill>
                  <a:srgbClr val="ffffff"/>
                </a:solidFill>
                <a:latin typeface="Book Antiqua"/>
                <a:ea typeface="DejaVu Sans"/>
              </a:rPr>
              <a:t>Computer</a:t>
            </a:r>
            <a:r>
              <a:rPr b="1" lang="en-IN" sz="2100" spc="-1" strike="noStrike" u="sng">
                <a:solidFill>
                  <a:srgbClr val="ffffff"/>
                </a:solidFill>
                <a:uFillTx/>
                <a:latin typeface="Book Antiqua"/>
                <a:ea typeface="DejaVu Sans"/>
              </a:rPr>
              <a:t> </a:t>
            </a:r>
            <a:r>
              <a:rPr b="0" lang="en-IN" sz="2100" spc="-1" strike="noStrike">
                <a:solidFill>
                  <a:srgbClr val="ffffff"/>
                </a:solidFill>
                <a:latin typeface="Book Antiqua"/>
                <a:ea typeface="DejaVu Sans"/>
              </a:rPr>
              <a:t>hardware</a:t>
            </a:r>
            <a:r>
              <a:rPr b="1" lang="en-IN" sz="2100" spc="-1" strike="noStrike">
                <a:solidFill>
                  <a:srgbClr val="ffffff"/>
                </a:solidFill>
                <a:latin typeface="Book Antiqua"/>
                <a:ea typeface="DejaVu Sans"/>
              </a:rPr>
              <a:t> </a:t>
            </a:r>
            <a:r>
              <a:rPr b="0" lang="en-IN" sz="2100" spc="-1" strike="noStrike">
                <a:solidFill>
                  <a:srgbClr val="ffffff"/>
                </a:solidFill>
                <a:latin typeface="Book Antiqua"/>
                <a:ea typeface="DejaVu Sans"/>
              </a:rPr>
              <a:t>like processor or a network card also maintain buffers in the form of queues for incoming resource requests</a:t>
            </a:r>
            <a:endParaRPr b="0" lang="en-IN" sz="2100" spc="-1" strike="noStrike">
              <a:latin typeface="Arial"/>
            </a:endParaRPr>
          </a:p>
          <a:p>
            <a:pPr>
              <a:lnSpc>
                <a:spcPct val="100000"/>
              </a:lnSpc>
            </a:pPr>
            <a:endParaRPr b="0" lang="en-IN" sz="2100" spc="-1" strike="noStrike">
              <a:latin typeface="Arial"/>
            </a:endParaRPr>
          </a:p>
          <a:p>
            <a:pPr lvl="1" marL="868680" indent="-282240" algn="just">
              <a:lnSpc>
                <a:spcPct val="100000"/>
              </a:lnSpc>
              <a:spcBef>
                <a:spcPts val="420"/>
              </a:spcBef>
              <a:buClr>
                <a:srgbClr val="ffffff"/>
              </a:buClr>
              <a:buSzPct val="80000"/>
              <a:buFont typeface="Wingdings 2" charset="2"/>
              <a:buChar char=""/>
            </a:pPr>
            <a:r>
              <a:rPr b="0" lang="en-IN" sz="2100" spc="-1" strike="noStrike">
                <a:solidFill>
                  <a:srgbClr val="ffffff"/>
                </a:solidFill>
                <a:latin typeface="Book Antiqua"/>
                <a:ea typeface="DejaVu Sans"/>
              </a:rPr>
              <a:t>Messaging System</a:t>
            </a:r>
            <a:endParaRPr b="0" lang="en-IN" sz="2100" spc="-1" strike="noStrike">
              <a:latin typeface="Arial"/>
            </a:endParaRPr>
          </a:p>
          <a:p>
            <a:pPr>
              <a:lnSpc>
                <a:spcPct val="100000"/>
              </a:lnSpc>
            </a:pPr>
            <a:endParaRPr b="0" lang="en-IN" sz="2100" spc="-1" strike="noStrike">
              <a:latin typeface="Arial"/>
            </a:endParaRPr>
          </a:p>
          <a:p>
            <a:pPr marL="548640" indent="-410400" algn="just">
              <a:lnSpc>
                <a:spcPct val="100000"/>
              </a:lnSpc>
              <a:spcBef>
                <a:spcPts val="420"/>
              </a:spcBef>
              <a:buClr>
                <a:srgbClr val="f9f9f9"/>
              </a:buClr>
              <a:buSzPct val="65000"/>
              <a:buFont typeface="Wingdings 2" charset="2"/>
              <a:buChar char=""/>
            </a:pPr>
            <a:r>
              <a:rPr b="1" lang="en-IN" sz="2100" spc="-1" strike="noStrike">
                <a:solidFill>
                  <a:srgbClr val="ffffff"/>
                </a:solidFill>
                <a:latin typeface="Book Antiqua"/>
                <a:ea typeface="DejaVu Sans"/>
              </a:rPr>
              <a:t>Queue - Search space exploration</a:t>
            </a:r>
            <a:endParaRPr b="0" lang="en-IN" sz="2100" spc="-1" strike="noStrike">
              <a:latin typeface="Arial"/>
            </a:endParaRPr>
          </a:p>
          <a:p>
            <a:pPr lvl="1" marL="868680" indent="-282240" algn="just">
              <a:lnSpc>
                <a:spcPct val="100000"/>
              </a:lnSpc>
              <a:spcBef>
                <a:spcPts val="420"/>
              </a:spcBef>
              <a:buClr>
                <a:srgbClr val="ffffff"/>
              </a:buClr>
              <a:buSzPct val="80000"/>
              <a:buFont typeface="Wingdings 2" charset="2"/>
              <a:buChar char=""/>
            </a:pPr>
            <a:r>
              <a:rPr b="0" lang="en-IN" sz="2100" spc="-1" strike="noStrike">
                <a:solidFill>
                  <a:srgbClr val="ffffff"/>
                </a:solidFill>
                <a:latin typeface="Book Antiqua"/>
                <a:ea typeface="DejaVu Sans"/>
              </a:rPr>
              <a:t>Like stacks, queues can be used to remember the search space that needs to be explored at one point of time in traversing algorithms. Breadth first search of a graph uses a queue to remember the nodes yet to be visited.</a:t>
            </a:r>
            <a:endParaRPr b="0" lang="en-IN" sz="2100" spc="-1" strike="noStrike">
              <a:latin typeface="Arial"/>
            </a:endParaRPr>
          </a:p>
          <a:p>
            <a:pPr algn="just">
              <a:lnSpc>
                <a:spcPct val="100000"/>
              </a:lnSpc>
              <a:spcBef>
                <a:spcPts val="420"/>
              </a:spcBef>
            </a:pPr>
            <a:endParaRPr b="0" lang="en-IN" sz="21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0" y="0"/>
            <a:ext cx="3808800" cy="9896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IN" sz="4100" spc="-1" strike="noStrike">
                <a:solidFill>
                  <a:srgbClr val="ffaa85"/>
                </a:solidFill>
                <a:latin typeface="Lucida Sans"/>
                <a:ea typeface="DejaVu Sans"/>
              </a:rPr>
              <a:t>Application</a:t>
            </a:r>
            <a:endParaRPr b="0" lang="en-IN" sz="4100" spc="-1" strike="noStrike">
              <a:latin typeface="Arial"/>
            </a:endParaRPr>
          </a:p>
        </p:txBody>
      </p:sp>
      <p:sp>
        <p:nvSpPr>
          <p:cNvPr id="158" name="CustomShape 2"/>
          <p:cNvSpPr/>
          <p:nvPr/>
        </p:nvSpPr>
        <p:spPr>
          <a:xfrm>
            <a:off x="457200" y="685800"/>
            <a:ext cx="8228520" cy="3580200"/>
          </a:xfrm>
          <a:prstGeom prst="rect">
            <a:avLst/>
          </a:prstGeom>
          <a:noFill/>
          <a:ln>
            <a:noFill/>
          </a:ln>
        </p:spPr>
        <p:style>
          <a:lnRef idx="0"/>
          <a:fillRef idx="0"/>
          <a:effectRef idx="0"/>
          <a:fontRef idx="minor"/>
        </p:style>
        <p:txBody>
          <a:bodyPr lIns="90000" rIns="90000" tIns="45000" bIns="45000">
            <a:normAutofit/>
          </a:bodyPr>
          <a:p>
            <a:pPr marL="548640" indent="-410400" algn="just">
              <a:lnSpc>
                <a:spcPct val="100000"/>
              </a:lnSpc>
              <a:spcBef>
                <a:spcPts val="581"/>
              </a:spcBef>
            </a:pPr>
            <a:r>
              <a:rPr b="0" lang="en-IN" sz="2900" spc="-1" strike="noStrike">
                <a:solidFill>
                  <a:srgbClr val="ffffff"/>
                </a:solidFill>
                <a:latin typeface="Book Antiqua"/>
                <a:ea typeface="DejaVu Sans"/>
              </a:rPr>
              <a:t>In a multitasking operating system, the CPU time is shared between multiple processes. At a given time, only one process is running all others are sleeping. The CPU time is administered by scheduler. The scheduler keeps all current processes in a queue with active process at front of the queue.</a:t>
            </a:r>
            <a:endParaRPr b="0" lang="en-IN" sz="2900" spc="-1" strike="noStrike">
              <a:latin typeface="Arial"/>
            </a:endParaRPr>
          </a:p>
        </p:txBody>
      </p:sp>
      <p:sp>
        <p:nvSpPr>
          <p:cNvPr id="159" name="CustomShape 3"/>
          <p:cNvSpPr/>
          <p:nvPr/>
        </p:nvSpPr>
        <p:spPr>
          <a:xfrm>
            <a:off x="1447920" y="4974840"/>
            <a:ext cx="1446840" cy="761040"/>
          </a:xfrm>
          <a:prstGeom prst="rect">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4000" spc="-1" strike="noStrike">
                <a:solidFill>
                  <a:srgbClr val="ffffff"/>
                </a:solidFill>
                <a:latin typeface="Book Antiqua"/>
                <a:ea typeface="DejaVu Sans"/>
              </a:rPr>
              <a:t>D</a:t>
            </a:r>
            <a:endParaRPr b="0" lang="en-IN" sz="4000" spc="-1" strike="noStrike">
              <a:latin typeface="Arial"/>
            </a:endParaRPr>
          </a:p>
        </p:txBody>
      </p:sp>
      <p:sp>
        <p:nvSpPr>
          <p:cNvPr id="160" name="CustomShape 4"/>
          <p:cNvSpPr/>
          <p:nvPr/>
        </p:nvSpPr>
        <p:spPr>
          <a:xfrm>
            <a:off x="3242520" y="4974840"/>
            <a:ext cx="1446840" cy="761040"/>
          </a:xfrm>
          <a:prstGeom prst="rect">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4000" spc="-1" strike="noStrike">
                <a:solidFill>
                  <a:srgbClr val="ffffff"/>
                </a:solidFill>
                <a:latin typeface="Book Antiqua"/>
                <a:ea typeface="DejaVu Sans"/>
              </a:rPr>
              <a:t>C</a:t>
            </a:r>
            <a:endParaRPr b="0" lang="en-IN" sz="4000" spc="-1" strike="noStrike">
              <a:latin typeface="Arial"/>
            </a:endParaRPr>
          </a:p>
        </p:txBody>
      </p:sp>
      <p:sp>
        <p:nvSpPr>
          <p:cNvPr id="161" name="CustomShape 5"/>
          <p:cNvSpPr/>
          <p:nvPr/>
        </p:nvSpPr>
        <p:spPr>
          <a:xfrm>
            <a:off x="5105520" y="5010120"/>
            <a:ext cx="1446840" cy="761040"/>
          </a:xfrm>
          <a:prstGeom prst="rect">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4000" spc="-1" strike="noStrike">
                <a:solidFill>
                  <a:srgbClr val="ffffff"/>
                </a:solidFill>
                <a:latin typeface="Book Antiqua"/>
                <a:ea typeface="DejaVu Sans"/>
              </a:rPr>
              <a:t>B</a:t>
            </a:r>
            <a:endParaRPr b="0" lang="en-IN" sz="4000" spc="-1" strike="noStrike">
              <a:latin typeface="Arial"/>
            </a:endParaRPr>
          </a:p>
        </p:txBody>
      </p:sp>
      <p:sp>
        <p:nvSpPr>
          <p:cNvPr id="162" name="CustomShape 6"/>
          <p:cNvSpPr/>
          <p:nvPr/>
        </p:nvSpPr>
        <p:spPr>
          <a:xfrm>
            <a:off x="6996240" y="4999680"/>
            <a:ext cx="1446840" cy="761040"/>
          </a:xfrm>
          <a:prstGeom prst="rect">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4000" spc="-1" strike="noStrike">
                <a:solidFill>
                  <a:srgbClr val="ffffff"/>
                </a:solidFill>
                <a:latin typeface="Book Antiqua"/>
                <a:ea typeface="DejaVu Sans"/>
              </a:rPr>
              <a:t>A</a:t>
            </a:r>
            <a:endParaRPr b="0" lang="en-IN" sz="4000" spc="-1" strike="noStrike">
              <a:latin typeface="Arial"/>
            </a:endParaRPr>
          </a:p>
        </p:txBody>
      </p:sp>
      <p:sp>
        <p:nvSpPr>
          <p:cNvPr id="163" name="CustomShape 7"/>
          <p:cNvSpPr/>
          <p:nvPr/>
        </p:nvSpPr>
        <p:spPr>
          <a:xfrm>
            <a:off x="2895480" y="5356080"/>
            <a:ext cx="379800" cy="360"/>
          </a:xfrm>
          <a:custGeom>
            <a:avLst/>
            <a:gdLst/>
            <a:ahLst/>
            <a:rect l="l" t="t" r="r" b="b"/>
            <a:pathLst>
              <a:path w="21600" h="21600">
                <a:moveTo>
                  <a:pt x="0" y="0"/>
                </a:moveTo>
                <a:lnTo>
                  <a:pt x="21600" y="21600"/>
                </a:lnTo>
              </a:path>
            </a:pathLst>
          </a:custGeom>
          <a:noFill/>
          <a:ln>
            <a:solidFill>
              <a:schemeClr val="tx1"/>
            </a:solidFill>
            <a:round/>
          </a:ln>
        </p:spPr>
        <p:style>
          <a:lnRef idx="1">
            <a:schemeClr val="accent1"/>
          </a:lnRef>
          <a:fillRef idx="0">
            <a:schemeClr val="accent1"/>
          </a:fillRef>
          <a:effectRef idx="0">
            <a:schemeClr val="accent1"/>
          </a:effectRef>
          <a:fontRef idx="minor"/>
        </p:style>
      </p:sp>
      <p:sp>
        <p:nvSpPr>
          <p:cNvPr id="164" name="CustomShape 8"/>
          <p:cNvSpPr/>
          <p:nvPr/>
        </p:nvSpPr>
        <p:spPr>
          <a:xfrm>
            <a:off x="4710240" y="5356080"/>
            <a:ext cx="379800" cy="360"/>
          </a:xfrm>
          <a:custGeom>
            <a:avLst/>
            <a:gdLst/>
            <a:ahLst/>
            <a:rect l="l" t="t" r="r" b="b"/>
            <a:pathLst>
              <a:path w="21600" h="21600">
                <a:moveTo>
                  <a:pt x="0" y="0"/>
                </a:moveTo>
                <a:lnTo>
                  <a:pt x="21600" y="21600"/>
                </a:lnTo>
              </a:path>
            </a:pathLst>
          </a:custGeom>
          <a:noFill/>
          <a:ln>
            <a:solidFill>
              <a:schemeClr val="tx1"/>
            </a:solidFill>
            <a:round/>
          </a:ln>
        </p:spPr>
        <p:style>
          <a:lnRef idx="1">
            <a:schemeClr val="accent1"/>
          </a:lnRef>
          <a:fillRef idx="0">
            <a:schemeClr val="accent1"/>
          </a:fillRef>
          <a:effectRef idx="0">
            <a:schemeClr val="accent1"/>
          </a:effectRef>
          <a:fontRef idx="minor"/>
        </p:style>
      </p:sp>
      <p:sp>
        <p:nvSpPr>
          <p:cNvPr id="165" name="CustomShape 9"/>
          <p:cNvSpPr/>
          <p:nvPr/>
        </p:nvSpPr>
        <p:spPr>
          <a:xfrm>
            <a:off x="6593040" y="5356080"/>
            <a:ext cx="379800" cy="360"/>
          </a:xfrm>
          <a:custGeom>
            <a:avLst/>
            <a:gdLst/>
            <a:ahLst/>
            <a:rect l="l" t="t" r="r" b="b"/>
            <a:pathLst>
              <a:path w="21600" h="21600">
                <a:moveTo>
                  <a:pt x="0" y="0"/>
                </a:moveTo>
                <a:lnTo>
                  <a:pt x="21600" y="21600"/>
                </a:lnTo>
              </a:path>
            </a:pathLst>
          </a:custGeom>
          <a:noFill/>
          <a:ln>
            <a:solidFill>
              <a:schemeClr val="tx1"/>
            </a:solidFill>
            <a:round/>
          </a:ln>
        </p:spPr>
        <p:style>
          <a:lnRef idx="1">
            <a:schemeClr val="accent1"/>
          </a:lnRef>
          <a:fillRef idx="0">
            <a:schemeClr val="accent1"/>
          </a:fillRef>
          <a:effectRef idx="0">
            <a:schemeClr val="accent1"/>
          </a:effectRef>
          <a:fontRef idx="minor"/>
        </p:style>
      </p:sp>
      <p:sp>
        <p:nvSpPr>
          <p:cNvPr id="166" name="CustomShape 10"/>
          <p:cNvSpPr/>
          <p:nvPr/>
        </p:nvSpPr>
        <p:spPr>
          <a:xfrm>
            <a:off x="5286960" y="6229440"/>
            <a:ext cx="226980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ffffff"/>
                </a:solidFill>
                <a:latin typeface="Book Antiqua"/>
                <a:ea typeface="DejaVu Sans"/>
              </a:rPr>
              <a:t>Running Process</a:t>
            </a:r>
            <a:endParaRPr b="0" lang="en-IN" sz="2000" spc="-1" strike="noStrike">
              <a:latin typeface="Arial"/>
            </a:endParaRPr>
          </a:p>
        </p:txBody>
      </p:sp>
      <p:sp>
        <p:nvSpPr>
          <p:cNvPr id="167" name="CustomShape 11"/>
          <p:cNvSpPr/>
          <p:nvPr/>
        </p:nvSpPr>
        <p:spPr>
          <a:xfrm>
            <a:off x="6469920" y="4381560"/>
            <a:ext cx="181872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ffffff"/>
                </a:solidFill>
                <a:latin typeface="Book Antiqua"/>
                <a:ea typeface="DejaVu Sans"/>
              </a:rPr>
              <a:t>Next Process</a:t>
            </a:r>
            <a:endParaRPr b="0" lang="en-IN" sz="2000" spc="-1" strike="noStrike">
              <a:latin typeface="Arial"/>
            </a:endParaRPr>
          </a:p>
        </p:txBody>
      </p:sp>
      <p:sp>
        <p:nvSpPr>
          <p:cNvPr id="168" name="CustomShape 12"/>
          <p:cNvSpPr/>
          <p:nvPr/>
        </p:nvSpPr>
        <p:spPr>
          <a:xfrm>
            <a:off x="11520" y="3962520"/>
            <a:ext cx="3219480" cy="516240"/>
          </a:xfrm>
          <a:prstGeom prst="rect">
            <a:avLst/>
          </a:prstGeom>
          <a:solidFill>
            <a:schemeClr val="accent1">
              <a:lumMod val="20000"/>
              <a:lumOff val="80000"/>
            </a:schemeClr>
          </a:solidFill>
          <a:ln>
            <a:solidFill>
              <a:schemeClr val="accent1">
                <a:lumMod val="75000"/>
              </a:schemeClr>
            </a:solidFill>
            <a:round/>
          </a:ln>
        </p:spPr>
        <p:style>
          <a:lnRef idx="2">
            <a:schemeClr val="accent2"/>
          </a:lnRef>
          <a:fillRef idx="1">
            <a:schemeClr val="lt1"/>
          </a:fillRef>
          <a:effectRef idx="0">
            <a:schemeClr val="accent2"/>
          </a:effectRef>
          <a:fontRef idx="minor"/>
        </p:style>
        <p:txBody>
          <a:bodyPr wrap="none" lIns="90000" rIns="90000" tIns="45000" bIns="45000"/>
          <a:p>
            <a:pPr>
              <a:lnSpc>
                <a:spcPct val="100000"/>
              </a:lnSpc>
            </a:pPr>
            <a:r>
              <a:rPr b="1" lang="en-IN" sz="2800" spc="-1" strike="noStrike">
                <a:solidFill>
                  <a:srgbClr val="000000"/>
                </a:solidFill>
                <a:latin typeface="Book Antiqua"/>
                <a:ea typeface="DejaVu Sans"/>
              </a:rPr>
              <a:t>Process QUEUE</a:t>
            </a:r>
            <a:endParaRPr b="0" lang="en-IN" sz="2800" spc="-1" strike="noStrike">
              <a:latin typeface="Arial"/>
            </a:endParaRPr>
          </a:p>
        </p:txBody>
      </p:sp>
      <p:sp>
        <p:nvSpPr>
          <p:cNvPr id="169" name="CustomShape 13"/>
          <p:cNvSpPr/>
          <p:nvPr/>
        </p:nvSpPr>
        <p:spPr>
          <a:xfrm rot="5400000">
            <a:off x="7354440" y="5810400"/>
            <a:ext cx="532440" cy="45612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70" name="CustomShape 14"/>
          <p:cNvSpPr/>
          <p:nvPr/>
        </p:nvSpPr>
        <p:spPr>
          <a:xfrm flipH="1" flipV="1" rot="5400000">
            <a:off x="6039000" y="4417920"/>
            <a:ext cx="379800" cy="79920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0" y="0"/>
            <a:ext cx="3808800" cy="9896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100" spc="-1" strike="noStrike">
                <a:solidFill>
                  <a:srgbClr val="ffaa85"/>
                </a:solidFill>
                <a:latin typeface="Lucida Sans"/>
                <a:ea typeface="DejaVu Sans"/>
              </a:rPr>
              <a:t>Application</a:t>
            </a:r>
            <a:endParaRPr b="0" lang="en-IN" sz="4100" spc="-1" strike="noStrike">
              <a:latin typeface="Arial"/>
            </a:endParaRPr>
          </a:p>
        </p:txBody>
      </p:sp>
      <p:sp>
        <p:nvSpPr>
          <p:cNvPr id="172" name="CustomShape 2"/>
          <p:cNvSpPr/>
          <p:nvPr/>
        </p:nvSpPr>
        <p:spPr>
          <a:xfrm>
            <a:off x="457200" y="685800"/>
            <a:ext cx="8228520" cy="2284920"/>
          </a:xfrm>
          <a:prstGeom prst="rect">
            <a:avLst/>
          </a:prstGeom>
          <a:noFill/>
          <a:ln>
            <a:noFill/>
          </a:ln>
        </p:spPr>
        <p:style>
          <a:lnRef idx="0"/>
          <a:fillRef idx="0"/>
          <a:effectRef idx="0"/>
          <a:fontRef idx="minor"/>
        </p:style>
        <p:txBody>
          <a:bodyPr lIns="90000" rIns="90000" tIns="45000" bIns="45000">
            <a:normAutofit/>
          </a:bodyPr>
          <a:p>
            <a:pPr marL="548640" indent="-410400" algn="just">
              <a:lnSpc>
                <a:spcPct val="100000"/>
              </a:lnSpc>
              <a:spcBef>
                <a:spcPts val="581"/>
              </a:spcBef>
            </a:pPr>
            <a:r>
              <a:rPr b="0" lang="en-IN" sz="2900" spc="-1" strike="noStrike">
                <a:solidFill>
                  <a:srgbClr val="ffffff"/>
                </a:solidFill>
                <a:latin typeface="Book Antiqua"/>
                <a:ea typeface="DejaVu Sans"/>
              </a:rPr>
              <a:t>Round –Robin scheduling – every process granted a specific amount of CPU time. Its ‘quantum’.  If process is still running after quantum run out, it is suspended and put towards the end of queue.</a:t>
            </a:r>
            <a:endParaRPr b="0" lang="en-IN" sz="2900" spc="-1" strike="noStrike">
              <a:latin typeface="Arial"/>
            </a:endParaRPr>
          </a:p>
        </p:txBody>
      </p:sp>
      <p:sp>
        <p:nvSpPr>
          <p:cNvPr id="173" name="CustomShape 3"/>
          <p:cNvSpPr/>
          <p:nvPr/>
        </p:nvSpPr>
        <p:spPr>
          <a:xfrm>
            <a:off x="304920" y="4003560"/>
            <a:ext cx="1446840" cy="761040"/>
          </a:xfrm>
          <a:prstGeom prst="rect">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4000" spc="-1" strike="noStrike">
                <a:solidFill>
                  <a:srgbClr val="ffffff"/>
                </a:solidFill>
                <a:latin typeface="Book Antiqua"/>
                <a:ea typeface="DejaVu Sans"/>
              </a:rPr>
              <a:t>D</a:t>
            </a:r>
            <a:endParaRPr b="0" lang="en-IN" sz="4000" spc="-1" strike="noStrike">
              <a:latin typeface="Arial"/>
            </a:endParaRPr>
          </a:p>
        </p:txBody>
      </p:sp>
      <p:sp>
        <p:nvSpPr>
          <p:cNvPr id="174" name="CustomShape 4"/>
          <p:cNvSpPr/>
          <p:nvPr/>
        </p:nvSpPr>
        <p:spPr>
          <a:xfrm>
            <a:off x="2099520" y="4003560"/>
            <a:ext cx="1446840" cy="761040"/>
          </a:xfrm>
          <a:prstGeom prst="rect">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4000" spc="-1" strike="noStrike">
                <a:solidFill>
                  <a:srgbClr val="ffffff"/>
                </a:solidFill>
                <a:latin typeface="Book Antiqua"/>
                <a:ea typeface="DejaVu Sans"/>
              </a:rPr>
              <a:t>C</a:t>
            </a:r>
            <a:endParaRPr b="0" lang="en-IN" sz="4000" spc="-1" strike="noStrike">
              <a:latin typeface="Arial"/>
            </a:endParaRPr>
          </a:p>
        </p:txBody>
      </p:sp>
      <p:sp>
        <p:nvSpPr>
          <p:cNvPr id="175" name="CustomShape 5"/>
          <p:cNvSpPr/>
          <p:nvPr/>
        </p:nvSpPr>
        <p:spPr>
          <a:xfrm>
            <a:off x="3962520" y="4038480"/>
            <a:ext cx="1446840" cy="761040"/>
          </a:xfrm>
          <a:prstGeom prst="rect">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4000" spc="-1" strike="noStrike">
                <a:solidFill>
                  <a:srgbClr val="ffffff"/>
                </a:solidFill>
                <a:latin typeface="Book Antiqua"/>
                <a:ea typeface="DejaVu Sans"/>
              </a:rPr>
              <a:t>B</a:t>
            </a:r>
            <a:endParaRPr b="0" lang="en-IN" sz="4000" spc="-1" strike="noStrike">
              <a:latin typeface="Arial"/>
            </a:endParaRPr>
          </a:p>
        </p:txBody>
      </p:sp>
      <p:sp>
        <p:nvSpPr>
          <p:cNvPr id="176" name="CustomShape 6"/>
          <p:cNvSpPr/>
          <p:nvPr/>
        </p:nvSpPr>
        <p:spPr>
          <a:xfrm>
            <a:off x="5853240" y="4028040"/>
            <a:ext cx="1446840" cy="761040"/>
          </a:xfrm>
          <a:prstGeom prst="rect">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4000" spc="-1" strike="noStrike">
                <a:solidFill>
                  <a:srgbClr val="ffffff"/>
                </a:solidFill>
                <a:latin typeface="Book Antiqua"/>
                <a:ea typeface="DejaVu Sans"/>
              </a:rPr>
              <a:t>A</a:t>
            </a:r>
            <a:endParaRPr b="0" lang="en-IN" sz="4000" spc="-1" strike="noStrike">
              <a:latin typeface="Arial"/>
            </a:endParaRPr>
          </a:p>
        </p:txBody>
      </p:sp>
      <p:sp>
        <p:nvSpPr>
          <p:cNvPr id="177" name="CustomShape 7"/>
          <p:cNvSpPr/>
          <p:nvPr/>
        </p:nvSpPr>
        <p:spPr>
          <a:xfrm>
            <a:off x="1752480" y="4384440"/>
            <a:ext cx="379800" cy="360"/>
          </a:xfrm>
          <a:custGeom>
            <a:avLst/>
            <a:gdLst/>
            <a:ahLst/>
            <a:rect l="l" t="t" r="r" b="b"/>
            <a:pathLst>
              <a:path w="21600" h="21600">
                <a:moveTo>
                  <a:pt x="0" y="0"/>
                </a:moveTo>
                <a:lnTo>
                  <a:pt x="21600" y="21600"/>
                </a:lnTo>
              </a:path>
            </a:pathLst>
          </a:custGeom>
          <a:noFill/>
          <a:ln>
            <a:solidFill>
              <a:schemeClr val="tx1"/>
            </a:solidFill>
            <a:round/>
          </a:ln>
        </p:spPr>
        <p:style>
          <a:lnRef idx="1">
            <a:schemeClr val="accent1"/>
          </a:lnRef>
          <a:fillRef idx="0">
            <a:schemeClr val="accent1"/>
          </a:fillRef>
          <a:effectRef idx="0">
            <a:schemeClr val="accent1"/>
          </a:effectRef>
          <a:fontRef idx="minor"/>
        </p:style>
      </p:sp>
      <p:sp>
        <p:nvSpPr>
          <p:cNvPr id="178" name="CustomShape 8"/>
          <p:cNvSpPr/>
          <p:nvPr/>
        </p:nvSpPr>
        <p:spPr>
          <a:xfrm>
            <a:off x="3567240" y="4384440"/>
            <a:ext cx="379800" cy="360"/>
          </a:xfrm>
          <a:custGeom>
            <a:avLst/>
            <a:gdLst/>
            <a:ahLst/>
            <a:rect l="l" t="t" r="r" b="b"/>
            <a:pathLst>
              <a:path w="21600" h="21600">
                <a:moveTo>
                  <a:pt x="0" y="0"/>
                </a:moveTo>
                <a:lnTo>
                  <a:pt x="21600" y="21600"/>
                </a:lnTo>
              </a:path>
            </a:pathLst>
          </a:custGeom>
          <a:noFill/>
          <a:ln>
            <a:solidFill>
              <a:schemeClr val="tx1"/>
            </a:solidFill>
            <a:round/>
          </a:ln>
        </p:spPr>
        <p:style>
          <a:lnRef idx="1">
            <a:schemeClr val="accent1"/>
          </a:lnRef>
          <a:fillRef idx="0">
            <a:schemeClr val="accent1"/>
          </a:fillRef>
          <a:effectRef idx="0">
            <a:schemeClr val="accent1"/>
          </a:effectRef>
          <a:fontRef idx="minor"/>
        </p:style>
      </p:sp>
      <p:sp>
        <p:nvSpPr>
          <p:cNvPr id="179" name="CustomShape 9"/>
          <p:cNvSpPr/>
          <p:nvPr/>
        </p:nvSpPr>
        <p:spPr>
          <a:xfrm>
            <a:off x="5450040" y="4384440"/>
            <a:ext cx="379800" cy="360"/>
          </a:xfrm>
          <a:custGeom>
            <a:avLst/>
            <a:gdLst/>
            <a:ahLst/>
            <a:rect l="l" t="t" r="r" b="b"/>
            <a:pathLst>
              <a:path w="21600" h="21600">
                <a:moveTo>
                  <a:pt x="0" y="0"/>
                </a:moveTo>
                <a:lnTo>
                  <a:pt x="21600" y="21600"/>
                </a:lnTo>
              </a:path>
            </a:pathLst>
          </a:custGeom>
          <a:noFill/>
          <a:ln>
            <a:solidFill>
              <a:schemeClr val="tx1"/>
            </a:solidFill>
            <a:round/>
          </a:ln>
        </p:spPr>
        <p:style>
          <a:lnRef idx="1">
            <a:schemeClr val="accent1"/>
          </a:lnRef>
          <a:fillRef idx="0">
            <a:schemeClr val="accent1"/>
          </a:fillRef>
          <a:effectRef idx="0">
            <a:schemeClr val="accent1"/>
          </a:effectRef>
          <a:fontRef idx="minor"/>
        </p:style>
      </p:sp>
      <p:sp>
        <p:nvSpPr>
          <p:cNvPr id="180" name="CustomShape 10"/>
          <p:cNvSpPr/>
          <p:nvPr/>
        </p:nvSpPr>
        <p:spPr>
          <a:xfrm>
            <a:off x="6963480" y="4952880"/>
            <a:ext cx="226980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ffffff"/>
                </a:solidFill>
                <a:latin typeface="Book Antiqua"/>
                <a:ea typeface="DejaVu Sans"/>
              </a:rPr>
              <a:t>Running Process</a:t>
            </a:r>
            <a:endParaRPr b="0" lang="en-IN" sz="2000" spc="-1" strike="noStrike">
              <a:latin typeface="Arial"/>
            </a:endParaRPr>
          </a:p>
        </p:txBody>
      </p:sp>
      <p:sp>
        <p:nvSpPr>
          <p:cNvPr id="181" name="CustomShape 11"/>
          <p:cNvSpPr/>
          <p:nvPr/>
        </p:nvSpPr>
        <p:spPr>
          <a:xfrm>
            <a:off x="3726720" y="3200400"/>
            <a:ext cx="181872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ffffff"/>
                </a:solidFill>
                <a:latin typeface="Book Antiqua"/>
                <a:ea typeface="DejaVu Sans"/>
              </a:rPr>
              <a:t>Next Process</a:t>
            </a:r>
            <a:endParaRPr b="0" lang="en-IN" sz="2000" spc="-1" strike="noStrike">
              <a:latin typeface="Arial"/>
            </a:endParaRPr>
          </a:p>
        </p:txBody>
      </p:sp>
      <p:sp>
        <p:nvSpPr>
          <p:cNvPr id="182" name="CustomShape 12"/>
          <p:cNvSpPr/>
          <p:nvPr/>
        </p:nvSpPr>
        <p:spPr>
          <a:xfrm>
            <a:off x="11520" y="2743200"/>
            <a:ext cx="3219480" cy="516240"/>
          </a:xfrm>
          <a:prstGeom prst="rect">
            <a:avLst/>
          </a:prstGeom>
          <a:solidFill>
            <a:schemeClr val="accent1">
              <a:lumMod val="20000"/>
              <a:lumOff val="80000"/>
            </a:schemeClr>
          </a:solidFill>
          <a:ln>
            <a:solidFill>
              <a:schemeClr val="accent1">
                <a:lumMod val="75000"/>
              </a:schemeClr>
            </a:solidFill>
            <a:round/>
          </a:ln>
        </p:spPr>
        <p:style>
          <a:lnRef idx="2">
            <a:schemeClr val="accent2"/>
          </a:lnRef>
          <a:fillRef idx="1">
            <a:schemeClr val="lt1"/>
          </a:fillRef>
          <a:effectRef idx="0">
            <a:schemeClr val="accent2"/>
          </a:effectRef>
          <a:fontRef idx="minor"/>
        </p:style>
        <p:txBody>
          <a:bodyPr wrap="none" lIns="90000" rIns="90000" tIns="45000" bIns="45000"/>
          <a:p>
            <a:pPr>
              <a:lnSpc>
                <a:spcPct val="100000"/>
              </a:lnSpc>
            </a:pPr>
            <a:r>
              <a:rPr b="1" lang="en-IN" sz="2800" spc="-1" strike="noStrike">
                <a:solidFill>
                  <a:srgbClr val="000000"/>
                </a:solidFill>
                <a:latin typeface="Book Antiqua"/>
                <a:ea typeface="DejaVu Sans"/>
              </a:rPr>
              <a:t>Process QUEUE</a:t>
            </a:r>
            <a:endParaRPr b="0" lang="en-IN" sz="2800" spc="-1" strike="noStrike">
              <a:latin typeface="Arial"/>
            </a:endParaRPr>
          </a:p>
        </p:txBody>
      </p:sp>
      <p:sp>
        <p:nvSpPr>
          <p:cNvPr id="183" name="CustomShape 13"/>
          <p:cNvSpPr/>
          <p:nvPr/>
        </p:nvSpPr>
        <p:spPr>
          <a:xfrm rot="5400000">
            <a:off x="7450560" y="5218560"/>
            <a:ext cx="513360" cy="78228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84" name="CustomShape 14"/>
          <p:cNvSpPr/>
          <p:nvPr/>
        </p:nvSpPr>
        <p:spPr>
          <a:xfrm flipV="1" rot="16200000">
            <a:off x="4440960" y="3759840"/>
            <a:ext cx="501480" cy="1224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85" name="CustomShape 15"/>
          <p:cNvSpPr/>
          <p:nvPr/>
        </p:nvSpPr>
        <p:spPr>
          <a:xfrm>
            <a:off x="304920" y="5451120"/>
            <a:ext cx="1446840" cy="761040"/>
          </a:xfrm>
          <a:prstGeom prst="rect">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4000" spc="-1" strike="noStrike">
                <a:solidFill>
                  <a:srgbClr val="ffffff"/>
                </a:solidFill>
                <a:latin typeface="Book Antiqua"/>
                <a:ea typeface="DejaVu Sans"/>
              </a:rPr>
              <a:t>A</a:t>
            </a:r>
            <a:endParaRPr b="0" lang="en-IN" sz="4000" spc="-1" strike="noStrike">
              <a:latin typeface="Arial"/>
            </a:endParaRPr>
          </a:p>
        </p:txBody>
      </p:sp>
      <p:sp>
        <p:nvSpPr>
          <p:cNvPr id="186" name="CustomShape 16"/>
          <p:cNvSpPr/>
          <p:nvPr/>
        </p:nvSpPr>
        <p:spPr>
          <a:xfrm>
            <a:off x="2099520" y="5451120"/>
            <a:ext cx="1446840" cy="761040"/>
          </a:xfrm>
          <a:prstGeom prst="rect">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4000" spc="-1" strike="noStrike">
                <a:solidFill>
                  <a:srgbClr val="ffffff"/>
                </a:solidFill>
                <a:latin typeface="Book Antiqua"/>
                <a:ea typeface="DejaVu Sans"/>
              </a:rPr>
              <a:t>D</a:t>
            </a:r>
            <a:endParaRPr b="0" lang="en-IN" sz="4000" spc="-1" strike="noStrike">
              <a:latin typeface="Arial"/>
            </a:endParaRPr>
          </a:p>
        </p:txBody>
      </p:sp>
      <p:sp>
        <p:nvSpPr>
          <p:cNvPr id="187" name="CustomShape 17"/>
          <p:cNvSpPr/>
          <p:nvPr/>
        </p:nvSpPr>
        <p:spPr>
          <a:xfrm>
            <a:off x="3962520" y="5486400"/>
            <a:ext cx="1446840" cy="761040"/>
          </a:xfrm>
          <a:prstGeom prst="rect">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4000" spc="-1" strike="noStrike">
                <a:solidFill>
                  <a:srgbClr val="ffffff"/>
                </a:solidFill>
                <a:latin typeface="Book Antiqua"/>
                <a:ea typeface="DejaVu Sans"/>
              </a:rPr>
              <a:t>C</a:t>
            </a:r>
            <a:endParaRPr b="0" lang="en-IN" sz="4000" spc="-1" strike="noStrike">
              <a:latin typeface="Arial"/>
            </a:endParaRPr>
          </a:p>
        </p:txBody>
      </p:sp>
      <p:sp>
        <p:nvSpPr>
          <p:cNvPr id="188" name="CustomShape 18"/>
          <p:cNvSpPr/>
          <p:nvPr/>
        </p:nvSpPr>
        <p:spPr>
          <a:xfrm>
            <a:off x="5853240" y="5475960"/>
            <a:ext cx="1446840" cy="761040"/>
          </a:xfrm>
          <a:prstGeom prst="rect">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4000" spc="-1" strike="noStrike">
                <a:solidFill>
                  <a:srgbClr val="ffffff"/>
                </a:solidFill>
                <a:latin typeface="Book Antiqua"/>
                <a:ea typeface="DejaVu Sans"/>
              </a:rPr>
              <a:t>B</a:t>
            </a:r>
            <a:endParaRPr b="0" lang="en-IN" sz="4000" spc="-1" strike="noStrike">
              <a:latin typeface="Arial"/>
            </a:endParaRPr>
          </a:p>
        </p:txBody>
      </p:sp>
      <p:sp>
        <p:nvSpPr>
          <p:cNvPr id="189" name="CustomShape 19"/>
          <p:cNvSpPr/>
          <p:nvPr/>
        </p:nvSpPr>
        <p:spPr>
          <a:xfrm>
            <a:off x="1752480" y="5832360"/>
            <a:ext cx="379800" cy="360"/>
          </a:xfrm>
          <a:custGeom>
            <a:avLst/>
            <a:gdLst/>
            <a:ahLst/>
            <a:rect l="l" t="t" r="r" b="b"/>
            <a:pathLst>
              <a:path w="21600" h="21600">
                <a:moveTo>
                  <a:pt x="0" y="0"/>
                </a:moveTo>
                <a:lnTo>
                  <a:pt x="21600" y="21600"/>
                </a:lnTo>
              </a:path>
            </a:pathLst>
          </a:custGeom>
          <a:noFill/>
          <a:ln>
            <a:solidFill>
              <a:schemeClr val="tx1"/>
            </a:solidFill>
            <a:round/>
          </a:ln>
        </p:spPr>
        <p:style>
          <a:lnRef idx="1">
            <a:schemeClr val="accent1"/>
          </a:lnRef>
          <a:fillRef idx="0">
            <a:schemeClr val="accent1"/>
          </a:fillRef>
          <a:effectRef idx="0">
            <a:schemeClr val="accent1"/>
          </a:effectRef>
          <a:fontRef idx="minor"/>
        </p:style>
      </p:sp>
      <p:sp>
        <p:nvSpPr>
          <p:cNvPr id="190" name="CustomShape 20"/>
          <p:cNvSpPr/>
          <p:nvPr/>
        </p:nvSpPr>
        <p:spPr>
          <a:xfrm>
            <a:off x="3567240" y="5832360"/>
            <a:ext cx="379800" cy="360"/>
          </a:xfrm>
          <a:custGeom>
            <a:avLst/>
            <a:gdLst/>
            <a:ahLst/>
            <a:rect l="l" t="t" r="r" b="b"/>
            <a:pathLst>
              <a:path w="21600" h="21600">
                <a:moveTo>
                  <a:pt x="0" y="0"/>
                </a:moveTo>
                <a:lnTo>
                  <a:pt x="21600" y="21600"/>
                </a:lnTo>
              </a:path>
            </a:pathLst>
          </a:custGeom>
          <a:noFill/>
          <a:ln>
            <a:solidFill>
              <a:schemeClr val="tx1"/>
            </a:solidFill>
            <a:round/>
          </a:ln>
        </p:spPr>
        <p:style>
          <a:lnRef idx="1">
            <a:schemeClr val="accent1"/>
          </a:lnRef>
          <a:fillRef idx="0">
            <a:schemeClr val="accent1"/>
          </a:fillRef>
          <a:effectRef idx="0">
            <a:schemeClr val="accent1"/>
          </a:effectRef>
          <a:fontRef idx="minor"/>
        </p:style>
      </p:sp>
      <p:sp>
        <p:nvSpPr>
          <p:cNvPr id="191" name="CustomShape 21"/>
          <p:cNvSpPr/>
          <p:nvPr/>
        </p:nvSpPr>
        <p:spPr>
          <a:xfrm>
            <a:off x="5450040" y="5832360"/>
            <a:ext cx="379800" cy="360"/>
          </a:xfrm>
          <a:custGeom>
            <a:avLst/>
            <a:gdLst/>
            <a:ahLst/>
            <a:rect l="l" t="t" r="r" b="b"/>
            <a:pathLst>
              <a:path w="21600" h="21600">
                <a:moveTo>
                  <a:pt x="0" y="0"/>
                </a:moveTo>
                <a:lnTo>
                  <a:pt x="21600" y="21600"/>
                </a:lnTo>
              </a:path>
            </a:pathLst>
          </a:custGeom>
          <a:noFill/>
          <a:ln>
            <a:solidFill>
              <a:schemeClr val="tx1"/>
            </a:solidFill>
            <a:round/>
          </a:ln>
        </p:spPr>
        <p:style>
          <a:lnRef idx="1">
            <a:schemeClr val="accent1"/>
          </a:lnRef>
          <a:fillRef idx="0">
            <a:schemeClr val="accent1"/>
          </a:fillRef>
          <a:effectRef idx="0">
            <a:schemeClr val="accent1"/>
          </a:effectRef>
          <a:fontRef idx="minor"/>
        </p:style>
      </p:sp>
      <p:sp>
        <p:nvSpPr>
          <p:cNvPr id="192" name="CustomShape 22"/>
          <p:cNvSpPr/>
          <p:nvPr/>
        </p:nvSpPr>
        <p:spPr>
          <a:xfrm>
            <a:off x="7301160" y="4408920"/>
            <a:ext cx="796320" cy="542880"/>
          </a:xfrm>
          <a:custGeom>
            <a:avLst/>
            <a:gdLst/>
            <a:ahLst/>
            <a:rect l="l" t="t" r="r" b="b"/>
            <a:pathLst>
              <a:path w="21600" h="21600">
                <a:moveTo>
                  <a:pt x="0" y="0"/>
                </a:moveTo>
                <a:lnTo>
                  <a:pt x="21600" y="21600"/>
                </a:lnTo>
              </a:path>
            </a:pathLst>
          </a:custGeom>
          <a:noFill/>
          <a:ln>
            <a:solidFill>
              <a:schemeClr val="tx1"/>
            </a:solidFill>
            <a:round/>
            <a:headEnd len="med" type="triangle" w="med"/>
          </a:ln>
        </p:spPr>
        <p:style>
          <a:lnRef idx="1">
            <a:schemeClr val="accent1"/>
          </a:lnRef>
          <a:fillRef idx="0">
            <a:schemeClr val="accent1"/>
          </a:fillRef>
          <a:effectRef idx="0">
            <a:schemeClr val="accent1"/>
          </a:effectRef>
          <a:fontRef idx="minor"/>
        </p:style>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457200" y="7632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300" spc="-1" strike="noStrike">
                <a:solidFill>
                  <a:srgbClr val="ffaa85"/>
                </a:solidFill>
                <a:latin typeface="Lucida Sans"/>
                <a:ea typeface="DejaVu Sans"/>
              </a:rPr>
              <a:t>Algorithm : Delete Element from QUEUE</a:t>
            </a:r>
            <a:endParaRPr b="0" lang="en-IN" sz="3300" spc="-1" strike="noStrike">
              <a:latin typeface="Arial"/>
            </a:endParaRPr>
          </a:p>
        </p:txBody>
      </p:sp>
      <p:sp>
        <p:nvSpPr>
          <p:cNvPr id="194" name="CustomShape 2"/>
          <p:cNvSpPr/>
          <p:nvPr/>
        </p:nvSpPr>
        <p:spPr>
          <a:xfrm>
            <a:off x="457200" y="1371600"/>
            <a:ext cx="8228520" cy="4708080"/>
          </a:xfrm>
          <a:prstGeom prst="rect">
            <a:avLst/>
          </a:prstGeom>
          <a:noFill/>
          <a:ln>
            <a:noFill/>
          </a:ln>
        </p:spPr>
        <p:style>
          <a:lnRef idx="0"/>
          <a:fillRef idx="0"/>
          <a:effectRef idx="0"/>
          <a:fontRef idx="minor"/>
        </p:style>
        <p:txBody>
          <a:bodyPr lIns="90000" rIns="90000" tIns="45000" bIns="45000"/>
          <a:p>
            <a:pPr lvl="1" marL="651600" indent="-513360">
              <a:lnSpc>
                <a:spcPct val="100000"/>
              </a:lnSpc>
              <a:spcBef>
                <a:spcPts val="479"/>
              </a:spcBef>
              <a:buClr>
                <a:srgbClr val="f9f9f9"/>
              </a:buClr>
              <a:buSzPct val="65000"/>
              <a:buFont typeface="Lucida Sans"/>
              <a:buAutoNum type="arabicPeriod"/>
            </a:pPr>
            <a:r>
              <a:rPr b="0" lang="en-IN" sz="2400" spc="-1" strike="noStrike">
                <a:solidFill>
                  <a:srgbClr val="ffffff"/>
                </a:solidFill>
                <a:latin typeface="Book Antiqua"/>
                <a:ea typeface="DejaVu Sans"/>
              </a:rPr>
              <a:t>Front=0 rear=-1</a:t>
            </a:r>
            <a:endParaRPr b="0" lang="en-IN" sz="2400" spc="-1" strike="noStrike">
              <a:latin typeface="Arial"/>
            </a:endParaRPr>
          </a:p>
          <a:p>
            <a:pPr marL="651600" indent="-513360">
              <a:lnSpc>
                <a:spcPct val="100000"/>
              </a:lnSpc>
              <a:spcBef>
                <a:spcPts val="641"/>
              </a:spcBef>
              <a:buClr>
                <a:srgbClr val="f9f9f9"/>
              </a:buClr>
              <a:buSzPct val="65000"/>
              <a:buFont typeface="Lucida Sans"/>
              <a:buAutoNum type="arabicPeriod"/>
            </a:pPr>
            <a:r>
              <a:rPr b="0" lang="en-IN" sz="3200" spc="-1" strike="noStrike">
                <a:solidFill>
                  <a:srgbClr val="ffffff"/>
                </a:solidFill>
                <a:latin typeface="Book Antiqua"/>
                <a:ea typeface="DejaVu Sans"/>
              </a:rPr>
              <a:t>If rear &lt; front then</a:t>
            </a:r>
            <a:endParaRPr b="0" lang="en-IN" sz="3200" spc="-1" strike="noStrike">
              <a:latin typeface="Arial"/>
            </a:endParaRPr>
          </a:p>
          <a:p>
            <a:pPr lvl="1" marL="971640" indent="-513360">
              <a:lnSpc>
                <a:spcPct val="100000"/>
              </a:lnSpc>
              <a:spcBef>
                <a:spcPts val="479"/>
              </a:spcBef>
              <a:buClr>
                <a:srgbClr val="ffffff"/>
              </a:buClr>
              <a:buSzPct val="80000"/>
              <a:buFont typeface="Lucida Sans"/>
              <a:buAutoNum type="alphaLcPeriod"/>
            </a:pPr>
            <a:r>
              <a:rPr b="0" lang="en-IN" sz="2400" spc="-1" strike="noStrike">
                <a:solidFill>
                  <a:srgbClr val="ffffff"/>
                </a:solidFill>
                <a:latin typeface="Book Antiqua"/>
                <a:ea typeface="DejaVu Sans"/>
              </a:rPr>
              <a:t>Display queue is empty</a:t>
            </a:r>
            <a:endParaRPr b="0" lang="en-IN" sz="2400" spc="-1" strike="noStrike">
              <a:latin typeface="Arial"/>
            </a:endParaRPr>
          </a:p>
          <a:p>
            <a:pPr lvl="1" marL="971640" indent="-513360">
              <a:lnSpc>
                <a:spcPct val="100000"/>
              </a:lnSpc>
              <a:spcBef>
                <a:spcPts val="479"/>
              </a:spcBef>
              <a:buClr>
                <a:srgbClr val="ffffff"/>
              </a:buClr>
              <a:buSzPct val="80000"/>
              <a:buFont typeface="Lucida Sans"/>
              <a:buAutoNum type="alphaLcPeriod"/>
            </a:pPr>
            <a:r>
              <a:rPr b="0" lang="en-IN" sz="2400" spc="-1" strike="noStrike">
                <a:solidFill>
                  <a:srgbClr val="ffffff"/>
                </a:solidFill>
                <a:latin typeface="Book Antiqua"/>
                <a:ea typeface="DejaVu Sans"/>
              </a:rPr>
              <a:t>Exit</a:t>
            </a:r>
            <a:endParaRPr b="0" lang="en-IN" sz="2400" spc="-1" strike="noStrike">
              <a:latin typeface="Arial"/>
            </a:endParaRPr>
          </a:p>
          <a:p>
            <a:pPr marL="651600" indent="-513360">
              <a:lnSpc>
                <a:spcPct val="100000"/>
              </a:lnSpc>
              <a:spcBef>
                <a:spcPts val="641"/>
              </a:spcBef>
              <a:buClr>
                <a:srgbClr val="f9f9f9"/>
              </a:buClr>
              <a:buSzPct val="65000"/>
              <a:buFont typeface="Lucida Sans"/>
              <a:buAutoNum type="arabicPeriod"/>
            </a:pPr>
            <a:r>
              <a:rPr b="0" lang="en-IN" sz="3200" spc="-1" strike="noStrike">
                <a:solidFill>
                  <a:srgbClr val="ffffff"/>
                </a:solidFill>
                <a:latin typeface="Book Antiqua"/>
                <a:ea typeface="DejaVu Sans"/>
              </a:rPr>
              <a:t>Else</a:t>
            </a:r>
            <a:endParaRPr b="0" lang="en-IN" sz="3200" spc="-1" strike="noStrike">
              <a:latin typeface="Arial"/>
            </a:endParaRPr>
          </a:p>
          <a:p>
            <a:pPr lvl="1" marL="971640" indent="-513360">
              <a:lnSpc>
                <a:spcPct val="100000"/>
              </a:lnSpc>
              <a:spcBef>
                <a:spcPts val="479"/>
              </a:spcBef>
              <a:buClr>
                <a:srgbClr val="ffffff"/>
              </a:buClr>
              <a:buSzPct val="80000"/>
              <a:buFont typeface="Lucida Sans"/>
              <a:buAutoNum type="alphaLcPeriod"/>
            </a:pPr>
            <a:r>
              <a:rPr b="0" lang="en-IN" sz="2400" spc="-1" strike="noStrike">
                <a:solidFill>
                  <a:srgbClr val="ffffff"/>
                </a:solidFill>
                <a:latin typeface="Book Antiqua"/>
                <a:ea typeface="DejaVu Sans"/>
              </a:rPr>
              <a:t>Data = q[front]</a:t>
            </a:r>
            <a:endParaRPr b="0" lang="en-IN" sz="2400" spc="-1" strike="noStrike">
              <a:latin typeface="Arial"/>
            </a:endParaRPr>
          </a:p>
          <a:p>
            <a:pPr marL="651600" indent="-513360">
              <a:lnSpc>
                <a:spcPct val="100000"/>
              </a:lnSpc>
              <a:spcBef>
                <a:spcPts val="561"/>
              </a:spcBef>
              <a:buClr>
                <a:srgbClr val="f9f9f9"/>
              </a:buClr>
              <a:buSzPct val="65000"/>
              <a:buFont typeface="Lucida Sans"/>
              <a:buAutoNum type="arabicPeriod"/>
            </a:pPr>
            <a:r>
              <a:rPr b="0" lang="en-IN" sz="2800" spc="-1" strike="noStrike">
                <a:solidFill>
                  <a:srgbClr val="ffffff"/>
                </a:solidFill>
                <a:latin typeface="Book Antiqua"/>
                <a:ea typeface="DejaVu Sans"/>
              </a:rPr>
              <a:t>Front = front + 1</a:t>
            </a:r>
            <a:endParaRPr b="0" lang="en-IN" sz="2800" spc="-1" strike="noStrike">
              <a:latin typeface="Arial"/>
            </a:endParaRPr>
          </a:p>
          <a:p>
            <a:pPr marL="651600" indent="-513360">
              <a:lnSpc>
                <a:spcPct val="100000"/>
              </a:lnSpc>
              <a:spcBef>
                <a:spcPts val="561"/>
              </a:spcBef>
              <a:buClr>
                <a:srgbClr val="f9f9f9"/>
              </a:buClr>
              <a:buSzPct val="65000"/>
              <a:buFont typeface="Lucida Sans"/>
              <a:buAutoNum type="arabicPeriod"/>
            </a:pPr>
            <a:r>
              <a:rPr b="0" lang="en-IN" sz="2800" spc="-1" strike="noStrike">
                <a:solidFill>
                  <a:srgbClr val="ffffff"/>
                </a:solidFill>
                <a:latin typeface="Book Antiqua"/>
                <a:ea typeface="DejaVu Sans"/>
              </a:rPr>
              <a:t>exit</a:t>
            </a:r>
            <a:endParaRPr b="0" lang="en-IN" sz="28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9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Linked List</a:t>
            </a:r>
            <a:endParaRPr b="0" lang="en-IN" sz="4100" spc="-1" strike="noStrike">
              <a:latin typeface="Arial"/>
            </a:endParaRPr>
          </a:p>
        </p:txBody>
      </p:sp>
      <p:sp>
        <p:nvSpPr>
          <p:cNvPr id="196" name="CustomShape 2"/>
          <p:cNvSpPr/>
          <p:nvPr/>
        </p:nvSpPr>
        <p:spPr>
          <a:xfrm>
            <a:off x="457200" y="1600200"/>
            <a:ext cx="8228520" cy="1675440"/>
          </a:xfrm>
          <a:prstGeom prst="rect">
            <a:avLst/>
          </a:prstGeom>
          <a:noFill/>
          <a:ln>
            <a:noFill/>
          </a:ln>
        </p:spPr>
        <p:style>
          <a:lnRef idx="0"/>
          <a:fillRef idx="0"/>
          <a:effectRef idx="0"/>
          <a:fontRef idx="minor"/>
        </p:style>
        <p:txBody>
          <a:bodyPr lIns="90000" rIns="90000" tIns="45000" bIns="45000"/>
          <a:p>
            <a:pPr marL="548640" indent="-410400" algn="just">
              <a:lnSpc>
                <a:spcPct val="100000"/>
              </a:lnSpc>
              <a:spcBef>
                <a:spcPts val="561"/>
              </a:spcBef>
            </a:pPr>
            <a:r>
              <a:rPr b="0" lang="en-IN" sz="2800" spc="-1" strike="noStrike">
                <a:solidFill>
                  <a:srgbClr val="ffffff"/>
                </a:solidFill>
                <a:latin typeface="Book Antiqua"/>
                <a:ea typeface="DejaVu Sans"/>
              </a:rPr>
              <a:t>    </a:t>
            </a:r>
            <a:r>
              <a:rPr b="0" lang="en-IN" sz="2800" spc="-1" strike="noStrike">
                <a:solidFill>
                  <a:srgbClr val="ffffff"/>
                </a:solidFill>
                <a:latin typeface="Book Antiqua"/>
                <a:ea typeface="DejaVu Sans"/>
              </a:rPr>
              <a:t>A linked list is a linear collection of specially designed data elements called nodes and linked to one another by means of pointer.</a:t>
            </a:r>
            <a:endParaRPr b="0" lang="en-IN" sz="2800" spc="-1" strike="noStrike">
              <a:latin typeface="Arial"/>
            </a:endParaRPr>
          </a:p>
          <a:p>
            <a:pPr marL="548640" indent="-410400">
              <a:lnSpc>
                <a:spcPct val="100000"/>
              </a:lnSpc>
            </a:pPr>
            <a:endParaRPr b="0" lang="en-IN" sz="2800" spc="-1" strike="noStrike">
              <a:latin typeface="Arial"/>
            </a:endParaRPr>
          </a:p>
          <a:p>
            <a:pPr marL="548640" indent="-410400" algn="just">
              <a:lnSpc>
                <a:spcPct val="100000"/>
              </a:lnSpc>
              <a:spcBef>
                <a:spcPts val="561"/>
              </a:spcBef>
            </a:pPr>
            <a:endParaRPr b="0" lang="en-IN" sz="2800" spc="-1" strike="noStrike">
              <a:latin typeface="Arial"/>
            </a:endParaRPr>
          </a:p>
        </p:txBody>
      </p:sp>
      <p:sp>
        <p:nvSpPr>
          <p:cNvPr id="197" name="CustomShape 3"/>
          <p:cNvSpPr/>
          <p:nvPr/>
        </p:nvSpPr>
        <p:spPr>
          <a:xfrm>
            <a:off x="304920" y="3505320"/>
            <a:ext cx="989640" cy="456120"/>
          </a:xfrm>
          <a:prstGeom prst="rect">
            <a:avLst/>
          </a:prstGeom>
          <a:solidFill>
            <a:schemeClr val="accent1">
              <a:lumMod val="50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Book Antiqua"/>
                <a:ea typeface="DejaVu Sans"/>
              </a:rPr>
              <a:t>START</a:t>
            </a:r>
            <a:endParaRPr b="0" lang="en-IN" sz="1800" spc="-1" strike="noStrike">
              <a:latin typeface="Arial"/>
            </a:endParaRPr>
          </a:p>
        </p:txBody>
      </p:sp>
      <p:sp>
        <p:nvSpPr>
          <p:cNvPr id="198" name="CustomShape 4"/>
          <p:cNvSpPr/>
          <p:nvPr/>
        </p:nvSpPr>
        <p:spPr>
          <a:xfrm>
            <a:off x="1676520" y="4114800"/>
            <a:ext cx="1904040" cy="761040"/>
          </a:xfrm>
          <a:prstGeom prst="rect">
            <a:avLst/>
          </a:prstGeom>
          <a:solidFill>
            <a:schemeClr val="accent1">
              <a:lumMod val="50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800" spc="-1" strike="noStrike">
                <a:solidFill>
                  <a:srgbClr val="ffffff"/>
                </a:solidFill>
                <a:latin typeface="Book Antiqua"/>
                <a:ea typeface="DejaVu Sans"/>
              </a:rPr>
              <a:t>     </a:t>
            </a:r>
            <a:r>
              <a:rPr b="0" lang="en-IN" sz="1800" spc="-1" strike="noStrike">
                <a:solidFill>
                  <a:srgbClr val="ffffff"/>
                </a:solidFill>
                <a:latin typeface="Book Antiqua"/>
                <a:ea typeface="DejaVu Sans"/>
              </a:rPr>
              <a:t>DATA</a:t>
            </a:r>
            <a:endParaRPr b="0" lang="en-IN" sz="1800" spc="-1" strike="noStrike">
              <a:latin typeface="Arial"/>
            </a:endParaRPr>
          </a:p>
        </p:txBody>
      </p:sp>
      <p:sp>
        <p:nvSpPr>
          <p:cNvPr id="199" name="CustomShape 5"/>
          <p:cNvSpPr/>
          <p:nvPr/>
        </p:nvSpPr>
        <p:spPr>
          <a:xfrm>
            <a:off x="4114800" y="4114800"/>
            <a:ext cx="1904040" cy="761040"/>
          </a:xfrm>
          <a:prstGeom prst="rect">
            <a:avLst/>
          </a:prstGeom>
          <a:solidFill>
            <a:schemeClr val="accent1">
              <a:lumMod val="50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800" spc="-1" strike="noStrike">
                <a:solidFill>
                  <a:srgbClr val="ffffff"/>
                </a:solidFill>
                <a:latin typeface="Book Antiqua"/>
                <a:ea typeface="DejaVu Sans"/>
              </a:rPr>
              <a:t>    </a:t>
            </a:r>
            <a:r>
              <a:rPr b="0" lang="en-IN" sz="1800" spc="-1" strike="noStrike">
                <a:solidFill>
                  <a:srgbClr val="ffffff"/>
                </a:solidFill>
                <a:latin typeface="Book Antiqua"/>
                <a:ea typeface="DejaVu Sans"/>
              </a:rPr>
              <a:t>DATA</a:t>
            </a:r>
            <a:endParaRPr b="0" lang="en-IN" sz="1800" spc="-1" strike="noStrike">
              <a:latin typeface="Arial"/>
            </a:endParaRPr>
          </a:p>
        </p:txBody>
      </p:sp>
      <p:sp>
        <p:nvSpPr>
          <p:cNvPr id="200" name="CustomShape 6"/>
          <p:cNvSpPr/>
          <p:nvPr/>
        </p:nvSpPr>
        <p:spPr>
          <a:xfrm>
            <a:off x="6629400" y="4114800"/>
            <a:ext cx="1904040" cy="761040"/>
          </a:xfrm>
          <a:prstGeom prst="rect">
            <a:avLst/>
          </a:prstGeom>
          <a:solidFill>
            <a:schemeClr val="accent1">
              <a:lumMod val="50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800" spc="-1" strike="noStrike">
                <a:solidFill>
                  <a:srgbClr val="ffffff"/>
                </a:solidFill>
                <a:latin typeface="Book Antiqua"/>
                <a:ea typeface="DejaVu Sans"/>
              </a:rPr>
              <a:t>   </a:t>
            </a:r>
            <a:r>
              <a:rPr b="0" lang="en-IN" sz="1800" spc="-1" strike="noStrike">
                <a:solidFill>
                  <a:srgbClr val="ffffff"/>
                </a:solidFill>
                <a:latin typeface="Book Antiqua"/>
                <a:ea typeface="DejaVu Sans"/>
              </a:rPr>
              <a:t>DATA</a:t>
            </a:r>
            <a:endParaRPr b="0" lang="en-IN" sz="1800" spc="-1" strike="noStrike">
              <a:latin typeface="Arial"/>
            </a:endParaRPr>
          </a:p>
        </p:txBody>
      </p:sp>
      <p:sp>
        <p:nvSpPr>
          <p:cNvPr id="201" name="CustomShape 7"/>
          <p:cNvSpPr/>
          <p:nvPr/>
        </p:nvSpPr>
        <p:spPr>
          <a:xfrm>
            <a:off x="3581280" y="4495680"/>
            <a:ext cx="456120" cy="360"/>
          </a:xfrm>
          <a:prstGeom prst="bentConnector3">
            <a:avLst>
              <a:gd name="adj1" fmla="val 50000"/>
            </a:avLst>
          </a:pr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02" name="CustomShape 8"/>
          <p:cNvSpPr/>
          <p:nvPr/>
        </p:nvSpPr>
        <p:spPr>
          <a:xfrm>
            <a:off x="6019920" y="4495680"/>
            <a:ext cx="608400" cy="360"/>
          </a:xfrm>
          <a:prstGeom prst="bentConnector3">
            <a:avLst>
              <a:gd name="adj1" fmla="val 50000"/>
            </a:avLst>
          </a:pr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03" name="CustomShape 9"/>
          <p:cNvSpPr/>
          <p:nvPr/>
        </p:nvSpPr>
        <p:spPr>
          <a:xfrm>
            <a:off x="1295280" y="3733920"/>
            <a:ext cx="379800" cy="761040"/>
          </a:xfrm>
          <a:prstGeom prst="bentConnector3">
            <a:avLst>
              <a:gd name="adj1" fmla="val 50000"/>
            </a:avLst>
          </a:pr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04" name="Line 10"/>
          <p:cNvSpPr/>
          <p:nvPr/>
        </p:nvSpPr>
        <p:spPr>
          <a:xfrm>
            <a:off x="3124080" y="4114800"/>
            <a:ext cx="360" cy="7617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05" name="Line 11"/>
          <p:cNvSpPr/>
          <p:nvPr/>
        </p:nvSpPr>
        <p:spPr>
          <a:xfrm>
            <a:off x="5486400" y="4114800"/>
            <a:ext cx="360" cy="7617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206" name="CustomShape 12"/>
          <p:cNvSpPr/>
          <p:nvPr/>
        </p:nvSpPr>
        <p:spPr>
          <a:xfrm>
            <a:off x="8001000" y="4114800"/>
            <a:ext cx="532440" cy="761040"/>
          </a:xfrm>
          <a:prstGeom prst="rect">
            <a:avLst/>
          </a:prstGeom>
          <a:solidFill>
            <a:schemeClr val="tx1"/>
          </a:solidFill>
          <a:ln>
            <a:solidFill>
              <a:schemeClr val="tx1"/>
            </a:solidFill>
            <a:round/>
          </a:ln>
        </p:spPr>
        <p:style>
          <a:lnRef idx="2">
            <a:schemeClr val="accent1">
              <a:shade val="50000"/>
            </a:schemeClr>
          </a:lnRef>
          <a:fillRef idx="1">
            <a:schemeClr val="accent1"/>
          </a:fillRef>
          <a:effectRef idx="0">
            <a:schemeClr val="accent1"/>
          </a:effectRef>
          <a:fontRef idx="minor"/>
        </p:style>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Advantages of LinkedList</a:t>
            </a:r>
            <a:endParaRPr b="0" lang="en-IN" sz="4100" spc="-1" strike="noStrike">
              <a:latin typeface="Arial"/>
            </a:endParaRPr>
          </a:p>
        </p:txBody>
      </p:sp>
      <p:sp>
        <p:nvSpPr>
          <p:cNvPr id="208" name="CustomShape 2"/>
          <p:cNvSpPr/>
          <p:nvPr/>
        </p:nvSpPr>
        <p:spPr>
          <a:xfrm>
            <a:off x="457200" y="1600200"/>
            <a:ext cx="8228520" cy="4708080"/>
          </a:xfrm>
          <a:prstGeom prst="rect">
            <a:avLst/>
          </a:prstGeom>
          <a:noFill/>
          <a:ln>
            <a:noFill/>
          </a:ln>
        </p:spPr>
        <p:style>
          <a:lnRef idx="0"/>
          <a:fillRef idx="0"/>
          <a:effectRef idx="0"/>
          <a:fontRef idx="minor"/>
        </p:style>
        <p:txBody>
          <a:bodyPr lIns="90000" rIns="90000" tIns="45000" bIns="45000"/>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Can grow and shrink during execution of program</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Efficient memory utilization. Memory is not pre allocated. Allocate /de allocate memory as per need.</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Insertion and deletion are easy and efficient.</a:t>
            </a:r>
            <a:endParaRPr b="0" lang="en-IN" sz="2800" spc="-1" strike="noStrike">
              <a:latin typeface="Arial"/>
            </a:endParaRPr>
          </a:p>
          <a:p>
            <a:pPr marL="548640" indent="-410400">
              <a:lnSpc>
                <a:spcPct val="100000"/>
              </a:lnSpc>
              <a:spcBef>
                <a:spcPts val="561"/>
              </a:spcBef>
            </a:pPr>
            <a:endParaRPr b="0" lang="en-IN" sz="28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Disadvantages</a:t>
            </a:r>
            <a:endParaRPr b="0" lang="en-IN" sz="4100" spc="-1" strike="noStrike">
              <a:latin typeface="Arial"/>
            </a:endParaRPr>
          </a:p>
        </p:txBody>
      </p:sp>
      <p:sp>
        <p:nvSpPr>
          <p:cNvPr id="210" name="CustomShape 2"/>
          <p:cNvSpPr/>
          <p:nvPr/>
        </p:nvSpPr>
        <p:spPr>
          <a:xfrm>
            <a:off x="457200" y="1600200"/>
            <a:ext cx="8228520" cy="4708080"/>
          </a:xfrm>
          <a:prstGeom prst="rect">
            <a:avLst/>
          </a:prstGeom>
          <a:noFill/>
          <a:ln>
            <a:noFill/>
          </a:ln>
        </p:spPr>
        <p:style>
          <a:lnRef idx="0"/>
          <a:fillRef idx="0"/>
          <a:effectRef idx="0"/>
          <a:fontRef idx="minor"/>
        </p:style>
        <p:txBody>
          <a:bodyPr lIns="90000" rIns="90000" tIns="45000" bIns="45000"/>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More memory required to store data and address for next node.</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Access to an arbitrary data item is little bit cumbersome and time consuming.</a:t>
            </a:r>
            <a:endParaRPr b="0" lang="en-IN" sz="28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57200" y="-22860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Operations performed</a:t>
            </a:r>
            <a:endParaRPr b="0" lang="en-IN" sz="4100" spc="-1" strike="noStrike">
              <a:latin typeface="Arial"/>
            </a:endParaRPr>
          </a:p>
        </p:txBody>
      </p:sp>
      <p:sp>
        <p:nvSpPr>
          <p:cNvPr id="212" name="CustomShape 2"/>
          <p:cNvSpPr/>
          <p:nvPr/>
        </p:nvSpPr>
        <p:spPr>
          <a:xfrm>
            <a:off x="457200" y="838080"/>
            <a:ext cx="8228520" cy="4708080"/>
          </a:xfrm>
          <a:prstGeom prst="rect">
            <a:avLst/>
          </a:prstGeom>
          <a:noFill/>
          <a:ln>
            <a:noFill/>
          </a:ln>
        </p:spPr>
        <p:style>
          <a:lnRef idx="0"/>
          <a:fillRef idx="0"/>
          <a:effectRef idx="0"/>
          <a:fontRef idx="minor"/>
        </p:style>
        <p:txBody>
          <a:bodyPr lIns="90000" rIns="90000" tIns="45000" bIns="45000"/>
          <a:p>
            <a:pPr marL="548640" indent="-410400">
              <a:lnSpc>
                <a:spcPct val="100000"/>
              </a:lnSpc>
              <a:spcBef>
                <a:spcPts val="479"/>
              </a:spcBef>
              <a:buClr>
                <a:srgbClr val="f9f9f9"/>
              </a:buClr>
              <a:buSzPct val="65000"/>
              <a:buFont typeface="Wingdings 2" charset="2"/>
              <a:buChar char=""/>
            </a:pPr>
            <a:r>
              <a:rPr b="0" lang="en-IN" sz="2400" spc="-1" strike="noStrike">
                <a:solidFill>
                  <a:srgbClr val="ffffff"/>
                </a:solidFill>
                <a:latin typeface="Book Antiqua"/>
                <a:ea typeface="DejaVu Sans"/>
              </a:rPr>
              <a:t>Create – to create list start with one node</a:t>
            </a:r>
            <a:endParaRPr b="0" lang="en-IN" sz="2400" spc="-1" strike="noStrike">
              <a:latin typeface="Arial"/>
            </a:endParaRPr>
          </a:p>
          <a:p>
            <a:pPr marL="548640" indent="-410400">
              <a:lnSpc>
                <a:spcPct val="100000"/>
              </a:lnSpc>
              <a:spcBef>
                <a:spcPts val="479"/>
              </a:spcBef>
              <a:buClr>
                <a:srgbClr val="f9f9f9"/>
              </a:buClr>
              <a:buSzPct val="65000"/>
              <a:buFont typeface="Wingdings 2" charset="2"/>
              <a:buChar char=""/>
            </a:pPr>
            <a:r>
              <a:rPr b="0" lang="en-IN" sz="2400" spc="-1" strike="noStrike">
                <a:solidFill>
                  <a:srgbClr val="ffffff"/>
                </a:solidFill>
                <a:latin typeface="Book Antiqua"/>
                <a:ea typeface="DejaVu Sans"/>
              </a:rPr>
              <a:t>Insert </a:t>
            </a:r>
            <a:endParaRPr b="0" lang="en-IN" sz="2400" spc="-1" strike="noStrike">
              <a:latin typeface="Arial"/>
            </a:endParaRPr>
          </a:p>
          <a:p>
            <a:pPr lvl="1" marL="868680" indent="-282240">
              <a:lnSpc>
                <a:spcPct val="100000"/>
              </a:lnSpc>
              <a:spcBef>
                <a:spcPts val="400"/>
              </a:spcBef>
              <a:buClr>
                <a:srgbClr val="ffffff"/>
              </a:buClr>
              <a:buSzPct val="80000"/>
              <a:buFont typeface="Wingdings 2" charset="2"/>
              <a:buChar char=""/>
            </a:pPr>
            <a:r>
              <a:rPr b="0" lang="en-IN" sz="2000" spc="-1" strike="noStrike">
                <a:solidFill>
                  <a:srgbClr val="ffffff"/>
                </a:solidFill>
                <a:latin typeface="Book Antiqua"/>
                <a:ea typeface="DejaVu Sans"/>
              </a:rPr>
              <a:t>At first position</a:t>
            </a:r>
            <a:endParaRPr b="0" lang="en-IN" sz="2000" spc="-1" strike="noStrike">
              <a:latin typeface="Arial"/>
            </a:endParaRPr>
          </a:p>
          <a:p>
            <a:pPr lvl="1" marL="868680" indent="-282240">
              <a:lnSpc>
                <a:spcPct val="100000"/>
              </a:lnSpc>
              <a:spcBef>
                <a:spcPts val="400"/>
              </a:spcBef>
              <a:buClr>
                <a:srgbClr val="ffffff"/>
              </a:buClr>
              <a:buSzPct val="80000"/>
              <a:buFont typeface="Wingdings 2" charset="2"/>
              <a:buChar char=""/>
            </a:pPr>
            <a:r>
              <a:rPr b="0" lang="en-IN" sz="2000" spc="-1" strike="noStrike">
                <a:solidFill>
                  <a:srgbClr val="ffffff"/>
                </a:solidFill>
                <a:latin typeface="Book Antiqua"/>
                <a:ea typeface="DejaVu Sans"/>
              </a:rPr>
              <a:t>At last position</a:t>
            </a:r>
            <a:endParaRPr b="0" lang="en-IN" sz="2000" spc="-1" strike="noStrike">
              <a:latin typeface="Arial"/>
            </a:endParaRPr>
          </a:p>
          <a:p>
            <a:pPr lvl="1" marL="868680" indent="-282240">
              <a:lnSpc>
                <a:spcPct val="100000"/>
              </a:lnSpc>
              <a:spcBef>
                <a:spcPts val="400"/>
              </a:spcBef>
              <a:buClr>
                <a:srgbClr val="ffffff"/>
              </a:buClr>
              <a:buSzPct val="80000"/>
              <a:buFont typeface="Wingdings 2" charset="2"/>
              <a:buChar char=""/>
            </a:pPr>
            <a:r>
              <a:rPr b="0" lang="en-IN" sz="2000" spc="-1" strike="noStrike">
                <a:solidFill>
                  <a:srgbClr val="ffffff"/>
                </a:solidFill>
                <a:latin typeface="Book Antiqua"/>
                <a:ea typeface="DejaVu Sans"/>
              </a:rPr>
              <a:t>Any given position</a:t>
            </a:r>
            <a:endParaRPr b="0" lang="en-IN" sz="2000" spc="-1" strike="noStrike">
              <a:latin typeface="Arial"/>
            </a:endParaRPr>
          </a:p>
          <a:p>
            <a:pPr marL="548640" indent="-410400">
              <a:lnSpc>
                <a:spcPct val="100000"/>
              </a:lnSpc>
              <a:spcBef>
                <a:spcPts val="479"/>
              </a:spcBef>
              <a:buClr>
                <a:srgbClr val="f9f9f9"/>
              </a:buClr>
              <a:buSzPct val="65000"/>
              <a:buFont typeface="Wingdings 2" charset="2"/>
              <a:buChar char=""/>
            </a:pPr>
            <a:r>
              <a:rPr b="0" lang="en-IN" sz="2400" spc="-1" strike="noStrike">
                <a:solidFill>
                  <a:srgbClr val="ffffff"/>
                </a:solidFill>
                <a:latin typeface="Book Antiqua"/>
                <a:ea typeface="DejaVu Sans"/>
              </a:rPr>
              <a:t>Delete </a:t>
            </a:r>
            <a:endParaRPr b="0" lang="en-IN" sz="2400" spc="-1" strike="noStrike">
              <a:latin typeface="Arial"/>
            </a:endParaRPr>
          </a:p>
          <a:p>
            <a:pPr lvl="1" marL="868680" indent="-282240">
              <a:lnSpc>
                <a:spcPct val="100000"/>
              </a:lnSpc>
              <a:spcBef>
                <a:spcPts val="400"/>
              </a:spcBef>
              <a:buClr>
                <a:srgbClr val="ffffff"/>
              </a:buClr>
              <a:buSzPct val="80000"/>
              <a:buFont typeface="Wingdings 2" charset="2"/>
              <a:buChar char=""/>
            </a:pPr>
            <a:r>
              <a:rPr b="0" lang="en-IN" sz="2000" spc="-1" strike="noStrike">
                <a:solidFill>
                  <a:srgbClr val="ffffff"/>
                </a:solidFill>
                <a:latin typeface="Book Antiqua"/>
                <a:ea typeface="DejaVu Sans"/>
              </a:rPr>
              <a:t>At first position</a:t>
            </a:r>
            <a:endParaRPr b="0" lang="en-IN" sz="2000" spc="-1" strike="noStrike">
              <a:latin typeface="Arial"/>
            </a:endParaRPr>
          </a:p>
          <a:p>
            <a:pPr lvl="1" marL="868680" indent="-282240">
              <a:lnSpc>
                <a:spcPct val="100000"/>
              </a:lnSpc>
              <a:spcBef>
                <a:spcPts val="400"/>
              </a:spcBef>
              <a:buClr>
                <a:srgbClr val="ffffff"/>
              </a:buClr>
              <a:buSzPct val="80000"/>
              <a:buFont typeface="Wingdings 2" charset="2"/>
              <a:buChar char=""/>
            </a:pPr>
            <a:r>
              <a:rPr b="0" lang="en-IN" sz="2000" spc="-1" strike="noStrike">
                <a:solidFill>
                  <a:srgbClr val="ffffff"/>
                </a:solidFill>
                <a:latin typeface="Book Antiqua"/>
                <a:ea typeface="DejaVu Sans"/>
              </a:rPr>
              <a:t>At last position</a:t>
            </a:r>
            <a:endParaRPr b="0" lang="en-IN" sz="2000" spc="-1" strike="noStrike">
              <a:latin typeface="Arial"/>
            </a:endParaRPr>
          </a:p>
          <a:p>
            <a:pPr lvl="1" marL="868680" indent="-282240">
              <a:lnSpc>
                <a:spcPct val="100000"/>
              </a:lnSpc>
              <a:spcBef>
                <a:spcPts val="400"/>
              </a:spcBef>
              <a:buClr>
                <a:srgbClr val="ffffff"/>
              </a:buClr>
              <a:buSzPct val="80000"/>
              <a:buFont typeface="Wingdings 2" charset="2"/>
              <a:buChar char=""/>
            </a:pPr>
            <a:r>
              <a:rPr b="0" lang="en-IN" sz="2000" spc="-1" strike="noStrike">
                <a:solidFill>
                  <a:srgbClr val="ffffff"/>
                </a:solidFill>
                <a:latin typeface="Book Antiqua"/>
                <a:ea typeface="DejaVu Sans"/>
              </a:rPr>
              <a:t>Any given position</a:t>
            </a:r>
            <a:endParaRPr b="0" lang="en-IN" sz="2000" spc="-1" strike="noStrike">
              <a:latin typeface="Arial"/>
            </a:endParaRPr>
          </a:p>
          <a:p>
            <a:pPr marL="548640" indent="-410400">
              <a:lnSpc>
                <a:spcPct val="100000"/>
              </a:lnSpc>
              <a:spcBef>
                <a:spcPts val="479"/>
              </a:spcBef>
              <a:buClr>
                <a:srgbClr val="f9f9f9"/>
              </a:buClr>
              <a:buSzPct val="65000"/>
              <a:buFont typeface="Wingdings 2" charset="2"/>
              <a:buChar char=""/>
            </a:pPr>
            <a:r>
              <a:rPr b="0" lang="en-IN" sz="2400" spc="-1" strike="noStrike">
                <a:solidFill>
                  <a:srgbClr val="ffffff"/>
                </a:solidFill>
                <a:latin typeface="Book Antiqua"/>
                <a:ea typeface="DejaVu Sans"/>
              </a:rPr>
              <a:t>Traverse</a:t>
            </a:r>
            <a:endParaRPr b="0" lang="en-IN" sz="2400" spc="-1" strike="noStrike">
              <a:latin typeface="Arial"/>
            </a:endParaRPr>
          </a:p>
          <a:p>
            <a:pPr lvl="1" marL="868680" indent="-282240">
              <a:lnSpc>
                <a:spcPct val="100000"/>
              </a:lnSpc>
              <a:spcBef>
                <a:spcPts val="400"/>
              </a:spcBef>
              <a:buClr>
                <a:srgbClr val="ffffff"/>
              </a:buClr>
              <a:buSzPct val="80000"/>
              <a:buFont typeface="Wingdings 2" charset="2"/>
              <a:buChar char=""/>
            </a:pPr>
            <a:r>
              <a:rPr b="0" lang="en-IN" sz="2000" spc="-1" strike="noStrike">
                <a:solidFill>
                  <a:srgbClr val="ffffff"/>
                </a:solidFill>
                <a:latin typeface="Book Antiqua"/>
                <a:ea typeface="DejaVu Sans"/>
              </a:rPr>
              <a:t>Visiting each node from one end to another</a:t>
            </a:r>
            <a:endParaRPr b="0" lang="en-IN" sz="2000" spc="-1" strike="noStrike">
              <a:latin typeface="Arial"/>
            </a:endParaRPr>
          </a:p>
          <a:p>
            <a:pPr lvl="1" marL="868680" indent="-282240">
              <a:lnSpc>
                <a:spcPct val="100000"/>
              </a:lnSpc>
              <a:spcBef>
                <a:spcPts val="400"/>
              </a:spcBef>
              <a:buClr>
                <a:srgbClr val="ffffff"/>
              </a:buClr>
              <a:buSzPct val="80000"/>
              <a:buFont typeface="Wingdings 2" charset="2"/>
              <a:buChar char=""/>
            </a:pPr>
            <a:r>
              <a:rPr b="0" lang="en-IN" sz="2000" spc="-1" strike="noStrike">
                <a:solidFill>
                  <a:srgbClr val="ffffff"/>
                </a:solidFill>
                <a:latin typeface="Book Antiqua"/>
                <a:ea typeface="DejaVu Sans"/>
              </a:rPr>
              <a:t>Singly linked list only forward traverse</a:t>
            </a:r>
            <a:endParaRPr b="0" lang="en-IN" sz="2000" spc="-1" strike="noStrike">
              <a:latin typeface="Arial"/>
            </a:endParaRPr>
          </a:p>
          <a:p>
            <a:pPr lvl="1" marL="868680" indent="-282240">
              <a:lnSpc>
                <a:spcPct val="100000"/>
              </a:lnSpc>
              <a:spcBef>
                <a:spcPts val="400"/>
              </a:spcBef>
              <a:buClr>
                <a:srgbClr val="ffffff"/>
              </a:buClr>
              <a:buSzPct val="80000"/>
              <a:buFont typeface="Wingdings 2" charset="2"/>
              <a:buChar char=""/>
            </a:pPr>
            <a:r>
              <a:rPr b="0" lang="en-IN" sz="2000" spc="-1" strike="noStrike">
                <a:solidFill>
                  <a:srgbClr val="ffffff"/>
                </a:solidFill>
                <a:latin typeface="Book Antiqua"/>
                <a:ea typeface="DejaVu Sans"/>
              </a:rPr>
              <a:t>Doubly linked list forward backward traverse </a:t>
            </a:r>
            <a:endParaRPr b="0" lang="en-IN" sz="2000" spc="-1" strike="noStrike">
              <a:latin typeface="Arial"/>
            </a:endParaRPr>
          </a:p>
          <a:p>
            <a:pPr marL="548640" indent="-410400">
              <a:lnSpc>
                <a:spcPct val="100000"/>
              </a:lnSpc>
              <a:spcBef>
                <a:spcPts val="479"/>
              </a:spcBef>
              <a:buClr>
                <a:srgbClr val="f9f9f9"/>
              </a:buClr>
              <a:buSzPct val="65000"/>
              <a:buFont typeface="Wingdings 2" charset="2"/>
              <a:buChar char=""/>
            </a:pPr>
            <a:r>
              <a:rPr b="0" lang="en-IN" sz="2400" spc="-1" strike="noStrike">
                <a:solidFill>
                  <a:srgbClr val="ffffff"/>
                </a:solidFill>
                <a:latin typeface="Book Antiqua"/>
                <a:ea typeface="DejaVu Sans"/>
              </a:rPr>
              <a:t>Search</a:t>
            </a:r>
            <a:endParaRPr b="0" lang="en-IN" sz="2400" spc="-1" strike="noStrike">
              <a:latin typeface="Arial"/>
            </a:endParaRPr>
          </a:p>
          <a:p>
            <a:pPr marL="548640" indent="-410400">
              <a:lnSpc>
                <a:spcPct val="100000"/>
              </a:lnSpc>
              <a:spcBef>
                <a:spcPts val="479"/>
              </a:spcBef>
              <a:buClr>
                <a:srgbClr val="f9f9f9"/>
              </a:buClr>
              <a:buSzPct val="65000"/>
              <a:buFont typeface="Wingdings 2" charset="2"/>
              <a:buChar char=""/>
            </a:pPr>
            <a:r>
              <a:rPr b="0" lang="en-IN" sz="2400" spc="-1" strike="noStrike">
                <a:solidFill>
                  <a:srgbClr val="ffffff"/>
                </a:solidFill>
                <a:latin typeface="Book Antiqua"/>
                <a:ea typeface="DejaVu Sans"/>
              </a:rPr>
              <a:t>Concatenation appending one list to another</a:t>
            </a:r>
            <a:endParaRPr b="0" lang="en-IN" sz="24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Data Structures</a:t>
            </a:r>
            <a:endParaRPr b="0" lang="en-IN" sz="4100" spc="-1" strike="noStrike">
              <a:latin typeface="Arial"/>
            </a:endParaRPr>
          </a:p>
        </p:txBody>
      </p:sp>
      <p:sp>
        <p:nvSpPr>
          <p:cNvPr id="86" name="CustomShape 2"/>
          <p:cNvSpPr/>
          <p:nvPr/>
        </p:nvSpPr>
        <p:spPr>
          <a:xfrm>
            <a:off x="1163880" y="1143000"/>
            <a:ext cx="7598160" cy="4524840"/>
          </a:xfrm>
          <a:prstGeom prst="rect">
            <a:avLst/>
          </a:prstGeom>
          <a:noFill/>
          <a:ln>
            <a:noFill/>
          </a:ln>
        </p:spPr>
        <p:style>
          <a:lnRef idx="0"/>
          <a:fillRef idx="0"/>
          <a:effectRef idx="0"/>
          <a:fontRef idx="minor"/>
        </p:style>
        <p:txBody>
          <a:bodyPr lIns="90000" rIns="90000" tIns="45000" bIns="45000"/>
          <a:p>
            <a:pPr marL="548640" indent="-410400">
              <a:lnSpc>
                <a:spcPct val="100000"/>
              </a:lnSpc>
              <a:spcBef>
                <a:spcPts val="720"/>
              </a:spcBef>
              <a:buClr>
                <a:srgbClr val="f9f9f9"/>
              </a:buClr>
              <a:buSzPct val="65000"/>
              <a:buFont typeface="Wingdings 2" charset="2"/>
              <a:buChar char=""/>
            </a:pPr>
            <a:r>
              <a:rPr b="0" lang="en-IN" sz="3600" spc="-1" strike="noStrike">
                <a:solidFill>
                  <a:srgbClr val="ffffff"/>
                </a:solidFill>
                <a:latin typeface="Book Antiqua"/>
                <a:ea typeface="DejaVu Sans"/>
              </a:rPr>
              <a:t>Array</a:t>
            </a:r>
            <a:endParaRPr b="0" lang="en-IN" sz="3600" spc="-1" strike="noStrike">
              <a:latin typeface="Arial"/>
            </a:endParaRPr>
          </a:p>
          <a:p>
            <a:pPr marL="548640" indent="-410400">
              <a:lnSpc>
                <a:spcPct val="100000"/>
              </a:lnSpc>
              <a:spcBef>
                <a:spcPts val="720"/>
              </a:spcBef>
              <a:buClr>
                <a:srgbClr val="f9f9f9"/>
              </a:buClr>
              <a:buSzPct val="65000"/>
              <a:buFont typeface="Wingdings 2" charset="2"/>
              <a:buChar char=""/>
            </a:pPr>
            <a:r>
              <a:rPr b="0" lang="en-IN" sz="3600" spc="-1" strike="noStrike">
                <a:solidFill>
                  <a:srgbClr val="ffffff"/>
                </a:solidFill>
                <a:latin typeface="Book Antiqua"/>
                <a:ea typeface="DejaVu Sans"/>
              </a:rPr>
              <a:t>Structure</a:t>
            </a:r>
            <a:endParaRPr b="0" lang="en-IN" sz="3600" spc="-1" strike="noStrike">
              <a:latin typeface="Arial"/>
            </a:endParaRPr>
          </a:p>
          <a:p>
            <a:pPr marL="548640" indent="-410400">
              <a:lnSpc>
                <a:spcPct val="100000"/>
              </a:lnSpc>
              <a:spcBef>
                <a:spcPts val="720"/>
              </a:spcBef>
              <a:buClr>
                <a:srgbClr val="f9f9f9"/>
              </a:buClr>
              <a:buSzPct val="65000"/>
              <a:buFont typeface="Wingdings 2" charset="2"/>
              <a:buChar char=""/>
            </a:pPr>
            <a:r>
              <a:rPr b="0" lang="en-IN" sz="3600" spc="-1" strike="noStrike">
                <a:solidFill>
                  <a:srgbClr val="ffffff"/>
                </a:solidFill>
                <a:latin typeface="Book Antiqua"/>
                <a:ea typeface="DejaVu Sans"/>
              </a:rPr>
              <a:t>Stack</a:t>
            </a:r>
            <a:endParaRPr b="0" lang="en-IN" sz="3600" spc="-1" strike="noStrike">
              <a:latin typeface="Arial"/>
            </a:endParaRPr>
          </a:p>
          <a:p>
            <a:pPr marL="548640" indent="-410400">
              <a:lnSpc>
                <a:spcPct val="100000"/>
              </a:lnSpc>
              <a:spcBef>
                <a:spcPts val="720"/>
              </a:spcBef>
              <a:buClr>
                <a:srgbClr val="f9f9f9"/>
              </a:buClr>
              <a:buSzPct val="65000"/>
              <a:buFont typeface="Wingdings 2" charset="2"/>
              <a:buChar char=""/>
            </a:pPr>
            <a:r>
              <a:rPr b="0" lang="en-IN" sz="3600" spc="-1" strike="noStrike">
                <a:solidFill>
                  <a:srgbClr val="ffffff"/>
                </a:solidFill>
                <a:latin typeface="Book Antiqua"/>
                <a:ea typeface="DejaVu Sans"/>
              </a:rPr>
              <a:t>Queue</a:t>
            </a:r>
            <a:endParaRPr b="0" lang="en-IN" sz="3600" spc="-1" strike="noStrike">
              <a:latin typeface="Arial"/>
            </a:endParaRPr>
          </a:p>
          <a:p>
            <a:pPr marL="548640" indent="-410400">
              <a:lnSpc>
                <a:spcPct val="100000"/>
              </a:lnSpc>
              <a:spcBef>
                <a:spcPts val="720"/>
              </a:spcBef>
              <a:buClr>
                <a:srgbClr val="f9f9f9"/>
              </a:buClr>
              <a:buSzPct val="65000"/>
              <a:buFont typeface="Wingdings 2" charset="2"/>
              <a:buChar char=""/>
            </a:pPr>
            <a:r>
              <a:rPr b="0" lang="en-IN" sz="3600" spc="-1" strike="noStrike">
                <a:solidFill>
                  <a:srgbClr val="ffffff"/>
                </a:solidFill>
                <a:latin typeface="Book Antiqua"/>
                <a:ea typeface="DejaVu Sans"/>
              </a:rPr>
              <a:t>Linked List</a:t>
            </a:r>
            <a:endParaRPr b="0" lang="en-IN" sz="3600" spc="-1" strike="noStrike">
              <a:latin typeface="Arial"/>
            </a:endParaRPr>
          </a:p>
          <a:p>
            <a:pPr lvl="1" marL="868680" indent="-282240">
              <a:lnSpc>
                <a:spcPct val="100000"/>
              </a:lnSpc>
              <a:spcBef>
                <a:spcPts val="641"/>
              </a:spcBef>
              <a:buClr>
                <a:srgbClr val="ffffff"/>
              </a:buClr>
              <a:buSzPct val="80000"/>
              <a:buFont typeface="Wingdings 2" charset="2"/>
              <a:buChar char=""/>
            </a:pPr>
            <a:r>
              <a:rPr b="0" lang="en-IN" sz="3200" spc="-1" strike="noStrike">
                <a:solidFill>
                  <a:srgbClr val="ffffff"/>
                </a:solidFill>
                <a:latin typeface="Book Antiqua"/>
                <a:ea typeface="DejaVu Sans"/>
              </a:rPr>
              <a:t>Singly Linked List </a:t>
            </a:r>
            <a:endParaRPr b="0" lang="en-IN" sz="3200" spc="-1" strike="noStrike">
              <a:latin typeface="Arial"/>
            </a:endParaRPr>
          </a:p>
          <a:p>
            <a:pPr lvl="1" marL="868680" indent="-282240">
              <a:lnSpc>
                <a:spcPct val="100000"/>
              </a:lnSpc>
              <a:spcBef>
                <a:spcPts val="641"/>
              </a:spcBef>
              <a:buClr>
                <a:srgbClr val="ffffff"/>
              </a:buClr>
              <a:buSzPct val="80000"/>
              <a:buFont typeface="Wingdings 2" charset="2"/>
              <a:buChar char=""/>
            </a:pPr>
            <a:r>
              <a:rPr b="0" lang="en-IN" sz="3200" spc="-1" strike="noStrike">
                <a:solidFill>
                  <a:srgbClr val="ffffff"/>
                </a:solidFill>
                <a:latin typeface="Book Antiqua"/>
                <a:ea typeface="DejaVu Sans"/>
              </a:rPr>
              <a:t>Doubly Linked List</a:t>
            </a:r>
            <a:endParaRPr b="0" lang="en-IN" sz="3200" spc="-1" strike="noStrike">
              <a:latin typeface="Arial"/>
            </a:endParaRPr>
          </a:p>
          <a:p>
            <a:pPr marL="548640" indent="-410400">
              <a:lnSpc>
                <a:spcPct val="100000"/>
              </a:lnSpc>
              <a:spcBef>
                <a:spcPts val="720"/>
              </a:spcBef>
              <a:buClr>
                <a:srgbClr val="f9f9f9"/>
              </a:buClr>
              <a:buSzPct val="65000"/>
              <a:buFont typeface="Wingdings 2" charset="2"/>
              <a:buChar char=""/>
            </a:pPr>
            <a:r>
              <a:rPr b="0" lang="en-IN" sz="3600" spc="-1" strike="noStrike">
                <a:solidFill>
                  <a:srgbClr val="ffffff"/>
                </a:solidFill>
                <a:latin typeface="Book Antiqua"/>
                <a:ea typeface="DejaVu Sans"/>
              </a:rPr>
              <a:t>Trees </a:t>
            </a:r>
            <a:endParaRPr b="0" lang="en-IN" sz="3600" spc="-1" strike="noStrike">
              <a:latin typeface="Arial"/>
            </a:endParaRPr>
          </a:p>
          <a:p>
            <a:pPr marL="548640" indent="-410400">
              <a:lnSpc>
                <a:spcPct val="100000"/>
              </a:lnSpc>
              <a:spcBef>
                <a:spcPts val="720"/>
              </a:spcBef>
              <a:buClr>
                <a:srgbClr val="f9f9f9"/>
              </a:buClr>
              <a:buSzPct val="65000"/>
              <a:buFont typeface="Wingdings 2" charset="2"/>
              <a:buChar char=""/>
            </a:pPr>
            <a:r>
              <a:rPr b="0" lang="en-IN" sz="3600" spc="-1" strike="noStrike">
                <a:solidFill>
                  <a:srgbClr val="ffffff"/>
                </a:solidFill>
                <a:latin typeface="Book Antiqua"/>
                <a:ea typeface="DejaVu Sans"/>
              </a:rPr>
              <a:t>…………………</a:t>
            </a:r>
            <a:r>
              <a:rPr b="0" lang="en-IN" sz="3600" spc="-1" strike="noStrike">
                <a:solidFill>
                  <a:srgbClr val="ffffff"/>
                </a:solidFill>
                <a:latin typeface="Book Antiqua"/>
                <a:ea typeface="DejaVu Sans"/>
              </a:rPr>
              <a:t>.many more</a:t>
            </a:r>
            <a:endParaRPr b="0" lang="en-IN" sz="3600" spc="-1" strike="noStrike">
              <a:latin typeface="Arial"/>
            </a:endParaRPr>
          </a:p>
        </p:txBody>
      </p:sp>
    </p:spTree>
  </p:cSld>
  <p:timing>
    <p:tnLst>
      <p:par>
        <p:cTn id="52" dur="indefinite" restart="never" nodeType="tmRoot">
          <p:childTnLst>
            <p:seq>
              <p:cTn id="53" dur="indefinite" nodeType="mainSeq">
                <p:childTnLst>
                  <p:par>
                    <p:cTn id="54" fill="hold">
                      <p:stCondLst>
                        <p:cond delay="indefinite"/>
                      </p:stCondLst>
                      <p:childTnLst>
                        <p:par>
                          <p:cTn id="55" fill="hold">
                            <p:stCondLst>
                              <p:cond delay="0"/>
                            </p:stCondLst>
                            <p:childTnLst>
                              <p:par>
                                <p:cTn id="56" nodeType="clickEffect" fill="hold" presetClass="entr" presetID="2" presetSubtype="4">
                                  <p:stCondLst>
                                    <p:cond delay="0"/>
                                  </p:stCondLst>
                                  <p:childTnLst>
                                    <p:set>
                                      <p:cBhvr>
                                        <p:cTn id="57" dur="1" fill="hold">
                                          <p:stCondLst>
                                            <p:cond delay="0"/>
                                          </p:stCondLst>
                                        </p:cTn>
                                        <p:tgtEl>
                                          <p:spTgt spid="85"/>
                                        </p:tgtEl>
                                        <p:attrNameLst>
                                          <p:attrName>style.visibility</p:attrName>
                                        </p:attrNameLst>
                                      </p:cBhvr>
                                      <p:to>
                                        <p:strVal val="visible"/>
                                      </p:to>
                                    </p:set>
                                    <p:anim calcmode="lin" valueType="num">
                                      <p:cBhvr additive="repl">
                                        <p:cTn id="58" dur="500" fill="hold"/>
                                        <p:tgtEl>
                                          <p:spTgt spid="85"/>
                                        </p:tgtEl>
                                        <p:attrNameLst>
                                          <p:attrName>ppt_x</p:attrName>
                                        </p:attrNameLst>
                                      </p:cBhvr>
                                      <p:tavLst>
                                        <p:tav tm="0">
                                          <p:val>
                                            <p:strVal val="#ppt_x"/>
                                          </p:val>
                                        </p:tav>
                                        <p:tav tm="100000">
                                          <p:val>
                                            <p:strVal val="#ppt_x"/>
                                          </p:val>
                                        </p:tav>
                                      </p:tavLst>
                                    </p:anim>
                                    <p:anim calcmode="lin" valueType="num">
                                      <p:cBhvr additive="repl">
                                        <p:cTn id="59"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22" presetSubtype="4">
                                  <p:stCondLst>
                                    <p:cond delay="0"/>
                                  </p:stCondLst>
                                  <p:childTnLst>
                                    <p:set>
                                      <p:cBhvr>
                                        <p:cTn id="63" dur="1" fill="hold">
                                          <p:stCondLst>
                                            <p:cond delay="0"/>
                                          </p:stCondLst>
                                        </p:cTn>
                                        <p:tgtEl>
                                          <p:spTgt spid="86">
                                            <p:txEl>
                                              <p:pRg st="0" end="0"/>
                                            </p:txEl>
                                          </p:spTgt>
                                        </p:tgtEl>
                                        <p:attrNameLst>
                                          <p:attrName>style.visibility</p:attrName>
                                        </p:attrNameLst>
                                      </p:cBhvr>
                                      <p:to>
                                        <p:strVal val="visible"/>
                                      </p:to>
                                    </p:set>
                                    <p:animEffect filter="wipe(down)" transition="in">
                                      <p:cBhvr additive="repl">
                                        <p:cTn id="64" dur="500"/>
                                        <p:tgtEl>
                                          <p:spTgt spid="86">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22" presetSubtype="4">
                                  <p:stCondLst>
                                    <p:cond delay="0"/>
                                  </p:stCondLst>
                                  <p:childTnLst>
                                    <p:set>
                                      <p:cBhvr>
                                        <p:cTn id="68" dur="1" fill="hold">
                                          <p:stCondLst>
                                            <p:cond delay="0"/>
                                          </p:stCondLst>
                                        </p:cTn>
                                        <p:tgtEl>
                                          <p:spTgt spid="86">
                                            <p:txEl>
                                              <p:pRg st="1" end="1"/>
                                            </p:txEl>
                                          </p:spTgt>
                                        </p:tgtEl>
                                        <p:attrNameLst>
                                          <p:attrName>style.visibility</p:attrName>
                                        </p:attrNameLst>
                                      </p:cBhvr>
                                      <p:to>
                                        <p:strVal val="visible"/>
                                      </p:to>
                                    </p:set>
                                    <p:animEffect filter="wipe(down)" transition="in">
                                      <p:cBhvr additive="repl">
                                        <p:cTn id="69" dur="500"/>
                                        <p:tgtEl>
                                          <p:spTgt spid="86">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22" presetSubtype="4">
                                  <p:stCondLst>
                                    <p:cond delay="0"/>
                                  </p:stCondLst>
                                  <p:childTnLst>
                                    <p:set>
                                      <p:cBhvr>
                                        <p:cTn id="73" dur="1" fill="hold">
                                          <p:stCondLst>
                                            <p:cond delay="0"/>
                                          </p:stCondLst>
                                        </p:cTn>
                                        <p:tgtEl>
                                          <p:spTgt spid="86">
                                            <p:txEl>
                                              <p:pRg st="2" end="2"/>
                                            </p:txEl>
                                          </p:spTgt>
                                        </p:tgtEl>
                                        <p:attrNameLst>
                                          <p:attrName>style.visibility</p:attrName>
                                        </p:attrNameLst>
                                      </p:cBhvr>
                                      <p:to>
                                        <p:strVal val="visible"/>
                                      </p:to>
                                    </p:set>
                                    <p:animEffect filter="wipe(down)" transition="in">
                                      <p:cBhvr additive="repl">
                                        <p:cTn id="74" dur="500"/>
                                        <p:tgtEl>
                                          <p:spTgt spid="86">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22" presetSubtype="4">
                                  <p:stCondLst>
                                    <p:cond delay="0"/>
                                  </p:stCondLst>
                                  <p:childTnLst>
                                    <p:set>
                                      <p:cBhvr>
                                        <p:cTn id="78" dur="1" fill="hold">
                                          <p:stCondLst>
                                            <p:cond delay="0"/>
                                          </p:stCondLst>
                                        </p:cTn>
                                        <p:tgtEl>
                                          <p:spTgt spid="86">
                                            <p:txEl>
                                              <p:pRg st="3" end="3"/>
                                            </p:txEl>
                                          </p:spTgt>
                                        </p:tgtEl>
                                        <p:attrNameLst>
                                          <p:attrName>style.visibility</p:attrName>
                                        </p:attrNameLst>
                                      </p:cBhvr>
                                      <p:to>
                                        <p:strVal val="visible"/>
                                      </p:to>
                                    </p:set>
                                    <p:animEffect filter="wipe(down)" transition="in">
                                      <p:cBhvr additive="repl">
                                        <p:cTn id="79" dur="500"/>
                                        <p:tgtEl>
                                          <p:spTgt spid="86">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22" presetSubtype="4">
                                  <p:stCondLst>
                                    <p:cond delay="0"/>
                                  </p:stCondLst>
                                  <p:childTnLst>
                                    <p:set>
                                      <p:cBhvr>
                                        <p:cTn id="83" dur="1" fill="hold">
                                          <p:stCondLst>
                                            <p:cond delay="0"/>
                                          </p:stCondLst>
                                        </p:cTn>
                                        <p:tgtEl>
                                          <p:spTgt spid="86">
                                            <p:txEl>
                                              <p:pRg st="4" end="4"/>
                                            </p:txEl>
                                          </p:spTgt>
                                        </p:tgtEl>
                                        <p:attrNameLst>
                                          <p:attrName>style.visibility</p:attrName>
                                        </p:attrNameLst>
                                      </p:cBhvr>
                                      <p:to>
                                        <p:strVal val="visible"/>
                                      </p:to>
                                    </p:set>
                                    <p:animEffect filter="wipe(down)" transition="in">
                                      <p:cBhvr additive="repl">
                                        <p:cTn id="84" dur="500"/>
                                        <p:tgtEl>
                                          <p:spTgt spid="86">
                                            <p:txEl>
                                              <p:pRg st="4" end="4"/>
                                            </p:txEl>
                                          </p:spTgt>
                                        </p:tgtEl>
                                      </p:cBhvr>
                                    </p:animEffect>
                                  </p:childTnLst>
                                </p:cTn>
                              </p:par>
                              <p:par>
                                <p:cTn id="85" nodeType="withEffect" fill="hold" presetClass="entr" presetID="22" presetSubtype="4">
                                  <p:stCondLst>
                                    <p:cond delay="0"/>
                                  </p:stCondLst>
                                  <p:childTnLst>
                                    <p:set>
                                      <p:cBhvr>
                                        <p:cTn id="86" dur="1" fill="hold">
                                          <p:stCondLst>
                                            <p:cond delay="0"/>
                                          </p:stCondLst>
                                        </p:cTn>
                                        <p:tgtEl>
                                          <p:spTgt spid="86">
                                            <p:txEl>
                                              <p:pRg st="5" end="5"/>
                                            </p:txEl>
                                          </p:spTgt>
                                        </p:tgtEl>
                                        <p:attrNameLst>
                                          <p:attrName>style.visibility</p:attrName>
                                        </p:attrNameLst>
                                      </p:cBhvr>
                                      <p:to>
                                        <p:strVal val="visible"/>
                                      </p:to>
                                    </p:set>
                                    <p:animEffect filter="wipe(down)" transition="in">
                                      <p:cBhvr additive="repl">
                                        <p:cTn id="87" dur="500"/>
                                        <p:tgtEl>
                                          <p:spTgt spid="86">
                                            <p:txEl>
                                              <p:pRg st="5" end="5"/>
                                            </p:txEl>
                                          </p:spTgt>
                                        </p:tgtEl>
                                      </p:cBhvr>
                                    </p:animEffect>
                                  </p:childTnLst>
                                </p:cTn>
                              </p:par>
                              <p:par>
                                <p:cTn id="88" nodeType="withEffect" fill="hold" presetClass="entr" presetID="22" presetSubtype="4">
                                  <p:stCondLst>
                                    <p:cond delay="0"/>
                                  </p:stCondLst>
                                  <p:childTnLst>
                                    <p:set>
                                      <p:cBhvr>
                                        <p:cTn id="89" dur="1" fill="hold">
                                          <p:stCondLst>
                                            <p:cond delay="0"/>
                                          </p:stCondLst>
                                        </p:cTn>
                                        <p:tgtEl>
                                          <p:spTgt spid="86">
                                            <p:txEl>
                                              <p:pRg st="6" end="6"/>
                                            </p:txEl>
                                          </p:spTgt>
                                        </p:tgtEl>
                                        <p:attrNameLst>
                                          <p:attrName>style.visibility</p:attrName>
                                        </p:attrNameLst>
                                      </p:cBhvr>
                                      <p:to>
                                        <p:strVal val="visible"/>
                                      </p:to>
                                    </p:set>
                                    <p:animEffect filter="wipe(down)" transition="in">
                                      <p:cBhvr additive="repl">
                                        <p:cTn id="90" dur="500"/>
                                        <p:tgtEl>
                                          <p:spTgt spid="86">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22" presetSubtype="4">
                                  <p:stCondLst>
                                    <p:cond delay="0"/>
                                  </p:stCondLst>
                                  <p:childTnLst>
                                    <p:set>
                                      <p:cBhvr>
                                        <p:cTn id="94" dur="1" fill="hold">
                                          <p:stCondLst>
                                            <p:cond delay="0"/>
                                          </p:stCondLst>
                                        </p:cTn>
                                        <p:tgtEl>
                                          <p:spTgt spid="86">
                                            <p:txEl>
                                              <p:pRg st="7" end="7"/>
                                            </p:txEl>
                                          </p:spTgt>
                                        </p:tgtEl>
                                        <p:attrNameLst>
                                          <p:attrName>style.visibility</p:attrName>
                                        </p:attrNameLst>
                                      </p:cBhvr>
                                      <p:to>
                                        <p:strVal val="visible"/>
                                      </p:to>
                                    </p:set>
                                    <p:animEffect filter="wipe(down)" transition="in">
                                      <p:cBhvr additive="repl">
                                        <p:cTn id="95" dur="500"/>
                                        <p:tgtEl>
                                          <p:spTgt spid="86">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22" presetSubtype="4">
                                  <p:stCondLst>
                                    <p:cond delay="0"/>
                                  </p:stCondLst>
                                  <p:childTnLst>
                                    <p:set>
                                      <p:cBhvr>
                                        <p:cTn id="99" dur="1" fill="hold">
                                          <p:stCondLst>
                                            <p:cond delay="0"/>
                                          </p:stCondLst>
                                        </p:cTn>
                                        <p:tgtEl>
                                          <p:spTgt spid="86">
                                            <p:txEl>
                                              <p:pRg st="8" end="8"/>
                                            </p:txEl>
                                          </p:spTgt>
                                        </p:tgtEl>
                                        <p:attrNameLst>
                                          <p:attrName>style.visibility</p:attrName>
                                        </p:attrNameLst>
                                      </p:cBhvr>
                                      <p:to>
                                        <p:strVal val="visible"/>
                                      </p:to>
                                    </p:set>
                                    <p:animEffect filter="wipe(down)" transition="in">
                                      <p:cBhvr additive="repl">
                                        <p:cTn id="100" dur="500"/>
                                        <p:tgtEl>
                                          <p:spTgt spid="86">
                                            <p:txEl>
                                              <p:pRg st="8" end="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Types of Linked List</a:t>
            </a:r>
            <a:endParaRPr b="0" lang="en-IN" sz="4100" spc="-1" strike="noStrike">
              <a:latin typeface="Arial"/>
            </a:endParaRPr>
          </a:p>
        </p:txBody>
      </p:sp>
      <p:sp>
        <p:nvSpPr>
          <p:cNvPr id="214" name="CustomShape 2"/>
          <p:cNvSpPr/>
          <p:nvPr/>
        </p:nvSpPr>
        <p:spPr>
          <a:xfrm>
            <a:off x="457200" y="1600200"/>
            <a:ext cx="8228520" cy="4708080"/>
          </a:xfrm>
          <a:prstGeom prst="rect">
            <a:avLst/>
          </a:prstGeom>
          <a:noFill/>
          <a:ln>
            <a:noFill/>
          </a:ln>
        </p:spPr>
        <p:style>
          <a:lnRef idx="0"/>
          <a:fillRef idx="0"/>
          <a:effectRef idx="0"/>
          <a:fontRef idx="minor"/>
        </p:style>
        <p:txBody>
          <a:bodyPr lIns="90000" rIns="90000" tIns="45000" bIns="45000"/>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Singly linked list</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Doubly linked list</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Circular linked list</a:t>
            </a:r>
            <a:endParaRPr b="0" lang="en-IN" sz="2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609480" y="-76320"/>
            <a:ext cx="670464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5400" spc="-1" strike="noStrike">
                <a:solidFill>
                  <a:srgbClr val="ffaa85"/>
                </a:solidFill>
                <a:latin typeface="Tahoma"/>
                <a:ea typeface="DejaVu Sans"/>
              </a:rPr>
              <a:t>Data Structure</a:t>
            </a:r>
            <a:endParaRPr b="0" lang="en-IN" sz="5400" spc="-1" strike="noStrike">
              <a:latin typeface="Arial"/>
            </a:endParaRPr>
          </a:p>
        </p:txBody>
      </p:sp>
      <p:grpSp>
        <p:nvGrpSpPr>
          <p:cNvPr id="88" name="Group 2"/>
          <p:cNvGrpSpPr/>
          <p:nvPr/>
        </p:nvGrpSpPr>
        <p:grpSpPr>
          <a:xfrm>
            <a:off x="0" y="762120"/>
            <a:ext cx="8831160" cy="5637600"/>
            <a:chOff x="0" y="762120"/>
            <a:chExt cx="8831160" cy="5637600"/>
          </a:xfrm>
        </p:grpSpPr>
        <p:sp>
          <p:nvSpPr>
            <p:cNvPr id="89" name="CustomShape 3"/>
            <p:cNvSpPr/>
            <p:nvPr/>
          </p:nvSpPr>
          <p:spPr>
            <a:xfrm>
              <a:off x="0" y="358128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1520" rIns="11520" tIns="11520" bIns="11520" anchor="ctr"/>
            <a:p>
              <a:pPr algn="ctr">
                <a:lnSpc>
                  <a:spcPct val="90000"/>
                </a:lnSpc>
                <a:spcAft>
                  <a:spcPts val="629"/>
                </a:spcAft>
              </a:pPr>
              <a:r>
                <a:rPr b="0" lang="en-IN" sz="1800" spc="-1" strike="noStrike">
                  <a:solidFill>
                    <a:srgbClr val="000000"/>
                  </a:solidFill>
                  <a:latin typeface="Book Antiqua"/>
                  <a:ea typeface="DejaVu Sans"/>
                </a:rPr>
                <a:t>Data Structure</a:t>
              </a:r>
              <a:endParaRPr b="0" lang="en-IN" sz="1800" spc="-1" strike="noStrike">
                <a:latin typeface="Arial"/>
              </a:endParaRPr>
            </a:p>
          </p:txBody>
        </p:sp>
        <p:sp>
          <p:nvSpPr>
            <p:cNvPr id="90" name="CustomShape 4"/>
            <p:cNvSpPr/>
            <p:nvPr/>
          </p:nvSpPr>
          <p:spPr>
            <a:xfrm rot="17171400">
              <a:off x="1296000" y="3429360"/>
              <a:ext cx="951120" cy="5040"/>
            </a:xfrm>
            <a:custGeom>
              <a:avLst/>
              <a:gdLst/>
              <a:ahLst/>
              <a:rect l="l" t="t" r="r" b="b"/>
              <a:pathLst>
                <a:path w="952149" h="0">
                  <a:moveTo>
                    <a:pt x="0" y="3010"/>
                  </a:moveTo>
                  <a:lnTo>
                    <a:pt x="952149" y="3010"/>
                  </a:lnTo>
                </a:path>
              </a:pathLst>
            </a:custGeom>
            <a:noFill/>
            <a:ln>
              <a:solidFill>
                <a:schemeClr val="accent1">
                  <a:shade val="60000"/>
                  <a:hueOff val="0"/>
                  <a:satOff val="0"/>
                  <a:lumOff val="0"/>
                  <a:alphaOff val="0"/>
                </a:schemeClr>
              </a:solidFill>
              <a:round/>
            </a:ln>
          </p:spPr>
          <p:style>
            <a:lnRef idx="2"/>
            <a:fillRef idx="0"/>
            <a:effectRef idx="0"/>
            <a:fontRef idx="minor"/>
          </p:style>
        </p:sp>
        <p:sp>
          <p:nvSpPr>
            <p:cNvPr id="91" name="CustomShape 5"/>
            <p:cNvSpPr/>
            <p:nvPr/>
          </p:nvSpPr>
          <p:spPr>
            <a:xfrm>
              <a:off x="1905120" y="266688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1520" rIns="11520" tIns="11520" bIns="11520" anchor="ctr"/>
            <a:p>
              <a:pPr algn="ctr">
                <a:lnSpc>
                  <a:spcPct val="90000"/>
                </a:lnSpc>
                <a:spcAft>
                  <a:spcPts val="629"/>
                </a:spcAft>
              </a:pPr>
              <a:r>
                <a:rPr b="0" lang="en-IN" sz="1800" spc="-1" strike="noStrike">
                  <a:solidFill>
                    <a:srgbClr val="000000"/>
                  </a:solidFill>
                  <a:latin typeface="Book Antiqua"/>
                  <a:ea typeface="DejaVu Sans"/>
                </a:rPr>
                <a:t>Primitive  Data Structure</a:t>
              </a:r>
              <a:endParaRPr b="0" lang="en-IN" sz="1800" spc="-1" strike="noStrike">
                <a:latin typeface="Arial"/>
              </a:endParaRPr>
            </a:p>
          </p:txBody>
        </p:sp>
        <p:sp>
          <p:nvSpPr>
            <p:cNvPr id="92" name="CustomShape 6"/>
            <p:cNvSpPr/>
            <p:nvPr/>
          </p:nvSpPr>
          <p:spPr>
            <a:xfrm rot="18718200">
              <a:off x="3119760" y="2019240"/>
              <a:ext cx="2561040" cy="5040"/>
            </a:xfrm>
            <a:custGeom>
              <a:avLst/>
              <a:gdLst/>
              <a:ahLst/>
              <a:rect l="l" t="t" r="r" b="b"/>
              <a:pathLst>
                <a:path w="2562070" h="0">
                  <a:moveTo>
                    <a:pt x="0" y="3010"/>
                  </a:moveTo>
                  <a:lnTo>
                    <a:pt x="2562070" y="3010"/>
                  </a:lnTo>
                </a:path>
              </a:pathLst>
            </a:custGeom>
            <a:noFill/>
            <a:ln>
              <a:solidFill>
                <a:schemeClr val="accent1">
                  <a:shade val="80000"/>
                  <a:hueOff val="0"/>
                  <a:satOff val="0"/>
                  <a:lumOff val="0"/>
                  <a:alphaOff val="0"/>
                </a:schemeClr>
              </a:solidFill>
              <a:round/>
            </a:ln>
          </p:spPr>
          <p:style>
            <a:lnRef idx="2"/>
            <a:fillRef idx="0"/>
            <a:effectRef idx="0"/>
            <a:fontRef idx="minor"/>
          </p:style>
        </p:sp>
        <p:sp>
          <p:nvSpPr>
            <p:cNvPr id="93" name="CustomShape 7"/>
            <p:cNvSpPr/>
            <p:nvPr/>
          </p:nvSpPr>
          <p:spPr>
            <a:xfrm>
              <a:off x="5257800" y="76212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7640" rIns="17640" tIns="17640" bIns="17640" anchor="ctr"/>
            <a:p>
              <a:pPr algn="ctr">
                <a:lnSpc>
                  <a:spcPct val="90000"/>
                </a:lnSpc>
                <a:spcAft>
                  <a:spcPts val="981"/>
                </a:spcAft>
              </a:pPr>
              <a:r>
                <a:rPr b="0" lang="en-IN" sz="2800" spc="-1" strike="noStrike">
                  <a:solidFill>
                    <a:srgbClr val="000000"/>
                  </a:solidFill>
                  <a:latin typeface="Book Antiqua"/>
                  <a:ea typeface="DejaVu Sans"/>
                </a:rPr>
                <a:t>integer</a:t>
              </a:r>
              <a:endParaRPr b="0" lang="en-IN" sz="2800" spc="-1" strike="noStrike">
                <a:latin typeface="Arial"/>
              </a:endParaRPr>
            </a:p>
          </p:txBody>
        </p:sp>
        <p:sp>
          <p:nvSpPr>
            <p:cNvPr id="94" name="CustomShape 8"/>
            <p:cNvSpPr/>
            <p:nvPr/>
          </p:nvSpPr>
          <p:spPr>
            <a:xfrm rot="19577400">
              <a:off x="3370680" y="2400480"/>
              <a:ext cx="2058480" cy="5040"/>
            </a:xfrm>
            <a:custGeom>
              <a:avLst/>
              <a:gdLst/>
              <a:ahLst/>
              <a:rect l="l" t="t" r="r" b="b"/>
              <a:pathLst>
                <a:path w="2059521" h="0">
                  <a:moveTo>
                    <a:pt x="0" y="3010"/>
                  </a:moveTo>
                  <a:lnTo>
                    <a:pt x="2059521" y="3010"/>
                  </a:lnTo>
                </a:path>
              </a:pathLst>
            </a:custGeom>
            <a:noFill/>
            <a:ln>
              <a:solidFill>
                <a:schemeClr val="accent1">
                  <a:shade val="80000"/>
                  <a:hueOff val="0"/>
                  <a:satOff val="0"/>
                  <a:lumOff val="0"/>
                  <a:alphaOff val="0"/>
                </a:schemeClr>
              </a:solidFill>
              <a:round/>
            </a:ln>
          </p:spPr>
          <p:style>
            <a:lnRef idx="2"/>
            <a:fillRef idx="0"/>
            <a:effectRef idx="0"/>
            <a:fontRef idx="minor"/>
          </p:style>
        </p:sp>
        <p:sp>
          <p:nvSpPr>
            <p:cNvPr id="95" name="CustomShape 9"/>
            <p:cNvSpPr/>
            <p:nvPr/>
          </p:nvSpPr>
          <p:spPr>
            <a:xfrm>
              <a:off x="5257800" y="152388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7640" rIns="17640" tIns="17640" bIns="17640" anchor="ctr"/>
            <a:p>
              <a:pPr algn="ctr">
                <a:lnSpc>
                  <a:spcPct val="90000"/>
                </a:lnSpc>
                <a:spcAft>
                  <a:spcPts val="981"/>
                </a:spcAft>
              </a:pPr>
              <a:r>
                <a:rPr b="0" lang="en-IN" sz="2800" spc="-1" strike="noStrike">
                  <a:solidFill>
                    <a:srgbClr val="000000"/>
                  </a:solidFill>
                  <a:latin typeface="Book Antiqua"/>
                  <a:ea typeface="DejaVu Sans"/>
                </a:rPr>
                <a:t>float</a:t>
              </a:r>
              <a:endParaRPr b="0" lang="en-IN" sz="2800" spc="-1" strike="noStrike">
                <a:latin typeface="Arial"/>
              </a:endParaRPr>
            </a:p>
          </p:txBody>
        </p:sp>
        <p:sp>
          <p:nvSpPr>
            <p:cNvPr id="96" name="CustomShape 10"/>
            <p:cNvSpPr/>
            <p:nvPr/>
          </p:nvSpPr>
          <p:spPr>
            <a:xfrm rot="20847600">
              <a:off x="3522600" y="2780640"/>
              <a:ext cx="1753920" cy="5040"/>
            </a:xfrm>
            <a:custGeom>
              <a:avLst/>
              <a:gdLst/>
              <a:ahLst/>
              <a:rect l="l" t="t" r="r" b="b"/>
              <a:pathLst>
                <a:path w="1755090" h="0">
                  <a:moveTo>
                    <a:pt x="0" y="3010"/>
                  </a:moveTo>
                  <a:lnTo>
                    <a:pt x="1755090" y="3010"/>
                  </a:lnTo>
                </a:path>
              </a:pathLst>
            </a:custGeom>
            <a:noFill/>
            <a:ln>
              <a:solidFill>
                <a:schemeClr val="accent1">
                  <a:shade val="80000"/>
                  <a:hueOff val="0"/>
                  <a:satOff val="0"/>
                  <a:lumOff val="0"/>
                  <a:alphaOff val="0"/>
                </a:schemeClr>
              </a:solidFill>
              <a:round/>
            </a:ln>
          </p:spPr>
          <p:style>
            <a:lnRef idx="2"/>
            <a:fillRef idx="0"/>
            <a:effectRef idx="0"/>
            <a:fontRef idx="minor"/>
          </p:style>
        </p:sp>
        <p:sp>
          <p:nvSpPr>
            <p:cNvPr id="97" name="CustomShape 11"/>
            <p:cNvSpPr/>
            <p:nvPr/>
          </p:nvSpPr>
          <p:spPr>
            <a:xfrm>
              <a:off x="5257800" y="228600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7640" rIns="17640" tIns="17640" bIns="17640" anchor="ctr"/>
            <a:p>
              <a:pPr algn="ctr">
                <a:lnSpc>
                  <a:spcPct val="90000"/>
                </a:lnSpc>
                <a:spcAft>
                  <a:spcPts val="981"/>
                </a:spcAft>
              </a:pPr>
              <a:r>
                <a:rPr b="0" lang="en-IN" sz="2800" spc="-1" strike="noStrike">
                  <a:solidFill>
                    <a:srgbClr val="000000"/>
                  </a:solidFill>
                  <a:latin typeface="Book Antiqua"/>
                  <a:ea typeface="DejaVu Sans"/>
                </a:rPr>
                <a:t>character</a:t>
              </a:r>
              <a:endParaRPr b="0" lang="en-IN" sz="2800" spc="-1" strike="noStrike">
                <a:latin typeface="Arial"/>
              </a:endParaRPr>
            </a:p>
          </p:txBody>
        </p:sp>
        <p:sp>
          <p:nvSpPr>
            <p:cNvPr id="98" name="CustomShape 12"/>
            <p:cNvSpPr/>
            <p:nvPr/>
          </p:nvSpPr>
          <p:spPr>
            <a:xfrm rot="605400">
              <a:off x="3530880" y="3124440"/>
              <a:ext cx="1739160" cy="5040"/>
            </a:xfrm>
            <a:custGeom>
              <a:avLst/>
              <a:gdLst/>
              <a:ahLst/>
              <a:rect l="l" t="t" r="r" b="b"/>
              <a:pathLst>
                <a:path w="1740139" h="0">
                  <a:moveTo>
                    <a:pt x="0" y="3010"/>
                  </a:moveTo>
                  <a:lnTo>
                    <a:pt x="1740139" y="3010"/>
                  </a:lnTo>
                </a:path>
              </a:pathLst>
            </a:custGeom>
            <a:noFill/>
            <a:ln>
              <a:solidFill>
                <a:schemeClr val="accent1">
                  <a:shade val="80000"/>
                  <a:hueOff val="0"/>
                  <a:satOff val="0"/>
                  <a:lumOff val="0"/>
                  <a:alphaOff val="0"/>
                </a:schemeClr>
              </a:solidFill>
              <a:round/>
            </a:ln>
          </p:spPr>
          <p:style>
            <a:lnRef idx="2"/>
            <a:fillRef idx="0"/>
            <a:effectRef idx="0"/>
            <a:fontRef idx="minor"/>
          </p:style>
        </p:sp>
        <p:sp>
          <p:nvSpPr>
            <p:cNvPr id="99" name="CustomShape 13"/>
            <p:cNvSpPr/>
            <p:nvPr/>
          </p:nvSpPr>
          <p:spPr>
            <a:xfrm>
              <a:off x="5257800" y="297180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7640" rIns="17640" tIns="17640" bIns="17640" anchor="ctr"/>
            <a:p>
              <a:pPr algn="ctr">
                <a:lnSpc>
                  <a:spcPct val="90000"/>
                </a:lnSpc>
                <a:spcAft>
                  <a:spcPts val="981"/>
                </a:spcAft>
              </a:pPr>
              <a:r>
                <a:rPr b="0" lang="en-IN" sz="2800" spc="-1" strike="noStrike">
                  <a:solidFill>
                    <a:srgbClr val="000000"/>
                  </a:solidFill>
                  <a:latin typeface="Book Antiqua"/>
                  <a:ea typeface="DejaVu Sans"/>
                </a:rPr>
                <a:t>pointer</a:t>
              </a:r>
              <a:endParaRPr b="0" lang="en-IN" sz="2800" spc="-1" strike="noStrike">
                <a:latin typeface="Arial"/>
              </a:endParaRPr>
            </a:p>
          </p:txBody>
        </p:sp>
        <p:sp>
          <p:nvSpPr>
            <p:cNvPr id="100" name="CustomShape 14"/>
            <p:cNvSpPr/>
            <p:nvPr/>
          </p:nvSpPr>
          <p:spPr>
            <a:xfrm rot="4408800">
              <a:off x="1497600" y="4075560"/>
              <a:ext cx="396360" cy="5040"/>
            </a:xfrm>
            <a:custGeom>
              <a:avLst/>
              <a:gdLst/>
              <a:ahLst/>
              <a:rect l="l" t="t" r="r" b="b"/>
              <a:pathLst>
                <a:path w="397414" h="0">
                  <a:moveTo>
                    <a:pt x="0" y="3010"/>
                  </a:moveTo>
                  <a:lnTo>
                    <a:pt x="397414" y="3010"/>
                  </a:lnTo>
                </a:path>
              </a:pathLst>
            </a:custGeom>
            <a:noFill/>
            <a:ln>
              <a:solidFill>
                <a:schemeClr val="accent1">
                  <a:shade val="60000"/>
                  <a:hueOff val="0"/>
                  <a:satOff val="0"/>
                  <a:lumOff val="0"/>
                  <a:alphaOff val="0"/>
                </a:schemeClr>
              </a:solidFill>
              <a:round/>
            </a:ln>
          </p:spPr>
          <p:style>
            <a:lnRef idx="2"/>
            <a:fillRef idx="0"/>
            <a:effectRef idx="0"/>
            <a:fontRef idx="minor"/>
          </p:style>
        </p:sp>
        <p:sp>
          <p:nvSpPr>
            <p:cNvPr id="101" name="CustomShape 15"/>
            <p:cNvSpPr/>
            <p:nvPr/>
          </p:nvSpPr>
          <p:spPr>
            <a:xfrm>
              <a:off x="1752480" y="396252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1520" rIns="11520" tIns="11520" bIns="11520" anchor="ctr"/>
            <a:p>
              <a:pPr algn="ctr">
                <a:lnSpc>
                  <a:spcPct val="90000"/>
                </a:lnSpc>
                <a:spcAft>
                  <a:spcPts val="629"/>
                </a:spcAft>
              </a:pPr>
              <a:r>
                <a:rPr b="0" lang="en-IN" sz="1800" spc="-1" strike="noStrike">
                  <a:solidFill>
                    <a:srgbClr val="000000"/>
                  </a:solidFill>
                  <a:latin typeface="Book Antiqua"/>
                  <a:ea typeface="DejaVu Sans"/>
                </a:rPr>
                <a:t>Non-Primitive  Data Structure</a:t>
              </a:r>
              <a:endParaRPr b="0" lang="en-IN" sz="1800" spc="-1" strike="noStrike">
                <a:latin typeface="Arial"/>
              </a:endParaRPr>
            </a:p>
          </p:txBody>
        </p:sp>
        <p:sp>
          <p:nvSpPr>
            <p:cNvPr id="102" name="CustomShape 16"/>
            <p:cNvSpPr/>
            <p:nvPr/>
          </p:nvSpPr>
          <p:spPr>
            <a:xfrm rot="18630600">
              <a:off x="3335400" y="4146120"/>
              <a:ext cx="318600" cy="5040"/>
            </a:xfrm>
            <a:custGeom>
              <a:avLst/>
              <a:gdLst/>
              <a:ahLst/>
              <a:rect l="l" t="t" r="r" b="b"/>
              <a:pathLst>
                <a:path w="319672" h="0">
                  <a:moveTo>
                    <a:pt x="0" y="3010"/>
                  </a:moveTo>
                  <a:lnTo>
                    <a:pt x="319672" y="3010"/>
                  </a:lnTo>
                </a:path>
              </a:pathLst>
            </a:custGeom>
            <a:noFill/>
            <a:ln>
              <a:solidFill>
                <a:schemeClr val="accent1">
                  <a:shade val="80000"/>
                  <a:hueOff val="0"/>
                  <a:satOff val="0"/>
                  <a:lumOff val="0"/>
                  <a:alphaOff val="0"/>
                </a:schemeClr>
              </a:solidFill>
              <a:round/>
            </a:ln>
          </p:spPr>
          <p:style>
            <a:lnRef idx="2"/>
            <a:fillRef idx="0"/>
            <a:effectRef idx="0"/>
            <a:fontRef idx="minor"/>
          </p:style>
        </p:sp>
        <p:sp>
          <p:nvSpPr>
            <p:cNvPr id="103" name="CustomShape 17"/>
            <p:cNvSpPr/>
            <p:nvPr/>
          </p:nvSpPr>
          <p:spPr>
            <a:xfrm>
              <a:off x="3599640" y="371952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7640" rIns="17640" tIns="17640" bIns="17640" anchor="ctr"/>
            <a:p>
              <a:pPr algn="ctr">
                <a:lnSpc>
                  <a:spcPct val="90000"/>
                </a:lnSpc>
                <a:spcAft>
                  <a:spcPts val="981"/>
                </a:spcAft>
              </a:pPr>
              <a:r>
                <a:rPr b="0" lang="en-IN" sz="2800" spc="-1" strike="noStrike">
                  <a:solidFill>
                    <a:srgbClr val="000000"/>
                  </a:solidFill>
                  <a:latin typeface="Book Antiqua"/>
                  <a:ea typeface="DejaVu Sans"/>
                </a:rPr>
                <a:t>arrays</a:t>
              </a:r>
              <a:endParaRPr b="0" lang="en-IN" sz="2800" spc="-1" strike="noStrike">
                <a:latin typeface="Arial"/>
              </a:endParaRPr>
            </a:p>
          </p:txBody>
        </p:sp>
        <p:sp>
          <p:nvSpPr>
            <p:cNvPr id="104" name="CustomShape 18"/>
            <p:cNvSpPr/>
            <p:nvPr/>
          </p:nvSpPr>
          <p:spPr>
            <a:xfrm rot="4365000">
              <a:off x="3168000" y="4571640"/>
              <a:ext cx="637200" cy="5040"/>
            </a:xfrm>
            <a:custGeom>
              <a:avLst/>
              <a:gdLst/>
              <a:ahLst/>
              <a:rect l="l" t="t" r="r" b="b"/>
              <a:pathLst>
                <a:path w="638296" h="0">
                  <a:moveTo>
                    <a:pt x="0" y="3010"/>
                  </a:moveTo>
                  <a:lnTo>
                    <a:pt x="638296" y="3010"/>
                  </a:lnTo>
                </a:path>
              </a:pathLst>
            </a:custGeom>
            <a:noFill/>
            <a:ln>
              <a:solidFill>
                <a:schemeClr val="accent1">
                  <a:shade val="80000"/>
                  <a:hueOff val="0"/>
                  <a:satOff val="0"/>
                  <a:lumOff val="0"/>
                  <a:alphaOff val="0"/>
                </a:schemeClr>
              </a:solidFill>
              <a:round/>
            </a:ln>
          </p:spPr>
          <p:style>
            <a:lnRef idx="2"/>
            <a:fillRef idx="0"/>
            <a:effectRef idx="0"/>
            <a:fontRef idx="minor"/>
          </p:style>
        </p:sp>
        <p:sp>
          <p:nvSpPr>
            <p:cNvPr id="105" name="CustomShape 19"/>
            <p:cNvSpPr/>
            <p:nvPr/>
          </p:nvSpPr>
          <p:spPr>
            <a:xfrm>
              <a:off x="3581280" y="457200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7640" rIns="17640" tIns="17640" bIns="17640" anchor="ctr"/>
            <a:p>
              <a:pPr algn="ctr">
                <a:lnSpc>
                  <a:spcPct val="90000"/>
                </a:lnSpc>
                <a:spcAft>
                  <a:spcPts val="981"/>
                </a:spcAft>
              </a:pPr>
              <a:r>
                <a:rPr b="0" lang="en-IN" sz="2800" spc="-1" strike="noStrike">
                  <a:solidFill>
                    <a:srgbClr val="000000"/>
                  </a:solidFill>
                  <a:latin typeface="Book Antiqua"/>
                  <a:ea typeface="DejaVu Sans"/>
                </a:rPr>
                <a:t>lists</a:t>
              </a:r>
              <a:endParaRPr b="0" lang="en-IN" sz="2800" spc="-1" strike="noStrike">
                <a:latin typeface="Arial"/>
              </a:endParaRPr>
            </a:p>
          </p:txBody>
        </p:sp>
        <p:sp>
          <p:nvSpPr>
            <p:cNvPr id="106" name="CustomShape 20"/>
            <p:cNvSpPr/>
            <p:nvPr/>
          </p:nvSpPr>
          <p:spPr>
            <a:xfrm rot="17235000">
              <a:off x="4996440" y="4572720"/>
              <a:ext cx="637200" cy="5040"/>
            </a:xfrm>
            <a:custGeom>
              <a:avLst/>
              <a:gdLst/>
              <a:ahLst/>
              <a:rect l="l" t="t" r="r" b="b"/>
              <a:pathLst>
                <a:path w="638297" h="0">
                  <a:moveTo>
                    <a:pt x="0" y="3010"/>
                  </a:moveTo>
                  <a:lnTo>
                    <a:pt x="638297" y="3010"/>
                  </a:lnTo>
                </a:path>
              </a:pathLst>
            </a:custGeom>
            <a:noFill/>
            <a:ln>
              <a:solidFill>
                <a:schemeClr val="accent1">
                  <a:shade val="80000"/>
                  <a:hueOff val="0"/>
                  <a:satOff val="0"/>
                  <a:lumOff val="0"/>
                  <a:alphaOff val="0"/>
                </a:schemeClr>
              </a:solidFill>
              <a:round/>
            </a:ln>
          </p:spPr>
          <p:style>
            <a:lnRef idx="2"/>
            <a:fillRef idx="0"/>
            <a:effectRef idx="0"/>
            <a:fontRef idx="minor"/>
          </p:style>
        </p:sp>
        <p:sp>
          <p:nvSpPr>
            <p:cNvPr id="107" name="CustomShape 21"/>
            <p:cNvSpPr/>
            <p:nvPr/>
          </p:nvSpPr>
          <p:spPr>
            <a:xfrm>
              <a:off x="5410080" y="396252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2600" rIns="12600" tIns="12600" bIns="12600" anchor="ctr"/>
            <a:p>
              <a:pPr algn="ctr">
                <a:lnSpc>
                  <a:spcPct val="90000"/>
                </a:lnSpc>
                <a:spcAft>
                  <a:spcPts val="700"/>
                </a:spcAft>
              </a:pPr>
              <a:r>
                <a:rPr b="0" lang="en-IN" sz="2000" spc="-1" strike="noStrike">
                  <a:solidFill>
                    <a:srgbClr val="000000"/>
                  </a:solidFill>
                  <a:latin typeface="Book Antiqua"/>
                  <a:ea typeface="DejaVu Sans"/>
                </a:rPr>
                <a:t>Linear list</a:t>
              </a:r>
              <a:endParaRPr b="0" lang="en-IN" sz="2000" spc="-1" strike="noStrike">
                <a:latin typeface="Arial"/>
              </a:endParaRPr>
            </a:p>
          </p:txBody>
        </p:sp>
        <p:sp>
          <p:nvSpPr>
            <p:cNvPr id="108" name="CustomShape 22"/>
            <p:cNvSpPr/>
            <p:nvPr/>
          </p:nvSpPr>
          <p:spPr>
            <a:xfrm rot="16957200">
              <a:off x="6822720" y="3984480"/>
              <a:ext cx="578520" cy="5040"/>
            </a:xfrm>
            <a:custGeom>
              <a:avLst/>
              <a:gdLst/>
              <a:ahLst/>
              <a:rect l="l" t="t" r="r" b="b"/>
              <a:pathLst>
                <a:path w="579629" h="0">
                  <a:moveTo>
                    <a:pt x="0" y="3010"/>
                  </a:moveTo>
                  <a:lnTo>
                    <a:pt x="579629" y="3010"/>
                  </a:lnTo>
                </a:path>
              </a:pathLst>
            </a:custGeom>
            <a:noFill/>
            <a:ln>
              <a:solidFill>
                <a:schemeClr val="accent1">
                  <a:shade val="80000"/>
                  <a:hueOff val="0"/>
                  <a:satOff val="0"/>
                  <a:lumOff val="0"/>
                  <a:alphaOff val="0"/>
                </a:schemeClr>
              </a:solidFill>
              <a:round/>
            </a:ln>
          </p:spPr>
          <p:style>
            <a:lnRef idx="2"/>
            <a:fillRef idx="0"/>
            <a:effectRef idx="0"/>
            <a:fontRef idx="minor"/>
          </p:style>
        </p:sp>
        <p:sp>
          <p:nvSpPr>
            <p:cNvPr id="109" name="CustomShape 23"/>
            <p:cNvSpPr/>
            <p:nvPr/>
          </p:nvSpPr>
          <p:spPr>
            <a:xfrm>
              <a:off x="7176240" y="339660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5120" rIns="15120" tIns="15120" bIns="15120" anchor="ctr"/>
            <a:p>
              <a:pPr algn="ctr">
                <a:lnSpc>
                  <a:spcPct val="90000"/>
                </a:lnSpc>
                <a:spcAft>
                  <a:spcPts val="839"/>
                </a:spcAft>
              </a:pPr>
              <a:r>
                <a:rPr b="0" lang="en-IN" sz="2400" spc="-1" strike="noStrike">
                  <a:solidFill>
                    <a:srgbClr val="000000"/>
                  </a:solidFill>
                  <a:latin typeface="Book Antiqua"/>
                  <a:ea typeface="DejaVu Sans"/>
                </a:rPr>
                <a:t>stack</a:t>
              </a:r>
              <a:endParaRPr b="0" lang="en-IN" sz="2400" spc="-1" strike="noStrike">
                <a:latin typeface="Arial"/>
              </a:endParaRPr>
            </a:p>
          </p:txBody>
        </p:sp>
        <p:sp>
          <p:nvSpPr>
            <p:cNvPr id="110" name="CustomShape 24"/>
            <p:cNvSpPr/>
            <p:nvPr/>
          </p:nvSpPr>
          <p:spPr>
            <a:xfrm rot="1744800">
              <a:off x="7039440" y="4306680"/>
              <a:ext cx="162720" cy="5040"/>
            </a:xfrm>
            <a:custGeom>
              <a:avLst/>
              <a:gdLst/>
              <a:ahLst/>
              <a:rect l="l" t="t" r="r" b="b"/>
              <a:pathLst>
                <a:path w="163833" h="0">
                  <a:moveTo>
                    <a:pt x="0" y="3010"/>
                  </a:moveTo>
                  <a:lnTo>
                    <a:pt x="163833" y="3010"/>
                  </a:lnTo>
                </a:path>
              </a:pathLst>
            </a:custGeom>
            <a:noFill/>
            <a:ln>
              <a:solidFill>
                <a:schemeClr val="accent1">
                  <a:shade val="80000"/>
                  <a:hueOff val="0"/>
                  <a:satOff val="0"/>
                  <a:lumOff val="0"/>
                  <a:alphaOff val="0"/>
                </a:schemeClr>
              </a:solidFill>
              <a:round/>
            </a:ln>
          </p:spPr>
          <p:style>
            <a:lnRef idx="2"/>
            <a:fillRef idx="0"/>
            <a:effectRef idx="0"/>
            <a:fontRef idx="minor"/>
          </p:style>
        </p:sp>
        <p:sp>
          <p:nvSpPr>
            <p:cNvPr id="111" name="CustomShape 25"/>
            <p:cNvSpPr/>
            <p:nvPr/>
          </p:nvSpPr>
          <p:spPr>
            <a:xfrm>
              <a:off x="7192800" y="404208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5120" rIns="15120" tIns="15120" bIns="15120" anchor="ctr"/>
            <a:p>
              <a:pPr algn="ctr">
                <a:lnSpc>
                  <a:spcPct val="90000"/>
                </a:lnSpc>
                <a:spcAft>
                  <a:spcPts val="839"/>
                </a:spcAft>
              </a:pPr>
              <a:r>
                <a:rPr b="0" lang="en-IN" sz="2400" spc="-1" strike="noStrike">
                  <a:solidFill>
                    <a:srgbClr val="000000"/>
                  </a:solidFill>
                  <a:latin typeface="Book Antiqua"/>
                  <a:ea typeface="DejaVu Sans"/>
                </a:rPr>
                <a:t>queue</a:t>
              </a:r>
              <a:endParaRPr b="0" lang="en-IN" sz="2400" spc="-1" strike="noStrike">
                <a:latin typeface="Arial"/>
              </a:endParaRPr>
            </a:p>
          </p:txBody>
        </p:sp>
        <p:sp>
          <p:nvSpPr>
            <p:cNvPr id="112" name="CustomShape 26"/>
            <p:cNvSpPr/>
            <p:nvPr/>
          </p:nvSpPr>
          <p:spPr>
            <a:xfrm rot="4090800">
              <a:off x="5072760" y="5095080"/>
              <a:ext cx="470880" cy="5040"/>
            </a:xfrm>
            <a:custGeom>
              <a:avLst/>
              <a:gdLst/>
              <a:ahLst/>
              <a:rect l="l" t="t" r="r" b="b"/>
              <a:pathLst>
                <a:path w="471875" h="0">
                  <a:moveTo>
                    <a:pt x="0" y="3010"/>
                  </a:moveTo>
                  <a:lnTo>
                    <a:pt x="471875" y="3010"/>
                  </a:lnTo>
                </a:path>
              </a:pathLst>
            </a:custGeom>
            <a:noFill/>
            <a:ln>
              <a:solidFill>
                <a:schemeClr val="accent1">
                  <a:shade val="80000"/>
                  <a:hueOff val="0"/>
                  <a:satOff val="0"/>
                  <a:lumOff val="0"/>
                  <a:alphaOff val="0"/>
                </a:schemeClr>
              </a:solidFill>
              <a:round/>
            </a:ln>
          </p:spPr>
          <p:style>
            <a:lnRef idx="2"/>
            <a:fillRef idx="0"/>
            <a:effectRef idx="0"/>
            <a:fontRef idx="minor"/>
          </p:style>
        </p:sp>
        <p:sp>
          <p:nvSpPr>
            <p:cNvPr id="113" name="CustomShape 27"/>
            <p:cNvSpPr/>
            <p:nvPr/>
          </p:nvSpPr>
          <p:spPr>
            <a:xfrm>
              <a:off x="5396400" y="501012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2600" rIns="12600" tIns="12600" bIns="12600" anchor="ctr"/>
            <a:p>
              <a:pPr algn="ctr">
                <a:lnSpc>
                  <a:spcPct val="90000"/>
                </a:lnSpc>
                <a:spcAft>
                  <a:spcPts val="700"/>
                </a:spcAft>
              </a:pPr>
              <a:r>
                <a:rPr b="0" lang="en-IN" sz="2000" spc="-1" strike="noStrike">
                  <a:solidFill>
                    <a:srgbClr val="000000"/>
                  </a:solidFill>
                  <a:latin typeface="Book Antiqua"/>
                  <a:ea typeface="DejaVu Sans"/>
                </a:rPr>
                <a:t>Non linear list</a:t>
              </a:r>
              <a:endParaRPr b="0" lang="en-IN" sz="2000" spc="-1" strike="noStrike">
                <a:latin typeface="Arial"/>
              </a:endParaRPr>
            </a:p>
          </p:txBody>
        </p:sp>
        <p:sp>
          <p:nvSpPr>
            <p:cNvPr id="114" name="CustomShape 28"/>
            <p:cNvSpPr/>
            <p:nvPr/>
          </p:nvSpPr>
          <p:spPr>
            <a:xfrm rot="280200">
              <a:off x="7034760" y="5320440"/>
              <a:ext cx="156600" cy="5040"/>
            </a:xfrm>
            <a:custGeom>
              <a:avLst/>
              <a:gdLst/>
              <a:ahLst/>
              <a:rect l="l" t="t" r="r" b="b"/>
              <a:pathLst>
                <a:path w="157521" h="0">
                  <a:moveTo>
                    <a:pt x="0" y="3010"/>
                  </a:moveTo>
                  <a:lnTo>
                    <a:pt x="157521" y="3010"/>
                  </a:lnTo>
                </a:path>
              </a:pathLst>
            </a:custGeom>
            <a:noFill/>
            <a:ln>
              <a:solidFill>
                <a:schemeClr val="accent1">
                  <a:shade val="80000"/>
                  <a:hueOff val="0"/>
                  <a:satOff val="0"/>
                  <a:lumOff val="0"/>
                  <a:alphaOff val="0"/>
                </a:schemeClr>
              </a:solidFill>
              <a:round/>
            </a:ln>
          </p:spPr>
          <p:style>
            <a:lnRef idx="2"/>
            <a:fillRef idx="0"/>
            <a:effectRef idx="0"/>
            <a:fontRef idx="minor"/>
          </p:style>
        </p:sp>
        <p:sp>
          <p:nvSpPr>
            <p:cNvPr id="115" name="CustomShape 29"/>
            <p:cNvSpPr/>
            <p:nvPr/>
          </p:nvSpPr>
          <p:spPr>
            <a:xfrm>
              <a:off x="7192800" y="502272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5120" rIns="15120" tIns="15120" bIns="15120" anchor="ctr"/>
            <a:p>
              <a:pPr algn="ctr">
                <a:lnSpc>
                  <a:spcPct val="90000"/>
                </a:lnSpc>
                <a:spcAft>
                  <a:spcPts val="839"/>
                </a:spcAft>
              </a:pPr>
              <a:r>
                <a:rPr b="0" lang="en-IN" sz="2400" spc="-1" strike="noStrike">
                  <a:solidFill>
                    <a:srgbClr val="000000"/>
                  </a:solidFill>
                  <a:latin typeface="Book Antiqua"/>
                  <a:ea typeface="DejaVu Sans"/>
                </a:rPr>
                <a:t>graph</a:t>
              </a:r>
              <a:endParaRPr b="0" lang="en-IN" sz="2400" spc="-1" strike="noStrike">
                <a:latin typeface="Arial"/>
              </a:endParaRPr>
            </a:p>
          </p:txBody>
        </p:sp>
        <p:sp>
          <p:nvSpPr>
            <p:cNvPr id="116" name="CustomShape 30"/>
            <p:cNvSpPr/>
            <p:nvPr/>
          </p:nvSpPr>
          <p:spPr>
            <a:xfrm rot="4713000">
              <a:off x="6719400" y="5702400"/>
              <a:ext cx="789480" cy="5040"/>
            </a:xfrm>
            <a:custGeom>
              <a:avLst/>
              <a:gdLst/>
              <a:ahLst/>
              <a:rect l="l" t="t" r="r" b="b"/>
              <a:pathLst>
                <a:path w="790572" h="0">
                  <a:moveTo>
                    <a:pt x="0" y="3010"/>
                  </a:moveTo>
                  <a:lnTo>
                    <a:pt x="790572" y="3010"/>
                  </a:lnTo>
                </a:path>
              </a:pathLst>
            </a:custGeom>
            <a:noFill/>
            <a:ln>
              <a:solidFill>
                <a:schemeClr val="accent1">
                  <a:shade val="80000"/>
                  <a:hueOff val="0"/>
                  <a:satOff val="0"/>
                  <a:lumOff val="0"/>
                  <a:alphaOff val="0"/>
                </a:schemeClr>
              </a:solidFill>
              <a:round/>
            </a:ln>
          </p:spPr>
          <p:style>
            <a:lnRef idx="2"/>
            <a:fillRef idx="0"/>
            <a:effectRef idx="0"/>
            <a:fontRef idx="minor"/>
          </p:style>
        </p:sp>
        <p:sp>
          <p:nvSpPr>
            <p:cNvPr id="117" name="CustomShape 31"/>
            <p:cNvSpPr/>
            <p:nvPr/>
          </p:nvSpPr>
          <p:spPr>
            <a:xfrm>
              <a:off x="7192800" y="578484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5120" rIns="15120" tIns="15120" bIns="15120" anchor="ctr"/>
            <a:p>
              <a:pPr algn="ctr">
                <a:lnSpc>
                  <a:spcPct val="90000"/>
                </a:lnSpc>
                <a:spcAft>
                  <a:spcPts val="839"/>
                </a:spcAft>
              </a:pPr>
              <a:r>
                <a:rPr b="0" lang="en-IN" sz="2400" spc="-1" strike="noStrike">
                  <a:solidFill>
                    <a:srgbClr val="000000"/>
                  </a:solidFill>
                  <a:latin typeface="Book Antiqua"/>
                  <a:ea typeface="DejaVu Sans"/>
                </a:rPr>
                <a:t>trees</a:t>
              </a:r>
              <a:endParaRPr b="0" lang="en-IN" sz="2400" spc="-1" strike="noStrike">
                <a:latin typeface="Arial"/>
              </a:endParaRPr>
            </a:p>
          </p:txBody>
        </p:sp>
        <p:sp>
          <p:nvSpPr>
            <p:cNvPr id="118" name="CustomShape 32"/>
            <p:cNvSpPr/>
            <p:nvPr/>
          </p:nvSpPr>
          <p:spPr>
            <a:xfrm rot="4954800">
              <a:off x="2693160" y="5064120"/>
              <a:ext cx="1606320" cy="5040"/>
            </a:xfrm>
            <a:custGeom>
              <a:avLst/>
              <a:gdLst/>
              <a:ahLst/>
              <a:rect l="l" t="t" r="r" b="b"/>
              <a:pathLst>
                <a:path w="1607354" h="0">
                  <a:moveTo>
                    <a:pt x="0" y="3010"/>
                  </a:moveTo>
                  <a:lnTo>
                    <a:pt x="1607354" y="3010"/>
                  </a:lnTo>
                </a:path>
              </a:pathLst>
            </a:custGeom>
            <a:noFill/>
            <a:ln>
              <a:solidFill>
                <a:schemeClr val="accent1">
                  <a:shade val="80000"/>
                  <a:hueOff val="0"/>
                  <a:satOff val="0"/>
                  <a:lumOff val="0"/>
                  <a:alphaOff val="0"/>
                </a:schemeClr>
              </a:solidFill>
              <a:round/>
            </a:ln>
          </p:spPr>
          <p:style>
            <a:lnRef idx="2"/>
            <a:fillRef idx="0"/>
            <a:effectRef idx="0"/>
            <a:fontRef idx="minor"/>
          </p:style>
        </p:sp>
        <p:sp>
          <p:nvSpPr>
            <p:cNvPr id="119" name="CustomShape 33"/>
            <p:cNvSpPr/>
            <p:nvPr/>
          </p:nvSpPr>
          <p:spPr>
            <a:xfrm>
              <a:off x="3599640" y="5556240"/>
              <a:ext cx="1638360" cy="614880"/>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lin ang="0"/>
            </a:gradFill>
            <a:ln>
              <a:noFill/>
            </a:ln>
            <a:effectLst>
              <a:outerShdw algn="tl" blurRad="130000" dir="2700000" dist="101600" rotWithShape="0">
                <a:srgbClr val="000000">
                  <a:alpha val="35000"/>
                </a:srgbClr>
              </a:outerShdw>
            </a:effectLst>
            <a:scene3d>
              <a:camera prst="orthographicFront"/>
              <a:lightRig dir="t" rig="flat"/>
            </a:scene3d>
            <a:sp3d prstMaterial="dkEdge">
              <a:bevelT w="8200" h="38100"/>
            </a:sp3d>
          </p:spPr>
          <p:style>
            <a:lnRef idx="0"/>
            <a:fillRef idx="0"/>
            <a:effectRef idx="1"/>
            <a:fontRef idx="minor"/>
          </p:style>
          <p:txBody>
            <a:bodyPr lIns="17640" rIns="17640" tIns="17640" bIns="17640" anchor="ctr"/>
            <a:p>
              <a:pPr algn="ctr">
                <a:lnSpc>
                  <a:spcPct val="90000"/>
                </a:lnSpc>
                <a:spcAft>
                  <a:spcPts val="981"/>
                </a:spcAft>
              </a:pPr>
              <a:r>
                <a:rPr b="0" lang="en-IN" sz="2800" spc="-1" strike="noStrike">
                  <a:solidFill>
                    <a:srgbClr val="000000"/>
                  </a:solidFill>
                  <a:latin typeface="Book Antiqua"/>
                  <a:ea typeface="DejaVu Sans"/>
                </a:rPr>
                <a:t>files</a:t>
              </a:r>
              <a:endParaRPr b="0" lang="en-IN" sz="2800" spc="-1" strike="noStrike">
                <a:latin typeface="Arial"/>
              </a:endParaRPr>
            </a:p>
          </p:txBody>
        </p:sp>
      </p:grpSp>
      <p:grpSp>
        <p:nvGrpSpPr>
          <p:cNvPr id="120" name="Group 34"/>
          <p:cNvGrpSpPr/>
          <p:nvPr/>
        </p:nvGrpSpPr>
        <p:grpSpPr>
          <a:xfrm>
            <a:off x="0" y="0"/>
            <a:ext cx="36000" cy="36000"/>
            <a:chOff x="0" y="0"/>
            <a:chExt cx="36000" cy="36000"/>
          </a:xfrm>
        </p:grpSpPr>
      </p:grpSp>
    </p:spTree>
  </p:cSld>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10">
                                  <p:stCondLst>
                                    <p:cond delay="0"/>
                                  </p:stCondLst>
                                  <p:childTnLst>
                                    <p:set>
                                      <p:cBhvr>
                                        <p:cTn id="106" dur="1" fill="hold">
                                          <p:stCondLst>
                                            <p:cond delay="0"/>
                                          </p:stCondLst>
                                        </p:cTn>
                                        <p:tgtEl>
                                          <p:spTgt spid="87"/>
                                        </p:tgtEl>
                                        <p:attrNameLst>
                                          <p:attrName>style.visibility</p:attrName>
                                        </p:attrNameLst>
                                      </p:cBhvr>
                                      <p:to>
                                        <p:strVal val="visible"/>
                                      </p:to>
                                    </p:set>
                                    <p:animEffect filter="fade" transition="in">
                                      <p:cBhvr additive="repl">
                                        <p:cTn id="107" dur="2000"/>
                                        <p:tgtEl>
                                          <p:spTgt spid="8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04920" y="-1522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Stack</a:t>
            </a:r>
            <a:endParaRPr b="0" lang="en-IN" sz="4100" spc="-1" strike="noStrike">
              <a:latin typeface="Arial"/>
            </a:endParaRPr>
          </a:p>
        </p:txBody>
      </p:sp>
      <p:sp>
        <p:nvSpPr>
          <p:cNvPr id="122" name="CustomShape 2"/>
          <p:cNvSpPr/>
          <p:nvPr/>
        </p:nvSpPr>
        <p:spPr>
          <a:xfrm>
            <a:off x="457200" y="1219320"/>
            <a:ext cx="8228520" cy="5333040"/>
          </a:xfrm>
          <a:prstGeom prst="rect">
            <a:avLst/>
          </a:prstGeom>
          <a:noFill/>
          <a:ln>
            <a:noFill/>
          </a:ln>
        </p:spPr>
        <p:style>
          <a:lnRef idx="0"/>
          <a:fillRef idx="0"/>
          <a:effectRef idx="0"/>
          <a:fontRef idx="minor"/>
        </p:style>
        <p:txBody>
          <a:bodyPr lIns="90000" rIns="90000" tIns="45000" bIns="45000"/>
          <a:p>
            <a:pPr marL="548640" indent="-410400">
              <a:lnSpc>
                <a:spcPct val="100000"/>
              </a:lnSpc>
              <a:spcBef>
                <a:spcPts val="519"/>
              </a:spcBef>
              <a:buClr>
                <a:srgbClr val="f9f9f9"/>
              </a:buClr>
              <a:buSzPct val="65000"/>
              <a:buFont typeface="Wingdings 2" charset="2"/>
              <a:buChar char=""/>
            </a:pPr>
            <a:r>
              <a:rPr b="1" lang="en-IN" sz="2600" spc="-1" strike="noStrike">
                <a:solidFill>
                  <a:srgbClr val="ffffff"/>
                </a:solidFill>
                <a:latin typeface="Book Antiqua"/>
                <a:ea typeface="DejaVu Sans"/>
              </a:rPr>
              <a:t>Stack Implementation</a:t>
            </a:r>
            <a:endParaRPr b="0" lang="en-IN" sz="2600" spc="-1" strike="noStrike">
              <a:latin typeface="Arial"/>
            </a:endParaRPr>
          </a:p>
          <a:p>
            <a:pPr>
              <a:lnSpc>
                <a:spcPct val="100000"/>
              </a:lnSpc>
              <a:spcBef>
                <a:spcPts val="519"/>
              </a:spcBef>
            </a:pPr>
            <a:endParaRPr b="0" lang="en-IN" sz="2600" spc="-1" strike="noStrike">
              <a:latin typeface="Arial"/>
            </a:endParaRPr>
          </a:p>
          <a:p>
            <a:pPr lvl="1" marL="868680" indent="-282240">
              <a:lnSpc>
                <a:spcPct val="100000"/>
              </a:lnSpc>
              <a:spcBef>
                <a:spcPts val="519"/>
              </a:spcBef>
              <a:buClr>
                <a:srgbClr val="ffffff"/>
              </a:buClr>
              <a:buSzPct val="80000"/>
              <a:buFont typeface="Wingdings 2" charset="2"/>
              <a:buChar char=""/>
            </a:pPr>
            <a:r>
              <a:rPr b="0" lang="en-IN" sz="2600" spc="-1" strike="noStrike">
                <a:solidFill>
                  <a:srgbClr val="ffffff"/>
                </a:solidFill>
                <a:latin typeface="Book Antiqua"/>
                <a:ea typeface="DejaVu Sans"/>
              </a:rPr>
              <a:t>Static Implementation (using arrays)</a:t>
            </a:r>
            <a:endParaRPr b="0" lang="en-IN" sz="2600" spc="-1" strike="noStrike">
              <a:latin typeface="Arial"/>
            </a:endParaRPr>
          </a:p>
          <a:p>
            <a:pPr lvl="2" marL="1134000" indent="-227520">
              <a:lnSpc>
                <a:spcPct val="100000"/>
              </a:lnSpc>
              <a:spcBef>
                <a:spcPts val="519"/>
              </a:spcBef>
              <a:buClr>
                <a:srgbClr val="ffffff"/>
              </a:buClr>
              <a:buSzPct val="95000"/>
              <a:buFont typeface="Wingdings" charset="2"/>
              <a:buChar char=""/>
            </a:pPr>
            <a:r>
              <a:rPr b="0" lang="en-IN" sz="2600" spc="-1" strike="noStrike">
                <a:solidFill>
                  <a:srgbClr val="ffffff"/>
                </a:solidFill>
                <a:latin typeface="Book Antiqua"/>
                <a:ea typeface="DejaVu Sans"/>
              </a:rPr>
              <a:t>Not a flexible way </a:t>
            </a:r>
            <a:endParaRPr b="0" lang="en-IN" sz="2600" spc="-1" strike="noStrike">
              <a:latin typeface="Arial"/>
            </a:endParaRPr>
          </a:p>
          <a:p>
            <a:pPr lvl="2" marL="1134000" indent="-227520">
              <a:lnSpc>
                <a:spcPct val="100000"/>
              </a:lnSpc>
              <a:spcBef>
                <a:spcPts val="519"/>
              </a:spcBef>
              <a:buClr>
                <a:srgbClr val="ffffff"/>
              </a:buClr>
              <a:buSzPct val="95000"/>
              <a:buFont typeface="Wingdings" charset="2"/>
              <a:buChar char=""/>
            </a:pPr>
            <a:r>
              <a:rPr b="0" lang="en-IN" sz="2600" spc="-1" strike="noStrike">
                <a:solidFill>
                  <a:srgbClr val="ffffff"/>
                </a:solidFill>
                <a:latin typeface="Book Antiqua"/>
                <a:ea typeface="DejaVu Sans"/>
              </a:rPr>
              <a:t>Will not allow to shrink or grow array size</a:t>
            </a:r>
            <a:endParaRPr b="0" lang="en-IN" sz="2600" spc="-1" strike="noStrike">
              <a:latin typeface="Arial"/>
            </a:endParaRPr>
          </a:p>
          <a:p>
            <a:pPr lvl="2" marL="1134000" indent="-227520">
              <a:lnSpc>
                <a:spcPct val="100000"/>
              </a:lnSpc>
              <a:spcBef>
                <a:spcPts val="519"/>
              </a:spcBef>
              <a:buClr>
                <a:srgbClr val="ffffff"/>
              </a:buClr>
              <a:buSzPct val="95000"/>
              <a:buFont typeface="Wingdings" charset="2"/>
              <a:buChar char=""/>
            </a:pPr>
            <a:r>
              <a:rPr b="0" lang="en-IN" sz="2600" spc="-1" strike="noStrike">
                <a:solidFill>
                  <a:srgbClr val="ffffff"/>
                </a:solidFill>
                <a:latin typeface="Book Antiqua"/>
                <a:ea typeface="DejaVu Sans"/>
              </a:rPr>
              <a:t>Not an effective way when optimization is concerned(memory utilization)</a:t>
            </a:r>
            <a:endParaRPr b="0" lang="en-IN" sz="2600" spc="-1" strike="noStrike">
              <a:latin typeface="Arial"/>
            </a:endParaRPr>
          </a:p>
          <a:p>
            <a:pPr>
              <a:lnSpc>
                <a:spcPct val="100000"/>
              </a:lnSpc>
            </a:pPr>
            <a:endParaRPr b="0" lang="en-IN" sz="2600" spc="-1" strike="noStrike">
              <a:latin typeface="Arial"/>
            </a:endParaRPr>
          </a:p>
          <a:p>
            <a:pPr lvl="1" marL="868680" indent="-282240">
              <a:lnSpc>
                <a:spcPct val="100000"/>
              </a:lnSpc>
              <a:spcBef>
                <a:spcPts val="519"/>
              </a:spcBef>
              <a:buClr>
                <a:srgbClr val="ffffff"/>
              </a:buClr>
              <a:buSzPct val="80000"/>
              <a:buFont typeface="Wingdings 2" charset="2"/>
              <a:buChar char=""/>
            </a:pPr>
            <a:r>
              <a:rPr b="0" lang="en-IN" sz="2600" spc="-1" strike="noStrike">
                <a:solidFill>
                  <a:srgbClr val="ffffff"/>
                </a:solidFill>
                <a:latin typeface="Book Antiqua"/>
                <a:ea typeface="DejaVu Sans"/>
              </a:rPr>
              <a:t>Dynamic Implementation(using Pointers)</a:t>
            </a:r>
            <a:endParaRPr b="0" lang="en-IN" sz="2600" spc="-1" strike="noStrike">
              <a:latin typeface="Arial"/>
            </a:endParaRPr>
          </a:p>
          <a:p>
            <a:pPr lvl="2" marL="1134000" indent="-227520">
              <a:lnSpc>
                <a:spcPct val="100000"/>
              </a:lnSpc>
              <a:spcBef>
                <a:spcPts val="519"/>
              </a:spcBef>
              <a:buClr>
                <a:srgbClr val="ffffff"/>
              </a:buClr>
              <a:buSzPct val="95000"/>
              <a:buFont typeface="Wingdings" charset="2"/>
              <a:buChar char=""/>
            </a:pPr>
            <a:r>
              <a:rPr b="0" lang="en-IN" sz="2600" spc="-1" strike="noStrike">
                <a:solidFill>
                  <a:srgbClr val="ffffff"/>
                </a:solidFill>
                <a:latin typeface="Book Antiqua"/>
                <a:ea typeface="DejaVu Sans"/>
              </a:rPr>
              <a:t> </a:t>
            </a:r>
            <a:endParaRPr b="0" lang="en-IN" sz="2600" spc="-1" strike="noStrike">
              <a:latin typeface="Arial"/>
            </a:endParaRPr>
          </a:p>
        </p:txBody>
      </p:sp>
    </p:spTree>
  </p:cSld>
  <p:timing>
    <p:tnLst>
      <p:par>
        <p:cTn id="108" dur="indefinite" restart="never" nodeType="tmRoot">
          <p:childTnLst>
            <p:seq>
              <p:cTn id="109" dur="indefinite" nodeType="mainSeq">
                <p:childTnLst>
                  <p:par>
                    <p:cTn id="110" fill="hold">
                      <p:stCondLst>
                        <p:cond delay="indefinite"/>
                      </p:stCondLst>
                      <p:childTnLst>
                        <p:par>
                          <p:cTn id="111" fill="hold">
                            <p:stCondLst>
                              <p:cond delay="0"/>
                            </p:stCondLst>
                            <p:childTnLst>
                              <p:par>
                                <p:cTn id="112" nodeType="clickEffect" fill="hold" presetClass="entr" presetID="2" presetSubtype="4">
                                  <p:stCondLst>
                                    <p:cond delay="0"/>
                                  </p:stCondLst>
                                  <p:childTnLst>
                                    <p:set>
                                      <p:cBhvr>
                                        <p:cTn id="113" dur="1" fill="hold">
                                          <p:stCondLst>
                                            <p:cond delay="0"/>
                                          </p:stCondLst>
                                        </p:cTn>
                                        <p:tgtEl>
                                          <p:spTgt spid="121"/>
                                        </p:tgtEl>
                                        <p:attrNameLst>
                                          <p:attrName>style.visibility</p:attrName>
                                        </p:attrNameLst>
                                      </p:cBhvr>
                                      <p:to>
                                        <p:strVal val="visible"/>
                                      </p:to>
                                    </p:set>
                                    <p:anim calcmode="lin" valueType="num">
                                      <p:cBhvr additive="repl">
                                        <p:cTn id="114" dur="500" fill="hold"/>
                                        <p:tgtEl>
                                          <p:spTgt spid="121"/>
                                        </p:tgtEl>
                                        <p:attrNameLst>
                                          <p:attrName>ppt_x</p:attrName>
                                        </p:attrNameLst>
                                      </p:cBhvr>
                                      <p:tavLst>
                                        <p:tav tm="0">
                                          <p:val>
                                            <p:strVal val="#ppt_x"/>
                                          </p:val>
                                        </p:tav>
                                        <p:tav tm="100000">
                                          <p:val>
                                            <p:strVal val="#ppt_x"/>
                                          </p:val>
                                        </p:tav>
                                      </p:tavLst>
                                    </p:anim>
                                    <p:anim calcmode="lin" valueType="num">
                                      <p:cBhvr additive="repl">
                                        <p:cTn id="115"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22" presetSubtype="4">
                                  <p:stCondLst>
                                    <p:cond delay="0"/>
                                  </p:stCondLst>
                                  <p:childTnLst>
                                    <p:set>
                                      <p:cBhvr>
                                        <p:cTn id="119" dur="1" fill="hold">
                                          <p:stCondLst>
                                            <p:cond delay="0"/>
                                          </p:stCondLst>
                                        </p:cTn>
                                        <p:tgtEl>
                                          <p:spTgt spid="122">
                                            <p:txEl>
                                              <p:pRg st="0" end="0"/>
                                            </p:txEl>
                                          </p:spTgt>
                                        </p:tgtEl>
                                        <p:attrNameLst>
                                          <p:attrName>style.visibility</p:attrName>
                                        </p:attrNameLst>
                                      </p:cBhvr>
                                      <p:to>
                                        <p:strVal val="visible"/>
                                      </p:to>
                                    </p:set>
                                    <p:animEffect filter="wipe(down)" transition="in">
                                      <p:cBhvr additive="repl">
                                        <p:cTn id="120" dur="500"/>
                                        <p:tgtEl>
                                          <p:spTgt spid="122">
                                            <p:txEl>
                                              <p:pRg st="0" end="0"/>
                                            </p:txEl>
                                          </p:spTgt>
                                        </p:tgtEl>
                                      </p:cBhvr>
                                    </p:animEffect>
                                  </p:childTnLst>
                                </p:cTn>
                              </p:par>
                              <p:par>
                                <p:cTn id="121" nodeType="withEffect" fill="hold" presetClass="entr" presetID="22" presetSubtype="4">
                                  <p:stCondLst>
                                    <p:cond delay="0"/>
                                  </p:stCondLst>
                                  <p:childTnLst>
                                    <p:set>
                                      <p:cBhvr>
                                        <p:cTn id="122" dur="1" fill="hold">
                                          <p:stCondLst>
                                            <p:cond delay="0"/>
                                          </p:stCondLst>
                                        </p:cTn>
                                        <p:tgtEl>
                                          <p:spTgt spid="122">
                                            <p:txEl>
                                              <p:pRg st="2" end="2"/>
                                            </p:txEl>
                                          </p:spTgt>
                                        </p:tgtEl>
                                        <p:attrNameLst>
                                          <p:attrName>style.visibility</p:attrName>
                                        </p:attrNameLst>
                                      </p:cBhvr>
                                      <p:to>
                                        <p:strVal val="visible"/>
                                      </p:to>
                                    </p:set>
                                    <p:animEffect filter="wipe(down)" transition="in">
                                      <p:cBhvr additive="repl">
                                        <p:cTn id="123" dur="500"/>
                                        <p:tgtEl>
                                          <p:spTgt spid="122">
                                            <p:txEl>
                                              <p:pRg st="2" end="2"/>
                                            </p:txEl>
                                          </p:spTgt>
                                        </p:tgtEl>
                                      </p:cBhvr>
                                    </p:animEffect>
                                  </p:childTnLst>
                                </p:cTn>
                              </p:par>
                              <p:par>
                                <p:cTn id="124" nodeType="withEffect" fill="hold" presetClass="entr" presetID="22" presetSubtype="4">
                                  <p:stCondLst>
                                    <p:cond delay="0"/>
                                  </p:stCondLst>
                                  <p:childTnLst>
                                    <p:set>
                                      <p:cBhvr>
                                        <p:cTn id="125" dur="1" fill="hold">
                                          <p:stCondLst>
                                            <p:cond delay="0"/>
                                          </p:stCondLst>
                                        </p:cTn>
                                        <p:tgtEl>
                                          <p:spTgt spid="122">
                                            <p:txEl>
                                              <p:pRg st="3" end="3"/>
                                            </p:txEl>
                                          </p:spTgt>
                                        </p:tgtEl>
                                        <p:attrNameLst>
                                          <p:attrName>style.visibility</p:attrName>
                                        </p:attrNameLst>
                                      </p:cBhvr>
                                      <p:to>
                                        <p:strVal val="visible"/>
                                      </p:to>
                                    </p:set>
                                    <p:animEffect filter="wipe(down)" transition="in">
                                      <p:cBhvr additive="repl">
                                        <p:cTn id="126" dur="500"/>
                                        <p:tgtEl>
                                          <p:spTgt spid="122">
                                            <p:txEl>
                                              <p:pRg st="3" end="3"/>
                                            </p:txEl>
                                          </p:spTgt>
                                        </p:tgtEl>
                                      </p:cBhvr>
                                    </p:animEffect>
                                  </p:childTnLst>
                                </p:cTn>
                              </p:par>
                              <p:par>
                                <p:cTn id="127" nodeType="withEffect" fill="hold" presetClass="entr" presetID="22" presetSubtype="4">
                                  <p:stCondLst>
                                    <p:cond delay="0"/>
                                  </p:stCondLst>
                                  <p:childTnLst>
                                    <p:set>
                                      <p:cBhvr>
                                        <p:cTn id="128" dur="1" fill="hold">
                                          <p:stCondLst>
                                            <p:cond delay="0"/>
                                          </p:stCondLst>
                                        </p:cTn>
                                        <p:tgtEl>
                                          <p:spTgt spid="122">
                                            <p:txEl>
                                              <p:pRg st="4" end="4"/>
                                            </p:txEl>
                                          </p:spTgt>
                                        </p:tgtEl>
                                        <p:attrNameLst>
                                          <p:attrName>style.visibility</p:attrName>
                                        </p:attrNameLst>
                                      </p:cBhvr>
                                      <p:to>
                                        <p:strVal val="visible"/>
                                      </p:to>
                                    </p:set>
                                    <p:animEffect filter="wipe(down)" transition="in">
                                      <p:cBhvr additive="repl">
                                        <p:cTn id="129" dur="500"/>
                                        <p:tgtEl>
                                          <p:spTgt spid="122">
                                            <p:txEl>
                                              <p:pRg st="4" end="4"/>
                                            </p:txEl>
                                          </p:spTgt>
                                        </p:tgtEl>
                                      </p:cBhvr>
                                    </p:animEffect>
                                  </p:childTnLst>
                                </p:cTn>
                              </p:par>
                              <p:par>
                                <p:cTn id="130" nodeType="withEffect" fill="hold" presetClass="entr" presetID="22" presetSubtype="4">
                                  <p:stCondLst>
                                    <p:cond delay="0"/>
                                  </p:stCondLst>
                                  <p:childTnLst>
                                    <p:set>
                                      <p:cBhvr>
                                        <p:cTn id="131" dur="1" fill="hold">
                                          <p:stCondLst>
                                            <p:cond delay="0"/>
                                          </p:stCondLst>
                                        </p:cTn>
                                        <p:tgtEl>
                                          <p:spTgt spid="122">
                                            <p:txEl>
                                              <p:pRg st="5" end="5"/>
                                            </p:txEl>
                                          </p:spTgt>
                                        </p:tgtEl>
                                        <p:attrNameLst>
                                          <p:attrName>style.visibility</p:attrName>
                                        </p:attrNameLst>
                                      </p:cBhvr>
                                      <p:to>
                                        <p:strVal val="visible"/>
                                      </p:to>
                                    </p:set>
                                    <p:animEffect filter="wipe(down)" transition="in">
                                      <p:cBhvr additive="repl">
                                        <p:cTn id="132" dur="500"/>
                                        <p:tgtEl>
                                          <p:spTgt spid="122">
                                            <p:txEl>
                                              <p:pRg st="5" end="5"/>
                                            </p:txEl>
                                          </p:spTgt>
                                        </p:tgtEl>
                                      </p:cBhvr>
                                    </p:animEffect>
                                  </p:childTnLst>
                                </p:cTn>
                              </p:par>
                              <p:par>
                                <p:cTn id="133" nodeType="withEffect" fill="hold" presetClass="entr" presetID="22" presetSubtype="4">
                                  <p:stCondLst>
                                    <p:cond delay="0"/>
                                  </p:stCondLst>
                                  <p:childTnLst>
                                    <p:set>
                                      <p:cBhvr>
                                        <p:cTn id="134" dur="1" fill="hold">
                                          <p:stCondLst>
                                            <p:cond delay="0"/>
                                          </p:stCondLst>
                                        </p:cTn>
                                        <p:tgtEl>
                                          <p:spTgt spid="122">
                                            <p:txEl>
                                              <p:pRg st="7" end="7"/>
                                            </p:txEl>
                                          </p:spTgt>
                                        </p:tgtEl>
                                        <p:attrNameLst>
                                          <p:attrName>style.visibility</p:attrName>
                                        </p:attrNameLst>
                                      </p:cBhvr>
                                      <p:to>
                                        <p:strVal val="visible"/>
                                      </p:to>
                                    </p:set>
                                    <p:animEffect filter="wipe(down)" transition="in">
                                      <p:cBhvr additive="repl">
                                        <p:cTn id="135" dur="500"/>
                                        <p:tgtEl>
                                          <p:spTgt spid="122">
                                            <p:txEl>
                                              <p:pRg st="7" end="7"/>
                                            </p:txEl>
                                          </p:spTgt>
                                        </p:tgtEl>
                                      </p:cBhvr>
                                    </p:animEffect>
                                  </p:childTnLst>
                                </p:cTn>
                              </p:par>
                              <p:par>
                                <p:cTn id="136" nodeType="withEffect" fill="hold" presetClass="entr" presetID="22" presetSubtype="4">
                                  <p:stCondLst>
                                    <p:cond delay="0"/>
                                  </p:stCondLst>
                                  <p:childTnLst>
                                    <p:set>
                                      <p:cBhvr>
                                        <p:cTn id="137" dur="1" fill="hold">
                                          <p:stCondLst>
                                            <p:cond delay="0"/>
                                          </p:stCondLst>
                                        </p:cTn>
                                        <p:tgtEl>
                                          <p:spTgt spid="122">
                                            <p:txEl>
                                              <p:pRg st="8" end="8"/>
                                            </p:txEl>
                                          </p:spTgt>
                                        </p:tgtEl>
                                        <p:attrNameLst>
                                          <p:attrName>style.visibility</p:attrName>
                                        </p:attrNameLst>
                                      </p:cBhvr>
                                      <p:to>
                                        <p:strVal val="visible"/>
                                      </p:to>
                                    </p:set>
                                    <p:animEffect filter="wipe(down)" transition="in">
                                      <p:cBhvr additive="repl">
                                        <p:cTn id="138" dur="500"/>
                                        <p:tgtEl>
                                          <p:spTgt spid="122">
                                            <p:txEl>
                                              <p:pRg st="8" end="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Applications of Stack</a:t>
            </a:r>
            <a:endParaRPr b="0" lang="en-IN" sz="4100" spc="-1" strike="noStrike">
              <a:latin typeface="Arial"/>
            </a:endParaRPr>
          </a:p>
        </p:txBody>
      </p:sp>
      <p:sp>
        <p:nvSpPr>
          <p:cNvPr id="124" name="CustomShape 2"/>
          <p:cNvSpPr/>
          <p:nvPr/>
        </p:nvSpPr>
        <p:spPr>
          <a:xfrm>
            <a:off x="457200" y="1600200"/>
            <a:ext cx="8228520" cy="470808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endParaRPr b="0" lang="en-IN" sz="1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Implicit use in recursion</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Explicit use in non recursive function</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Expression conversion and evaluation </a:t>
            </a:r>
            <a:endParaRPr b="0" lang="en-IN" sz="2800" spc="-1" strike="noStrike">
              <a:latin typeface="Arial"/>
            </a:endParaRPr>
          </a:p>
        </p:txBody>
      </p:sp>
    </p:spTree>
  </p:cSld>
  <p:timing>
    <p:tnLst>
      <p:par>
        <p:cTn id="139" dur="indefinite" restart="never" nodeType="tmRoot">
          <p:childTnLst>
            <p:seq>
              <p:cTn id="140" dur="indefinite" nodeType="mainSeq">
                <p:childTnLst>
                  <p:par>
                    <p:cTn id="141" fill="hold">
                      <p:stCondLst>
                        <p:cond delay="indefinite"/>
                      </p:stCondLst>
                      <p:childTnLst>
                        <p:par>
                          <p:cTn id="142" fill="hold">
                            <p:stCondLst>
                              <p:cond delay="0"/>
                            </p:stCondLst>
                            <p:childTnLst>
                              <p:par>
                                <p:cTn id="143" nodeType="clickEffect" fill="hold" presetClass="entr" presetID="2" presetSubtype="4">
                                  <p:stCondLst>
                                    <p:cond delay="0"/>
                                  </p:stCondLst>
                                  <p:childTnLst>
                                    <p:set>
                                      <p:cBhvr>
                                        <p:cTn id="144" dur="1" fill="hold">
                                          <p:stCondLst>
                                            <p:cond delay="0"/>
                                          </p:stCondLst>
                                        </p:cTn>
                                        <p:tgtEl>
                                          <p:spTgt spid="123"/>
                                        </p:tgtEl>
                                        <p:attrNameLst>
                                          <p:attrName>style.visibility</p:attrName>
                                        </p:attrNameLst>
                                      </p:cBhvr>
                                      <p:to>
                                        <p:strVal val="visible"/>
                                      </p:to>
                                    </p:set>
                                    <p:anim calcmode="lin" valueType="num">
                                      <p:cBhvr additive="repl">
                                        <p:cTn id="145" dur="500" fill="hold"/>
                                        <p:tgtEl>
                                          <p:spTgt spid="123"/>
                                        </p:tgtEl>
                                        <p:attrNameLst>
                                          <p:attrName>ppt_x</p:attrName>
                                        </p:attrNameLst>
                                      </p:cBhvr>
                                      <p:tavLst>
                                        <p:tav tm="0">
                                          <p:val>
                                            <p:strVal val="#ppt_x"/>
                                          </p:val>
                                        </p:tav>
                                        <p:tav tm="100000">
                                          <p:val>
                                            <p:strVal val="#ppt_x"/>
                                          </p:val>
                                        </p:tav>
                                      </p:tavLst>
                                    </p:anim>
                                    <p:anim calcmode="lin" valueType="num">
                                      <p:cBhvr additive="repl">
                                        <p:cTn id="146"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2" presetSubtype="4">
                                  <p:stCondLst>
                                    <p:cond delay="0"/>
                                  </p:stCondLst>
                                  <p:childTnLst>
                                    <p:set>
                                      <p:cBhvr>
                                        <p:cTn id="150" dur="1" fill="hold">
                                          <p:stCondLst>
                                            <p:cond delay="0"/>
                                          </p:stCondLst>
                                        </p:cTn>
                                        <p:tgtEl>
                                          <p:spTgt spid="124">
                                            <p:txEl>
                                              <p:pRg st="1" end="1"/>
                                            </p:txEl>
                                          </p:spTgt>
                                        </p:tgtEl>
                                        <p:attrNameLst>
                                          <p:attrName>style.visibility</p:attrName>
                                        </p:attrNameLst>
                                      </p:cBhvr>
                                      <p:to>
                                        <p:strVal val="visible"/>
                                      </p:to>
                                    </p:set>
                                    <p:anim calcmode="lin" valueType="num">
                                      <p:cBhvr additive="repl">
                                        <p:cTn id="151" dur="500" fill="hold"/>
                                        <p:tgtEl>
                                          <p:spTgt spid="124">
                                            <p:txEl>
                                              <p:pRg st="1" end="1"/>
                                            </p:txEl>
                                          </p:spTgt>
                                        </p:tgtEl>
                                        <p:attrNameLst>
                                          <p:attrName>ppt_x</p:attrName>
                                        </p:attrNameLst>
                                      </p:cBhvr>
                                      <p:tavLst>
                                        <p:tav tm="0">
                                          <p:val>
                                            <p:strVal val="#ppt_x"/>
                                          </p:val>
                                        </p:tav>
                                        <p:tav tm="100000">
                                          <p:val>
                                            <p:strVal val="#ppt_x"/>
                                          </p:val>
                                        </p:tav>
                                      </p:tavLst>
                                    </p:anim>
                                    <p:anim calcmode="lin" valueType="num">
                                      <p:cBhvr additive="repl">
                                        <p:cTn id="152" dur="500" fill="hold"/>
                                        <p:tgtEl>
                                          <p:spTgt spid="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2" presetSubtype="4">
                                  <p:stCondLst>
                                    <p:cond delay="0"/>
                                  </p:stCondLst>
                                  <p:childTnLst>
                                    <p:set>
                                      <p:cBhvr>
                                        <p:cTn id="156" dur="1" fill="hold">
                                          <p:stCondLst>
                                            <p:cond delay="0"/>
                                          </p:stCondLst>
                                        </p:cTn>
                                        <p:tgtEl>
                                          <p:spTgt spid="124">
                                            <p:txEl>
                                              <p:pRg st="3" end="3"/>
                                            </p:txEl>
                                          </p:spTgt>
                                        </p:tgtEl>
                                        <p:attrNameLst>
                                          <p:attrName>style.visibility</p:attrName>
                                        </p:attrNameLst>
                                      </p:cBhvr>
                                      <p:to>
                                        <p:strVal val="visible"/>
                                      </p:to>
                                    </p:set>
                                    <p:anim calcmode="lin" valueType="num">
                                      <p:cBhvr additive="repl">
                                        <p:cTn id="157" dur="500" fill="hold"/>
                                        <p:tgtEl>
                                          <p:spTgt spid="124">
                                            <p:txEl>
                                              <p:pRg st="3" end="3"/>
                                            </p:txEl>
                                          </p:spTgt>
                                        </p:tgtEl>
                                        <p:attrNameLst>
                                          <p:attrName>ppt_x</p:attrName>
                                        </p:attrNameLst>
                                      </p:cBhvr>
                                      <p:tavLst>
                                        <p:tav tm="0">
                                          <p:val>
                                            <p:strVal val="#ppt_x"/>
                                          </p:val>
                                        </p:tav>
                                        <p:tav tm="100000">
                                          <p:val>
                                            <p:strVal val="#ppt_x"/>
                                          </p:val>
                                        </p:tav>
                                      </p:tavLst>
                                    </p:anim>
                                    <p:anim calcmode="lin" valueType="num">
                                      <p:cBhvr additive="repl">
                                        <p:cTn id="158" dur="500" fill="hold"/>
                                        <p:tgtEl>
                                          <p:spTgt spid="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2" presetSubtype="4">
                                  <p:stCondLst>
                                    <p:cond delay="0"/>
                                  </p:stCondLst>
                                  <p:childTnLst>
                                    <p:set>
                                      <p:cBhvr>
                                        <p:cTn id="162" dur="1" fill="hold">
                                          <p:stCondLst>
                                            <p:cond delay="0"/>
                                          </p:stCondLst>
                                        </p:cTn>
                                        <p:tgtEl>
                                          <p:spTgt spid="124">
                                            <p:txEl>
                                              <p:pRg st="5" end="5"/>
                                            </p:txEl>
                                          </p:spTgt>
                                        </p:tgtEl>
                                        <p:attrNameLst>
                                          <p:attrName>style.visibility</p:attrName>
                                        </p:attrNameLst>
                                      </p:cBhvr>
                                      <p:to>
                                        <p:strVal val="visible"/>
                                      </p:to>
                                    </p:set>
                                    <p:anim calcmode="lin" valueType="num">
                                      <p:cBhvr additive="repl">
                                        <p:cTn id="163" dur="500" fill="hold"/>
                                        <p:tgtEl>
                                          <p:spTgt spid="124">
                                            <p:txEl>
                                              <p:pRg st="5" end="5"/>
                                            </p:txEl>
                                          </p:spTgt>
                                        </p:tgtEl>
                                        <p:attrNameLst>
                                          <p:attrName>ppt_x</p:attrName>
                                        </p:attrNameLst>
                                      </p:cBhvr>
                                      <p:tavLst>
                                        <p:tav tm="0">
                                          <p:val>
                                            <p:strVal val="#ppt_x"/>
                                          </p:val>
                                        </p:tav>
                                        <p:tav tm="100000">
                                          <p:val>
                                            <p:strVal val="#ppt_x"/>
                                          </p:val>
                                        </p:tav>
                                      </p:tavLst>
                                    </p:anim>
                                    <p:anim calcmode="lin" valueType="num">
                                      <p:cBhvr additive="repl">
                                        <p:cTn id="164" dur="500" fill="hold"/>
                                        <p:tgtEl>
                                          <p:spTgt spid="12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Picture 2" descr=""/>
          <p:cNvPicPr/>
          <p:nvPr/>
        </p:nvPicPr>
        <p:blipFill>
          <a:blip r:embed="rId1"/>
          <a:srcRect l="17971" t="38538" r="46093" b="33327"/>
          <a:stretch/>
        </p:blipFill>
        <p:spPr>
          <a:xfrm>
            <a:off x="5638680" y="1447920"/>
            <a:ext cx="3504240" cy="2056320"/>
          </a:xfrm>
          <a:prstGeom prst="rect">
            <a:avLst/>
          </a:prstGeom>
          <a:ln w="34920">
            <a:noFill/>
          </a:ln>
          <a:effectLst>
            <a:glow rad="101600">
              <a:schemeClr val="accent4">
                <a:satMod val="175000"/>
                <a:alpha val="40000"/>
              </a:schemeClr>
            </a:glow>
            <a:outerShdw algn="ctr" blurRad="225425" dir="5220000" dist="50800">
              <a:schemeClr val="tx1">
                <a:lumMod val="65000"/>
                <a:alpha val="33000"/>
              </a:schemeClr>
            </a:outerShdw>
          </a:effectLst>
          <a:scene3d>
            <a:camera fov="3300000" prst="perspectiveFront">
              <a:rot lat="486000" lon="19530000" rev="174000"/>
            </a:camera>
            <a:lightRig dir="t" rig="harsh">
              <a:rot lat="0" lon="0" rev="3000000"/>
            </a:lightRig>
          </a:scene3d>
          <a:sp3d extrusionH="254000" contourW="19050">
            <a:bevelT prst="angle" w="82550" h="44450"/>
            <a:bevelB prst="angle" w="82550" h="44450"/>
            <a:extrusionClr>
              <a:schemeClr val="bg2">
                <a:lumMod val="90000"/>
                <a:lumOff val="10000"/>
              </a:schemeClr>
            </a:extrusionClr>
            <a:contourClr>
              <a:srgbClr val="ffffff"/>
            </a:contourClr>
          </a:sp3d>
        </p:spPr>
      </p:pic>
      <p:sp>
        <p:nvSpPr>
          <p:cNvPr id="12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100" spc="-1" strike="noStrike">
                <a:solidFill>
                  <a:srgbClr val="ffaa85"/>
                </a:solidFill>
                <a:latin typeface="Lucida Sans"/>
                <a:ea typeface="DejaVu Sans"/>
              </a:rPr>
              <a:t>Operations Performed on stack</a:t>
            </a:r>
            <a:endParaRPr b="0" lang="en-IN" sz="4100" spc="-1" strike="noStrike">
              <a:latin typeface="Arial"/>
            </a:endParaRPr>
          </a:p>
        </p:txBody>
      </p:sp>
      <p:sp>
        <p:nvSpPr>
          <p:cNvPr id="127" name="CustomShape 2"/>
          <p:cNvSpPr/>
          <p:nvPr/>
        </p:nvSpPr>
        <p:spPr>
          <a:xfrm>
            <a:off x="0" y="2332080"/>
            <a:ext cx="8228520" cy="4524840"/>
          </a:xfrm>
          <a:prstGeom prst="rect">
            <a:avLst/>
          </a:prstGeom>
          <a:noFill/>
          <a:ln>
            <a:noFill/>
          </a:ln>
        </p:spPr>
        <p:style>
          <a:lnRef idx="0"/>
          <a:fillRef idx="0"/>
          <a:effectRef idx="0"/>
          <a:fontRef idx="minor"/>
        </p:style>
        <p:txBody>
          <a:bodyPr lIns="90000" rIns="90000" tIns="45000" bIns="45000">
            <a:normAutofit/>
          </a:bodyPr>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push – adding element into stack</a:t>
            </a:r>
            <a:endParaRPr b="0" lang="en-IN" sz="2800" spc="-1" strike="noStrike">
              <a:latin typeface="Arial"/>
            </a:endParaRPr>
          </a:p>
          <a:p>
            <a:pPr lvl="1" marL="868680" indent="-282240">
              <a:lnSpc>
                <a:spcPct val="100000"/>
              </a:lnSpc>
              <a:spcBef>
                <a:spcPts val="479"/>
              </a:spcBef>
              <a:buClr>
                <a:srgbClr val="ffffff"/>
              </a:buClr>
              <a:buSzPct val="80000"/>
              <a:buFont typeface="Wingdings 2" charset="2"/>
              <a:buChar char=""/>
            </a:pPr>
            <a:r>
              <a:rPr b="0" lang="en-IN" sz="2400" spc="-1" strike="noStrike">
                <a:solidFill>
                  <a:srgbClr val="ffffff"/>
                </a:solidFill>
                <a:latin typeface="Book Antiqua"/>
                <a:ea typeface="DejaVu Sans"/>
              </a:rPr>
              <a:t>Stack overflow condition may occur</a:t>
            </a:r>
            <a:endParaRPr b="0" lang="en-IN" sz="2400" spc="-1" strike="noStrike">
              <a:latin typeface="Arial"/>
            </a:endParaRPr>
          </a:p>
          <a:p>
            <a:pPr lvl="2" marL="1134000" indent="-227520">
              <a:lnSpc>
                <a:spcPct val="100000"/>
              </a:lnSpc>
              <a:spcBef>
                <a:spcPts val="439"/>
              </a:spcBef>
              <a:buClr>
                <a:srgbClr val="ffffff"/>
              </a:buClr>
              <a:buSzPct val="95000"/>
              <a:buFont typeface="Wingdings" charset="2"/>
              <a:buChar char=""/>
            </a:pPr>
            <a:r>
              <a:rPr b="0" lang="en-IN" sz="2200" spc="-1" strike="noStrike">
                <a:solidFill>
                  <a:srgbClr val="ffffff"/>
                </a:solidFill>
                <a:latin typeface="Book Antiqua"/>
                <a:ea typeface="DejaVu Sans"/>
              </a:rPr>
              <a:t>Full check</a:t>
            </a:r>
            <a:endParaRPr b="0" lang="en-IN" sz="2200" spc="-1" strike="noStrike">
              <a:latin typeface="Arial"/>
            </a:endParaRPr>
          </a:p>
          <a:p>
            <a:pPr>
              <a:lnSpc>
                <a:spcPct val="100000"/>
              </a:lnSpc>
            </a:pPr>
            <a:endParaRPr b="0" lang="en-IN" sz="22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pop – removing element from stack</a:t>
            </a:r>
            <a:endParaRPr b="0" lang="en-IN" sz="2800" spc="-1" strike="noStrike">
              <a:latin typeface="Arial"/>
            </a:endParaRPr>
          </a:p>
          <a:p>
            <a:pPr lvl="1" marL="868680" indent="-282240">
              <a:lnSpc>
                <a:spcPct val="100000"/>
              </a:lnSpc>
              <a:spcBef>
                <a:spcPts val="479"/>
              </a:spcBef>
              <a:buClr>
                <a:srgbClr val="ffffff"/>
              </a:buClr>
              <a:buSzPct val="80000"/>
              <a:buFont typeface="Wingdings 2" charset="2"/>
              <a:buChar char=""/>
            </a:pPr>
            <a:r>
              <a:rPr b="0" lang="en-IN" sz="2400" spc="-1" strike="noStrike">
                <a:solidFill>
                  <a:srgbClr val="ffffff"/>
                </a:solidFill>
                <a:latin typeface="Book Antiqua"/>
                <a:ea typeface="DejaVu Sans"/>
              </a:rPr>
              <a:t>Stack underflow condition may occur</a:t>
            </a:r>
            <a:endParaRPr b="0" lang="en-IN" sz="2400" spc="-1" strike="noStrike">
              <a:latin typeface="Arial"/>
            </a:endParaRPr>
          </a:p>
          <a:p>
            <a:pPr lvl="2" marL="1134000" indent="-227520">
              <a:lnSpc>
                <a:spcPct val="100000"/>
              </a:lnSpc>
              <a:spcBef>
                <a:spcPts val="439"/>
              </a:spcBef>
              <a:buClr>
                <a:srgbClr val="ffffff"/>
              </a:buClr>
              <a:buSzPct val="95000"/>
              <a:buFont typeface="Wingdings" charset="2"/>
              <a:buChar char=""/>
            </a:pPr>
            <a:r>
              <a:rPr b="0" lang="en-IN" sz="2200" spc="-1" strike="noStrike">
                <a:solidFill>
                  <a:srgbClr val="ffffff"/>
                </a:solidFill>
                <a:latin typeface="Book Antiqua"/>
                <a:ea typeface="DejaVu Sans"/>
              </a:rPr>
              <a:t>Empty check</a:t>
            </a:r>
            <a:endParaRPr b="0" lang="en-IN" sz="2200" spc="-1" strike="noStrike">
              <a:latin typeface="Arial"/>
            </a:endParaRPr>
          </a:p>
          <a:p>
            <a:pPr>
              <a:lnSpc>
                <a:spcPct val="100000"/>
              </a:lnSpc>
            </a:pPr>
            <a:endParaRPr b="0" lang="en-IN" sz="22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Peek – retrive top most element from stack</a:t>
            </a:r>
            <a:r>
              <a:rPr b="0" lang="en-IN" sz="2800" spc="-1" strike="noStrike">
                <a:solidFill>
                  <a:srgbClr val="ffffff"/>
                </a:solidFill>
                <a:latin typeface="Book Antiqua"/>
                <a:ea typeface="DejaVu Sans"/>
              </a:rPr>
              <a:t>	</a:t>
            </a:r>
            <a:r>
              <a:rPr b="0" lang="en-IN" sz="2800" spc="-1" strike="noStrike">
                <a:solidFill>
                  <a:srgbClr val="ffffff"/>
                </a:solidFill>
                <a:latin typeface="Book Antiqua"/>
                <a:ea typeface="DejaVu Sans"/>
              </a:rPr>
              <a:t>	</a:t>
            </a:r>
            <a:r>
              <a:rPr b="0" lang="en-IN" sz="2800" spc="-1" strike="noStrike">
                <a:solidFill>
                  <a:srgbClr val="ffffff"/>
                </a:solidFill>
                <a:latin typeface="Book Antiqua"/>
                <a:ea typeface="DejaVu Sans"/>
              </a:rPr>
              <a:t>	</a:t>
            </a:r>
            <a:r>
              <a:rPr b="0" lang="en-IN" sz="2800" spc="-1" strike="noStrike">
                <a:solidFill>
                  <a:srgbClr val="ffffff"/>
                </a:solidFill>
                <a:latin typeface="Book Antiqua"/>
                <a:ea typeface="DejaVu Sans"/>
              </a:rPr>
              <a:t>	</a:t>
            </a: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Operations are performed at one end (i.e. top)</a:t>
            </a:r>
            <a:endParaRPr b="0" lang="en-IN" sz="2800" spc="-1" strike="noStrike">
              <a:latin typeface="Arial"/>
            </a:endParaRPr>
          </a:p>
          <a:p>
            <a:pPr>
              <a:lnSpc>
                <a:spcPct val="100000"/>
              </a:lnSpc>
              <a:spcBef>
                <a:spcPts val="561"/>
              </a:spcBef>
            </a:pPr>
            <a:endParaRPr b="0" lang="en-IN" sz="2800" spc="-1" strike="noStrike">
              <a:latin typeface="Arial"/>
            </a:endParaRPr>
          </a:p>
          <a:p>
            <a:pPr marL="548640" indent="-410400">
              <a:lnSpc>
                <a:spcPct val="100000"/>
              </a:lnSpc>
              <a:spcBef>
                <a:spcPts val="561"/>
              </a:spcBef>
              <a:buClr>
                <a:srgbClr val="f9f9f9"/>
              </a:buClr>
              <a:buSzPct val="65000"/>
              <a:buFont typeface="Wingdings 2" charset="2"/>
              <a:buChar char=""/>
            </a:pPr>
            <a:r>
              <a:rPr b="0" lang="en-IN" sz="2800" spc="-1" strike="noStrike">
                <a:solidFill>
                  <a:srgbClr val="ffffff"/>
                </a:solidFill>
                <a:latin typeface="Book Antiqua"/>
                <a:ea typeface="DejaVu Sans"/>
              </a:rPr>
              <a:t>Last In First Out (LIFO)</a:t>
            </a:r>
            <a:endParaRPr b="0" lang="en-IN" sz="2800" spc="-1" strike="noStrike">
              <a:latin typeface="Arial"/>
            </a:endParaRPr>
          </a:p>
        </p:txBody>
      </p:sp>
    </p:spTree>
  </p:cSld>
  <p:timing>
    <p:tnLst>
      <p:par>
        <p:cTn id="165" dur="indefinite" restart="never" nodeType="tmRoot">
          <p:childTnLst>
            <p:seq>
              <p:cTn id="166" dur="indefinite" nodeType="mainSeq">
                <p:childTnLst>
                  <p:par>
                    <p:cTn id="167" fill="hold">
                      <p:stCondLst>
                        <p:cond delay="indefinite"/>
                      </p:stCondLst>
                      <p:childTnLst>
                        <p:par>
                          <p:cTn id="168" fill="hold">
                            <p:stCondLst>
                              <p:cond delay="0"/>
                            </p:stCondLst>
                            <p:childTnLst>
                              <p:par>
                                <p:cTn id="169" nodeType="clickEffect" fill="hold" presetClass="entr" presetID="2" presetSubtype="4">
                                  <p:stCondLst>
                                    <p:cond delay="0"/>
                                  </p:stCondLst>
                                  <p:childTnLst>
                                    <p:set>
                                      <p:cBhvr>
                                        <p:cTn id="170" dur="1" fill="hold">
                                          <p:stCondLst>
                                            <p:cond delay="0"/>
                                          </p:stCondLst>
                                        </p:cTn>
                                        <p:tgtEl>
                                          <p:spTgt spid="126"/>
                                        </p:tgtEl>
                                        <p:attrNameLst>
                                          <p:attrName>style.visibility</p:attrName>
                                        </p:attrNameLst>
                                      </p:cBhvr>
                                      <p:to>
                                        <p:strVal val="visible"/>
                                      </p:to>
                                    </p:set>
                                    <p:anim calcmode="lin" valueType="num">
                                      <p:cBhvr additive="repl">
                                        <p:cTn id="171" dur="500" fill="hold"/>
                                        <p:tgtEl>
                                          <p:spTgt spid="126"/>
                                        </p:tgtEl>
                                        <p:attrNameLst>
                                          <p:attrName>ppt_x</p:attrName>
                                        </p:attrNameLst>
                                      </p:cBhvr>
                                      <p:tavLst>
                                        <p:tav tm="0">
                                          <p:val>
                                            <p:strVal val="#ppt_x"/>
                                          </p:val>
                                        </p:tav>
                                        <p:tav tm="100000">
                                          <p:val>
                                            <p:strVal val="#ppt_x"/>
                                          </p:val>
                                        </p:tav>
                                      </p:tavLst>
                                    </p:anim>
                                    <p:anim calcmode="lin" valueType="num">
                                      <p:cBhvr additive="repl">
                                        <p:cTn id="172"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22" presetSubtype="4">
                                  <p:stCondLst>
                                    <p:cond delay="0"/>
                                  </p:stCondLst>
                                  <p:childTnLst>
                                    <p:set>
                                      <p:cBhvr>
                                        <p:cTn id="176" dur="1" fill="hold">
                                          <p:stCondLst>
                                            <p:cond delay="0"/>
                                          </p:stCondLst>
                                        </p:cTn>
                                        <p:tgtEl>
                                          <p:spTgt spid="127">
                                            <p:txEl>
                                              <p:pRg st="0" end="0"/>
                                            </p:txEl>
                                          </p:spTgt>
                                        </p:tgtEl>
                                        <p:attrNameLst>
                                          <p:attrName>style.visibility</p:attrName>
                                        </p:attrNameLst>
                                      </p:cBhvr>
                                      <p:to>
                                        <p:strVal val="visible"/>
                                      </p:to>
                                    </p:set>
                                    <p:animEffect filter="wipe(down)" transition="in">
                                      <p:cBhvr additive="repl">
                                        <p:cTn id="177" dur="500"/>
                                        <p:tgtEl>
                                          <p:spTgt spid="127">
                                            <p:txEl>
                                              <p:pRg st="0" end="0"/>
                                            </p:txEl>
                                          </p:spTgt>
                                        </p:tgtEl>
                                      </p:cBhvr>
                                    </p:animEffect>
                                  </p:childTnLst>
                                </p:cTn>
                              </p:par>
                              <p:par>
                                <p:cTn id="178" nodeType="withEffect" fill="hold" presetClass="entr" presetID="22" presetSubtype="4">
                                  <p:stCondLst>
                                    <p:cond delay="0"/>
                                  </p:stCondLst>
                                  <p:childTnLst>
                                    <p:set>
                                      <p:cBhvr>
                                        <p:cTn id="179" dur="1" fill="hold">
                                          <p:stCondLst>
                                            <p:cond delay="0"/>
                                          </p:stCondLst>
                                        </p:cTn>
                                        <p:tgtEl>
                                          <p:spTgt spid="127">
                                            <p:txEl>
                                              <p:pRg st="1" end="1"/>
                                            </p:txEl>
                                          </p:spTgt>
                                        </p:tgtEl>
                                        <p:attrNameLst>
                                          <p:attrName>style.visibility</p:attrName>
                                        </p:attrNameLst>
                                      </p:cBhvr>
                                      <p:to>
                                        <p:strVal val="visible"/>
                                      </p:to>
                                    </p:set>
                                    <p:animEffect filter="wipe(down)" transition="in">
                                      <p:cBhvr additive="repl">
                                        <p:cTn id="180" dur="500"/>
                                        <p:tgtEl>
                                          <p:spTgt spid="127">
                                            <p:txEl>
                                              <p:pRg st="1" end="1"/>
                                            </p:txEl>
                                          </p:spTgt>
                                        </p:tgtEl>
                                      </p:cBhvr>
                                    </p:animEffect>
                                  </p:childTnLst>
                                </p:cTn>
                              </p:par>
                              <p:par>
                                <p:cTn id="181" nodeType="withEffect" fill="hold" presetClass="entr" presetID="22" presetSubtype="4">
                                  <p:stCondLst>
                                    <p:cond delay="0"/>
                                  </p:stCondLst>
                                  <p:childTnLst>
                                    <p:set>
                                      <p:cBhvr>
                                        <p:cTn id="182" dur="1" fill="hold">
                                          <p:stCondLst>
                                            <p:cond delay="0"/>
                                          </p:stCondLst>
                                        </p:cTn>
                                        <p:tgtEl>
                                          <p:spTgt spid="127">
                                            <p:txEl>
                                              <p:pRg st="2" end="2"/>
                                            </p:txEl>
                                          </p:spTgt>
                                        </p:tgtEl>
                                        <p:attrNameLst>
                                          <p:attrName>style.visibility</p:attrName>
                                        </p:attrNameLst>
                                      </p:cBhvr>
                                      <p:to>
                                        <p:strVal val="visible"/>
                                      </p:to>
                                    </p:set>
                                    <p:animEffect filter="wipe(down)" transition="in">
                                      <p:cBhvr additive="repl">
                                        <p:cTn id="183" dur="500"/>
                                        <p:tgtEl>
                                          <p:spTgt spid="127">
                                            <p:txEl>
                                              <p:pRg st="2" end="2"/>
                                            </p:txEl>
                                          </p:spTgt>
                                        </p:tgtEl>
                                      </p:cBhvr>
                                    </p:animEffect>
                                  </p:childTnLst>
                                </p:cTn>
                              </p:par>
                            </p:childTnLst>
                          </p:cTn>
                        </p:par>
                      </p:childTnLst>
                    </p:cTn>
                  </p:par>
                  <p:par>
                    <p:cTn id="184" fill="hold">
                      <p:stCondLst>
                        <p:cond delay="indefinite"/>
                      </p:stCondLst>
                      <p:childTnLst>
                        <p:par>
                          <p:cTn id="185" fill="hold">
                            <p:stCondLst>
                              <p:cond delay="0"/>
                            </p:stCondLst>
                            <p:childTnLst>
                              <p:par>
                                <p:cTn id="186" nodeType="clickEffect" fill="hold" presetClass="entr" presetID="22" presetSubtype="4">
                                  <p:stCondLst>
                                    <p:cond delay="0"/>
                                  </p:stCondLst>
                                  <p:childTnLst>
                                    <p:set>
                                      <p:cBhvr>
                                        <p:cTn id="187" dur="1" fill="hold">
                                          <p:stCondLst>
                                            <p:cond delay="0"/>
                                          </p:stCondLst>
                                        </p:cTn>
                                        <p:tgtEl>
                                          <p:spTgt spid="127">
                                            <p:txEl>
                                              <p:pRg st="4" end="4"/>
                                            </p:txEl>
                                          </p:spTgt>
                                        </p:tgtEl>
                                        <p:attrNameLst>
                                          <p:attrName>style.visibility</p:attrName>
                                        </p:attrNameLst>
                                      </p:cBhvr>
                                      <p:to>
                                        <p:strVal val="visible"/>
                                      </p:to>
                                    </p:set>
                                    <p:animEffect filter="wipe(down)" transition="in">
                                      <p:cBhvr additive="repl">
                                        <p:cTn id="188" dur="500"/>
                                        <p:tgtEl>
                                          <p:spTgt spid="127">
                                            <p:txEl>
                                              <p:pRg st="4" end="4"/>
                                            </p:txEl>
                                          </p:spTgt>
                                        </p:tgtEl>
                                      </p:cBhvr>
                                    </p:animEffect>
                                  </p:childTnLst>
                                </p:cTn>
                              </p:par>
                              <p:par>
                                <p:cTn id="189" nodeType="withEffect" fill="hold" presetClass="entr" presetID="22" presetSubtype="4">
                                  <p:stCondLst>
                                    <p:cond delay="0"/>
                                  </p:stCondLst>
                                  <p:childTnLst>
                                    <p:set>
                                      <p:cBhvr>
                                        <p:cTn id="190" dur="1" fill="hold">
                                          <p:stCondLst>
                                            <p:cond delay="0"/>
                                          </p:stCondLst>
                                        </p:cTn>
                                        <p:tgtEl>
                                          <p:spTgt spid="127">
                                            <p:txEl>
                                              <p:pRg st="5" end="5"/>
                                            </p:txEl>
                                          </p:spTgt>
                                        </p:tgtEl>
                                        <p:attrNameLst>
                                          <p:attrName>style.visibility</p:attrName>
                                        </p:attrNameLst>
                                      </p:cBhvr>
                                      <p:to>
                                        <p:strVal val="visible"/>
                                      </p:to>
                                    </p:set>
                                    <p:animEffect filter="wipe(down)" transition="in">
                                      <p:cBhvr additive="repl">
                                        <p:cTn id="191" dur="500"/>
                                        <p:tgtEl>
                                          <p:spTgt spid="127">
                                            <p:txEl>
                                              <p:pRg st="5" end="5"/>
                                            </p:txEl>
                                          </p:spTgt>
                                        </p:tgtEl>
                                      </p:cBhvr>
                                    </p:animEffect>
                                  </p:childTnLst>
                                </p:cTn>
                              </p:par>
                              <p:par>
                                <p:cTn id="192" nodeType="withEffect" fill="hold" presetClass="entr" presetID="22" presetSubtype="4">
                                  <p:stCondLst>
                                    <p:cond delay="0"/>
                                  </p:stCondLst>
                                  <p:childTnLst>
                                    <p:set>
                                      <p:cBhvr>
                                        <p:cTn id="193" dur="1" fill="hold">
                                          <p:stCondLst>
                                            <p:cond delay="0"/>
                                          </p:stCondLst>
                                        </p:cTn>
                                        <p:tgtEl>
                                          <p:spTgt spid="127">
                                            <p:txEl>
                                              <p:pRg st="6" end="6"/>
                                            </p:txEl>
                                          </p:spTgt>
                                        </p:tgtEl>
                                        <p:attrNameLst>
                                          <p:attrName>style.visibility</p:attrName>
                                        </p:attrNameLst>
                                      </p:cBhvr>
                                      <p:to>
                                        <p:strVal val="visible"/>
                                      </p:to>
                                    </p:set>
                                    <p:animEffect filter="wipe(down)" transition="in">
                                      <p:cBhvr additive="repl">
                                        <p:cTn id="194" dur="500"/>
                                        <p:tgtEl>
                                          <p:spTgt spid="127">
                                            <p:txEl>
                                              <p:pRg st="6" end="6"/>
                                            </p:txEl>
                                          </p:spTgt>
                                        </p:tgtEl>
                                      </p:cBhvr>
                                    </p:animEffec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22" presetSubtype="4">
                                  <p:stCondLst>
                                    <p:cond delay="0"/>
                                  </p:stCondLst>
                                  <p:childTnLst>
                                    <p:set>
                                      <p:cBhvr>
                                        <p:cTn id="198" dur="1" fill="hold">
                                          <p:stCondLst>
                                            <p:cond delay="0"/>
                                          </p:stCondLst>
                                        </p:cTn>
                                        <p:tgtEl>
                                          <p:spTgt spid="127">
                                            <p:txEl>
                                              <p:pRg st="8" end="8"/>
                                            </p:txEl>
                                          </p:spTgt>
                                        </p:tgtEl>
                                        <p:attrNameLst>
                                          <p:attrName>style.visibility</p:attrName>
                                        </p:attrNameLst>
                                      </p:cBhvr>
                                      <p:to>
                                        <p:strVal val="visible"/>
                                      </p:to>
                                    </p:set>
                                    <p:animEffect filter="wipe(down)" transition="in">
                                      <p:cBhvr additive="repl">
                                        <p:cTn id="199" dur="500"/>
                                        <p:tgtEl>
                                          <p:spTgt spid="127">
                                            <p:txEl>
                                              <p:pRg st="8" end="8"/>
                                            </p:txEl>
                                          </p:spTgt>
                                        </p:tgtEl>
                                      </p:cBhvr>
                                    </p:animEffect>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22" presetSubtype="4">
                                  <p:stCondLst>
                                    <p:cond delay="0"/>
                                  </p:stCondLst>
                                  <p:childTnLst>
                                    <p:set>
                                      <p:cBhvr>
                                        <p:cTn id="203" dur="1" fill="hold">
                                          <p:stCondLst>
                                            <p:cond delay="0"/>
                                          </p:stCondLst>
                                        </p:cTn>
                                        <p:tgtEl>
                                          <p:spTgt spid="127">
                                            <p:txEl>
                                              <p:pRg st="9" end="9"/>
                                            </p:txEl>
                                          </p:spTgt>
                                        </p:tgtEl>
                                        <p:attrNameLst>
                                          <p:attrName>style.visibility</p:attrName>
                                        </p:attrNameLst>
                                      </p:cBhvr>
                                      <p:to>
                                        <p:strVal val="visible"/>
                                      </p:to>
                                    </p:set>
                                    <p:animEffect filter="wipe(down)" transition="in">
                                      <p:cBhvr additive="repl">
                                        <p:cTn id="204" dur="500"/>
                                        <p:tgtEl>
                                          <p:spTgt spid="127">
                                            <p:txEl>
                                              <p:pRg st="9" end="9"/>
                                            </p:txEl>
                                          </p:spTgt>
                                        </p:tgtEl>
                                      </p:cBhvr>
                                    </p:animEffec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22" presetSubtype="4">
                                  <p:stCondLst>
                                    <p:cond delay="0"/>
                                  </p:stCondLst>
                                  <p:childTnLst>
                                    <p:set>
                                      <p:cBhvr>
                                        <p:cTn id="208" dur="1" fill="hold">
                                          <p:stCondLst>
                                            <p:cond delay="0"/>
                                          </p:stCondLst>
                                        </p:cTn>
                                        <p:tgtEl>
                                          <p:spTgt spid="127">
                                            <p:txEl>
                                              <p:pRg st="11" end="11"/>
                                            </p:txEl>
                                          </p:spTgt>
                                        </p:tgtEl>
                                        <p:attrNameLst>
                                          <p:attrName>style.visibility</p:attrName>
                                        </p:attrNameLst>
                                      </p:cBhvr>
                                      <p:to>
                                        <p:strVal val="visible"/>
                                      </p:to>
                                    </p:set>
                                    <p:animEffect filter="wipe(down)" transition="in">
                                      <p:cBhvr additive="repl">
                                        <p:cTn id="209" dur="500"/>
                                        <p:tgtEl>
                                          <p:spTgt spid="127">
                                            <p:txEl>
                                              <p:pRg st="11" end="11"/>
                                            </p:txEl>
                                          </p:spTgt>
                                        </p:tgtEl>
                                      </p:cBhvr>
                                    </p:animEffect>
                                  </p:childTnLst>
                                </p:cTn>
                              </p:par>
                            </p:childTnLst>
                          </p:cTn>
                        </p:par>
                      </p:childTnLst>
                    </p:cTn>
                  </p:par>
                  <p:par>
                    <p:cTn id="210" fill="hold">
                      <p:stCondLst>
                        <p:cond delay="indefinite"/>
                      </p:stCondLst>
                      <p:childTnLst>
                        <p:par>
                          <p:cTn id="211" fill="hold">
                            <p:stCondLst>
                              <p:cond delay="0"/>
                            </p:stCondLst>
                            <p:childTnLst>
                              <p:par>
                                <p:cTn id="212" nodeType="clickEffect" fill="hold" presetClass="entr" presetID="10">
                                  <p:stCondLst>
                                    <p:cond delay="0"/>
                                  </p:stCondLst>
                                  <p:childTnLst>
                                    <p:set>
                                      <p:cBhvr>
                                        <p:cTn id="213" dur="1" fill="hold">
                                          <p:stCondLst>
                                            <p:cond delay="0"/>
                                          </p:stCondLst>
                                        </p:cTn>
                                        <p:tgtEl>
                                          <p:spTgt spid="125"/>
                                        </p:tgtEl>
                                        <p:attrNameLst>
                                          <p:attrName>style.visibility</p:attrName>
                                        </p:attrNameLst>
                                      </p:cBhvr>
                                      <p:to>
                                        <p:strVal val="visible"/>
                                      </p:to>
                                    </p:set>
                                    <p:animEffect filter="fade" transition="in">
                                      <p:cBhvr additive="repl">
                                        <p:cTn id="214" dur="2000"/>
                                        <p:tgtEl>
                                          <p:spTgt spid="12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Algorithm for push</a:t>
            </a:r>
            <a:endParaRPr b="0" lang="en-IN" sz="4100" spc="-1" strike="noStrike">
              <a:latin typeface="Arial"/>
            </a:endParaRPr>
          </a:p>
        </p:txBody>
      </p:sp>
      <p:sp>
        <p:nvSpPr>
          <p:cNvPr id="129" name="CustomShape 2"/>
          <p:cNvSpPr/>
          <p:nvPr/>
        </p:nvSpPr>
        <p:spPr>
          <a:xfrm>
            <a:off x="457200" y="1600200"/>
            <a:ext cx="8228520" cy="4708080"/>
          </a:xfrm>
          <a:prstGeom prst="rect">
            <a:avLst/>
          </a:prstGeom>
          <a:noFill/>
          <a:ln>
            <a:noFill/>
          </a:ln>
        </p:spPr>
        <p:style>
          <a:lnRef idx="0"/>
          <a:fillRef idx="0"/>
          <a:effectRef idx="0"/>
          <a:fontRef idx="minor"/>
        </p:style>
        <p:txBody>
          <a:bodyPr lIns="90000" rIns="90000" tIns="45000" bIns="45000">
            <a:normAutofit/>
          </a:bodyPr>
          <a:p>
            <a:pPr marL="548640" indent="-410400">
              <a:lnSpc>
                <a:spcPct val="100000"/>
              </a:lnSpc>
              <a:spcBef>
                <a:spcPts val="720"/>
              </a:spcBef>
            </a:pPr>
            <a:r>
              <a:rPr b="0" lang="en-IN" sz="3600" spc="-1" strike="noStrike">
                <a:solidFill>
                  <a:srgbClr val="ffffff"/>
                </a:solidFill>
                <a:latin typeface="Book Antiqua"/>
                <a:ea typeface="DejaVu Sans"/>
              </a:rPr>
              <a:t>If top == size -1 ,then :</a:t>
            </a:r>
            <a:endParaRPr b="0" lang="en-IN" sz="3600" spc="-1" strike="noStrike">
              <a:latin typeface="Arial"/>
            </a:endParaRPr>
          </a:p>
          <a:p>
            <a:pPr marL="868680" indent="-282240">
              <a:lnSpc>
                <a:spcPct val="100000"/>
              </a:lnSpc>
              <a:spcBef>
                <a:spcPts val="641"/>
              </a:spcBef>
            </a:pPr>
            <a:r>
              <a:rPr b="0" lang="en-IN" sz="3200" spc="-1" strike="noStrike">
                <a:solidFill>
                  <a:srgbClr val="ffffff"/>
                </a:solidFill>
                <a:latin typeface="Book Antiqua"/>
                <a:ea typeface="DejaVu Sans"/>
              </a:rPr>
              <a:t>a)Display “The stack overflow condition</a:t>
            </a:r>
            <a:endParaRPr b="0" lang="en-IN" sz="3200" spc="-1" strike="noStrike">
              <a:latin typeface="Arial"/>
            </a:endParaRPr>
          </a:p>
          <a:p>
            <a:pPr marL="868680" indent="-282240">
              <a:lnSpc>
                <a:spcPct val="100000"/>
              </a:lnSpc>
              <a:spcBef>
                <a:spcPts val="641"/>
              </a:spcBef>
            </a:pPr>
            <a:r>
              <a:rPr b="0" lang="en-IN" sz="3200" spc="-1" strike="noStrike">
                <a:solidFill>
                  <a:srgbClr val="ffffff"/>
                </a:solidFill>
                <a:latin typeface="Book Antiqua"/>
                <a:ea typeface="DejaVu Sans"/>
              </a:rPr>
              <a:t>b)Exit</a:t>
            </a:r>
            <a:endParaRPr b="0" lang="en-IN" sz="3200" spc="-1" strike="noStrike">
              <a:latin typeface="Arial"/>
            </a:endParaRPr>
          </a:p>
          <a:p>
            <a:pPr marL="548640" indent="-410400">
              <a:lnSpc>
                <a:spcPct val="100000"/>
              </a:lnSpc>
              <a:spcBef>
                <a:spcPts val="720"/>
              </a:spcBef>
            </a:pPr>
            <a:r>
              <a:rPr b="0" lang="en-IN" sz="3600" spc="-1" strike="noStrike">
                <a:solidFill>
                  <a:srgbClr val="ffffff"/>
                </a:solidFill>
                <a:latin typeface="Book Antiqua"/>
                <a:ea typeface="DejaVu Sans"/>
              </a:rPr>
              <a:t>Top = top + 1</a:t>
            </a:r>
            <a:endParaRPr b="0" lang="en-IN" sz="3600" spc="-1" strike="noStrike">
              <a:latin typeface="Arial"/>
            </a:endParaRPr>
          </a:p>
          <a:p>
            <a:pPr marL="548640" indent="-410400">
              <a:lnSpc>
                <a:spcPct val="100000"/>
              </a:lnSpc>
              <a:spcBef>
                <a:spcPts val="720"/>
              </a:spcBef>
            </a:pPr>
            <a:r>
              <a:rPr b="0" lang="en-IN" sz="3600" spc="-1" strike="noStrike">
                <a:solidFill>
                  <a:srgbClr val="ffffff"/>
                </a:solidFill>
                <a:latin typeface="Book Antiqua"/>
                <a:ea typeface="DejaVu Sans"/>
              </a:rPr>
              <a:t>Stack[top]=element</a:t>
            </a:r>
            <a:endParaRPr b="0" lang="en-IN" sz="3600" spc="-1" strike="noStrike">
              <a:latin typeface="Arial"/>
            </a:endParaRPr>
          </a:p>
          <a:p>
            <a:pPr marL="548640" indent="-410400">
              <a:lnSpc>
                <a:spcPct val="100000"/>
              </a:lnSpc>
              <a:spcBef>
                <a:spcPts val="720"/>
              </a:spcBef>
            </a:pPr>
            <a:r>
              <a:rPr b="0" lang="en-IN" sz="3600" spc="-1" strike="noStrike">
                <a:solidFill>
                  <a:srgbClr val="ffffff"/>
                </a:solidFill>
                <a:latin typeface="Book Antiqua"/>
                <a:ea typeface="DejaVu Sans"/>
              </a:rPr>
              <a:t>exit</a:t>
            </a:r>
            <a:endParaRPr b="0" lang="en-IN" sz="3600" spc="-1" strike="noStrike">
              <a:latin typeface="Arial"/>
            </a:endParaRPr>
          </a:p>
          <a:p>
            <a:pPr marL="868680" indent="-282240">
              <a:lnSpc>
                <a:spcPct val="100000"/>
              </a:lnSpc>
              <a:spcBef>
                <a:spcPts val="641"/>
              </a:spcBef>
            </a:pPr>
            <a:endParaRPr b="0" lang="en-IN" sz="3600" spc="-1" strike="noStrike">
              <a:latin typeface="Arial"/>
            </a:endParaRPr>
          </a:p>
          <a:p>
            <a:pPr marL="868680" indent="-282240">
              <a:lnSpc>
                <a:spcPct val="100000"/>
              </a:lnSpc>
              <a:spcBef>
                <a:spcPts val="641"/>
              </a:spcBef>
            </a:pPr>
            <a:endParaRPr b="0" lang="en-IN" sz="3600" spc="-1" strike="noStrike">
              <a:latin typeface="Arial"/>
            </a:endParaRPr>
          </a:p>
        </p:txBody>
      </p:sp>
    </p:spTree>
  </p:cSld>
  <p:timing>
    <p:tnLst>
      <p:par>
        <p:cTn id="215" dur="indefinite" restart="never" nodeType="tmRoot">
          <p:childTnLst>
            <p:seq>
              <p:cTn id="2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100" spc="-1" strike="noStrike">
                <a:solidFill>
                  <a:srgbClr val="ffaa85"/>
                </a:solidFill>
                <a:latin typeface="Lucida Sans"/>
                <a:ea typeface="DejaVu Sans"/>
              </a:rPr>
              <a:t>Algorithm for pop</a:t>
            </a:r>
            <a:endParaRPr b="0" lang="en-IN" sz="4100" spc="-1" strike="noStrike">
              <a:latin typeface="Arial"/>
            </a:endParaRPr>
          </a:p>
        </p:txBody>
      </p:sp>
      <p:sp>
        <p:nvSpPr>
          <p:cNvPr id="131" name="CustomShape 2"/>
          <p:cNvSpPr/>
          <p:nvPr/>
        </p:nvSpPr>
        <p:spPr>
          <a:xfrm>
            <a:off x="457200" y="1600200"/>
            <a:ext cx="8228520" cy="4708080"/>
          </a:xfrm>
          <a:prstGeom prst="rect">
            <a:avLst/>
          </a:prstGeom>
          <a:noFill/>
          <a:ln>
            <a:noFill/>
          </a:ln>
        </p:spPr>
        <p:style>
          <a:lnRef idx="0"/>
          <a:fillRef idx="0"/>
          <a:effectRef idx="0"/>
          <a:fontRef idx="minor"/>
        </p:style>
        <p:txBody>
          <a:bodyPr lIns="90000" rIns="90000" tIns="45000" bIns="45000">
            <a:normAutofit/>
          </a:bodyPr>
          <a:p>
            <a:pPr marL="548640" indent="-410400">
              <a:lnSpc>
                <a:spcPct val="100000"/>
              </a:lnSpc>
              <a:spcBef>
                <a:spcPts val="720"/>
              </a:spcBef>
            </a:pPr>
            <a:r>
              <a:rPr b="0" lang="en-IN" sz="3600" spc="-1" strike="noStrike">
                <a:solidFill>
                  <a:srgbClr val="ffffff"/>
                </a:solidFill>
                <a:latin typeface="Book Antiqua"/>
                <a:ea typeface="DejaVu Sans"/>
              </a:rPr>
              <a:t>If top &lt;  0 ,then :</a:t>
            </a:r>
            <a:endParaRPr b="0" lang="en-IN" sz="3600" spc="-1" strike="noStrike">
              <a:latin typeface="Arial"/>
            </a:endParaRPr>
          </a:p>
          <a:p>
            <a:pPr marL="868680" indent="-282240">
              <a:lnSpc>
                <a:spcPct val="100000"/>
              </a:lnSpc>
              <a:spcBef>
                <a:spcPts val="641"/>
              </a:spcBef>
            </a:pPr>
            <a:r>
              <a:rPr b="0" lang="en-IN" sz="3200" spc="-1" strike="noStrike">
                <a:solidFill>
                  <a:srgbClr val="ffffff"/>
                </a:solidFill>
                <a:latin typeface="Book Antiqua"/>
                <a:ea typeface="DejaVu Sans"/>
              </a:rPr>
              <a:t>a)Display “The stack underflow/empty condition</a:t>
            </a:r>
            <a:endParaRPr b="0" lang="en-IN" sz="3200" spc="-1" strike="noStrike">
              <a:latin typeface="Arial"/>
            </a:endParaRPr>
          </a:p>
          <a:p>
            <a:pPr marL="868680" indent="-282240">
              <a:lnSpc>
                <a:spcPct val="100000"/>
              </a:lnSpc>
              <a:spcBef>
                <a:spcPts val="641"/>
              </a:spcBef>
            </a:pPr>
            <a:r>
              <a:rPr b="0" lang="en-IN" sz="3200" spc="-1" strike="noStrike">
                <a:solidFill>
                  <a:srgbClr val="ffffff"/>
                </a:solidFill>
                <a:latin typeface="Book Antiqua"/>
                <a:ea typeface="DejaVu Sans"/>
              </a:rPr>
              <a:t>b)Exit</a:t>
            </a:r>
            <a:endParaRPr b="0" lang="en-IN" sz="3200" spc="-1" strike="noStrike">
              <a:latin typeface="Arial"/>
            </a:endParaRPr>
          </a:p>
          <a:p>
            <a:pPr marL="548640" indent="-410400">
              <a:lnSpc>
                <a:spcPct val="100000"/>
              </a:lnSpc>
              <a:spcBef>
                <a:spcPts val="720"/>
              </a:spcBef>
            </a:pPr>
            <a:r>
              <a:rPr b="0" lang="en-IN" sz="3600" spc="-1" strike="noStrike">
                <a:solidFill>
                  <a:srgbClr val="ffffff"/>
                </a:solidFill>
                <a:latin typeface="Book Antiqua"/>
                <a:ea typeface="DejaVu Sans"/>
              </a:rPr>
              <a:t>Else remove the top most element</a:t>
            </a:r>
            <a:endParaRPr b="0" lang="en-IN" sz="3600" spc="-1" strike="noStrike">
              <a:latin typeface="Arial"/>
            </a:endParaRPr>
          </a:p>
          <a:p>
            <a:pPr marL="548640" indent="-410400">
              <a:lnSpc>
                <a:spcPct val="100000"/>
              </a:lnSpc>
              <a:spcBef>
                <a:spcPts val="720"/>
              </a:spcBef>
            </a:pPr>
            <a:r>
              <a:rPr b="0" lang="en-IN" sz="3600" spc="-1" strike="noStrike">
                <a:solidFill>
                  <a:srgbClr val="ffffff"/>
                </a:solidFill>
                <a:latin typeface="Book Antiqua"/>
                <a:ea typeface="DejaVu Sans"/>
              </a:rPr>
              <a:t>Data = Stack[top]</a:t>
            </a:r>
            <a:endParaRPr b="0" lang="en-IN" sz="3600" spc="-1" strike="noStrike">
              <a:latin typeface="Arial"/>
            </a:endParaRPr>
          </a:p>
          <a:p>
            <a:pPr marL="548640" indent="-410400">
              <a:lnSpc>
                <a:spcPct val="100000"/>
              </a:lnSpc>
              <a:spcBef>
                <a:spcPts val="720"/>
              </a:spcBef>
            </a:pPr>
            <a:r>
              <a:rPr b="0" lang="en-IN" sz="3600" spc="-1" strike="noStrike">
                <a:solidFill>
                  <a:srgbClr val="ffffff"/>
                </a:solidFill>
                <a:latin typeface="Book Antiqua"/>
                <a:ea typeface="DejaVu Sans"/>
              </a:rPr>
              <a:t>Top = top - 1</a:t>
            </a:r>
            <a:endParaRPr b="0" lang="en-IN" sz="3600" spc="-1" strike="noStrike">
              <a:latin typeface="Arial"/>
            </a:endParaRPr>
          </a:p>
          <a:p>
            <a:pPr marL="548640" indent="-410400">
              <a:lnSpc>
                <a:spcPct val="100000"/>
              </a:lnSpc>
              <a:spcBef>
                <a:spcPts val="720"/>
              </a:spcBef>
            </a:pPr>
            <a:r>
              <a:rPr b="0" lang="en-IN" sz="3600" spc="-1" strike="noStrike">
                <a:solidFill>
                  <a:srgbClr val="ffffff"/>
                </a:solidFill>
                <a:latin typeface="Book Antiqua"/>
                <a:ea typeface="DejaVu Sans"/>
              </a:rPr>
              <a:t>exit</a:t>
            </a:r>
            <a:endParaRPr b="0" lang="en-IN" sz="3600" spc="-1" strike="noStrike">
              <a:latin typeface="Arial"/>
            </a:endParaRPr>
          </a:p>
          <a:p>
            <a:pPr marL="868680" indent="-282240">
              <a:lnSpc>
                <a:spcPct val="100000"/>
              </a:lnSpc>
              <a:spcBef>
                <a:spcPts val="641"/>
              </a:spcBef>
            </a:pPr>
            <a:endParaRPr b="0" lang="en-IN" sz="3600" spc="-1" strike="noStrike">
              <a:latin typeface="Arial"/>
            </a:endParaRPr>
          </a:p>
          <a:p>
            <a:pPr marL="868680" indent="-282240">
              <a:lnSpc>
                <a:spcPct val="100000"/>
              </a:lnSpc>
              <a:spcBef>
                <a:spcPts val="641"/>
              </a:spcBef>
            </a:pPr>
            <a:endParaRPr b="0" lang="en-IN" sz="3600" spc="-1" strike="noStrike">
              <a:latin typeface="Arial"/>
            </a:endParaRPr>
          </a:p>
          <a:p>
            <a:pPr marL="868680" indent="-282240">
              <a:lnSpc>
                <a:spcPct val="100000"/>
              </a:lnSpc>
              <a:spcBef>
                <a:spcPts val="641"/>
              </a:spcBef>
            </a:pPr>
            <a:endParaRPr b="0" lang="en-IN" sz="3600" spc="-1" strike="noStrike">
              <a:latin typeface="Arial"/>
            </a:endParaRPr>
          </a:p>
        </p:txBody>
      </p:sp>
    </p:spTree>
  </p:cSld>
  <p:timing>
    <p:tnLst>
      <p:par>
        <p:cTn id="217" dur="indefinite" restart="never" nodeType="tmRoot">
          <p:childTnLst>
            <p:seq>
              <p:cTn id="2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Apex</Template>
  <TotalTime>925</TotalTime>
  <Application>LibreOffice/6.0.7.3$Linux_X86_64 LibreOffice_project/00m0$Build-3</Application>
  <Words>1280</Words>
  <Paragraphs>304</Paragraphs>
  <Company> </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2010-08-27T07:40:00Z</dcterms:created>
  <dc:creator>smita</dc:creator>
  <dc:description/>
  <dc:language>en-IN</dc:language>
  <cp:lastModifiedBy/>
  <dcterms:modified xsi:type="dcterms:W3CDTF">2019-10-23T13:14:46Z</dcterms:modified>
  <cp:revision>109</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 </vt:lpwstr>
  </property>
  <property fmtid="{D5CDD505-2E9C-101B-9397-08002B2CF9AE}" pid="4" name="HiddenSlides">
    <vt:i4>1</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30</vt:i4>
  </property>
</Properties>
</file>