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58" r:id="rId4"/>
    <p:sldId id="259" r:id="rId5"/>
    <p:sldId id="260" r:id="rId6"/>
    <p:sldId id="263" r:id="rId7"/>
    <p:sldId id="261" r:id="rId8"/>
    <p:sldId id="262" r:id="rId9"/>
    <p:sldId id="264"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26F2CC08-F366-4D6D-AE0F-E75869711994}" type="datetimeFigureOut">
              <a:rPr lang="en-US" smtClean="0"/>
              <a:pPr/>
              <a:t>11/12/2020</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25DD9D72-CE68-4502-B947-4698B43AD699}"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6F2CC08-F366-4D6D-AE0F-E75869711994}" type="datetimeFigureOut">
              <a:rPr lang="en-US" smtClean="0"/>
              <a:pPr/>
              <a:t>11/12/2020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DD9D72-CE68-4502-B947-4698B43AD69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6F2CC08-F366-4D6D-AE0F-E75869711994}" type="datetimeFigureOut">
              <a:rPr lang="en-US" smtClean="0"/>
              <a:pPr/>
              <a:t>11/12/2020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DD9D72-CE68-4502-B947-4698B43AD69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26F2CC08-F366-4D6D-AE0F-E75869711994}" type="datetimeFigureOut">
              <a:rPr lang="en-US" smtClean="0"/>
              <a:pPr/>
              <a:t>11/12/2020</a:t>
            </a:fld>
            <a:endParaRPr lang="en-US"/>
          </a:p>
        </p:txBody>
      </p:sp>
      <p:sp>
        <p:nvSpPr>
          <p:cNvPr id="9" name="Slide Number Placeholder 8"/>
          <p:cNvSpPr>
            <a:spLocks noGrp="1"/>
          </p:cNvSpPr>
          <p:nvPr>
            <p:ph type="sldNum" sz="quarter" idx="15"/>
          </p:nvPr>
        </p:nvSpPr>
        <p:spPr/>
        <p:txBody>
          <a:bodyPr rtlCol="0"/>
          <a:lstStyle/>
          <a:p>
            <a:fld id="{25DD9D72-CE68-4502-B947-4698B43AD699}"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26F2CC08-F366-4D6D-AE0F-E75869711994}" type="datetimeFigureOut">
              <a:rPr lang="en-US" smtClean="0"/>
              <a:pPr/>
              <a:t>11/12/2020</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25DD9D72-CE68-4502-B947-4698B43AD699}"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26F2CC08-F366-4D6D-AE0F-E75869711994}" type="datetimeFigureOut">
              <a:rPr lang="en-US" smtClean="0"/>
              <a:pPr/>
              <a:t>11/12/2020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DD9D72-CE68-4502-B947-4698B43AD699}"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26F2CC08-F366-4D6D-AE0F-E75869711994}" type="datetimeFigureOut">
              <a:rPr lang="en-US" smtClean="0"/>
              <a:pPr/>
              <a:t>11/12/2020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DD9D72-CE68-4502-B947-4698B43AD699}"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26F2CC08-F366-4D6D-AE0F-E75869711994}" type="datetimeFigureOut">
              <a:rPr lang="en-US" smtClean="0"/>
              <a:pPr/>
              <a:t>11/12/2020</a:t>
            </a:fld>
            <a:endParaRPr lang="en-US"/>
          </a:p>
        </p:txBody>
      </p:sp>
      <p:sp>
        <p:nvSpPr>
          <p:cNvPr id="7" name="Slide Number Placeholder 6"/>
          <p:cNvSpPr>
            <a:spLocks noGrp="1"/>
          </p:cNvSpPr>
          <p:nvPr>
            <p:ph type="sldNum" sz="quarter" idx="11"/>
          </p:nvPr>
        </p:nvSpPr>
        <p:spPr/>
        <p:txBody>
          <a:bodyPr rtlCol="0"/>
          <a:lstStyle/>
          <a:p>
            <a:fld id="{25DD9D72-CE68-4502-B947-4698B43AD699}"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F2CC08-F366-4D6D-AE0F-E75869711994}" type="datetimeFigureOut">
              <a:rPr lang="en-US" smtClean="0"/>
              <a:pPr/>
              <a:t>11/12/2020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DD9D72-CE68-4502-B947-4698B43AD69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26F2CC08-F366-4D6D-AE0F-E75869711994}" type="datetimeFigureOut">
              <a:rPr lang="en-US" smtClean="0"/>
              <a:pPr/>
              <a:t>11/12/2020</a:t>
            </a:fld>
            <a:endParaRPr lang="en-US"/>
          </a:p>
        </p:txBody>
      </p:sp>
      <p:sp>
        <p:nvSpPr>
          <p:cNvPr id="22" name="Slide Number Placeholder 21"/>
          <p:cNvSpPr>
            <a:spLocks noGrp="1"/>
          </p:cNvSpPr>
          <p:nvPr>
            <p:ph type="sldNum" sz="quarter" idx="15"/>
          </p:nvPr>
        </p:nvSpPr>
        <p:spPr/>
        <p:txBody>
          <a:bodyPr rtlCol="0"/>
          <a:lstStyle/>
          <a:p>
            <a:fld id="{25DD9D72-CE68-4502-B947-4698B43AD699}"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26F2CC08-F366-4D6D-AE0F-E75869711994}" type="datetimeFigureOut">
              <a:rPr lang="en-US" smtClean="0"/>
              <a:pPr/>
              <a:t>11/12/2020</a:t>
            </a:fld>
            <a:endParaRPr lang="en-US"/>
          </a:p>
        </p:txBody>
      </p:sp>
      <p:sp>
        <p:nvSpPr>
          <p:cNvPr id="18" name="Slide Number Placeholder 17"/>
          <p:cNvSpPr>
            <a:spLocks noGrp="1"/>
          </p:cNvSpPr>
          <p:nvPr>
            <p:ph type="sldNum" sz="quarter" idx="11"/>
          </p:nvPr>
        </p:nvSpPr>
        <p:spPr/>
        <p:txBody>
          <a:bodyPr rtlCol="0"/>
          <a:lstStyle/>
          <a:p>
            <a:fld id="{25DD9D72-CE68-4502-B947-4698B43AD699}"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26F2CC08-F366-4D6D-AE0F-E75869711994}" type="datetimeFigureOut">
              <a:rPr lang="en-US" smtClean="0"/>
              <a:pPr/>
              <a:t>11/12/2020</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25DD9D72-CE68-4502-B947-4698B43AD69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0" y="1916832"/>
            <a:ext cx="6172200" cy="1296144"/>
          </a:xfrm>
        </p:spPr>
        <p:txBody>
          <a:bodyPr>
            <a:normAutofit/>
          </a:bodyPr>
          <a:lstStyle/>
          <a:p>
            <a:r>
              <a:rPr lang="en-IN" sz="2800" dirty="0" smtClean="0">
                <a:solidFill>
                  <a:schemeClr val="tx1"/>
                </a:solidFill>
                <a:latin typeface="Bahnschrift" pitchFamily="34" charset="0"/>
              </a:rPr>
              <a:t>DATE OF PRESENTATION:12/11/2020</a:t>
            </a:r>
            <a:endParaRPr lang="en-US" sz="2800" dirty="0">
              <a:solidFill>
                <a:schemeClr val="tx1"/>
              </a:solidFill>
              <a:latin typeface="Bahnschrift" pitchFamily="34" charset="0"/>
            </a:endParaRPr>
          </a:p>
        </p:txBody>
      </p:sp>
      <p:sp>
        <p:nvSpPr>
          <p:cNvPr id="3" name="Subtitle 2"/>
          <p:cNvSpPr>
            <a:spLocks noGrp="1"/>
          </p:cNvSpPr>
          <p:nvPr>
            <p:ph type="subTitle" idx="1"/>
          </p:nvPr>
        </p:nvSpPr>
        <p:spPr/>
        <p:txBody>
          <a:bodyPr/>
          <a:lstStyle/>
          <a:p>
            <a:r>
              <a:rPr lang="en-IN" dirty="0" smtClean="0">
                <a:solidFill>
                  <a:schemeClr val="tx1"/>
                </a:solidFill>
                <a:latin typeface="Bahnschrift" pitchFamily="34" charset="0"/>
              </a:rPr>
              <a:t>POST GRADUATE DIPLOMA IN ADVANCED COMPUTING (PGDAC)</a:t>
            </a:r>
          </a:p>
          <a:p>
            <a:r>
              <a:rPr lang="en-IN" dirty="0" smtClean="0">
                <a:solidFill>
                  <a:schemeClr val="tx1"/>
                </a:solidFill>
                <a:latin typeface="Bahnschrift" pitchFamily="34" charset="0"/>
              </a:rPr>
              <a:t>FEBRUARY 2020</a:t>
            </a:r>
          </a:p>
          <a:p>
            <a:r>
              <a:rPr lang="en-IN" smtClean="0">
                <a:solidFill>
                  <a:schemeClr val="tx1"/>
                </a:solidFill>
                <a:latin typeface="Bahnschrift" pitchFamily="34" charset="0"/>
              </a:rPr>
              <a:t>C-DAC </a:t>
            </a:r>
            <a:endParaRPr lang="en-US" dirty="0">
              <a:solidFill>
                <a:schemeClr val="tx1"/>
              </a:solidFill>
              <a:latin typeface="Bahnschrift" pitchFamily="34" charset="0"/>
            </a:endParaRPr>
          </a:p>
        </p:txBody>
      </p:sp>
      <p:sp>
        <p:nvSpPr>
          <p:cNvPr id="4" name="TextBox 3"/>
          <p:cNvSpPr txBox="1"/>
          <p:nvPr/>
        </p:nvSpPr>
        <p:spPr>
          <a:xfrm>
            <a:off x="1691680" y="692696"/>
            <a:ext cx="6984776" cy="707886"/>
          </a:xfrm>
          <a:prstGeom prst="rect">
            <a:avLst/>
          </a:prstGeom>
          <a:noFill/>
        </p:spPr>
        <p:txBody>
          <a:bodyPr wrap="square" rtlCol="0">
            <a:spAutoFit/>
          </a:bodyPr>
          <a:lstStyle/>
          <a:p>
            <a:r>
              <a:rPr lang="en-IN" sz="4000" b="1" dirty="0" smtClean="0">
                <a:latin typeface="Bahnschrift" pitchFamily="34" charset="0"/>
              </a:rPr>
              <a:t>Wedding Event Management</a:t>
            </a:r>
            <a:endParaRPr lang="en-US" sz="4000" b="1" dirty="0">
              <a:latin typeface="Bahnschrift" pitchFamily="34" charset="0"/>
            </a:endParaRPr>
          </a:p>
        </p:txBody>
      </p:sp>
    </p:spTree>
  </p:cSld>
  <p:clrMapOvr>
    <a:masterClrMapping/>
  </p:clrMapOvr>
  <p:transition>
    <p:pull di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67744" y="476672"/>
            <a:ext cx="5904656" cy="769441"/>
          </a:xfrm>
          <a:prstGeom prst="rect">
            <a:avLst/>
          </a:prstGeom>
          <a:noFill/>
        </p:spPr>
        <p:txBody>
          <a:bodyPr wrap="square" rtlCol="0">
            <a:spAutoFit/>
          </a:bodyPr>
          <a:lstStyle/>
          <a:p>
            <a:r>
              <a:rPr lang="en-IN" sz="4400" dirty="0" smtClean="0">
                <a:latin typeface="Bahnschrift" pitchFamily="34" charset="0"/>
              </a:rPr>
              <a:t>Project Team</a:t>
            </a:r>
            <a:endParaRPr lang="en-US" sz="4400" dirty="0">
              <a:latin typeface="Bahnschrift" pitchFamily="34" charset="0"/>
            </a:endParaRPr>
          </a:p>
        </p:txBody>
      </p:sp>
      <p:sp>
        <p:nvSpPr>
          <p:cNvPr id="5" name="TextBox 4"/>
          <p:cNvSpPr txBox="1"/>
          <p:nvPr/>
        </p:nvSpPr>
        <p:spPr>
          <a:xfrm>
            <a:off x="2699792" y="2060848"/>
            <a:ext cx="5904656" cy="1938992"/>
          </a:xfrm>
          <a:prstGeom prst="rect">
            <a:avLst/>
          </a:prstGeom>
          <a:noFill/>
        </p:spPr>
        <p:txBody>
          <a:bodyPr wrap="square" rtlCol="0">
            <a:spAutoFit/>
          </a:bodyPr>
          <a:lstStyle/>
          <a:p>
            <a:pPr>
              <a:buFont typeface="Arial" pitchFamily="34" charset="0"/>
              <a:buChar char="•"/>
            </a:pPr>
            <a:r>
              <a:rPr lang="en-IN" sz="2400" dirty="0" smtClean="0"/>
              <a:t> </a:t>
            </a:r>
            <a:r>
              <a:rPr lang="en-IN" sz="2400" dirty="0" smtClean="0">
                <a:latin typeface="Bahnschrift" pitchFamily="34" charset="0"/>
              </a:rPr>
              <a:t>Rupali </a:t>
            </a:r>
            <a:r>
              <a:rPr lang="en-IN" sz="2400" dirty="0" err="1" smtClean="0">
                <a:latin typeface="Bahnschrift" pitchFamily="34" charset="0"/>
              </a:rPr>
              <a:t>Pangare</a:t>
            </a:r>
            <a:r>
              <a:rPr lang="en-IN" sz="2400" dirty="0" smtClean="0">
                <a:latin typeface="Bahnschrift" pitchFamily="34" charset="0"/>
              </a:rPr>
              <a:t>(PL) (200240320094)</a:t>
            </a:r>
          </a:p>
          <a:p>
            <a:pPr>
              <a:buFont typeface="Arial" pitchFamily="34" charset="0"/>
              <a:buChar char="•"/>
            </a:pPr>
            <a:r>
              <a:rPr lang="en-IN" sz="2400" dirty="0" smtClean="0">
                <a:latin typeface="Bahnschrift" pitchFamily="34" charset="0"/>
              </a:rPr>
              <a:t> </a:t>
            </a:r>
            <a:r>
              <a:rPr lang="en-IN" sz="2400" dirty="0" err="1" smtClean="0">
                <a:latin typeface="Bahnschrift" pitchFamily="34" charset="0"/>
              </a:rPr>
              <a:t>Shubham</a:t>
            </a:r>
            <a:r>
              <a:rPr lang="en-IN" sz="2400" dirty="0" smtClean="0">
                <a:latin typeface="Bahnschrift" pitchFamily="34" charset="0"/>
              </a:rPr>
              <a:t> Singh (200240320123)</a:t>
            </a:r>
          </a:p>
          <a:p>
            <a:pPr>
              <a:buFont typeface="Arial" pitchFamily="34" charset="0"/>
              <a:buChar char="•"/>
            </a:pPr>
            <a:r>
              <a:rPr lang="en-IN" sz="2400" dirty="0" smtClean="0">
                <a:latin typeface="Bahnschrift" pitchFamily="34" charset="0"/>
              </a:rPr>
              <a:t> </a:t>
            </a:r>
            <a:r>
              <a:rPr lang="en-IN" sz="2400" dirty="0" err="1" smtClean="0">
                <a:latin typeface="Bahnschrift" pitchFamily="34" charset="0"/>
              </a:rPr>
              <a:t>Shubham</a:t>
            </a:r>
            <a:r>
              <a:rPr lang="en-IN" sz="2400" dirty="0" smtClean="0">
                <a:latin typeface="Bahnschrift" pitchFamily="34" charset="0"/>
              </a:rPr>
              <a:t> </a:t>
            </a:r>
            <a:r>
              <a:rPr lang="en-IN" sz="2400" dirty="0" err="1" smtClean="0">
                <a:latin typeface="Bahnschrift" pitchFamily="34" charset="0"/>
              </a:rPr>
              <a:t>Nikam</a:t>
            </a:r>
            <a:r>
              <a:rPr lang="en-IN" sz="2400" dirty="0" smtClean="0">
                <a:latin typeface="Bahnschrift" pitchFamily="34" charset="0"/>
              </a:rPr>
              <a:t>(200240320114)</a:t>
            </a:r>
          </a:p>
          <a:p>
            <a:pPr>
              <a:buFont typeface="Arial" pitchFamily="34" charset="0"/>
              <a:buChar char="•"/>
            </a:pPr>
            <a:r>
              <a:rPr lang="en-IN" sz="2400" dirty="0" smtClean="0">
                <a:latin typeface="Bahnschrift" pitchFamily="34" charset="0"/>
              </a:rPr>
              <a:t> </a:t>
            </a:r>
            <a:r>
              <a:rPr lang="en-IN" sz="2400" dirty="0" err="1" smtClean="0">
                <a:latin typeface="Bahnschrift" pitchFamily="34" charset="0"/>
              </a:rPr>
              <a:t>Siddhesh</a:t>
            </a:r>
            <a:r>
              <a:rPr lang="en-IN" sz="2400" dirty="0" smtClean="0">
                <a:latin typeface="Bahnschrift" pitchFamily="34" charset="0"/>
              </a:rPr>
              <a:t> </a:t>
            </a:r>
            <a:r>
              <a:rPr lang="en-IN" sz="2400" dirty="0" err="1" smtClean="0">
                <a:latin typeface="Bahnschrift" pitchFamily="34" charset="0"/>
              </a:rPr>
              <a:t>Bhavsar</a:t>
            </a:r>
            <a:r>
              <a:rPr lang="en-IN" sz="2400" dirty="0" smtClean="0">
                <a:latin typeface="Bahnschrift" pitchFamily="34" charset="0"/>
              </a:rPr>
              <a:t>(200240320121)</a:t>
            </a:r>
          </a:p>
          <a:p>
            <a:pPr>
              <a:buFont typeface="Arial" pitchFamily="34" charset="0"/>
              <a:buChar char="•"/>
            </a:pPr>
            <a:r>
              <a:rPr lang="en-IN" sz="2400" dirty="0" smtClean="0">
                <a:latin typeface="Bahnschrift" pitchFamily="34" charset="0"/>
              </a:rPr>
              <a:t> Nikhil </a:t>
            </a:r>
            <a:r>
              <a:rPr lang="en-IN" sz="2400" dirty="0" err="1" smtClean="0">
                <a:latin typeface="Bahnschrift" pitchFamily="34" charset="0"/>
              </a:rPr>
              <a:t>Deshpande</a:t>
            </a:r>
            <a:r>
              <a:rPr lang="en-IN" sz="2400" dirty="0" smtClean="0">
                <a:latin typeface="Bahnschrift" pitchFamily="34" charset="0"/>
              </a:rPr>
              <a:t>(200240320069</a:t>
            </a:r>
            <a:r>
              <a:rPr lang="en-IN" dirty="0" smtClean="0"/>
              <a:t>)</a:t>
            </a:r>
            <a:endParaRPr lang="en-US" dirty="0"/>
          </a:p>
        </p:txBody>
      </p:sp>
    </p:spTree>
  </p:cSld>
  <p:clrMapOvr>
    <a:masterClrMapping/>
  </p:clrMapOvr>
  <p:transition>
    <p:pull dir="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400" b="1" dirty="0" smtClean="0">
                <a:solidFill>
                  <a:schemeClr val="tx1"/>
                </a:solidFill>
                <a:latin typeface="Bahnschrift" pitchFamily="34" charset="0"/>
              </a:rPr>
              <a:t>Content</a:t>
            </a:r>
            <a:endParaRPr lang="en-US" sz="4400" b="1" dirty="0">
              <a:solidFill>
                <a:schemeClr val="tx1"/>
              </a:solidFill>
              <a:latin typeface="Bahnschrift" pitchFamily="34" charset="0"/>
            </a:endParaRPr>
          </a:p>
        </p:txBody>
      </p:sp>
      <p:sp>
        <p:nvSpPr>
          <p:cNvPr id="3" name="Content Placeholder 2"/>
          <p:cNvSpPr>
            <a:spLocks noGrp="1"/>
          </p:cNvSpPr>
          <p:nvPr>
            <p:ph sz="quarter" idx="1"/>
          </p:nvPr>
        </p:nvSpPr>
        <p:spPr/>
        <p:txBody>
          <a:bodyPr/>
          <a:lstStyle/>
          <a:p>
            <a:r>
              <a:rPr lang="en-US" dirty="0" smtClean="0">
                <a:latin typeface="Bahnschrift" pitchFamily="34" charset="0"/>
              </a:rPr>
              <a:t>Introduction</a:t>
            </a:r>
          </a:p>
          <a:p>
            <a:r>
              <a:rPr lang="en-US" dirty="0" smtClean="0">
                <a:latin typeface="Bahnschrift" pitchFamily="34" charset="0"/>
              </a:rPr>
              <a:t>Problem definition and proposed solution</a:t>
            </a:r>
          </a:p>
          <a:p>
            <a:r>
              <a:rPr lang="en-US" dirty="0" smtClean="0">
                <a:latin typeface="Bahnschrift" pitchFamily="34" charset="0"/>
              </a:rPr>
              <a:t>Scope of project</a:t>
            </a:r>
          </a:p>
          <a:p>
            <a:r>
              <a:rPr lang="en-US" dirty="0" smtClean="0">
                <a:latin typeface="Bahnschrift" pitchFamily="34" charset="0"/>
              </a:rPr>
              <a:t>Benefits of project</a:t>
            </a:r>
          </a:p>
          <a:p>
            <a:r>
              <a:rPr lang="en-US" dirty="0" smtClean="0">
                <a:latin typeface="Bahnschrift" pitchFamily="34" charset="0"/>
              </a:rPr>
              <a:t>Hardware and software requirements</a:t>
            </a:r>
          </a:p>
          <a:p>
            <a:pPr>
              <a:buFont typeface="Courier New" pitchFamily="49" charset="0"/>
              <a:buChar char="o"/>
            </a:pPr>
            <a:endParaRPr lang="en-US" dirty="0"/>
          </a:p>
        </p:txBody>
      </p:sp>
    </p:spTree>
  </p:cSld>
  <p:clrMapOvr>
    <a:masterClrMapping/>
  </p:clrMapOvr>
  <p:transition>
    <p:pull dir="d"/>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flipH="1">
            <a:off x="1300344" y="548680"/>
            <a:ext cx="6007959" cy="646331"/>
          </a:xfrm>
          <a:prstGeom prst="rect">
            <a:avLst/>
          </a:prstGeom>
          <a:noFill/>
        </p:spPr>
        <p:txBody>
          <a:bodyPr wrap="square" rtlCol="0">
            <a:spAutoFit/>
          </a:bodyPr>
          <a:lstStyle/>
          <a:p>
            <a:r>
              <a:rPr lang="en-IN" sz="3600" dirty="0" smtClean="0">
                <a:latin typeface="Bahnschrift" pitchFamily="34" charset="0"/>
              </a:rPr>
              <a:t>              Introduction</a:t>
            </a:r>
            <a:endParaRPr lang="en-US" sz="3600" dirty="0">
              <a:latin typeface="Bahnschrift" pitchFamily="34" charset="0"/>
            </a:endParaRPr>
          </a:p>
        </p:txBody>
      </p:sp>
      <p:sp>
        <p:nvSpPr>
          <p:cNvPr id="3" name="TextBox 2"/>
          <p:cNvSpPr txBox="1"/>
          <p:nvPr/>
        </p:nvSpPr>
        <p:spPr>
          <a:xfrm>
            <a:off x="899592" y="1700808"/>
            <a:ext cx="7056784" cy="3539430"/>
          </a:xfrm>
          <a:prstGeom prst="rect">
            <a:avLst/>
          </a:prstGeom>
          <a:noFill/>
        </p:spPr>
        <p:txBody>
          <a:bodyPr wrap="square" rtlCol="0">
            <a:spAutoFit/>
          </a:bodyPr>
          <a:lstStyle/>
          <a:p>
            <a:r>
              <a:rPr lang="en-US" sz="2800" dirty="0" smtClean="0">
                <a:latin typeface="Bahnschrift" pitchFamily="34" charset="0"/>
              </a:rPr>
              <a:t>The wedding planner is a web application which helps to organize successful wedding events for users. This application provides an easy way to plan their special day. The user can book an event according to his needs, User can choose type of service he/she wants and can get the service by vendors</a:t>
            </a:r>
            <a:r>
              <a:rPr lang="en-US" sz="2800" dirty="0" smtClean="0"/>
              <a:t>. </a:t>
            </a:r>
            <a:endParaRPr lang="en-US" sz="2800" dirty="0"/>
          </a:p>
        </p:txBody>
      </p:sp>
    </p:spTree>
  </p:cSld>
  <p:clrMapOvr>
    <a:masterClrMapping/>
  </p:clrMapOvr>
  <p:transition>
    <p:pull dir="d"/>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55576" y="620688"/>
            <a:ext cx="7344816" cy="1200329"/>
          </a:xfrm>
          <a:prstGeom prst="rect">
            <a:avLst/>
          </a:prstGeom>
          <a:noFill/>
        </p:spPr>
        <p:txBody>
          <a:bodyPr wrap="square" rtlCol="0">
            <a:spAutoFit/>
          </a:bodyPr>
          <a:lstStyle/>
          <a:p>
            <a:r>
              <a:rPr lang="en-US" sz="3600" dirty="0" smtClean="0">
                <a:latin typeface="Bahnschrift" pitchFamily="34" charset="0"/>
              </a:rPr>
              <a:t>Problem definition &amp; Proposed solution </a:t>
            </a:r>
            <a:endParaRPr lang="en-US" sz="3600" dirty="0">
              <a:latin typeface="Bahnschrift" pitchFamily="34" charset="0"/>
            </a:endParaRPr>
          </a:p>
        </p:txBody>
      </p:sp>
      <p:sp>
        <p:nvSpPr>
          <p:cNvPr id="4" name="TextBox 3"/>
          <p:cNvSpPr txBox="1"/>
          <p:nvPr/>
        </p:nvSpPr>
        <p:spPr>
          <a:xfrm>
            <a:off x="899592" y="1988840"/>
            <a:ext cx="7272808" cy="1692771"/>
          </a:xfrm>
          <a:prstGeom prst="rect">
            <a:avLst/>
          </a:prstGeom>
          <a:noFill/>
        </p:spPr>
        <p:txBody>
          <a:bodyPr wrap="square" rtlCol="0">
            <a:spAutoFit/>
          </a:bodyPr>
          <a:lstStyle/>
          <a:p>
            <a:r>
              <a:rPr lang="en-IN" sz="2400" dirty="0" smtClean="0">
                <a:latin typeface="Bahnschrift" pitchFamily="34" charset="0"/>
              </a:rPr>
              <a:t>Problem:</a:t>
            </a:r>
          </a:p>
          <a:p>
            <a:r>
              <a:rPr lang="en-US" sz="2000" dirty="0" smtClean="0">
                <a:latin typeface="Bahnschrift" pitchFamily="34" charset="0"/>
              </a:rPr>
              <a:t>People now a days are busy in their work life. They don’t have time to plan their event entirely. So our website integrates solution to those problems at a single place by providing all required services.</a:t>
            </a:r>
            <a:endParaRPr lang="en-US" sz="2000" dirty="0">
              <a:latin typeface="Bahnschrift" pitchFamily="34" charset="0"/>
            </a:endParaRPr>
          </a:p>
        </p:txBody>
      </p:sp>
      <p:sp>
        <p:nvSpPr>
          <p:cNvPr id="5" name="TextBox 4"/>
          <p:cNvSpPr txBox="1"/>
          <p:nvPr/>
        </p:nvSpPr>
        <p:spPr>
          <a:xfrm>
            <a:off x="1043608" y="4077072"/>
            <a:ext cx="7128792" cy="2000548"/>
          </a:xfrm>
          <a:prstGeom prst="rect">
            <a:avLst/>
          </a:prstGeom>
          <a:noFill/>
        </p:spPr>
        <p:txBody>
          <a:bodyPr wrap="square" rtlCol="0">
            <a:spAutoFit/>
          </a:bodyPr>
          <a:lstStyle/>
          <a:p>
            <a:r>
              <a:rPr lang="en-IN" sz="2400" dirty="0" smtClean="0">
                <a:latin typeface="Bahnschrift" pitchFamily="34" charset="0"/>
              </a:rPr>
              <a:t>Solution:</a:t>
            </a:r>
          </a:p>
          <a:p>
            <a:r>
              <a:rPr lang="en-US" sz="2000" dirty="0" smtClean="0">
                <a:latin typeface="Bahnschrift" pitchFamily="34" charset="0"/>
              </a:rPr>
              <a:t>The user can select the venue, type of food to be served, type of decoration as per their budgets. Admin can add all the details of the vendors(Venue, Catering, Decoration) . And type of service vendor providing, also admin updates the details of vendors</a:t>
            </a:r>
            <a:endParaRPr lang="en-US" sz="2000" dirty="0">
              <a:latin typeface="Bahnschrift" pitchFamily="34" charset="0"/>
            </a:endParaRPr>
          </a:p>
        </p:txBody>
      </p:sp>
    </p:spTree>
  </p:cSld>
  <p:clrMapOvr>
    <a:masterClrMapping/>
  </p:clrMapOvr>
  <p:transition>
    <p:pull dir="d"/>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11560" y="692696"/>
            <a:ext cx="7416824" cy="646331"/>
          </a:xfrm>
          <a:prstGeom prst="rect">
            <a:avLst/>
          </a:prstGeom>
          <a:noFill/>
        </p:spPr>
        <p:txBody>
          <a:bodyPr wrap="square" rtlCol="0">
            <a:spAutoFit/>
          </a:bodyPr>
          <a:lstStyle/>
          <a:p>
            <a:r>
              <a:rPr lang="en-IN" sz="3600" dirty="0" smtClean="0">
                <a:latin typeface="Bahnschrift" pitchFamily="34" charset="0"/>
              </a:rPr>
              <a:t>            Scope Of The Project</a:t>
            </a:r>
            <a:endParaRPr lang="en-US" sz="3600" dirty="0">
              <a:latin typeface="Bahnschrift" pitchFamily="34" charset="0"/>
            </a:endParaRPr>
          </a:p>
        </p:txBody>
      </p:sp>
      <p:sp>
        <p:nvSpPr>
          <p:cNvPr id="3" name="TextBox 2"/>
          <p:cNvSpPr txBox="1"/>
          <p:nvPr/>
        </p:nvSpPr>
        <p:spPr>
          <a:xfrm>
            <a:off x="683568" y="1844824"/>
            <a:ext cx="7344816" cy="3046988"/>
          </a:xfrm>
          <a:prstGeom prst="rect">
            <a:avLst/>
          </a:prstGeom>
          <a:noFill/>
        </p:spPr>
        <p:txBody>
          <a:bodyPr wrap="square" rtlCol="0">
            <a:spAutoFit/>
          </a:bodyPr>
          <a:lstStyle/>
          <a:p>
            <a:r>
              <a:rPr lang="en-IN" sz="2400" dirty="0" smtClean="0">
                <a:latin typeface="Bahnschrift" pitchFamily="34" charset="0"/>
              </a:rPr>
              <a:t>It may help Collecting perfect management in </a:t>
            </a:r>
            <a:r>
              <a:rPr lang="en-IN" sz="2400" dirty="0" err="1" smtClean="0">
                <a:latin typeface="Bahnschrift" pitchFamily="34" charset="0"/>
              </a:rPr>
              <a:t>details.In</a:t>
            </a:r>
            <a:r>
              <a:rPr lang="en-IN" sz="2400" dirty="0" smtClean="0">
                <a:latin typeface="Bahnschrift" pitchFamily="34" charset="0"/>
              </a:rPr>
              <a:t> a very short </a:t>
            </a:r>
            <a:r>
              <a:rPr lang="en-IN" sz="2400" dirty="0" err="1" smtClean="0">
                <a:latin typeface="Bahnschrift" pitchFamily="34" charset="0"/>
              </a:rPr>
              <a:t>time,the</a:t>
            </a:r>
            <a:r>
              <a:rPr lang="en-IN" sz="2400" dirty="0" smtClean="0">
                <a:latin typeface="Bahnschrift" pitchFamily="34" charset="0"/>
              </a:rPr>
              <a:t> collection will be obvious, simple and sensible. It will help a person to know the management of passed year perfectly and </a:t>
            </a:r>
            <a:r>
              <a:rPr lang="en-IN" sz="2400" dirty="0" err="1" smtClean="0">
                <a:latin typeface="Bahnschrift" pitchFamily="34" charset="0"/>
              </a:rPr>
              <a:t>vividly.It</a:t>
            </a:r>
            <a:r>
              <a:rPr lang="en-IN" sz="2400" dirty="0" smtClean="0">
                <a:latin typeface="Bahnschrift" pitchFamily="34" charset="0"/>
              </a:rPr>
              <a:t> also helps in current all works relative to  Online Wedding </a:t>
            </a:r>
            <a:r>
              <a:rPr lang="en-IN" sz="2400" dirty="0" err="1" smtClean="0">
                <a:latin typeface="Bahnschrift" pitchFamily="34" charset="0"/>
              </a:rPr>
              <a:t>Planner.It</a:t>
            </a:r>
            <a:r>
              <a:rPr lang="en-IN" sz="2400" dirty="0" smtClean="0">
                <a:latin typeface="Bahnschrift" pitchFamily="34" charset="0"/>
              </a:rPr>
              <a:t> will be also reduced the cost of collecting the management &amp; collection procedure will go on smoothly. </a:t>
            </a:r>
            <a:endParaRPr lang="en-US" sz="2400" dirty="0">
              <a:latin typeface="Bahnschrift" pitchFamily="34" charset="0"/>
            </a:endParaRPr>
          </a:p>
        </p:txBody>
      </p:sp>
    </p:spTree>
  </p:cSld>
  <p:clrMapOvr>
    <a:masterClrMapping/>
  </p:clrMapOvr>
  <p:transition>
    <p:pull dir="d"/>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9552" y="548680"/>
            <a:ext cx="7416824" cy="646331"/>
          </a:xfrm>
          <a:prstGeom prst="rect">
            <a:avLst/>
          </a:prstGeom>
          <a:noFill/>
        </p:spPr>
        <p:txBody>
          <a:bodyPr wrap="square" rtlCol="0">
            <a:spAutoFit/>
          </a:bodyPr>
          <a:lstStyle/>
          <a:p>
            <a:r>
              <a:rPr lang="en-US" sz="3600" smtClean="0">
                <a:latin typeface="Bahnschrift" pitchFamily="34" charset="0"/>
              </a:rPr>
              <a:t>              Benefits </a:t>
            </a:r>
            <a:r>
              <a:rPr lang="en-US" sz="3600" dirty="0" smtClean="0">
                <a:latin typeface="Bahnschrift" pitchFamily="34" charset="0"/>
              </a:rPr>
              <a:t>of project</a:t>
            </a:r>
            <a:endParaRPr lang="en-US" sz="3600" dirty="0">
              <a:latin typeface="Bahnschrift" pitchFamily="34" charset="0"/>
            </a:endParaRPr>
          </a:p>
        </p:txBody>
      </p:sp>
      <p:sp>
        <p:nvSpPr>
          <p:cNvPr id="4" name="TextBox 3"/>
          <p:cNvSpPr txBox="1"/>
          <p:nvPr/>
        </p:nvSpPr>
        <p:spPr>
          <a:xfrm>
            <a:off x="683568" y="1340769"/>
            <a:ext cx="7344816" cy="4896543"/>
          </a:xfrm>
          <a:prstGeom prst="rect">
            <a:avLst/>
          </a:prstGeom>
          <a:noFill/>
        </p:spPr>
        <p:txBody>
          <a:bodyPr wrap="square" rtlCol="0">
            <a:spAutoFit/>
          </a:bodyPr>
          <a:lstStyle/>
          <a:p>
            <a:r>
              <a:rPr lang="en-US" sz="2400" dirty="0" smtClean="0">
                <a:latin typeface="Bahnschrift" pitchFamily="34" charset="0"/>
              </a:rPr>
              <a:t>The proposed Wedding Event Planner system provides a smart way to users in booking the venue for the event. The user can book the venue from anywhere which saves a lot of time and no physical efforts are required. Users can browse through the website to check services provided such as decoration, catering and choose as per their convenience. An exclusive view of events organized earlier is provided in the gallery section. All the details given by users are stored in the database with high-level security which can be checked frequently and can be modified at any time by authorized member of the application. </a:t>
            </a:r>
            <a:endParaRPr lang="en-US" sz="2400" dirty="0">
              <a:latin typeface="Bahnschrift" pitchFamily="34" charset="0"/>
            </a:endParaRPr>
          </a:p>
        </p:txBody>
      </p:sp>
    </p:spTree>
  </p:cSld>
  <p:clrMapOvr>
    <a:masterClrMapping/>
  </p:clrMapOvr>
  <p:transition>
    <p:pull dir="d"/>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404664"/>
            <a:ext cx="7560840" cy="584775"/>
          </a:xfrm>
          <a:prstGeom prst="rect">
            <a:avLst/>
          </a:prstGeom>
          <a:noFill/>
        </p:spPr>
        <p:txBody>
          <a:bodyPr wrap="square" rtlCol="0">
            <a:spAutoFit/>
          </a:bodyPr>
          <a:lstStyle/>
          <a:p>
            <a:r>
              <a:rPr lang="en-US" sz="3200" dirty="0" smtClean="0"/>
              <a:t>Hardware &amp; software requirements</a:t>
            </a:r>
            <a:endParaRPr lang="en-US" sz="3200" dirty="0"/>
          </a:p>
        </p:txBody>
      </p:sp>
      <p:sp>
        <p:nvSpPr>
          <p:cNvPr id="3" name="TextBox 2"/>
          <p:cNvSpPr txBox="1"/>
          <p:nvPr/>
        </p:nvSpPr>
        <p:spPr>
          <a:xfrm>
            <a:off x="611560" y="1412776"/>
            <a:ext cx="7272808" cy="2308324"/>
          </a:xfrm>
          <a:prstGeom prst="rect">
            <a:avLst/>
          </a:prstGeom>
          <a:noFill/>
        </p:spPr>
        <p:txBody>
          <a:bodyPr wrap="square" rtlCol="0">
            <a:spAutoFit/>
          </a:bodyPr>
          <a:lstStyle/>
          <a:p>
            <a:r>
              <a:rPr lang="en-IN" sz="2400" dirty="0" smtClean="0">
                <a:latin typeface="Bahnschrift" pitchFamily="34" charset="0"/>
              </a:rPr>
              <a:t>Hardware Requirement:</a:t>
            </a:r>
          </a:p>
          <a:p>
            <a:pPr>
              <a:buFont typeface="Wingdings" pitchFamily="2" charset="2"/>
              <a:buChar char="Ø"/>
            </a:pPr>
            <a:r>
              <a:rPr lang="en-US" sz="2400" dirty="0" smtClean="0">
                <a:latin typeface="Bahnschrift" pitchFamily="34" charset="0"/>
              </a:rPr>
              <a:t> Intel CORE i5(Processor). </a:t>
            </a:r>
          </a:p>
          <a:p>
            <a:pPr>
              <a:buFont typeface="Wingdings" pitchFamily="2" charset="2"/>
              <a:buChar char="Ø"/>
            </a:pPr>
            <a:r>
              <a:rPr lang="en-US" sz="2400" dirty="0" smtClean="0">
                <a:latin typeface="Bahnschrift" pitchFamily="34" charset="0"/>
              </a:rPr>
              <a:t> 256 MB Ram </a:t>
            </a:r>
          </a:p>
          <a:p>
            <a:pPr>
              <a:buFont typeface="Wingdings" pitchFamily="2" charset="2"/>
              <a:buChar char="Ø"/>
            </a:pPr>
            <a:r>
              <a:rPr lang="en-US" sz="2400" dirty="0" smtClean="0">
                <a:latin typeface="Bahnschrift" pitchFamily="34" charset="0"/>
              </a:rPr>
              <a:t>512 KB Cache Memory </a:t>
            </a:r>
          </a:p>
          <a:p>
            <a:pPr>
              <a:buFont typeface="Wingdings" pitchFamily="2" charset="2"/>
              <a:buChar char="Ø"/>
            </a:pPr>
            <a:r>
              <a:rPr lang="en-US" sz="2400" dirty="0" smtClean="0">
                <a:latin typeface="Bahnschrift" pitchFamily="34" charset="0"/>
              </a:rPr>
              <a:t> Hard disk 10 GB </a:t>
            </a:r>
          </a:p>
          <a:p>
            <a:pPr>
              <a:buFont typeface="Wingdings" pitchFamily="2" charset="2"/>
              <a:buChar char="Ø"/>
            </a:pPr>
            <a:r>
              <a:rPr lang="en-US" sz="2400" dirty="0" smtClean="0">
                <a:latin typeface="Bahnschrift" pitchFamily="34" charset="0"/>
              </a:rPr>
              <a:t> Microsoft Compatible 101 or more Key Board</a:t>
            </a:r>
            <a:endParaRPr lang="en-US" sz="2400" dirty="0">
              <a:latin typeface="Bahnschrift" pitchFamily="34" charset="0"/>
            </a:endParaRPr>
          </a:p>
        </p:txBody>
      </p:sp>
      <p:sp>
        <p:nvSpPr>
          <p:cNvPr id="4" name="TextBox 3"/>
          <p:cNvSpPr txBox="1"/>
          <p:nvPr/>
        </p:nvSpPr>
        <p:spPr>
          <a:xfrm>
            <a:off x="683568" y="3501008"/>
            <a:ext cx="6768752" cy="2308324"/>
          </a:xfrm>
          <a:prstGeom prst="rect">
            <a:avLst/>
          </a:prstGeom>
          <a:noFill/>
        </p:spPr>
        <p:txBody>
          <a:bodyPr wrap="square" rtlCol="0">
            <a:spAutoFit/>
          </a:bodyPr>
          <a:lstStyle/>
          <a:p>
            <a:endParaRPr lang="en-IN" sz="2400" dirty="0" smtClean="0">
              <a:latin typeface="Bahnschrift" pitchFamily="34" charset="0"/>
            </a:endParaRPr>
          </a:p>
          <a:p>
            <a:r>
              <a:rPr lang="en-IN" sz="2400" dirty="0" smtClean="0">
                <a:latin typeface="Bahnschrift" pitchFamily="34" charset="0"/>
              </a:rPr>
              <a:t>Software Requirement:</a:t>
            </a:r>
          </a:p>
          <a:p>
            <a:pPr>
              <a:buFont typeface="Wingdings" pitchFamily="2" charset="2"/>
              <a:buChar char="Ø"/>
            </a:pPr>
            <a:r>
              <a:rPr lang="en-US" sz="2400" dirty="0" smtClean="0">
                <a:latin typeface="Bahnschrift" pitchFamily="34" charset="0"/>
              </a:rPr>
              <a:t>Language : Spring </a:t>
            </a:r>
            <a:r>
              <a:rPr lang="en-US" sz="2400" dirty="0" err="1" smtClean="0">
                <a:latin typeface="Bahnschrift" pitchFamily="34" charset="0"/>
              </a:rPr>
              <a:t>Hibernate,JSP</a:t>
            </a:r>
            <a:r>
              <a:rPr lang="en-US" sz="2400" dirty="0" smtClean="0">
                <a:latin typeface="Bahnschrift" pitchFamily="34" charset="0"/>
              </a:rPr>
              <a:t> </a:t>
            </a:r>
          </a:p>
          <a:p>
            <a:pPr>
              <a:buFont typeface="Wingdings" pitchFamily="2" charset="2"/>
              <a:buChar char="Ø"/>
            </a:pPr>
            <a:r>
              <a:rPr lang="en-US" sz="2400" dirty="0" smtClean="0">
                <a:latin typeface="Bahnschrift" pitchFamily="34" charset="0"/>
              </a:rPr>
              <a:t>Database : </a:t>
            </a:r>
            <a:r>
              <a:rPr lang="en-US" sz="2400" dirty="0" err="1" smtClean="0">
                <a:latin typeface="Bahnschrift" pitchFamily="34" charset="0"/>
              </a:rPr>
              <a:t>MySQL</a:t>
            </a:r>
            <a:r>
              <a:rPr lang="en-US" sz="2400" dirty="0" smtClean="0">
                <a:latin typeface="Bahnschrift" pitchFamily="34" charset="0"/>
              </a:rPr>
              <a:t> </a:t>
            </a:r>
          </a:p>
          <a:p>
            <a:pPr>
              <a:buFont typeface="Wingdings" pitchFamily="2" charset="2"/>
              <a:buChar char="Ø"/>
            </a:pPr>
            <a:r>
              <a:rPr lang="en-US" sz="2400" dirty="0" smtClean="0">
                <a:latin typeface="Bahnschrift" pitchFamily="34" charset="0"/>
              </a:rPr>
              <a:t>Web Server : Tomcat </a:t>
            </a:r>
          </a:p>
          <a:p>
            <a:pPr>
              <a:buFont typeface="Wingdings" pitchFamily="2" charset="2"/>
              <a:buChar char="Ø"/>
            </a:pPr>
            <a:r>
              <a:rPr lang="en-US" sz="2400" dirty="0" smtClean="0">
                <a:latin typeface="Bahnschrift" pitchFamily="34" charset="0"/>
              </a:rPr>
              <a:t>Operating System :Windows</a:t>
            </a:r>
            <a:endParaRPr lang="en-US" sz="2400" dirty="0">
              <a:latin typeface="Bahnschrift" pitchFamily="34" charset="0"/>
            </a:endParaRPr>
          </a:p>
        </p:txBody>
      </p:sp>
    </p:spTree>
  </p:cSld>
  <p:clrMapOvr>
    <a:masterClrMapping/>
  </p:clrMapOvr>
  <p:transition>
    <p:pull dir="d"/>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27584" y="2564904"/>
            <a:ext cx="7128792" cy="923330"/>
          </a:xfrm>
          <a:prstGeom prst="rect">
            <a:avLst/>
          </a:prstGeom>
          <a:noFill/>
        </p:spPr>
        <p:txBody>
          <a:bodyPr wrap="square" rtlCol="0">
            <a:spAutoFit/>
          </a:bodyPr>
          <a:lstStyle/>
          <a:p>
            <a:pPr algn="ctr"/>
            <a:r>
              <a:rPr lang="en-IN" sz="5400" dirty="0" smtClean="0">
                <a:latin typeface="Bahnschrift" pitchFamily="34" charset="0"/>
              </a:rPr>
              <a:t>Thank You!!!!!!</a:t>
            </a:r>
            <a:endParaRPr lang="en-US" sz="5400" dirty="0">
              <a:latin typeface="Bahnschrift" pitchFamily="34" charset="0"/>
            </a:endParaRPr>
          </a:p>
        </p:txBody>
      </p:sp>
    </p:spTree>
  </p:cSld>
  <p:clrMapOvr>
    <a:masterClrMapping/>
  </p:clrMapOvr>
  <p:transition>
    <p:pull dir="d"/>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724</TotalTime>
  <Words>457</Words>
  <Application>Microsoft Office PowerPoint</Application>
  <PresentationFormat>On-screen Show (4:3)</PresentationFormat>
  <Paragraphs>42</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Oriel</vt:lpstr>
      <vt:lpstr>DATE OF PRESENTATION:12/11/2020</vt:lpstr>
      <vt:lpstr>Slide 2</vt:lpstr>
      <vt:lpstr>Content</vt:lpstr>
      <vt:lpstr>Slide 4</vt:lpstr>
      <vt:lpstr>Slide 5</vt:lpstr>
      <vt:lpstr>Slide 6</vt:lpstr>
      <vt:lpstr>Slide 7</vt:lpstr>
      <vt:lpstr>Slide 8</vt:lpstr>
      <vt:lpstr>Slide 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DATE OF PRESENTATION</dc:title>
  <dc:creator>Rupali</dc:creator>
  <cp:lastModifiedBy>Rupali</cp:lastModifiedBy>
  <cp:revision>27</cp:revision>
  <dcterms:created xsi:type="dcterms:W3CDTF">2020-11-08T13:29:59Z</dcterms:created>
  <dcterms:modified xsi:type="dcterms:W3CDTF">2020-11-12T12:30:52Z</dcterms:modified>
</cp:coreProperties>
</file>