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8B6-FECD-008F-35C7-1401E4C2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295" y="2294720"/>
            <a:ext cx="5518066" cy="2268559"/>
          </a:xfrm>
        </p:spPr>
        <p:txBody>
          <a:bodyPr/>
          <a:lstStyle/>
          <a:p>
            <a:r>
              <a:rPr lang="en-IN" dirty="0"/>
              <a:t>Business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FAEC-3C47-2DEE-5A1D-427B4F022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728221"/>
            <a:ext cx="5357600" cy="1160213"/>
          </a:xfrm>
        </p:spPr>
        <p:txBody>
          <a:bodyPr/>
          <a:lstStyle/>
          <a:p>
            <a:r>
              <a:rPr lang="en-IN" dirty="0"/>
              <a:t>Unveiling Sales Trends &amp; Market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1F18-3CF2-8243-0337-DE9AE2F61299}"/>
              </a:ext>
            </a:extLst>
          </p:cNvPr>
          <p:cNvSpPr txBox="1"/>
          <p:nvPr/>
        </p:nvSpPr>
        <p:spPr>
          <a:xfrm>
            <a:off x="1023730" y="64886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-Rupali </a:t>
            </a:r>
            <a:r>
              <a:rPr lang="en-US" dirty="0" err="1"/>
              <a:t>Barhate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2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F67-A980-7C2E-C1D6-FAE25710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8509-5A72-32D6-A65B-B1BDECC4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962" y="4236295"/>
            <a:ext cx="3199351" cy="16797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Total Revenue</a:t>
            </a:r>
            <a:r>
              <a:rPr lang="en-US" dirty="0"/>
              <a:t>: ₹ 985M</a:t>
            </a:r>
          </a:p>
          <a:p>
            <a:r>
              <a:rPr lang="en-US" b="1" dirty="0"/>
              <a:t>Profit Margin</a:t>
            </a:r>
            <a:r>
              <a:rPr lang="en-US" dirty="0"/>
              <a:t>: ₹ 24.7M </a:t>
            </a:r>
          </a:p>
          <a:p>
            <a:r>
              <a:rPr lang="en-US" b="1" dirty="0"/>
              <a:t>Sales Quantity</a:t>
            </a:r>
            <a:r>
              <a:rPr lang="en-US" dirty="0"/>
              <a:t>: 2.4M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E3C23-AB3B-EF5A-CBA3-763E653A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4" y="1610139"/>
            <a:ext cx="6319108" cy="18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F51AB-D2F7-45A0-6400-208F7A06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2" y="228600"/>
            <a:ext cx="5088488" cy="6470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A4C64-606F-2572-BA27-72ACD6A5C366}"/>
              </a:ext>
            </a:extLst>
          </p:cNvPr>
          <p:cNvSpPr txBox="1"/>
          <p:nvPr/>
        </p:nvSpPr>
        <p:spPr>
          <a:xfrm>
            <a:off x="6500193" y="342911"/>
            <a:ext cx="4753389" cy="668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1" dirty="0"/>
            </a:br>
            <a:r>
              <a:rPr lang="en-IN" b="1" dirty="0"/>
              <a:t>Key Insights:</a:t>
            </a:r>
          </a:p>
          <a:p>
            <a:endParaRPr lang="en-I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Delhi NCR leads with ₹ 520M revenue.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Mumbai, Ahmedabad, and Bhopal follow.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Bengaluru &amp; Bhubaneswar show limited sales impact.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Delhi NCR dominates in quantity with 988K units.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Kochi and Nagpur show strong sales numbers.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Chennai &amp; Lucknow exhibit moderate demand.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5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C13BC-6B1E-CC75-9078-E100D418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09" y="417444"/>
            <a:ext cx="9183757" cy="3379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ECF9B-B9FA-016A-EBF3-C7020895A2AC}"/>
              </a:ext>
            </a:extLst>
          </p:cNvPr>
          <p:cNvSpPr txBox="1"/>
          <p:nvPr/>
        </p:nvSpPr>
        <p:spPr>
          <a:xfrm>
            <a:off x="1500809" y="4012028"/>
            <a:ext cx="9263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Observations from 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Steady growth between 2018-2019 indicates strong momentum and positive market adoption.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Sharp rise in Q4 months suggests seasonal influence—perhaps festive demand or year-end corporate purchases.</a:t>
            </a:r>
            <a:br>
              <a:rPr lang="en-US" b="1" dirty="0"/>
            </a:br>
            <a:r>
              <a:rPr lang="en-US" b="1" dirty="0"/>
              <a:t>A dip in early 2020 may align with external disruptions (e.g., economic slowdown or industry-specific.</a:t>
            </a:r>
          </a:p>
        </p:txBody>
      </p:sp>
    </p:spTree>
    <p:extLst>
      <p:ext uri="{BB962C8B-B14F-4D97-AF65-F5344CB8AC3E}">
        <p14:creationId xmlns:p14="http://schemas.microsoft.com/office/powerpoint/2010/main" val="61232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389B9-095D-89DD-5CE8-EE44C260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7" y="178904"/>
            <a:ext cx="9064485" cy="3061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0EED9-0E20-E60B-C062-A4BA9CDD8A2C}"/>
              </a:ext>
            </a:extLst>
          </p:cNvPr>
          <p:cNvSpPr txBox="1"/>
          <p:nvPr/>
        </p:nvSpPr>
        <p:spPr>
          <a:xfrm>
            <a:off x="1563756" y="3429000"/>
            <a:ext cx="90644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This slide highlights the </a:t>
            </a:r>
            <a:r>
              <a:rPr lang="en-US" sz="1600" b="1" dirty="0"/>
              <a:t>key revenue-driving customers</a:t>
            </a:r>
            <a:r>
              <a:rPr lang="en-US" sz="1600" dirty="0"/>
              <a:t> and </a:t>
            </a:r>
            <a:r>
              <a:rPr lang="en-US" sz="1600" b="1" dirty="0"/>
              <a:t>high-performing products</a:t>
            </a:r>
            <a:r>
              <a:rPr lang="en-US" sz="1600" dirty="0"/>
              <a:t> that contribute significantly to overall business success.</a:t>
            </a:r>
          </a:p>
          <a:p>
            <a:endParaRPr lang="en-US" sz="1600" dirty="0"/>
          </a:p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Electrical Stores</a:t>
            </a:r>
            <a:r>
              <a:rPr lang="en-US" sz="1600" dirty="0"/>
              <a:t> dominate as the top customer segment, driving the highest revenue, indicating strong demand for electrical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r>
              <a:rPr lang="en-US" sz="1600" b="1" dirty="0"/>
              <a:t>Prod040 &amp; Prod159</a:t>
            </a:r>
            <a:r>
              <a:rPr lang="en-US" sz="1600" dirty="0"/>
              <a:t> emerge as the most profitable products, showcasing market preference and potential for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600" dirty="0"/>
            </a:br>
            <a:r>
              <a:rPr lang="en-US" sz="1600" dirty="0"/>
              <a:t>C</a:t>
            </a:r>
            <a:r>
              <a:rPr lang="en-US" sz="1600" b="1" dirty="0"/>
              <a:t>onsistent demand patterns</a:t>
            </a:r>
            <a:r>
              <a:rPr lang="en-US" sz="1600" dirty="0"/>
              <a:t> among leading customers suggest opportunities to build deeper business relationships and optimize supply chain efficiency.</a:t>
            </a:r>
          </a:p>
        </p:txBody>
      </p:sp>
    </p:spTree>
    <p:extLst>
      <p:ext uri="{BB962C8B-B14F-4D97-AF65-F5344CB8AC3E}">
        <p14:creationId xmlns:p14="http://schemas.microsoft.com/office/powerpoint/2010/main" val="191701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AC17E2-59A8-BE1E-E57F-32289263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6" y="357808"/>
            <a:ext cx="4641574" cy="6251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3CEDF-A0EE-517C-E5C7-4D03D434A070}"/>
              </a:ext>
            </a:extLst>
          </p:cNvPr>
          <p:cNvSpPr txBox="1"/>
          <p:nvPr/>
        </p:nvSpPr>
        <p:spPr>
          <a:xfrm>
            <a:off x="6298097" y="516834"/>
            <a:ext cx="4088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Revenue Contribution % by Cities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CC26-44E1-7274-2472-CFDDFEE4E63D}"/>
              </a:ext>
            </a:extLst>
          </p:cNvPr>
          <p:cNvSpPr txBox="1"/>
          <p:nvPr/>
        </p:nvSpPr>
        <p:spPr>
          <a:xfrm>
            <a:off x="5836341" y="1247292"/>
            <a:ext cx="5349736" cy="388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Cities like Surat (4.9%) and Patna (4.1%) are driving strong revenues, while Bengaluru shows a significant decline (-20.8%), highlighting market challenges. </a:t>
            </a:r>
          </a:p>
          <a:p>
            <a:pPr>
              <a:lnSpc>
                <a:spcPct val="200000"/>
              </a:lnSpc>
            </a:pPr>
            <a:r>
              <a:rPr lang="en-US" dirty="0"/>
              <a:t>This suggests an urgent need for targeted strategies—either improving engagement or analyzing demand patterns in weaker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5E7A9-8B77-56C1-723B-B88EAC43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48" y="159027"/>
            <a:ext cx="9869556" cy="3558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3F978-6D91-BE61-CAFA-C1D838D9EE59}"/>
              </a:ext>
            </a:extLst>
          </p:cNvPr>
          <p:cNvSpPr txBox="1"/>
          <p:nvPr/>
        </p:nvSpPr>
        <p:spPr>
          <a:xfrm>
            <a:off x="1210088" y="4270657"/>
            <a:ext cx="9941615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Tracking revenue trends from 2017 to 2020, we observe sustained growth between 2018-2019, with noticeable seasonal peaks. The downturn in early 2020 may indicate external disruptions—such as economic shifts or reduced consumer spending.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662FC-91E1-2BFD-74F9-097815AE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248479"/>
            <a:ext cx="9919252" cy="4184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C72DC-5074-C56E-5131-FC7B44D60C62}"/>
              </a:ext>
            </a:extLst>
          </p:cNvPr>
          <p:cNvSpPr txBox="1"/>
          <p:nvPr/>
        </p:nvSpPr>
        <p:spPr>
          <a:xfrm>
            <a:off x="1292086" y="4757675"/>
            <a:ext cx="9919251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Electricalsara</a:t>
            </a:r>
            <a:r>
              <a:rPr lang="en-US" dirty="0"/>
              <a:t> stores rank among the top revenue contributors, yet some have negative profit margins (-2.0%), raising cost efficiency concerns. The focus should be on reinforcing partnerships with high-margin customers while optimizing pricing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62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53</TotalTime>
  <Words>348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Business Insights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b574c78b Power BI</dc:creator>
  <cp:lastModifiedBy>b574c78b Power BI</cp:lastModifiedBy>
  <cp:revision>3</cp:revision>
  <dcterms:created xsi:type="dcterms:W3CDTF">2025-04-25T11:24:36Z</dcterms:created>
  <dcterms:modified xsi:type="dcterms:W3CDTF">2025-04-25T12:17:37Z</dcterms:modified>
</cp:coreProperties>
</file>