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323232"/>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D8DE"/>
          </a:solidFill>
        </a:fill>
      </a:tcStyle>
    </a:wholeTbl>
    <a:band2H>
      <a:tcTxStyle b="def" i="def"/>
      <a:tcStyle>
        <a:tcBdr/>
        <a:fill>
          <a:solidFill>
            <a:srgbClr val="E6ECE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323232"/>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CDEE4"/>
          </a:solidFill>
        </a:fill>
      </a:tcStyle>
    </a:wholeTbl>
    <a:band2H>
      <a:tcTxStyle b="def" i="def"/>
      <a:tcStyle>
        <a:tcBdr/>
        <a:fill>
          <a:solidFill>
            <a:srgbClr val="E7EFF2"/>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323232"/>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F2F2F2"/>
          </a:solidFill>
        </a:fill>
      </a:tcStyle>
    </a:wholeTbl>
    <a:band2H>
      <a:tcTxStyle b="def" i="def"/>
      <a:tcStyle>
        <a:tcBdr/>
        <a:fill>
          <a:solidFill>
            <a:srgbClr val="F8F8F8"/>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32323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323232"/>
      </a:tcTxStyle>
      <a:tcStyle>
        <a:tcBdr>
          <a:left>
            <a:ln w="12700" cap="flat">
              <a:noFill/>
              <a:miter lim="400000"/>
            </a:ln>
          </a:left>
          <a:right>
            <a:ln w="12700" cap="flat">
              <a:noFill/>
              <a:miter lim="400000"/>
            </a:ln>
          </a:right>
          <a:top>
            <a:ln w="50800" cap="flat">
              <a:solidFill>
                <a:srgbClr val="323232"/>
              </a:solidFill>
              <a:prstDash val="solid"/>
              <a:round/>
            </a:ln>
          </a:top>
          <a:bottom>
            <a:ln w="25400" cap="flat">
              <a:solidFill>
                <a:srgbClr val="323232"/>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323232"/>
              </a:solidFill>
              <a:prstDash val="solid"/>
              <a:round/>
            </a:ln>
          </a:top>
          <a:bottom>
            <a:ln w="25400" cap="flat">
              <a:solidFill>
                <a:srgbClr val="32323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323232"/>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CCCCC"/>
          </a:solidFill>
        </a:fill>
      </a:tcStyle>
    </a:wholeTbl>
    <a:band2H>
      <a:tcTxStyle b="def" i="def"/>
      <a:tcStyle>
        <a:tcBdr/>
        <a:fill>
          <a:solidFill>
            <a:srgbClr val="E7E7E7"/>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323232"/>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323232"/>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323232"/>
          </a:solidFill>
        </a:fill>
      </a:tcStyle>
    </a:firstRow>
  </a:tblStyle>
  <a:tblStyle styleId="{2708684C-4D16-4618-839F-0558EEFCDFE6}" styleName="">
    <a:tblBg/>
    <a:wholeTbl>
      <a:tcTxStyle b="off" i="off">
        <a:font>
          <a:latin typeface="Arial"/>
          <a:ea typeface="Arial"/>
          <a:cs typeface="Arial"/>
        </a:font>
        <a:srgbClr val="323232"/>
      </a:tcTxStyle>
      <a:tcStyle>
        <a:tcBdr>
          <a:left>
            <a:ln w="12700" cap="flat">
              <a:solidFill>
                <a:srgbClr val="323232"/>
              </a:solidFill>
              <a:prstDash val="solid"/>
              <a:round/>
            </a:ln>
          </a:left>
          <a:right>
            <a:ln w="12700" cap="flat">
              <a:solidFill>
                <a:srgbClr val="323232"/>
              </a:solidFill>
              <a:prstDash val="solid"/>
              <a:round/>
            </a:ln>
          </a:right>
          <a:top>
            <a:ln w="12700" cap="flat">
              <a:solidFill>
                <a:srgbClr val="323232"/>
              </a:solidFill>
              <a:prstDash val="solid"/>
              <a:round/>
            </a:ln>
          </a:top>
          <a:bottom>
            <a:ln w="12700" cap="flat">
              <a:solidFill>
                <a:srgbClr val="323232"/>
              </a:solidFill>
              <a:prstDash val="solid"/>
              <a:round/>
            </a:ln>
          </a:bottom>
          <a:insideH>
            <a:ln w="12700" cap="flat">
              <a:solidFill>
                <a:srgbClr val="323232"/>
              </a:solidFill>
              <a:prstDash val="solid"/>
              <a:round/>
            </a:ln>
          </a:insideH>
          <a:insideV>
            <a:ln w="12700" cap="flat">
              <a:solidFill>
                <a:srgbClr val="323232"/>
              </a:solidFill>
              <a:prstDash val="solid"/>
              <a:round/>
            </a:ln>
          </a:insideV>
        </a:tcBdr>
        <a:fill>
          <a:solidFill>
            <a:srgbClr val="323232">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323232"/>
      </a:tcTxStyle>
      <a:tcStyle>
        <a:tcBdr>
          <a:left>
            <a:ln w="12700" cap="flat">
              <a:solidFill>
                <a:srgbClr val="323232"/>
              </a:solidFill>
              <a:prstDash val="solid"/>
              <a:round/>
            </a:ln>
          </a:left>
          <a:right>
            <a:ln w="12700" cap="flat">
              <a:solidFill>
                <a:srgbClr val="323232"/>
              </a:solidFill>
              <a:prstDash val="solid"/>
              <a:round/>
            </a:ln>
          </a:right>
          <a:top>
            <a:ln w="12700" cap="flat">
              <a:solidFill>
                <a:srgbClr val="323232"/>
              </a:solidFill>
              <a:prstDash val="solid"/>
              <a:round/>
            </a:ln>
          </a:top>
          <a:bottom>
            <a:ln w="12700" cap="flat">
              <a:solidFill>
                <a:srgbClr val="323232"/>
              </a:solidFill>
              <a:prstDash val="solid"/>
              <a:round/>
            </a:ln>
          </a:bottom>
          <a:insideH>
            <a:ln w="12700" cap="flat">
              <a:solidFill>
                <a:srgbClr val="323232"/>
              </a:solidFill>
              <a:prstDash val="solid"/>
              <a:round/>
            </a:ln>
          </a:insideH>
          <a:insideV>
            <a:ln w="12700" cap="flat">
              <a:solidFill>
                <a:srgbClr val="323232"/>
              </a:solidFill>
              <a:prstDash val="solid"/>
              <a:round/>
            </a:ln>
          </a:insideV>
        </a:tcBdr>
        <a:fill>
          <a:solidFill>
            <a:srgbClr val="323232">
              <a:alpha val="20000"/>
            </a:srgbClr>
          </a:solidFill>
        </a:fill>
      </a:tcStyle>
    </a:firstCol>
    <a:lastRow>
      <a:tcTxStyle b="on" i="off">
        <a:font>
          <a:latin typeface="Arial"/>
          <a:ea typeface="Arial"/>
          <a:cs typeface="Arial"/>
        </a:font>
        <a:srgbClr val="323232"/>
      </a:tcTxStyle>
      <a:tcStyle>
        <a:tcBdr>
          <a:left>
            <a:ln w="12700" cap="flat">
              <a:solidFill>
                <a:srgbClr val="323232"/>
              </a:solidFill>
              <a:prstDash val="solid"/>
              <a:round/>
            </a:ln>
          </a:left>
          <a:right>
            <a:ln w="12700" cap="flat">
              <a:solidFill>
                <a:srgbClr val="323232"/>
              </a:solidFill>
              <a:prstDash val="solid"/>
              <a:round/>
            </a:ln>
          </a:right>
          <a:top>
            <a:ln w="50800" cap="flat">
              <a:solidFill>
                <a:srgbClr val="323232"/>
              </a:solidFill>
              <a:prstDash val="solid"/>
              <a:round/>
            </a:ln>
          </a:top>
          <a:bottom>
            <a:ln w="12700" cap="flat">
              <a:solidFill>
                <a:srgbClr val="323232"/>
              </a:solidFill>
              <a:prstDash val="solid"/>
              <a:round/>
            </a:ln>
          </a:bottom>
          <a:insideH>
            <a:ln w="12700" cap="flat">
              <a:solidFill>
                <a:srgbClr val="323232"/>
              </a:solidFill>
              <a:prstDash val="solid"/>
              <a:round/>
            </a:ln>
          </a:insideH>
          <a:insideV>
            <a:ln w="12700" cap="flat">
              <a:solidFill>
                <a:srgbClr val="323232"/>
              </a:solidFill>
              <a:prstDash val="solid"/>
              <a:round/>
            </a:ln>
          </a:insideV>
        </a:tcBdr>
        <a:fill>
          <a:noFill/>
        </a:fill>
      </a:tcStyle>
    </a:lastRow>
    <a:firstRow>
      <a:tcTxStyle b="on" i="off">
        <a:font>
          <a:latin typeface="Arial"/>
          <a:ea typeface="Arial"/>
          <a:cs typeface="Arial"/>
        </a:font>
        <a:srgbClr val="323232"/>
      </a:tcTxStyle>
      <a:tcStyle>
        <a:tcBdr>
          <a:left>
            <a:ln w="12700" cap="flat">
              <a:solidFill>
                <a:srgbClr val="323232"/>
              </a:solidFill>
              <a:prstDash val="solid"/>
              <a:round/>
            </a:ln>
          </a:left>
          <a:right>
            <a:ln w="12700" cap="flat">
              <a:solidFill>
                <a:srgbClr val="323232"/>
              </a:solidFill>
              <a:prstDash val="solid"/>
              <a:round/>
            </a:ln>
          </a:right>
          <a:top>
            <a:ln w="12700" cap="flat">
              <a:solidFill>
                <a:srgbClr val="323232"/>
              </a:solidFill>
              <a:prstDash val="solid"/>
              <a:round/>
            </a:ln>
          </a:top>
          <a:bottom>
            <a:ln w="25400" cap="flat">
              <a:solidFill>
                <a:srgbClr val="323232"/>
              </a:solidFill>
              <a:prstDash val="solid"/>
              <a:round/>
            </a:ln>
          </a:bottom>
          <a:insideH>
            <a:ln w="12700" cap="flat">
              <a:solidFill>
                <a:srgbClr val="323232"/>
              </a:solidFill>
              <a:prstDash val="solid"/>
              <a:round/>
            </a:ln>
          </a:insideH>
          <a:insideV>
            <a:ln w="12700" cap="flat">
              <a:solidFill>
                <a:srgbClr val="32323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p:nvPr>
            <p:ph type="sldImg"/>
          </p:nvPr>
        </p:nvSpPr>
        <p:spPr>
          <a:xfrm>
            <a:off x="1143000" y="685800"/>
            <a:ext cx="4572000" cy="3429000"/>
          </a:xfrm>
          <a:prstGeom prst="rect">
            <a:avLst/>
          </a:prstGeom>
        </p:spPr>
        <p:txBody>
          <a:bodyPr/>
          <a:lstStyle/>
          <a:p>
            <a:pPr/>
          </a:p>
        </p:txBody>
      </p:sp>
      <p:sp>
        <p:nvSpPr>
          <p:cNvPr id="28" name="Shape 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 Content">
    <p:spTree>
      <p:nvGrpSpPr>
        <p:cNvPr id="1" name=""/>
        <p:cNvGrpSpPr/>
        <p:nvPr/>
      </p:nvGrpSpPr>
      <p:grpSpPr>
        <a:xfrm>
          <a:off x="0" y="0"/>
          <a:ext cx="0" cy="0"/>
          <a:chOff x="0" y="0"/>
          <a:chExt cx="0" cy="0"/>
        </a:xfrm>
      </p:grpSpPr>
      <p:sp>
        <p:nvSpPr>
          <p:cNvPr id="11" name="Body Level One…"/>
          <p:cNvSpPr txBox="1"/>
          <p:nvPr>
            <p:ph type="body" sz="quarter" idx="1"/>
          </p:nvPr>
        </p:nvSpPr>
        <p:spPr>
          <a:xfrm>
            <a:off x="627742" y="1187876"/>
            <a:ext cx="7887077" cy="475151"/>
          </a:xfrm>
          <a:prstGeom prst="rect">
            <a:avLst/>
          </a:prstGeom>
        </p:spPr>
        <p:txBody>
          <a:bodyPr anchor="ctr"/>
          <a:lstStyle>
            <a:lvl1pPr marL="121216" indent="-121216" algn="ctr">
              <a:buSzTx/>
              <a:buFontTx/>
              <a:buNone/>
              <a:defRPr b="1" sz="1300">
                <a:solidFill>
                  <a:schemeClr val="accent1"/>
                </a:solidFill>
                <a:latin typeface="Source Sans Pro Semibold"/>
                <a:ea typeface="Source Sans Pro Semibold"/>
                <a:cs typeface="Source Sans Pro Semibold"/>
                <a:sym typeface="Source Sans Pro Semibold"/>
              </a:defRPr>
            </a:lvl1pPr>
            <a:lvl2pPr marL="495131" indent="-252695" algn="ctr">
              <a:buFontTx/>
              <a:defRPr b="1" sz="1300">
                <a:solidFill>
                  <a:schemeClr val="accent1"/>
                </a:solidFill>
                <a:latin typeface="Source Sans Pro Semibold"/>
                <a:ea typeface="Source Sans Pro Semibold"/>
                <a:cs typeface="Source Sans Pro Semibold"/>
                <a:sym typeface="Source Sans Pro Semibold"/>
              </a:defRPr>
            </a:lvl2pPr>
            <a:lvl3pPr marL="765642" indent="-280772" algn="ctr">
              <a:buFontTx/>
              <a:defRPr b="1" sz="1300">
                <a:solidFill>
                  <a:schemeClr val="accent1"/>
                </a:solidFill>
                <a:latin typeface="Source Sans Pro Semibold"/>
                <a:ea typeface="Source Sans Pro Semibold"/>
                <a:cs typeface="Source Sans Pro Semibold"/>
                <a:sym typeface="Source Sans Pro Semibold"/>
              </a:defRPr>
            </a:lvl3pPr>
            <a:lvl4pPr marL="916825" indent="-189522" algn="ctr">
              <a:buFontTx/>
              <a:defRPr b="1" sz="1300">
                <a:solidFill>
                  <a:schemeClr val="accent1"/>
                </a:solidFill>
                <a:latin typeface="Source Sans Pro Semibold"/>
                <a:ea typeface="Source Sans Pro Semibold"/>
                <a:cs typeface="Source Sans Pro Semibold"/>
                <a:sym typeface="Source Sans Pro Semibold"/>
              </a:defRPr>
            </a:lvl4pPr>
            <a:lvl5pPr marL="1159261" indent="-189522" algn="ctr">
              <a:buFontTx/>
              <a:defRPr b="1" sz="1300">
                <a:solidFill>
                  <a:schemeClr val="accent1"/>
                </a:solidFill>
                <a:latin typeface="Source Sans Pro Semibold"/>
                <a:ea typeface="Source Sans Pro Semibold"/>
                <a:cs typeface="Source Sans Pro Semibold"/>
                <a:sym typeface="Source Sans Pro Semibold"/>
              </a:defRPr>
            </a:lvl5pPr>
          </a:lstStyle>
          <a:p>
            <a:pPr/>
            <a:r>
              <a:t>Body Level One</a:t>
            </a:r>
          </a:p>
          <a:p>
            <a:pPr lvl="1"/>
            <a:r>
              <a:t>Body Level Two</a:t>
            </a:r>
          </a:p>
          <a:p>
            <a:pPr lvl="2"/>
            <a:r>
              <a:t>Body Level Three</a:t>
            </a:r>
          </a:p>
          <a:p>
            <a:pPr lvl="3"/>
            <a:r>
              <a:t>Body Level Four</a:t>
            </a:r>
          </a:p>
          <a:p>
            <a:pPr lvl="4"/>
            <a:r>
              <a:t>Body Level Five</a:t>
            </a:r>
          </a:p>
        </p:txBody>
      </p:sp>
      <p:sp>
        <p:nvSpPr>
          <p:cNvPr id="12" name="Title Text"/>
          <p:cNvSpPr txBox="1"/>
          <p:nvPr>
            <p:ph type="title"/>
          </p:nvPr>
        </p:nvSpPr>
        <p:spPr>
          <a:xfrm>
            <a:off x="628651" y="653437"/>
            <a:ext cx="7886703" cy="492631"/>
          </a:xfrm>
          <a:prstGeom prst="rect">
            <a:avLst/>
          </a:prstGeom>
        </p:spPr>
        <p:txBody>
          <a:bodyPr/>
          <a:lstStyle>
            <a:lvl1pPr algn="ctr"/>
          </a:lstStyle>
          <a:p>
            <a:pPr/>
            <a:r>
              <a:t>Title Text</a:t>
            </a:r>
          </a:p>
        </p:txBody>
      </p:sp>
      <p:sp>
        <p:nvSpPr>
          <p:cNvPr id="13" name="Slide Number"/>
          <p:cNvSpPr txBox="1"/>
          <p:nvPr>
            <p:ph type="sldNum" sz="quarter" idx="2"/>
          </p:nvPr>
        </p:nvSpPr>
        <p:spPr>
          <a:xfrm>
            <a:off x="8326453" y="6448748"/>
            <a:ext cx="188898" cy="1803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p:bgPr>
    </p:bg>
    <p:spTree>
      <p:nvGrpSpPr>
        <p:cNvPr id="1" name=""/>
        <p:cNvGrpSpPr/>
        <p:nvPr/>
      </p:nvGrpSpPr>
      <p:grpSpPr>
        <a:xfrm>
          <a:off x="0" y="0"/>
          <a:ext cx="0" cy="0"/>
          <a:chOff x="0" y="0"/>
          <a:chExt cx="0" cy="0"/>
        </a:xfrm>
      </p:grpSpPr>
      <p:sp>
        <p:nvSpPr>
          <p:cNvPr id="2" name="Title Text"/>
          <p:cNvSpPr txBox="1"/>
          <p:nvPr>
            <p:ph type="title"/>
          </p:nvPr>
        </p:nvSpPr>
        <p:spPr>
          <a:xfrm>
            <a:off x="628650" y="130465"/>
            <a:ext cx="5768105" cy="4926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defTabSz="677095">
              <a:defRPr sz="600">
                <a:solidFill>
                  <a:srgbClr val="8D8D8D"/>
                </a:solidFill>
                <a:latin typeface="Source Sans Pro"/>
                <a:ea typeface="Source Sans Pro"/>
                <a:cs typeface="Source Sans Pro"/>
                <a:sym typeface="Source Sans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484867" rtl="0" latinLnBrk="0">
        <a:lnSpc>
          <a:spcPct val="90000"/>
        </a:lnSpc>
        <a:spcBef>
          <a:spcPts val="0"/>
        </a:spcBef>
        <a:spcAft>
          <a:spcPts val="0"/>
        </a:spcAft>
        <a:buClrTx/>
        <a:buSzTx/>
        <a:buFontTx/>
        <a:buNone/>
        <a:tabLst/>
        <a:defRPr b="1" baseline="0" cap="none" i="0" spc="0" strike="noStrike" sz="2000" u="none">
          <a:ln>
            <a:noFill/>
          </a:ln>
          <a:solidFill>
            <a:srgbClr val="323232"/>
          </a:solidFill>
          <a:uFillTx/>
          <a:latin typeface="Source Sans Pro"/>
          <a:ea typeface="Source Sans Pro"/>
          <a:cs typeface="Source Sans Pro"/>
          <a:sym typeface="Source Sans Pro"/>
        </a:defRPr>
      </a:lvl1pPr>
      <a:lvl2pPr marL="0" marR="0" indent="0" algn="l" defTabSz="484867" rtl="0" latinLnBrk="0">
        <a:lnSpc>
          <a:spcPct val="90000"/>
        </a:lnSpc>
        <a:spcBef>
          <a:spcPts val="0"/>
        </a:spcBef>
        <a:spcAft>
          <a:spcPts val="0"/>
        </a:spcAft>
        <a:buClrTx/>
        <a:buSzTx/>
        <a:buFontTx/>
        <a:buNone/>
        <a:tabLst/>
        <a:defRPr b="1" baseline="0" cap="none" i="0" spc="0" strike="noStrike" sz="2000" u="none">
          <a:ln>
            <a:noFill/>
          </a:ln>
          <a:solidFill>
            <a:srgbClr val="323232"/>
          </a:solidFill>
          <a:uFillTx/>
          <a:latin typeface="Source Sans Pro"/>
          <a:ea typeface="Source Sans Pro"/>
          <a:cs typeface="Source Sans Pro"/>
          <a:sym typeface="Source Sans Pro"/>
        </a:defRPr>
      </a:lvl2pPr>
      <a:lvl3pPr marL="0" marR="0" indent="0" algn="l" defTabSz="484867" rtl="0" latinLnBrk="0">
        <a:lnSpc>
          <a:spcPct val="90000"/>
        </a:lnSpc>
        <a:spcBef>
          <a:spcPts val="0"/>
        </a:spcBef>
        <a:spcAft>
          <a:spcPts val="0"/>
        </a:spcAft>
        <a:buClrTx/>
        <a:buSzTx/>
        <a:buFontTx/>
        <a:buNone/>
        <a:tabLst/>
        <a:defRPr b="1" baseline="0" cap="none" i="0" spc="0" strike="noStrike" sz="2000" u="none">
          <a:ln>
            <a:noFill/>
          </a:ln>
          <a:solidFill>
            <a:srgbClr val="323232"/>
          </a:solidFill>
          <a:uFillTx/>
          <a:latin typeface="Source Sans Pro"/>
          <a:ea typeface="Source Sans Pro"/>
          <a:cs typeface="Source Sans Pro"/>
          <a:sym typeface="Source Sans Pro"/>
        </a:defRPr>
      </a:lvl3pPr>
      <a:lvl4pPr marL="0" marR="0" indent="0" algn="l" defTabSz="484867" rtl="0" latinLnBrk="0">
        <a:lnSpc>
          <a:spcPct val="90000"/>
        </a:lnSpc>
        <a:spcBef>
          <a:spcPts val="0"/>
        </a:spcBef>
        <a:spcAft>
          <a:spcPts val="0"/>
        </a:spcAft>
        <a:buClrTx/>
        <a:buSzTx/>
        <a:buFontTx/>
        <a:buNone/>
        <a:tabLst/>
        <a:defRPr b="1" baseline="0" cap="none" i="0" spc="0" strike="noStrike" sz="2000" u="none">
          <a:ln>
            <a:noFill/>
          </a:ln>
          <a:solidFill>
            <a:srgbClr val="323232"/>
          </a:solidFill>
          <a:uFillTx/>
          <a:latin typeface="Source Sans Pro"/>
          <a:ea typeface="Source Sans Pro"/>
          <a:cs typeface="Source Sans Pro"/>
          <a:sym typeface="Source Sans Pro"/>
        </a:defRPr>
      </a:lvl4pPr>
      <a:lvl5pPr marL="0" marR="0" indent="0" algn="l" defTabSz="484867" rtl="0" latinLnBrk="0">
        <a:lnSpc>
          <a:spcPct val="90000"/>
        </a:lnSpc>
        <a:spcBef>
          <a:spcPts val="0"/>
        </a:spcBef>
        <a:spcAft>
          <a:spcPts val="0"/>
        </a:spcAft>
        <a:buClrTx/>
        <a:buSzTx/>
        <a:buFontTx/>
        <a:buNone/>
        <a:tabLst/>
        <a:defRPr b="1" baseline="0" cap="none" i="0" spc="0" strike="noStrike" sz="2000" u="none">
          <a:ln>
            <a:noFill/>
          </a:ln>
          <a:solidFill>
            <a:srgbClr val="323232"/>
          </a:solidFill>
          <a:uFillTx/>
          <a:latin typeface="Source Sans Pro"/>
          <a:ea typeface="Source Sans Pro"/>
          <a:cs typeface="Source Sans Pro"/>
          <a:sym typeface="Source Sans Pro"/>
        </a:defRPr>
      </a:lvl5pPr>
      <a:lvl6pPr marL="0" marR="0" indent="0" algn="l" defTabSz="484867" rtl="0" latinLnBrk="0">
        <a:lnSpc>
          <a:spcPct val="90000"/>
        </a:lnSpc>
        <a:spcBef>
          <a:spcPts val="0"/>
        </a:spcBef>
        <a:spcAft>
          <a:spcPts val="0"/>
        </a:spcAft>
        <a:buClrTx/>
        <a:buSzTx/>
        <a:buFontTx/>
        <a:buNone/>
        <a:tabLst/>
        <a:defRPr b="1" baseline="0" cap="none" i="0" spc="0" strike="noStrike" sz="2000" u="none">
          <a:ln>
            <a:noFill/>
          </a:ln>
          <a:solidFill>
            <a:srgbClr val="323232"/>
          </a:solidFill>
          <a:uFillTx/>
          <a:latin typeface="Source Sans Pro"/>
          <a:ea typeface="Source Sans Pro"/>
          <a:cs typeface="Source Sans Pro"/>
          <a:sym typeface="Source Sans Pro"/>
        </a:defRPr>
      </a:lvl6pPr>
      <a:lvl7pPr marL="0" marR="0" indent="0" algn="l" defTabSz="484867" rtl="0" latinLnBrk="0">
        <a:lnSpc>
          <a:spcPct val="90000"/>
        </a:lnSpc>
        <a:spcBef>
          <a:spcPts val="0"/>
        </a:spcBef>
        <a:spcAft>
          <a:spcPts val="0"/>
        </a:spcAft>
        <a:buClrTx/>
        <a:buSzTx/>
        <a:buFontTx/>
        <a:buNone/>
        <a:tabLst/>
        <a:defRPr b="1" baseline="0" cap="none" i="0" spc="0" strike="noStrike" sz="2000" u="none">
          <a:ln>
            <a:noFill/>
          </a:ln>
          <a:solidFill>
            <a:srgbClr val="323232"/>
          </a:solidFill>
          <a:uFillTx/>
          <a:latin typeface="Source Sans Pro"/>
          <a:ea typeface="Source Sans Pro"/>
          <a:cs typeface="Source Sans Pro"/>
          <a:sym typeface="Source Sans Pro"/>
        </a:defRPr>
      </a:lvl7pPr>
      <a:lvl8pPr marL="0" marR="0" indent="0" algn="l" defTabSz="484867" rtl="0" latinLnBrk="0">
        <a:lnSpc>
          <a:spcPct val="90000"/>
        </a:lnSpc>
        <a:spcBef>
          <a:spcPts val="0"/>
        </a:spcBef>
        <a:spcAft>
          <a:spcPts val="0"/>
        </a:spcAft>
        <a:buClrTx/>
        <a:buSzTx/>
        <a:buFontTx/>
        <a:buNone/>
        <a:tabLst/>
        <a:defRPr b="1" baseline="0" cap="none" i="0" spc="0" strike="noStrike" sz="2000" u="none">
          <a:ln>
            <a:noFill/>
          </a:ln>
          <a:solidFill>
            <a:srgbClr val="323232"/>
          </a:solidFill>
          <a:uFillTx/>
          <a:latin typeface="Source Sans Pro"/>
          <a:ea typeface="Source Sans Pro"/>
          <a:cs typeface="Source Sans Pro"/>
          <a:sym typeface="Source Sans Pro"/>
        </a:defRPr>
      </a:lvl8pPr>
      <a:lvl9pPr marL="0" marR="0" indent="0" algn="l" defTabSz="484867" rtl="0" latinLnBrk="0">
        <a:lnSpc>
          <a:spcPct val="90000"/>
        </a:lnSpc>
        <a:spcBef>
          <a:spcPts val="0"/>
        </a:spcBef>
        <a:spcAft>
          <a:spcPts val="0"/>
        </a:spcAft>
        <a:buClrTx/>
        <a:buSzTx/>
        <a:buFontTx/>
        <a:buNone/>
        <a:tabLst/>
        <a:defRPr b="1" baseline="0" cap="none" i="0" spc="0" strike="noStrike" sz="2000" u="none">
          <a:ln>
            <a:noFill/>
          </a:ln>
          <a:solidFill>
            <a:srgbClr val="323232"/>
          </a:solidFill>
          <a:uFillTx/>
          <a:latin typeface="Source Sans Pro"/>
          <a:ea typeface="Source Sans Pro"/>
          <a:cs typeface="Source Sans Pro"/>
          <a:sym typeface="Source Sans Pro"/>
        </a:defRPr>
      </a:lvl9pPr>
    </p:titleStyle>
    <p:bodyStyle>
      <a:lvl1pPr marL="194380" marR="0" indent="-194380" algn="l" defTabSz="484867" rtl="0" latinLnBrk="0">
        <a:lnSpc>
          <a:spcPct val="90000"/>
        </a:lnSpc>
        <a:spcBef>
          <a:spcPts val="500"/>
        </a:spcBef>
        <a:spcAft>
          <a:spcPts val="0"/>
        </a:spcAft>
        <a:buClrTx/>
        <a:buSzPct val="100000"/>
        <a:buFont typeface="Arial"/>
        <a:buChar char="•"/>
        <a:tabLst/>
        <a:defRPr b="0" baseline="0" cap="none" i="0" spc="0" strike="noStrike" sz="1200" u="none">
          <a:ln>
            <a:noFill/>
          </a:ln>
          <a:solidFill>
            <a:srgbClr val="323232"/>
          </a:solidFill>
          <a:uFillTx/>
          <a:latin typeface="Source Sans Pro"/>
          <a:ea typeface="Source Sans Pro"/>
          <a:cs typeface="Source Sans Pro"/>
          <a:sym typeface="Source Sans Pro"/>
        </a:defRPr>
      </a:lvl1pPr>
      <a:lvl2pPr marL="475693" marR="0" indent="-233257" algn="l" defTabSz="484867" rtl="0" latinLnBrk="0">
        <a:lnSpc>
          <a:spcPct val="90000"/>
        </a:lnSpc>
        <a:spcBef>
          <a:spcPts val="500"/>
        </a:spcBef>
        <a:spcAft>
          <a:spcPts val="0"/>
        </a:spcAft>
        <a:buClrTx/>
        <a:buSzPct val="100000"/>
        <a:buFont typeface="Arial"/>
        <a:buChar char="•"/>
        <a:tabLst/>
        <a:defRPr b="0" baseline="0" cap="none" i="0" spc="0" strike="noStrike" sz="1200" u="none">
          <a:ln>
            <a:noFill/>
          </a:ln>
          <a:solidFill>
            <a:srgbClr val="323232"/>
          </a:solidFill>
          <a:uFillTx/>
          <a:latin typeface="Source Sans Pro"/>
          <a:ea typeface="Source Sans Pro"/>
          <a:cs typeface="Source Sans Pro"/>
          <a:sym typeface="Source Sans Pro"/>
        </a:defRPr>
      </a:lvl2pPr>
      <a:lvl3pPr marL="744044" marR="0" indent="-259174" algn="l" defTabSz="484867" rtl="0" latinLnBrk="0">
        <a:lnSpc>
          <a:spcPct val="90000"/>
        </a:lnSpc>
        <a:spcBef>
          <a:spcPts val="500"/>
        </a:spcBef>
        <a:spcAft>
          <a:spcPts val="0"/>
        </a:spcAft>
        <a:buClrTx/>
        <a:buSzPct val="100000"/>
        <a:buFont typeface="Arial"/>
        <a:buChar char="•"/>
        <a:tabLst/>
        <a:defRPr b="0" baseline="0" cap="none" i="0" spc="0" strike="noStrike" sz="1200" u="none">
          <a:ln>
            <a:noFill/>
          </a:ln>
          <a:solidFill>
            <a:srgbClr val="323232"/>
          </a:solidFill>
          <a:uFillTx/>
          <a:latin typeface="Source Sans Pro"/>
          <a:ea typeface="Source Sans Pro"/>
          <a:cs typeface="Source Sans Pro"/>
          <a:sym typeface="Source Sans Pro"/>
        </a:defRPr>
      </a:lvl3pPr>
      <a:lvl4pPr marL="902246" marR="0" indent="-174943" algn="l" defTabSz="484867" rtl="0" latinLnBrk="0">
        <a:lnSpc>
          <a:spcPct val="90000"/>
        </a:lnSpc>
        <a:spcBef>
          <a:spcPts val="500"/>
        </a:spcBef>
        <a:spcAft>
          <a:spcPts val="0"/>
        </a:spcAft>
        <a:buClrTx/>
        <a:buSzPct val="100000"/>
        <a:buFont typeface="Arial"/>
        <a:buChar char="•"/>
        <a:tabLst/>
        <a:defRPr b="0" baseline="0" cap="none" i="0" spc="0" strike="noStrike" sz="1200" u="none">
          <a:ln>
            <a:noFill/>
          </a:ln>
          <a:solidFill>
            <a:srgbClr val="323232"/>
          </a:solidFill>
          <a:uFillTx/>
          <a:latin typeface="Source Sans Pro"/>
          <a:ea typeface="Source Sans Pro"/>
          <a:cs typeface="Source Sans Pro"/>
          <a:sym typeface="Source Sans Pro"/>
        </a:defRPr>
      </a:lvl4pPr>
      <a:lvl5pPr marL="1144682" marR="0" indent="-174943" algn="l" defTabSz="484867" rtl="0" latinLnBrk="0">
        <a:lnSpc>
          <a:spcPct val="90000"/>
        </a:lnSpc>
        <a:spcBef>
          <a:spcPts val="500"/>
        </a:spcBef>
        <a:spcAft>
          <a:spcPts val="0"/>
        </a:spcAft>
        <a:buClrTx/>
        <a:buSzPct val="100000"/>
        <a:buFont typeface="Arial"/>
        <a:buChar char="•"/>
        <a:tabLst/>
        <a:defRPr b="0" baseline="0" cap="none" i="0" spc="0" strike="noStrike" sz="1200" u="none">
          <a:ln>
            <a:noFill/>
          </a:ln>
          <a:solidFill>
            <a:srgbClr val="323232"/>
          </a:solidFill>
          <a:uFillTx/>
          <a:latin typeface="Source Sans Pro"/>
          <a:ea typeface="Source Sans Pro"/>
          <a:cs typeface="Source Sans Pro"/>
          <a:sym typeface="Source Sans Pro"/>
        </a:defRPr>
      </a:lvl5pPr>
      <a:lvl6pPr marL="1373795" marR="0" indent="-161622" algn="l" defTabSz="484867" rtl="0" latinLnBrk="0">
        <a:lnSpc>
          <a:spcPct val="90000"/>
        </a:lnSpc>
        <a:spcBef>
          <a:spcPts val="500"/>
        </a:spcBef>
        <a:spcAft>
          <a:spcPts val="0"/>
        </a:spcAft>
        <a:buClrTx/>
        <a:buSzPct val="100000"/>
        <a:buFont typeface="Arial"/>
        <a:buChar char="•"/>
        <a:tabLst/>
        <a:defRPr b="0" baseline="0" cap="none" i="0" spc="0" strike="noStrike" sz="1200" u="none">
          <a:ln>
            <a:noFill/>
          </a:ln>
          <a:solidFill>
            <a:srgbClr val="323232"/>
          </a:solidFill>
          <a:uFillTx/>
          <a:latin typeface="Source Sans Pro"/>
          <a:ea typeface="Source Sans Pro"/>
          <a:cs typeface="Source Sans Pro"/>
          <a:sym typeface="Source Sans Pro"/>
        </a:defRPr>
      </a:lvl6pPr>
      <a:lvl7pPr marL="1616231" marR="0" indent="-161622" algn="l" defTabSz="484867" rtl="0" latinLnBrk="0">
        <a:lnSpc>
          <a:spcPct val="90000"/>
        </a:lnSpc>
        <a:spcBef>
          <a:spcPts val="500"/>
        </a:spcBef>
        <a:spcAft>
          <a:spcPts val="0"/>
        </a:spcAft>
        <a:buClrTx/>
        <a:buSzPct val="100000"/>
        <a:buFont typeface="Arial"/>
        <a:buChar char="•"/>
        <a:tabLst/>
        <a:defRPr b="0" baseline="0" cap="none" i="0" spc="0" strike="noStrike" sz="1200" u="none">
          <a:ln>
            <a:noFill/>
          </a:ln>
          <a:solidFill>
            <a:srgbClr val="323232"/>
          </a:solidFill>
          <a:uFillTx/>
          <a:latin typeface="Source Sans Pro"/>
          <a:ea typeface="Source Sans Pro"/>
          <a:cs typeface="Source Sans Pro"/>
          <a:sym typeface="Source Sans Pro"/>
        </a:defRPr>
      </a:lvl7pPr>
      <a:lvl8pPr marL="1858665" marR="0" indent="-161622" algn="l" defTabSz="484867" rtl="0" latinLnBrk="0">
        <a:lnSpc>
          <a:spcPct val="90000"/>
        </a:lnSpc>
        <a:spcBef>
          <a:spcPts val="500"/>
        </a:spcBef>
        <a:spcAft>
          <a:spcPts val="0"/>
        </a:spcAft>
        <a:buClrTx/>
        <a:buSzPct val="100000"/>
        <a:buFont typeface="Arial"/>
        <a:buChar char="•"/>
        <a:tabLst/>
        <a:defRPr b="0" baseline="0" cap="none" i="0" spc="0" strike="noStrike" sz="1200" u="none">
          <a:ln>
            <a:noFill/>
          </a:ln>
          <a:solidFill>
            <a:srgbClr val="323232"/>
          </a:solidFill>
          <a:uFillTx/>
          <a:latin typeface="Source Sans Pro"/>
          <a:ea typeface="Source Sans Pro"/>
          <a:cs typeface="Source Sans Pro"/>
          <a:sym typeface="Source Sans Pro"/>
        </a:defRPr>
      </a:lvl8pPr>
      <a:lvl9pPr marL="2101098" marR="0" indent="-161622" algn="l" defTabSz="484867" rtl="0" latinLnBrk="0">
        <a:lnSpc>
          <a:spcPct val="90000"/>
        </a:lnSpc>
        <a:spcBef>
          <a:spcPts val="500"/>
        </a:spcBef>
        <a:spcAft>
          <a:spcPts val="0"/>
        </a:spcAft>
        <a:buClrTx/>
        <a:buSzPct val="100000"/>
        <a:buFont typeface="Arial"/>
        <a:buChar char="•"/>
        <a:tabLst/>
        <a:defRPr b="0" baseline="0" cap="none" i="0" spc="0" strike="noStrike" sz="1200" u="none">
          <a:ln>
            <a:noFill/>
          </a:ln>
          <a:solidFill>
            <a:srgbClr val="323232"/>
          </a:solidFill>
          <a:uFillTx/>
          <a:latin typeface="Source Sans Pro"/>
          <a:ea typeface="Source Sans Pro"/>
          <a:cs typeface="Source Sans Pro"/>
          <a:sym typeface="Source Sans Pro"/>
        </a:defRPr>
      </a:lvl9pPr>
    </p:bodyStyle>
    <p:otherStyle>
      <a:lvl1pPr marL="0" marR="0" indent="0" algn="r" defTabSz="677095"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Source Sans Pro"/>
        </a:defRPr>
      </a:lvl1pPr>
      <a:lvl2pPr marL="0" marR="0" indent="457200" algn="r" defTabSz="677095"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Source Sans Pro"/>
        </a:defRPr>
      </a:lvl2pPr>
      <a:lvl3pPr marL="0" marR="0" indent="914400" algn="r" defTabSz="677095"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Source Sans Pro"/>
        </a:defRPr>
      </a:lvl3pPr>
      <a:lvl4pPr marL="0" marR="0" indent="1371600" algn="r" defTabSz="677095"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Source Sans Pro"/>
        </a:defRPr>
      </a:lvl4pPr>
      <a:lvl5pPr marL="0" marR="0" indent="1828800" algn="r" defTabSz="677095"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Source Sans Pro"/>
        </a:defRPr>
      </a:lvl5pPr>
      <a:lvl6pPr marL="0" marR="0" indent="2286000" algn="r" defTabSz="677095"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Source Sans Pro"/>
        </a:defRPr>
      </a:lvl6pPr>
      <a:lvl7pPr marL="0" marR="0" indent="2743200" algn="r" defTabSz="677095"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Source Sans Pro"/>
        </a:defRPr>
      </a:lvl7pPr>
      <a:lvl8pPr marL="0" marR="0" indent="3200400" algn="r" defTabSz="677095"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Source Sans Pro"/>
        </a:defRPr>
      </a:lvl8pPr>
      <a:lvl9pPr marL="0" marR="0" indent="3657600" algn="r" defTabSz="677095" rtl="0" latinLnBrk="0">
        <a:lnSpc>
          <a:spcPct val="100000"/>
        </a:lnSpc>
        <a:spcBef>
          <a:spcPts val="0"/>
        </a:spcBef>
        <a:spcAft>
          <a:spcPts val="0"/>
        </a:spcAft>
        <a:buClrTx/>
        <a:buSzTx/>
        <a:buFontTx/>
        <a:buNone/>
        <a:tabLst/>
        <a:defRPr b="0" baseline="0" cap="none" i="0" spc="0" strike="noStrike" sz="600" u="none">
          <a:ln>
            <a:noFill/>
          </a:ln>
          <a:solidFill>
            <a:schemeClr val="tx1"/>
          </a:solidFill>
          <a:uFillTx/>
          <a:latin typeface="+mn-lt"/>
          <a:ea typeface="+mn-ea"/>
          <a:cs typeface="+mn-cs"/>
          <a:sym typeface="Source Sans Pr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g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 name="Body"/>
          <p:cNvSpPr txBox="1"/>
          <p:nvPr>
            <p:ph type="body" sz="quarter" idx="1"/>
          </p:nvPr>
        </p:nvSpPr>
        <p:spPr>
          <a:prstGeom prst="rect">
            <a:avLst/>
          </a:prstGeom>
        </p:spPr>
        <p:txBody>
          <a:bodyPr/>
          <a:lstStyle/>
          <a:p>
            <a:pPr/>
          </a:p>
        </p:txBody>
      </p:sp>
      <p:sp>
        <p:nvSpPr>
          <p:cNvPr id="31" name="Title"/>
          <p:cNvSpPr txBox="1"/>
          <p:nvPr>
            <p:ph type="title"/>
          </p:nvPr>
        </p:nvSpPr>
        <p:spPr>
          <a:xfrm>
            <a:off x="234951" y="158137"/>
            <a:ext cx="7886703" cy="492631"/>
          </a:xfrm>
          <a:prstGeom prst="rect">
            <a:avLst/>
          </a:prstGeom>
        </p:spPr>
        <p:txBody>
          <a:bodyPr/>
          <a:lstStyle/>
          <a:p>
            <a:pPr/>
          </a:p>
        </p:txBody>
      </p:sp>
      <p:sp>
        <p:nvSpPr>
          <p:cNvPr id="32" name="Slide Number"/>
          <p:cNvSpPr txBox="1"/>
          <p:nvPr>
            <p:ph type="sldNum" sz="quarter" idx="2"/>
          </p:nvPr>
        </p:nvSpPr>
        <p:spPr>
          <a:xfrm>
            <a:off x="8368831" y="6448748"/>
            <a:ext cx="146520" cy="180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 name="Picture 2" descr="Picture 2"/>
          <p:cNvPicPr>
            <a:picLocks noChangeAspect="1"/>
          </p:cNvPicPr>
          <p:nvPr/>
        </p:nvPicPr>
        <p:blipFill>
          <a:blip r:embed="rId2">
            <a:extLst/>
          </a:blip>
          <a:stretch>
            <a:fillRect/>
          </a:stretch>
        </p:blipFill>
        <p:spPr>
          <a:xfrm>
            <a:off x="-66477" y="681004"/>
            <a:ext cx="9276954" cy="6184637"/>
          </a:xfrm>
          <a:prstGeom prst="rect">
            <a:avLst/>
          </a:prstGeom>
          <a:ln w="12700">
            <a:miter lim="400000"/>
          </a:ln>
        </p:spPr>
      </p:pic>
      <p:sp>
        <p:nvSpPr>
          <p:cNvPr id="34" name="Rectangle 15"/>
          <p:cNvSpPr/>
          <p:nvPr/>
        </p:nvSpPr>
        <p:spPr>
          <a:xfrm>
            <a:off x="-50800" y="-14819"/>
            <a:ext cx="9245600" cy="787743"/>
          </a:xfrm>
          <a:prstGeom prst="rect">
            <a:avLst/>
          </a:prstGeom>
          <a:solidFill>
            <a:srgbClr val="FEFFFF"/>
          </a:solidFill>
          <a:ln w="12700">
            <a:solidFill>
              <a:schemeClr val="accent1"/>
            </a:solidFill>
            <a:miter/>
          </a:ln>
        </p:spPr>
        <p:txBody>
          <a:bodyPr lIns="45719" rIns="45719" anchor="ctr"/>
          <a:lstStyle/>
          <a:p>
            <a:pPr/>
          </a:p>
        </p:txBody>
      </p:sp>
      <p:sp>
        <p:nvSpPr>
          <p:cNvPr id="35" name="Rectangle 21"/>
          <p:cNvSpPr/>
          <p:nvPr/>
        </p:nvSpPr>
        <p:spPr>
          <a:xfrm flipH="1">
            <a:off x="1041400" y="4927600"/>
            <a:ext cx="8077200" cy="2209800"/>
          </a:xfrm>
          <a:prstGeom prst="rect">
            <a:avLst/>
          </a:prstGeom>
          <a:solidFill>
            <a:srgbClr val="D6492A">
              <a:alpha val="80000"/>
            </a:srgbClr>
          </a:solidFill>
          <a:ln w="12700">
            <a:miter lim="400000"/>
          </a:ln>
        </p:spPr>
        <p:txBody>
          <a:bodyPr lIns="45719" rIns="45719" anchor="ctr"/>
          <a:lstStyle/>
          <a:p>
            <a:pPr algn="ctr">
              <a:defRPr sz="1300">
                <a:solidFill>
                  <a:srgbClr val="FFFFFF"/>
                </a:solidFill>
                <a:latin typeface="Myriad Pro"/>
                <a:ea typeface="Myriad Pro"/>
                <a:cs typeface="Myriad Pro"/>
                <a:sym typeface="Myriad Pro"/>
              </a:defRPr>
            </a:pPr>
          </a:p>
        </p:txBody>
      </p:sp>
      <p:pic>
        <p:nvPicPr>
          <p:cNvPr id="36" name="Image" descr="Image"/>
          <p:cNvPicPr>
            <a:picLocks noChangeAspect="1"/>
          </p:cNvPicPr>
          <p:nvPr/>
        </p:nvPicPr>
        <p:blipFill>
          <a:blip r:embed="rId3">
            <a:extLst/>
          </a:blip>
          <a:srcRect l="0" t="0" r="0" b="13718"/>
          <a:stretch>
            <a:fillRect/>
          </a:stretch>
        </p:blipFill>
        <p:spPr>
          <a:xfrm>
            <a:off x="156272" y="41576"/>
            <a:ext cx="3422993" cy="643974"/>
          </a:xfrm>
          <a:prstGeom prst="rect">
            <a:avLst/>
          </a:prstGeom>
          <a:ln w="12700">
            <a:miter lim="400000"/>
          </a:ln>
        </p:spPr>
      </p:pic>
      <p:sp>
        <p:nvSpPr>
          <p:cNvPr id="37" name="AMBOSS - Testing Strategy"/>
          <p:cNvSpPr txBox="1"/>
          <p:nvPr/>
        </p:nvSpPr>
        <p:spPr>
          <a:xfrm>
            <a:off x="2173003" y="5615869"/>
            <a:ext cx="4797994" cy="51077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solidFill>
                  <a:srgbClr val="FFFFFF"/>
                </a:solidFill>
              </a:defRPr>
            </a:lvl1pPr>
          </a:lstStyle>
          <a:p>
            <a:pPr/>
            <a:r>
              <a:t>AMBOSS - Testing Strategy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xfrm>
            <a:off x="403759" y="60740"/>
            <a:ext cx="8511641" cy="642646"/>
          </a:xfrm>
          <a:prstGeom prst="rect">
            <a:avLst/>
          </a:prstGeom>
        </p:spPr>
        <p:txBody>
          <a:bodyPr/>
          <a:lstStyle>
            <a:lvl1pPr algn="ctr">
              <a:defRPr sz="2400">
                <a:solidFill>
                  <a:srgbClr val="504F4F"/>
                </a:solidFill>
                <a:latin typeface="Arial"/>
                <a:ea typeface="Arial"/>
                <a:cs typeface="Arial"/>
                <a:sym typeface="Arial"/>
              </a:defRPr>
            </a:lvl1pPr>
          </a:lstStyle>
          <a:p>
            <a:pPr/>
            <a:r>
              <a:t>Performance Testing Strategy….contd.</a:t>
            </a:r>
          </a:p>
        </p:txBody>
      </p:sp>
      <p:graphicFrame>
        <p:nvGraphicFramePr>
          <p:cNvPr id="134" name="Table 9"/>
          <p:cNvGraphicFramePr/>
          <p:nvPr/>
        </p:nvGraphicFramePr>
        <p:xfrm>
          <a:off x="207262" y="902208"/>
          <a:ext cx="8607553" cy="4230624"/>
        </p:xfrm>
        <a:graphic xmlns:a="http://schemas.openxmlformats.org/drawingml/2006/main">
          <a:graphicData uri="http://schemas.openxmlformats.org/drawingml/2006/table">
            <a:tbl>
              <a:tblPr firstCol="0" firstRow="1" lastCol="0" lastRow="1" bandCol="0" bandRow="0" rtl="0">
                <a:tableStyleId>{4C3C2611-4C71-4FC5-86AE-919BDF0F9419}</a:tableStyleId>
              </a:tblPr>
              <a:tblGrid>
                <a:gridCol w="1912789"/>
                <a:gridCol w="2372482"/>
                <a:gridCol w="4322282"/>
              </a:tblGrid>
              <a:tr h="274335">
                <a:tc gridSpan="2">
                  <a:txBody>
                    <a:bodyPr/>
                    <a:lstStyle/>
                    <a:p>
                      <a:pPr algn="ctr" defTabSz="484867">
                        <a:lnSpc>
                          <a:spcPct val="150000"/>
                        </a:lnSpc>
                        <a:defRPr b="0" sz="1800">
                          <a:solidFill>
                            <a:srgbClr val="000000"/>
                          </a:solidFill>
                        </a:defRPr>
                      </a:pPr>
                      <a:r>
                        <a:rPr sz="1400">
                          <a:solidFill>
                            <a:srgbClr val="FFFFFF"/>
                          </a:solidFill>
                          <a:sym typeface="Arial"/>
                        </a:rPr>
                        <a:t>Type of Test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46A3B8"/>
                    </a:solidFill>
                  </a:tcPr>
                </a:tc>
                <a:tc hMerge="1">
                  <a:tcPr/>
                </a:tc>
                <a:tc>
                  <a:txBody>
                    <a:bodyPr/>
                    <a:lstStyle/>
                    <a:p>
                      <a:pPr algn="ctr" defTabSz="484867">
                        <a:lnSpc>
                          <a:spcPct val="150000"/>
                        </a:lnSpc>
                        <a:defRPr b="0" sz="1800">
                          <a:solidFill>
                            <a:srgbClr val="000000"/>
                          </a:solidFill>
                        </a:defRPr>
                      </a:pPr>
                      <a:r>
                        <a:rPr sz="1400">
                          <a:solidFill>
                            <a:srgbClr val="FFFFFF"/>
                          </a:solidFill>
                          <a:sym typeface="Arial"/>
                        </a:rPr>
                        <a:t>Description</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46A3B8"/>
                    </a:solidFill>
                  </a:tcPr>
                </a:tc>
              </a:tr>
              <a:tr h="2110020">
                <a:tc>
                  <a:txBody>
                    <a:bodyPr/>
                    <a:lstStyle/>
                    <a:p>
                      <a:pPr algn="just" defTabSz="484867">
                        <a:lnSpc>
                          <a:spcPct val="150000"/>
                        </a:lnSpc>
                        <a:defRPr sz="1800">
                          <a:solidFill>
                            <a:srgbClr val="000000"/>
                          </a:solidFill>
                        </a:defRPr>
                      </a:pPr>
                      <a:r>
                        <a:rPr sz="1400">
                          <a:solidFill>
                            <a:srgbClr val="323232"/>
                          </a:solidFill>
                          <a:latin typeface="Source Sans Pro"/>
                          <a:ea typeface="Source Sans Pro"/>
                          <a:cs typeface="Source Sans Pro"/>
                        </a:rPr>
                        <a:t>Base Line / Smoke Test</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defTabSz="484867">
                        <a:lnSpc>
                          <a:spcPct val="150000"/>
                        </a:lnSpc>
                        <a:defRPr sz="900">
                          <a:sym typeface="Arial"/>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defTabSz="484867">
                        <a:lnSpc>
                          <a:spcPct val="150000"/>
                        </a:lnSpc>
                        <a:defRPr sz="1400">
                          <a:latin typeface="Source Sans Pro"/>
                          <a:ea typeface="Source Sans Pro"/>
                          <a:cs typeface="Source Sans Pro"/>
                        </a:defRPr>
                      </a:pPr>
                      <a:r>
                        <a:t>Base-Line Test will be conducted to determine whether </a:t>
                      </a:r>
                      <a:r>
                        <a:rPr>
                          <a:solidFill>
                            <a:srgbClr val="000000"/>
                          </a:solidFill>
                        </a:rPr>
                        <a:t>the </a:t>
                      </a:r>
                      <a:r>
                        <a:t>application meets the acceptable Performance in terms of response times, throughput under a 10% of actual concurrent user Load and available server hardware capacity. The results obtained will guide the Performance Testing Team whether or not to proceed for actual Load Test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1846269">
                <a:tc>
                  <a:txBody>
                    <a:bodyPr/>
                    <a:lstStyle/>
                    <a:p>
                      <a:pPr algn="just" defTabSz="484867">
                        <a:lnSpc>
                          <a:spcPct val="150000"/>
                        </a:lnSpc>
                        <a:defRPr b="0" sz="1800">
                          <a:solidFill>
                            <a:srgbClr val="000000"/>
                          </a:solidFill>
                        </a:defRPr>
                      </a:pPr>
                      <a:r>
                        <a:rPr sz="1400">
                          <a:solidFill>
                            <a:srgbClr val="323232"/>
                          </a:solidFill>
                          <a:latin typeface="Source Sans Pro"/>
                          <a:ea typeface="Source Sans Pro"/>
                          <a:cs typeface="Source Sans Pro"/>
                        </a:rPr>
                        <a:t>Stress Test</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defTabSz="484867">
                        <a:lnSpc>
                          <a:spcPct val="150000"/>
                        </a:lnSpc>
                        <a:defRPr b="0" sz="900">
                          <a:solidFill>
                            <a:srgbClr val="323232"/>
                          </a:solidFill>
                          <a:sym typeface="Arial"/>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defTabSz="484867">
                        <a:lnSpc>
                          <a:spcPct val="150000"/>
                        </a:lnSpc>
                        <a:defRPr b="0" sz="1800">
                          <a:solidFill>
                            <a:srgbClr val="000000"/>
                          </a:solidFill>
                        </a:defRPr>
                      </a:pPr>
                      <a:r>
                        <a:rPr sz="1400">
                          <a:solidFill>
                            <a:srgbClr val="323232"/>
                          </a:solidFill>
                          <a:latin typeface="Source Sans Pro"/>
                          <a:ea typeface="Source Sans Pro"/>
                          <a:cs typeface="Source Sans Pro"/>
                        </a:rPr>
                        <a:t>Stress will be conducted for &lt;no. of users&gt; Vusers to understand the breaking point of application under the load. This load will be the expected concurrent number of users on the application performing a specific number of transactions.</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pic>
        <p:nvPicPr>
          <p:cNvPr id="135" name="Picture 10" descr="Picture 10"/>
          <p:cNvPicPr>
            <a:picLocks noChangeAspect="1"/>
          </p:cNvPicPr>
          <p:nvPr/>
        </p:nvPicPr>
        <p:blipFill>
          <a:blip r:embed="rId2">
            <a:extLst/>
          </a:blip>
          <a:stretch>
            <a:fillRect/>
          </a:stretch>
        </p:blipFill>
        <p:spPr>
          <a:xfrm>
            <a:off x="2367390" y="1475232"/>
            <a:ext cx="1674020" cy="1628007"/>
          </a:xfrm>
          <a:prstGeom prst="rect">
            <a:avLst/>
          </a:prstGeom>
          <a:ln w="12700">
            <a:miter lim="400000"/>
          </a:ln>
        </p:spPr>
      </p:pic>
      <p:pic>
        <p:nvPicPr>
          <p:cNvPr id="136" name="Picture 2" descr="Picture 2"/>
          <p:cNvPicPr>
            <a:picLocks noChangeAspect="1"/>
          </p:cNvPicPr>
          <p:nvPr/>
        </p:nvPicPr>
        <p:blipFill>
          <a:blip r:embed="rId3">
            <a:extLst/>
          </a:blip>
          <a:stretch>
            <a:fillRect/>
          </a:stretch>
        </p:blipFill>
        <p:spPr>
          <a:xfrm>
            <a:off x="2424159" y="3588258"/>
            <a:ext cx="1757697" cy="161708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403759" y="60740"/>
            <a:ext cx="8511641" cy="642646"/>
          </a:xfrm>
          <a:prstGeom prst="rect">
            <a:avLst/>
          </a:prstGeom>
        </p:spPr>
        <p:txBody>
          <a:bodyPr/>
          <a:lstStyle>
            <a:lvl1pPr algn="ctr">
              <a:defRPr sz="2400">
                <a:solidFill>
                  <a:srgbClr val="504F4F"/>
                </a:solidFill>
                <a:latin typeface="Arial"/>
                <a:ea typeface="Arial"/>
                <a:cs typeface="Arial"/>
                <a:sym typeface="Arial"/>
              </a:defRPr>
            </a:lvl1pPr>
          </a:lstStyle>
          <a:p>
            <a:pPr/>
            <a:r>
              <a:t>Application Security Testing Strategy</a:t>
            </a:r>
          </a:p>
        </p:txBody>
      </p:sp>
      <p:sp>
        <p:nvSpPr>
          <p:cNvPr id="139" name="Rectangle 3"/>
          <p:cNvSpPr txBox="1"/>
          <p:nvPr/>
        </p:nvSpPr>
        <p:spPr>
          <a:xfrm>
            <a:off x="341376" y="1032785"/>
            <a:ext cx="8595360" cy="38924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600"/>
              </a:spcBef>
              <a:defRPr b="1" spc="-10" sz="1400" u="sng">
                <a:solidFill>
                  <a:srgbClr val="008080"/>
                </a:solidFill>
              </a:defRPr>
            </a:pPr>
            <a:r>
              <a:t>Objective</a:t>
            </a:r>
          </a:p>
          <a:p>
            <a:pPr algn="just">
              <a:lnSpc>
                <a:spcPct val="115000"/>
              </a:lnSpc>
              <a:defRPr sz="1400"/>
            </a:pPr>
            <a:r>
              <a:t>Security testing is a process intended to reveal flaws in the security mechanisms of an information system that protect data and maintain functionality as intended. The objective of application Security testing is to check application’s ability to:</a:t>
            </a:r>
          </a:p>
          <a:p>
            <a:pPr marL="342900" indent="-342900">
              <a:lnSpc>
                <a:spcPct val="115000"/>
              </a:lnSpc>
              <a:buSzPct val="100000"/>
              <a:buFont typeface="Symbol"/>
              <a:buChar char="·"/>
              <a:defRPr sz="1400"/>
            </a:pPr>
            <a:r>
              <a:t>Resist most attacks</a:t>
            </a:r>
          </a:p>
          <a:p>
            <a:pPr marL="342900" indent="-342900">
              <a:lnSpc>
                <a:spcPct val="115000"/>
              </a:lnSpc>
              <a:buSzPct val="100000"/>
              <a:buFont typeface="Symbol"/>
              <a:buChar char="·"/>
              <a:defRPr sz="1400"/>
            </a:pPr>
            <a:r>
              <a:t>Tolerate attacks that cannot be resisted</a:t>
            </a:r>
          </a:p>
          <a:p>
            <a:pPr marL="342900" indent="-342900">
              <a:lnSpc>
                <a:spcPct val="115000"/>
              </a:lnSpc>
              <a:buSzPct val="100000"/>
              <a:buFont typeface="Symbol"/>
              <a:buChar char="·"/>
              <a:defRPr sz="1400"/>
            </a:pPr>
            <a:r>
              <a:t>Recover within a specified time with minimum damage</a:t>
            </a:r>
          </a:p>
          <a:p>
            <a:pPr marL="342900" indent="-342900">
              <a:lnSpc>
                <a:spcPct val="115000"/>
              </a:lnSpc>
              <a:buSzPct val="100000"/>
              <a:buFont typeface="Symbol"/>
              <a:buChar char="·"/>
              <a:defRPr sz="1400"/>
            </a:pPr>
            <a:r>
              <a:t>Generate a trail to identify source and path of attack</a:t>
            </a:r>
            <a:endParaRPr b="1" spc="-10">
              <a:solidFill>
                <a:srgbClr val="008080"/>
              </a:solidFill>
            </a:endParaRPr>
          </a:p>
          <a:p>
            <a:pPr algn="just">
              <a:lnSpc>
                <a:spcPct val="115000"/>
              </a:lnSpc>
              <a:spcBef>
                <a:spcPts val="600"/>
              </a:spcBef>
              <a:defRPr b="1" spc="-10" sz="1400">
                <a:solidFill>
                  <a:srgbClr val="008080"/>
                </a:solidFill>
              </a:defRPr>
            </a:pPr>
          </a:p>
          <a:p>
            <a:pPr algn="just">
              <a:lnSpc>
                <a:spcPct val="115000"/>
              </a:lnSpc>
              <a:spcBef>
                <a:spcPts val="600"/>
              </a:spcBef>
              <a:defRPr b="1" spc="-10" sz="1400">
                <a:solidFill>
                  <a:srgbClr val="008080"/>
                </a:solidFill>
              </a:defRPr>
            </a:pPr>
            <a:r>
              <a:t>Approach</a:t>
            </a:r>
          </a:p>
          <a:p>
            <a:pPr algn="just">
              <a:lnSpc>
                <a:spcPct val="150000"/>
              </a:lnSpc>
              <a:defRPr sz="1400"/>
            </a:pPr>
            <a:r>
              <a:t>Black Box Security testing approach consists of four separate phases: </a:t>
            </a:r>
          </a:p>
          <a:p>
            <a:pPr marL="633412" indent="-352425" algn="just">
              <a:lnSpc>
                <a:spcPct val="115000"/>
              </a:lnSpc>
              <a:buSzPct val="100000"/>
              <a:buFont typeface="Symbol"/>
              <a:buChar char="·"/>
              <a:defRPr sz="1400"/>
            </a:pPr>
            <a:r>
              <a:t>Understanding</a:t>
            </a:r>
          </a:p>
          <a:p>
            <a:pPr marL="633412" indent="-352425" algn="just">
              <a:lnSpc>
                <a:spcPct val="115000"/>
              </a:lnSpc>
              <a:buSzPct val="100000"/>
              <a:buFont typeface="Symbol"/>
              <a:buChar char="·"/>
              <a:defRPr sz="1400"/>
            </a:pPr>
            <a:r>
              <a:t>Analysis</a:t>
            </a:r>
          </a:p>
          <a:p>
            <a:pPr marL="633412" indent="-352425" algn="just">
              <a:lnSpc>
                <a:spcPct val="115000"/>
              </a:lnSpc>
              <a:buSzPct val="100000"/>
              <a:buFont typeface="Symbol"/>
              <a:buChar char="·"/>
              <a:defRPr sz="1400"/>
            </a:pPr>
            <a:r>
              <a:t>Executions </a:t>
            </a:r>
          </a:p>
          <a:p>
            <a:pPr marL="633412" indent="-352425" algn="just">
              <a:lnSpc>
                <a:spcPct val="115000"/>
              </a:lnSpc>
              <a:buSzPct val="100000"/>
              <a:buFont typeface="Symbol"/>
              <a:buChar char="·"/>
              <a:defRPr sz="1400"/>
            </a:pPr>
            <a:r>
              <a:t>Reporting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403759" y="60740"/>
            <a:ext cx="8511641" cy="642646"/>
          </a:xfrm>
          <a:prstGeom prst="rect">
            <a:avLst/>
          </a:prstGeom>
        </p:spPr>
        <p:txBody>
          <a:bodyPr/>
          <a:lstStyle>
            <a:lvl1pPr algn="ctr">
              <a:defRPr sz="2400">
                <a:solidFill>
                  <a:srgbClr val="504F4F"/>
                </a:solidFill>
                <a:latin typeface="Arial"/>
                <a:ea typeface="Arial"/>
                <a:cs typeface="Arial"/>
                <a:sym typeface="Arial"/>
              </a:defRPr>
            </a:lvl1pPr>
          </a:lstStyle>
          <a:p>
            <a:pPr/>
            <a:r>
              <a:t>Test Execution Strategy</a:t>
            </a:r>
          </a:p>
        </p:txBody>
      </p:sp>
      <p:sp>
        <p:nvSpPr>
          <p:cNvPr id="142" name="Rectangle 3"/>
          <p:cNvSpPr txBox="1"/>
          <p:nvPr/>
        </p:nvSpPr>
        <p:spPr>
          <a:xfrm>
            <a:off x="268223" y="882575"/>
            <a:ext cx="8680706" cy="47992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just">
              <a:lnSpc>
                <a:spcPct val="150000"/>
              </a:lnSpc>
              <a:buSzPct val="100000"/>
              <a:buFont typeface="Symbol"/>
              <a:buChar char="·"/>
              <a:defRPr sz="1400"/>
            </a:pPr>
            <a:r>
              <a:t>Sprint level functional testing &amp; automation and system Integration testing will be carried out on chrome  browser.</a:t>
            </a:r>
            <a:endParaRPr>
              <a:solidFill>
                <a:srgbClr val="666666"/>
              </a:solidFill>
            </a:endParaRPr>
          </a:p>
          <a:p>
            <a:pPr marL="342900" indent="-342900" algn="just">
              <a:lnSpc>
                <a:spcPct val="150000"/>
              </a:lnSpc>
              <a:buSzPct val="100000"/>
              <a:buFont typeface="Symbol"/>
              <a:buChar char="·"/>
              <a:defRPr sz="1400"/>
            </a:pPr>
            <a:r>
              <a:t>Each sprint Smoke Testing to ensure that the build is stable enough to proceed further with detailed testing .</a:t>
            </a:r>
          </a:p>
          <a:p>
            <a:pPr marL="342900" indent="-342900" algn="just">
              <a:lnSpc>
                <a:spcPct val="150000"/>
              </a:lnSpc>
              <a:buSzPct val="100000"/>
              <a:buFont typeface="Symbol"/>
              <a:buChar char="·"/>
              <a:tabLst>
                <a:tab pos="228600" algn="l"/>
              </a:tabLst>
              <a:defRPr sz="1400"/>
            </a:pPr>
            <a:r>
              <a:t>All test execution will be done through Test Management tool and each single test will be marked with the results with appropriate status as follows:</a:t>
            </a:r>
          </a:p>
          <a:p>
            <a:pPr marL="854075" indent="-292100" algn="just">
              <a:lnSpc>
                <a:spcPct val="115000"/>
              </a:lnSpc>
              <a:buSzPct val="100000"/>
              <a:buFont typeface="Courier New"/>
              <a:buChar char="o"/>
              <a:defRPr b="1" sz="1400"/>
            </a:pPr>
            <a:r>
              <a:t>Passed</a:t>
            </a:r>
            <a:r>
              <a:rPr b="0"/>
              <a:t>: If actual result matches the expected result.</a:t>
            </a:r>
            <a:endParaRPr b="0"/>
          </a:p>
          <a:p>
            <a:pPr marL="854075" indent="-292100" algn="just">
              <a:lnSpc>
                <a:spcPct val="115000"/>
              </a:lnSpc>
              <a:buSzPct val="100000"/>
              <a:buFont typeface="Courier New"/>
              <a:buChar char="o"/>
              <a:defRPr b="1" sz="1400"/>
            </a:pPr>
            <a:r>
              <a:t>Known Fail</a:t>
            </a:r>
            <a:r>
              <a:rPr b="0"/>
              <a:t>: If the test case is failing due to some known issue (mentioned in the release note or known environmental issue).</a:t>
            </a:r>
            <a:endParaRPr b="0"/>
          </a:p>
          <a:p>
            <a:pPr marL="854075" indent="-292100" algn="just">
              <a:lnSpc>
                <a:spcPct val="115000"/>
              </a:lnSpc>
              <a:buSzPct val="100000"/>
              <a:buFont typeface="Courier New"/>
              <a:buChar char="o"/>
              <a:defRPr b="1" sz="1400"/>
            </a:pPr>
            <a:r>
              <a:t>Failed</a:t>
            </a:r>
            <a:r>
              <a:rPr b="0"/>
              <a:t>: New failed – not working as per expected results.</a:t>
            </a:r>
            <a:endParaRPr b="0"/>
          </a:p>
          <a:p>
            <a:pPr marL="854075" indent="-292100" algn="just">
              <a:lnSpc>
                <a:spcPct val="115000"/>
              </a:lnSpc>
              <a:buSzPct val="100000"/>
              <a:buFont typeface="Courier New"/>
              <a:buChar char="o"/>
              <a:defRPr b="1" sz="1400"/>
            </a:pPr>
            <a:r>
              <a:t>Blocking Fail</a:t>
            </a:r>
            <a:r>
              <a:rPr b="0"/>
              <a:t>: If a particular issue is going to block some test cases.</a:t>
            </a:r>
            <a:endParaRPr b="0"/>
          </a:p>
          <a:p>
            <a:pPr marL="854075" indent="-292100" algn="just">
              <a:lnSpc>
                <a:spcPct val="115000"/>
              </a:lnSpc>
              <a:buSzPct val="100000"/>
              <a:buFont typeface="Courier New"/>
              <a:buChar char="o"/>
              <a:defRPr b="1" sz="1400"/>
            </a:pPr>
            <a:r>
              <a:t>Blocked</a:t>
            </a:r>
            <a:r>
              <a:rPr b="0"/>
              <a:t>: Unable to run due to blocking failed or failed issue.</a:t>
            </a:r>
            <a:endParaRPr b="0"/>
          </a:p>
          <a:p>
            <a:pPr marL="854075" indent="-292100" algn="just">
              <a:lnSpc>
                <a:spcPct val="115000"/>
              </a:lnSpc>
              <a:buSzPct val="100000"/>
              <a:buFont typeface="Courier New"/>
              <a:buChar char="o"/>
              <a:defRPr b="1" sz="1400"/>
            </a:pPr>
            <a:r>
              <a:t>N/A</a:t>
            </a:r>
            <a:r>
              <a:rPr b="0"/>
              <a:t>: Invalid test case.</a:t>
            </a:r>
            <a:endParaRPr b="0"/>
          </a:p>
          <a:p>
            <a:pPr marL="854075" indent="-292100" algn="just">
              <a:lnSpc>
                <a:spcPct val="115000"/>
              </a:lnSpc>
              <a:buSzPct val="100000"/>
              <a:buFont typeface="Courier New"/>
              <a:buChar char="o"/>
              <a:defRPr b="1" sz="1400"/>
            </a:pPr>
            <a:r>
              <a:t>Not completed</a:t>
            </a:r>
            <a:r>
              <a:rPr b="0"/>
              <a:t>: Testing in progress.</a:t>
            </a:r>
            <a:endParaRPr b="0"/>
          </a:p>
          <a:p>
            <a:pPr marL="854075" indent="-292100" algn="just">
              <a:lnSpc>
                <a:spcPct val="115000"/>
              </a:lnSpc>
              <a:buSzPct val="100000"/>
              <a:buFont typeface="Courier New"/>
              <a:buChar char="o"/>
              <a:defRPr b="1" sz="1400"/>
            </a:pPr>
            <a:r>
              <a:t>No Run</a:t>
            </a:r>
            <a:r>
              <a:rPr b="0"/>
              <a:t>:  Testing not started.</a:t>
            </a:r>
            <a:endParaRPr b="0"/>
          </a:p>
          <a:p>
            <a:pPr indent="457200" algn="just">
              <a:lnSpc>
                <a:spcPct val="150000"/>
              </a:lnSpc>
              <a:defRPr sz="1400"/>
            </a:pPr>
            <a:r>
              <a:t>       </a:t>
            </a:r>
          </a:p>
          <a:p>
            <a:pPr marL="342900" indent="-342900" algn="just">
              <a:lnSpc>
                <a:spcPct val="150000"/>
              </a:lnSpc>
              <a:buSzPct val="100000"/>
              <a:buFont typeface="Symbol"/>
              <a:buChar char="·"/>
              <a:tabLst>
                <a:tab pos="228600" algn="l"/>
              </a:tabLst>
              <a:defRPr sz="1400"/>
            </a:pPr>
            <a:r>
              <a:t>QA Team will monitor the test progress closely to ensure all types of testing activities are completed on time and will report the status back to the stakeholders.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4" name="Table 2"/>
          <p:cNvGraphicFramePr/>
          <p:nvPr/>
        </p:nvGraphicFramePr>
        <p:xfrm>
          <a:off x="1278318" y="1891715"/>
          <a:ext cx="6731827" cy="2424959"/>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086418"/>
                <a:gridCol w="3645408"/>
              </a:tblGrid>
              <a:tr h="345205">
                <a:tc>
                  <a:txBody>
                    <a:bodyPr/>
                    <a:lstStyle/>
                    <a:p>
                      <a:pPr algn="ctr" defTabSz="484867">
                        <a:lnSpc>
                          <a:spcPct val="150000"/>
                        </a:lnSpc>
                        <a:defRPr b="0" sz="1800">
                          <a:solidFill>
                            <a:srgbClr val="000000"/>
                          </a:solidFill>
                        </a:defRPr>
                      </a:pPr>
                      <a:r>
                        <a:rPr b="1" sz="1400">
                          <a:solidFill>
                            <a:srgbClr val="FFFFFF"/>
                          </a:solidFill>
                          <a:latin typeface="Source Sans Pro"/>
                          <a:ea typeface="Source Sans Pro"/>
                          <a:cs typeface="Source Sans Pro"/>
                        </a:rPr>
                        <a:t>QA Task</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46A3B8"/>
                    </a:solidFill>
                  </a:tcPr>
                </a:tc>
                <a:tc>
                  <a:txBody>
                    <a:bodyPr/>
                    <a:lstStyle/>
                    <a:p>
                      <a:pPr algn="ctr" defTabSz="484867">
                        <a:lnSpc>
                          <a:spcPct val="150000"/>
                        </a:lnSpc>
                        <a:defRPr b="0" sz="1800">
                          <a:solidFill>
                            <a:srgbClr val="000000"/>
                          </a:solidFill>
                        </a:defRPr>
                      </a:pPr>
                      <a:r>
                        <a:rPr b="1" sz="1400">
                          <a:solidFill>
                            <a:srgbClr val="FFFFFF"/>
                          </a:solidFill>
                          <a:latin typeface="Source Sans Pro"/>
                          <a:ea typeface="Source Sans Pro"/>
                          <a:cs typeface="Source Sans Pro"/>
                        </a:rPr>
                        <a:t>Tool</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46A3B8"/>
                    </a:solidFill>
                  </a:tcPr>
                </a:tc>
              </a:tr>
              <a:tr h="345205">
                <a:tc>
                  <a:txBody>
                    <a:bodyPr/>
                    <a:lstStyle/>
                    <a:p>
                      <a:pPr algn="l" defTabSz="484867">
                        <a:lnSpc>
                          <a:spcPct val="150000"/>
                        </a:lnSpc>
                        <a:defRPr b="0" sz="1800">
                          <a:solidFill>
                            <a:srgbClr val="000000"/>
                          </a:solidFill>
                        </a:defRPr>
                      </a:pPr>
                      <a:r>
                        <a:rPr sz="1400">
                          <a:solidFill>
                            <a:srgbClr val="323232"/>
                          </a:solidFill>
                          <a:latin typeface="Source Sans Pro"/>
                          <a:ea typeface="Source Sans Pro"/>
                          <a:cs typeface="Source Sans Pro"/>
                        </a:rPr>
                        <a:t>Test Management Tool</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685800">
                        <a:lnSpc>
                          <a:spcPct val="150000"/>
                        </a:lnSpc>
                        <a:defRPr sz="1800">
                          <a:solidFill>
                            <a:srgbClr val="000000"/>
                          </a:solidFill>
                        </a:defRPr>
                      </a:pPr>
                      <a:r>
                        <a:rPr sz="1400">
                          <a:solidFill>
                            <a:srgbClr val="323232"/>
                          </a:solidFill>
                          <a:latin typeface="Source Sans Pro"/>
                          <a:ea typeface="Source Sans Pro"/>
                          <a:cs typeface="Source Sans Pro"/>
                        </a:rPr>
                        <a:t>Zephyr,Testrail</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5205">
                <a:tc>
                  <a:txBody>
                    <a:bodyPr/>
                    <a:lstStyle/>
                    <a:p>
                      <a:pPr algn="l" defTabSz="484867">
                        <a:lnSpc>
                          <a:spcPct val="150000"/>
                        </a:lnSpc>
                        <a:defRPr b="0" sz="1800">
                          <a:solidFill>
                            <a:srgbClr val="000000"/>
                          </a:solidFill>
                        </a:defRPr>
                      </a:pPr>
                      <a:r>
                        <a:rPr sz="1400">
                          <a:solidFill>
                            <a:srgbClr val="323232"/>
                          </a:solidFill>
                          <a:latin typeface="Source Sans Pro"/>
                          <a:ea typeface="Source Sans Pro"/>
                          <a:cs typeface="Source Sans Pro"/>
                        </a:rPr>
                        <a:t>Defect Management Tool</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lnSpc>
                          <a:spcPct val="150000"/>
                        </a:lnSpc>
                        <a:defRPr sz="1800">
                          <a:solidFill>
                            <a:srgbClr val="000000"/>
                          </a:solidFill>
                        </a:defRPr>
                      </a:pPr>
                      <a:r>
                        <a:rPr sz="1400">
                          <a:solidFill>
                            <a:srgbClr val="323232"/>
                          </a:solidFill>
                          <a:latin typeface="Source Sans Pro"/>
                          <a:ea typeface="Source Sans Pro"/>
                          <a:cs typeface="Source Sans Pro"/>
                        </a:rPr>
                        <a:t>JIRA</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5205">
                <a:tc>
                  <a:txBody>
                    <a:bodyPr/>
                    <a:lstStyle/>
                    <a:p>
                      <a:pPr algn="l" defTabSz="484867">
                        <a:lnSpc>
                          <a:spcPct val="150000"/>
                        </a:lnSpc>
                        <a:defRPr b="0" sz="1800">
                          <a:solidFill>
                            <a:srgbClr val="000000"/>
                          </a:solidFill>
                        </a:defRPr>
                      </a:pPr>
                      <a:r>
                        <a:rPr sz="1400">
                          <a:solidFill>
                            <a:srgbClr val="323232"/>
                          </a:solidFill>
                          <a:latin typeface="Source Sans Pro"/>
                          <a:ea typeface="Source Sans Pro"/>
                          <a:cs typeface="Source Sans Pro"/>
                        </a:rPr>
                        <a:t>Performance Testing</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lnSpc>
                          <a:spcPct val="150000"/>
                        </a:lnSpc>
                        <a:defRPr sz="1800">
                          <a:solidFill>
                            <a:srgbClr val="000000"/>
                          </a:solidFill>
                        </a:defRPr>
                      </a:pPr>
                      <a:r>
                        <a:rPr sz="1400">
                          <a:solidFill>
                            <a:srgbClr val="323232"/>
                          </a:solidFill>
                          <a:latin typeface="Source Sans Pro"/>
                          <a:ea typeface="Source Sans Pro"/>
                          <a:cs typeface="Source Sans Pro"/>
                        </a:rPr>
                        <a:t>Jmeter</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53728">
                <a:tc>
                  <a:txBody>
                    <a:bodyPr/>
                    <a:lstStyle/>
                    <a:p>
                      <a:pPr algn="l" defTabSz="484867">
                        <a:lnSpc>
                          <a:spcPct val="150000"/>
                        </a:lnSpc>
                        <a:defRPr b="0" sz="1800">
                          <a:solidFill>
                            <a:srgbClr val="000000"/>
                          </a:solidFill>
                        </a:defRPr>
                      </a:pPr>
                      <a:r>
                        <a:rPr sz="1400">
                          <a:solidFill>
                            <a:srgbClr val="323232"/>
                          </a:solidFill>
                          <a:latin typeface="Source Sans Pro"/>
                          <a:ea typeface="Source Sans Pro"/>
                          <a:cs typeface="Source Sans Pro"/>
                        </a:rPr>
                        <a:t>Security Testing</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lnSpc>
                          <a:spcPct val="150000"/>
                        </a:lnSpc>
                        <a:spcBef>
                          <a:spcPts val="1200"/>
                        </a:spcBef>
                        <a:defRPr sz="1800">
                          <a:solidFill>
                            <a:srgbClr val="000000"/>
                          </a:solidFill>
                        </a:defRPr>
                      </a:pPr>
                      <a:r>
                        <a:rPr sz="1400">
                          <a:solidFill>
                            <a:srgbClr val="323232"/>
                          </a:solidFill>
                          <a:latin typeface="Source Sans Pro"/>
                          <a:ea typeface="Source Sans Pro"/>
                          <a:cs typeface="Source Sans Pro"/>
                        </a:rPr>
                        <a:t>Paros Proxy, Burp Proxy, OWASP ZA Proxy</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5205">
                <a:tc>
                  <a:txBody>
                    <a:bodyPr/>
                    <a:lstStyle/>
                    <a:p>
                      <a:pPr algn="l" defTabSz="484867">
                        <a:lnSpc>
                          <a:spcPct val="150000"/>
                        </a:lnSpc>
                        <a:defRPr b="0" sz="1800">
                          <a:solidFill>
                            <a:srgbClr val="000000"/>
                          </a:solidFill>
                        </a:defRPr>
                      </a:pPr>
                      <a:r>
                        <a:rPr sz="1400">
                          <a:solidFill>
                            <a:srgbClr val="323232"/>
                          </a:solidFill>
                          <a:latin typeface="Source Sans Pro"/>
                          <a:ea typeface="Source Sans Pro"/>
                          <a:cs typeface="Source Sans Pro"/>
                        </a:rPr>
                        <a:t>Web Automation Testing</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lnSpc>
                          <a:spcPct val="150000"/>
                        </a:lnSpc>
                        <a:defRPr sz="1800">
                          <a:solidFill>
                            <a:srgbClr val="000000"/>
                          </a:solidFill>
                        </a:defRPr>
                      </a:pPr>
                      <a:r>
                        <a:rPr sz="1400">
                          <a:solidFill>
                            <a:srgbClr val="323232"/>
                          </a:solidFill>
                          <a:latin typeface="Source Sans Pro"/>
                          <a:ea typeface="Source Sans Pro"/>
                          <a:cs typeface="Source Sans Pro"/>
                        </a:rPr>
                        <a:t>Selenium, TestNG, Jenkin and Maven</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5205">
                <a:tc>
                  <a:txBody>
                    <a:bodyPr/>
                    <a:lstStyle/>
                    <a:p>
                      <a:pPr algn="l" defTabSz="484867">
                        <a:lnSpc>
                          <a:spcPct val="150000"/>
                        </a:lnSpc>
                        <a:defRPr b="0" sz="1800">
                          <a:solidFill>
                            <a:srgbClr val="000000"/>
                          </a:solidFill>
                        </a:defRPr>
                      </a:pPr>
                      <a:r>
                        <a:rPr sz="1400">
                          <a:solidFill>
                            <a:srgbClr val="323232"/>
                          </a:solidFill>
                          <a:latin typeface="Source Sans Pro"/>
                          <a:ea typeface="Source Sans Pro"/>
                          <a:cs typeface="Source Sans Pro"/>
                        </a:rPr>
                        <a:t>Mobile Automation Testing</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lnSpc>
                          <a:spcPct val="150000"/>
                        </a:lnSpc>
                        <a:defRPr sz="1800">
                          <a:solidFill>
                            <a:srgbClr val="000000"/>
                          </a:solidFill>
                        </a:defRPr>
                      </a:pPr>
                      <a:r>
                        <a:rPr sz="1400">
                          <a:solidFill>
                            <a:srgbClr val="323232"/>
                          </a:solidFill>
                          <a:latin typeface="Source Sans Pro"/>
                          <a:ea typeface="Source Sans Pro"/>
                          <a:cs typeface="Source Sans Pro"/>
                        </a:rPr>
                        <a:t>Appium, Selenium, TestNG, Jenkin and Maven</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45205">
                <a:tc>
                  <a:txBody>
                    <a:bodyPr/>
                    <a:lstStyle/>
                    <a:p>
                      <a:pPr algn="l" defTabSz="484867">
                        <a:lnSpc>
                          <a:spcPct val="150000"/>
                        </a:lnSpc>
                        <a:defRPr b="0" sz="1800">
                          <a:solidFill>
                            <a:srgbClr val="000000"/>
                          </a:solidFill>
                        </a:defRPr>
                      </a:pPr>
                      <a:r>
                        <a:rPr sz="1400">
                          <a:solidFill>
                            <a:srgbClr val="323232"/>
                          </a:solidFill>
                          <a:latin typeface="Source Sans Pro"/>
                          <a:ea typeface="Source Sans Pro"/>
                          <a:cs typeface="Source Sans Pro"/>
                        </a:rPr>
                        <a:t>API Testing</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lnSpc>
                          <a:spcPct val="150000"/>
                        </a:lnSpc>
                        <a:defRPr sz="1800">
                          <a:solidFill>
                            <a:srgbClr val="000000"/>
                          </a:solidFill>
                        </a:defRPr>
                      </a:pPr>
                      <a:r>
                        <a:rPr sz="1400">
                          <a:solidFill>
                            <a:srgbClr val="323232"/>
                          </a:solidFill>
                          <a:latin typeface="Source Sans Pro"/>
                          <a:ea typeface="Source Sans Pro"/>
                          <a:cs typeface="Source Sans Pro"/>
                        </a:rPr>
                        <a:t>REST Assured</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
        <p:nvSpPr>
          <p:cNvPr id="145" name="Rectangle 1"/>
          <p:cNvSpPr txBox="1"/>
          <p:nvPr/>
        </p:nvSpPr>
        <p:spPr>
          <a:xfrm>
            <a:off x="655891" y="1158291"/>
            <a:ext cx="7713947" cy="504724"/>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1400">
                <a:latin typeface="Source Sans Pro"/>
                <a:ea typeface="Source Sans Pro"/>
                <a:cs typeface="Source Sans Pro"/>
                <a:sym typeface="Source Sans Pro"/>
              </a:defRPr>
            </a:lvl1pPr>
          </a:lstStyle>
          <a:p>
            <a:pPr/>
            <a:r>
              <a:t>Following is the list of tools which will be used throughout the testing phase for various activities:</a:t>
            </a:r>
          </a:p>
        </p:txBody>
      </p:sp>
      <p:sp>
        <p:nvSpPr>
          <p:cNvPr id="146" name="Title 1"/>
          <p:cNvSpPr txBox="1"/>
          <p:nvPr>
            <p:ph type="title"/>
          </p:nvPr>
        </p:nvSpPr>
        <p:spPr>
          <a:xfrm>
            <a:off x="388410" y="214373"/>
            <a:ext cx="8511641" cy="642647"/>
          </a:xfrm>
          <a:prstGeom prst="rect">
            <a:avLst/>
          </a:prstGeom>
        </p:spPr>
        <p:txBody>
          <a:bodyPr/>
          <a:lstStyle>
            <a:lvl1pPr algn="ctr">
              <a:defRPr sz="2400">
                <a:solidFill>
                  <a:srgbClr val="504F4F"/>
                </a:solidFill>
                <a:latin typeface="Arial"/>
                <a:ea typeface="Arial"/>
                <a:cs typeface="Arial"/>
                <a:sym typeface="Arial"/>
              </a:defRPr>
            </a:lvl1pPr>
          </a:lstStyle>
          <a:p>
            <a:pPr/>
            <a:r>
              <a:t>Testing Tools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xfrm>
            <a:off x="316179" y="110684"/>
            <a:ext cx="8511641" cy="642646"/>
          </a:xfrm>
          <a:prstGeom prst="rect">
            <a:avLst/>
          </a:prstGeom>
        </p:spPr>
        <p:txBody>
          <a:bodyPr/>
          <a:lstStyle>
            <a:lvl1pPr algn="ctr">
              <a:defRPr sz="2400">
                <a:solidFill>
                  <a:srgbClr val="504F4F"/>
                </a:solidFill>
                <a:latin typeface="Arial"/>
                <a:ea typeface="Arial"/>
                <a:cs typeface="Arial"/>
                <a:sym typeface="Arial"/>
              </a:defRPr>
            </a:lvl1pPr>
          </a:lstStyle>
          <a:p>
            <a:pPr/>
            <a:r>
              <a:t>Defect Management Process</a:t>
            </a:r>
          </a:p>
        </p:txBody>
      </p:sp>
      <p:pic>
        <p:nvPicPr>
          <p:cNvPr id="149" name="Picture 1" descr="Picture 1"/>
          <p:cNvPicPr>
            <a:picLocks noChangeAspect="1"/>
          </p:cNvPicPr>
          <p:nvPr/>
        </p:nvPicPr>
        <p:blipFill>
          <a:blip r:embed="rId2">
            <a:extLst/>
          </a:blip>
          <a:stretch>
            <a:fillRect/>
          </a:stretch>
        </p:blipFill>
        <p:spPr>
          <a:xfrm>
            <a:off x="0" y="811387"/>
            <a:ext cx="9144000" cy="491591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he test defects will contain four levels of fault severity.…"/>
          <p:cNvSpPr txBox="1"/>
          <p:nvPr>
            <p:ph type="body" idx="1"/>
          </p:nvPr>
        </p:nvSpPr>
        <p:spPr>
          <a:xfrm>
            <a:off x="627742" y="1181377"/>
            <a:ext cx="7887077" cy="4900406"/>
          </a:xfrm>
          <a:prstGeom prst="rect">
            <a:avLst/>
          </a:prstGeom>
        </p:spPr>
        <p:txBody>
          <a:bodyPr/>
          <a:lstStyle/>
          <a:p>
            <a:pPr marL="0" indent="0" algn="just" defTabSz="457200">
              <a:lnSpc>
                <a:spcPct val="150000"/>
              </a:lnSpc>
              <a:spcBef>
                <a:spcPts val="0"/>
              </a:spcBef>
              <a:defRPr b="0" sz="1400">
                <a:solidFill>
                  <a:srgbClr val="000000"/>
                </a:solidFill>
                <a:uFill>
                  <a:solidFill>
                    <a:srgbClr val="000000"/>
                  </a:solidFill>
                </a:uFill>
                <a:latin typeface="Arial"/>
                <a:ea typeface="Arial"/>
                <a:cs typeface="Arial"/>
                <a:sym typeface="Arial"/>
              </a:defRPr>
            </a:pPr>
            <a:r>
              <a:t>The test defects will contain four levels of fault severity.</a:t>
            </a:r>
            <a:endParaRPr sz="900"/>
          </a:p>
          <a:p>
            <a:pPr marL="0" indent="0" algn="just" defTabSz="457200">
              <a:lnSpc>
                <a:spcPct val="150000"/>
              </a:lnSpc>
              <a:spcBef>
                <a:spcPts val="0"/>
              </a:spcBef>
              <a:defRPr b="0" sz="1000">
                <a:solidFill>
                  <a:srgbClr val="000000"/>
                </a:solidFill>
                <a:uFill>
                  <a:solidFill>
                    <a:srgbClr val="000000"/>
                  </a:solidFill>
                </a:uFill>
                <a:latin typeface="Arial"/>
                <a:ea typeface="Arial"/>
                <a:cs typeface="Arial"/>
                <a:sym typeface="Arial"/>
              </a:defRPr>
            </a:pPr>
            <a:endParaRPr sz="900"/>
          </a:p>
          <a:p>
            <a:pPr marL="0" indent="0" algn="just" defTabSz="457200">
              <a:lnSpc>
                <a:spcPct val="150000"/>
              </a:lnSpc>
              <a:spcBef>
                <a:spcPts val="0"/>
              </a:spcBef>
              <a:defRPr b="0" sz="1400">
                <a:solidFill>
                  <a:srgbClr val="000000"/>
                </a:solidFill>
                <a:uFill>
                  <a:solidFill>
                    <a:srgbClr val="000000"/>
                  </a:solidFill>
                </a:uFill>
                <a:latin typeface="Arial"/>
                <a:ea typeface="Arial"/>
                <a:cs typeface="Arial"/>
                <a:sym typeface="Arial"/>
              </a:defRPr>
            </a:pPr>
            <a:endParaRPr sz="900"/>
          </a:p>
          <a:p>
            <a:pPr marL="0" indent="0" algn="just" defTabSz="457200">
              <a:lnSpc>
                <a:spcPct val="150000"/>
              </a:lnSpc>
              <a:spcBef>
                <a:spcPts val="0"/>
              </a:spcBef>
              <a:defRPr b="0" sz="1400">
                <a:solidFill>
                  <a:srgbClr val="000000"/>
                </a:solidFill>
                <a:uFill>
                  <a:solidFill>
                    <a:srgbClr val="000000"/>
                  </a:solidFill>
                </a:uFill>
                <a:latin typeface="Arial"/>
                <a:ea typeface="Arial"/>
                <a:cs typeface="Arial"/>
                <a:sym typeface="Arial"/>
              </a:defRPr>
            </a:pPr>
            <a:endParaRPr sz="900"/>
          </a:p>
          <a:p>
            <a:pPr marL="0" indent="0" algn="just" defTabSz="457200">
              <a:lnSpc>
                <a:spcPct val="150000"/>
              </a:lnSpc>
              <a:spcBef>
                <a:spcPts val="0"/>
              </a:spcBef>
              <a:defRPr b="0" sz="1400">
                <a:solidFill>
                  <a:srgbClr val="000000"/>
                </a:solidFill>
                <a:uFill>
                  <a:solidFill>
                    <a:srgbClr val="000000"/>
                  </a:solidFill>
                </a:uFill>
                <a:latin typeface="Arial"/>
                <a:ea typeface="Arial"/>
                <a:cs typeface="Arial"/>
                <a:sym typeface="Arial"/>
              </a:defRPr>
            </a:pPr>
            <a:endParaRPr sz="900"/>
          </a:p>
          <a:p>
            <a:pPr marL="0" indent="0" algn="just" defTabSz="457200">
              <a:lnSpc>
                <a:spcPct val="150000"/>
              </a:lnSpc>
              <a:spcBef>
                <a:spcPts val="0"/>
              </a:spcBef>
              <a:defRPr b="0" sz="1400">
                <a:solidFill>
                  <a:srgbClr val="000000"/>
                </a:solidFill>
                <a:uFill>
                  <a:solidFill>
                    <a:srgbClr val="000000"/>
                  </a:solidFill>
                </a:uFill>
                <a:latin typeface="Arial"/>
                <a:ea typeface="Arial"/>
                <a:cs typeface="Arial"/>
                <a:sym typeface="Arial"/>
              </a:defRPr>
            </a:pPr>
            <a:endParaRPr sz="900"/>
          </a:p>
          <a:p>
            <a:pPr marL="0" indent="0" algn="just" defTabSz="457200">
              <a:lnSpc>
                <a:spcPct val="150000"/>
              </a:lnSpc>
              <a:spcBef>
                <a:spcPts val="0"/>
              </a:spcBef>
              <a:defRPr b="0" sz="1400">
                <a:solidFill>
                  <a:srgbClr val="000000"/>
                </a:solidFill>
                <a:uFill>
                  <a:solidFill>
                    <a:srgbClr val="000000"/>
                  </a:solidFill>
                </a:uFill>
                <a:latin typeface="Arial"/>
                <a:ea typeface="Arial"/>
                <a:cs typeface="Arial"/>
                <a:sym typeface="Arial"/>
              </a:defRPr>
            </a:pPr>
            <a:endParaRPr sz="900"/>
          </a:p>
          <a:p>
            <a:pPr marL="0" indent="0" algn="just" defTabSz="457200">
              <a:lnSpc>
                <a:spcPct val="150000"/>
              </a:lnSpc>
              <a:spcBef>
                <a:spcPts val="0"/>
              </a:spcBef>
              <a:defRPr b="0" sz="1400">
                <a:solidFill>
                  <a:srgbClr val="000000"/>
                </a:solidFill>
                <a:uFill>
                  <a:solidFill>
                    <a:srgbClr val="000000"/>
                  </a:solidFill>
                </a:uFill>
                <a:latin typeface="Arial"/>
                <a:ea typeface="Arial"/>
                <a:cs typeface="Arial"/>
                <a:sym typeface="Arial"/>
              </a:defRPr>
            </a:pPr>
            <a:endParaRPr sz="900"/>
          </a:p>
          <a:p>
            <a:pPr marL="0" indent="0" algn="just" defTabSz="457200">
              <a:lnSpc>
                <a:spcPct val="150000"/>
              </a:lnSpc>
              <a:spcBef>
                <a:spcPts val="0"/>
              </a:spcBef>
              <a:defRPr b="0" sz="1400">
                <a:solidFill>
                  <a:srgbClr val="000000"/>
                </a:solidFill>
                <a:uFill>
                  <a:solidFill>
                    <a:srgbClr val="000000"/>
                  </a:solidFill>
                </a:uFill>
                <a:latin typeface="Arial"/>
                <a:ea typeface="Arial"/>
                <a:cs typeface="Arial"/>
                <a:sym typeface="Arial"/>
              </a:defRPr>
            </a:pPr>
            <a:endParaRPr sz="900"/>
          </a:p>
          <a:p>
            <a:pPr marL="0" indent="0" algn="just" defTabSz="457200">
              <a:lnSpc>
                <a:spcPct val="150000"/>
              </a:lnSpc>
              <a:spcBef>
                <a:spcPts val="0"/>
              </a:spcBef>
              <a:defRPr b="0" sz="1400">
                <a:solidFill>
                  <a:srgbClr val="000000"/>
                </a:solidFill>
                <a:uFill>
                  <a:solidFill>
                    <a:srgbClr val="000000"/>
                  </a:solidFill>
                </a:uFill>
                <a:latin typeface="Arial"/>
                <a:ea typeface="Arial"/>
                <a:cs typeface="Arial"/>
                <a:sym typeface="Arial"/>
              </a:defRPr>
            </a:pPr>
            <a:endParaRPr sz="900"/>
          </a:p>
          <a:p>
            <a:pPr marL="0" indent="0" algn="just" defTabSz="457200">
              <a:lnSpc>
                <a:spcPct val="150000"/>
              </a:lnSpc>
              <a:spcBef>
                <a:spcPts val="0"/>
              </a:spcBef>
              <a:defRPr b="0" sz="1400">
                <a:solidFill>
                  <a:srgbClr val="000000"/>
                </a:solidFill>
                <a:uFill>
                  <a:solidFill>
                    <a:srgbClr val="000000"/>
                  </a:solidFill>
                </a:uFill>
                <a:latin typeface="Arial"/>
                <a:ea typeface="Arial"/>
                <a:cs typeface="Arial"/>
                <a:sym typeface="Arial"/>
              </a:defRPr>
            </a:pPr>
            <a:r>
              <a:t>Testing will be suspended for any of the following reasons.</a:t>
            </a:r>
          </a:p>
          <a:p>
            <a:pPr marL="140368" indent="-140368" algn="just" defTabSz="457200">
              <a:lnSpc>
                <a:spcPct val="150000"/>
              </a:lnSpc>
              <a:spcBef>
                <a:spcPts val="0"/>
              </a:spcBef>
              <a:buSzPct val="100000"/>
              <a:buChar char="•"/>
              <a:defRPr b="0" sz="1400">
                <a:solidFill>
                  <a:srgbClr val="000000"/>
                </a:solidFill>
                <a:uFill>
                  <a:solidFill>
                    <a:srgbClr val="000000"/>
                  </a:solidFill>
                </a:uFill>
                <a:latin typeface="Arial"/>
                <a:ea typeface="Arial"/>
                <a:cs typeface="Arial"/>
                <a:sym typeface="Arial"/>
              </a:defRPr>
            </a:pPr>
            <a:r>
              <a:t>  Blocker error which cause the system to hang or crash.</a:t>
            </a:r>
          </a:p>
          <a:p>
            <a:pPr marL="140368" indent="-140368" algn="just" defTabSz="457200">
              <a:lnSpc>
                <a:spcPct val="150000"/>
              </a:lnSpc>
              <a:spcBef>
                <a:spcPts val="0"/>
              </a:spcBef>
              <a:buSzPct val="100000"/>
              <a:buChar char="•"/>
              <a:defRPr b="0" sz="1400">
                <a:solidFill>
                  <a:srgbClr val="000000"/>
                </a:solidFill>
                <a:uFill>
                  <a:solidFill>
                    <a:srgbClr val="000000"/>
                  </a:solidFill>
                </a:uFill>
                <a:latin typeface="Arial"/>
                <a:ea typeface="Arial"/>
                <a:cs typeface="Arial"/>
                <a:sym typeface="Arial"/>
              </a:defRPr>
            </a:pPr>
            <a:r>
              <a:t>  Error which leads to a major change in the software.</a:t>
            </a:r>
          </a:p>
          <a:p>
            <a:pPr marL="140368" indent="-140368" algn="just" defTabSz="457200">
              <a:lnSpc>
                <a:spcPct val="150000"/>
              </a:lnSpc>
              <a:spcBef>
                <a:spcPts val="0"/>
              </a:spcBef>
              <a:buSzPct val="100000"/>
              <a:buChar char="•"/>
              <a:defRPr b="0" sz="1400">
                <a:solidFill>
                  <a:srgbClr val="000000"/>
                </a:solidFill>
                <a:uFill>
                  <a:solidFill>
                    <a:srgbClr val="000000"/>
                  </a:solidFill>
                </a:uFill>
                <a:latin typeface="Arial"/>
                <a:ea typeface="Arial"/>
                <a:cs typeface="Arial"/>
                <a:sym typeface="Arial"/>
              </a:defRPr>
            </a:pPr>
            <a:r>
              <a:t>  Too many major/minor errors.</a:t>
            </a:r>
          </a:p>
          <a:p>
            <a:pPr marL="0" indent="0" algn="just" defTabSz="457200">
              <a:lnSpc>
                <a:spcPct val="150000"/>
              </a:lnSpc>
              <a:spcBef>
                <a:spcPts val="0"/>
              </a:spcBef>
              <a:defRPr b="0" sz="1400">
                <a:solidFill>
                  <a:srgbClr val="000000"/>
                </a:solidFill>
                <a:uFill>
                  <a:solidFill>
                    <a:srgbClr val="000000"/>
                  </a:solidFill>
                </a:uFill>
                <a:latin typeface="Arial"/>
                <a:ea typeface="Arial"/>
                <a:cs typeface="Arial"/>
                <a:sym typeface="Arial"/>
              </a:defRPr>
            </a:pPr>
            <a:r>
              <a:t>Testing will resume when sufficient evidence is provided by the development team for the fix to prove that the problem does not exist anymore.</a:t>
            </a:r>
          </a:p>
        </p:txBody>
      </p:sp>
      <p:sp>
        <p:nvSpPr>
          <p:cNvPr id="152" name="Test suspension /Resumption criteria"/>
          <p:cNvSpPr txBox="1"/>
          <p:nvPr>
            <p:ph type="title"/>
          </p:nvPr>
        </p:nvSpPr>
        <p:spPr>
          <a:xfrm>
            <a:off x="628651" y="321780"/>
            <a:ext cx="7886703" cy="492632"/>
          </a:xfrm>
          <a:prstGeom prst="rect">
            <a:avLst/>
          </a:prstGeom>
        </p:spPr>
        <p:txBody>
          <a:bodyPr/>
          <a:lstStyle>
            <a:lvl1pPr>
              <a:defRPr sz="2400">
                <a:solidFill>
                  <a:srgbClr val="5E5E5E"/>
                </a:solidFill>
                <a:latin typeface="Arial"/>
                <a:ea typeface="Arial"/>
                <a:cs typeface="Arial"/>
                <a:sym typeface="Arial"/>
              </a:defRPr>
            </a:lvl1pPr>
          </a:lstStyle>
          <a:p>
            <a:pPr/>
            <a:r>
              <a:t>Test suspension /Resumption criteria</a:t>
            </a:r>
          </a:p>
        </p:txBody>
      </p:sp>
      <p:graphicFrame>
        <p:nvGraphicFramePr>
          <p:cNvPr id="153" name="Table"/>
          <p:cNvGraphicFramePr/>
          <p:nvPr/>
        </p:nvGraphicFramePr>
        <p:xfrm>
          <a:off x="900484" y="2159000"/>
          <a:ext cx="7224193" cy="1174750"/>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1371587"/>
                <a:gridCol w="5839904"/>
              </a:tblGrid>
              <a:tr h="290512">
                <a:tc>
                  <a:txBody>
                    <a:bodyPr/>
                    <a:lstStyle/>
                    <a:p>
                      <a:pPr algn="just" defTabSz="457200">
                        <a:spcBef>
                          <a:spcPts val="1200"/>
                        </a:spcBef>
                        <a:defRPr sz="1400">
                          <a:solidFill>
                            <a:srgbClr val="000000"/>
                          </a:solidFill>
                          <a:uFill>
                            <a:solidFill>
                              <a:srgbClr val="000000"/>
                            </a:solidFill>
                          </a:uFill>
                          <a:sym typeface="Arial"/>
                        </a:defRPr>
                      </a:pPr>
                      <a:r>
                        <a:t>1 – Blocker</a:t>
                      </a:r>
                    </a:p>
                  </a:txBody>
                  <a:tcPr marL="50800" marR="50800" marT="50800" marB="50800" anchor="t" anchorCtr="0" horzOverflow="overflow">
                    <a:lnL w="12700">
                      <a:solidFill>
                        <a:srgbClr val="000000"/>
                      </a:solidFill>
                      <a:miter lim="400000"/>
                    </a:lnL>
                    <a:lnR w="6350">
                      <a:solidFill>
                        <a:srgbClr val="000000"/>
                      </a:solidFill>
                      <a:miter lim="400000"/>
                    </a:lnR>
                    <a:lnT w="12700">
                      <a:solidFill>
                        <a:srgbClr val="000000"/>
                      </a:solidFill>
                      <a:miter lim="400000"/>
                    </a:lnT>
                    <a:lnB w="6350">
                      <a:solidFill>
                        <a:srgbClr val="000000"/>
                      </a:solidFill>
                      <a:miter lim="400000"/>
                    </a:lnB>
                    <a:noFill/>
                  </a:tcPr>
                </a:tc>
                <a:tc>
                  <a:txBody>
                    <a:bodyPr/>
                    <a:lstStyle/>
                    <a:p>
                      <a:pPr algn="just" defTabSz="457200">
                        <a:spcBef>
                          <a:spcPts val="1200"/>
                        </a:spcBef>
                        <a:defRPr sz="1400">
                          <a:solidFill>
                            <a:srgbClr val="000000"/>
                          </a:solidFill>
                          <a:uFill>
                            <a:solidFill>
                              <a:srgbClr val="000000"/>
                            </a:solidFill>
                          </a:uFill>
                          <a:sym typeface="Arial"/>
                        </a:defRPr>
                      </a:pPr>
                      <a:r>
                        <a:t>Defect impacts entire system(s) and testing is not able to continue.</a:t>
                      </a:r>
                    </a:p>
                  </a:txBody>
                  <a:tcPr marL="50800" marR="50800" marT="50800" marB="50800" anchor="t" anchorCtr="0" horzOverflow="overflow">
                    <a:lnL w="6350">
                      <a:solidFill>
                        <a:srgbClr val="000000"/>
                      </a:solidFill>
                      <a:miter lim="400000"/>
                    </a:lnL>
                    <a:lnR w="12700">
                      <a:solidFill>
                        <a:srgbClr val="000000"/>
                      </a:solidFill>
                      <a:miter lim="400000"/>
                    </a:lnR>
                    <a:lnT w="12700">
                      <a:solidFill>
                        <a:srgbClr val="000000"/>
                      </a:solidFill>
                      <a:miter lim="400000"/>
                    </a:lnT>
                    <a:lnB w="6350">
                      <a:solidFill>
                        <a:srgbClr val="000000"/>
                      </a:solidFill>
                      <a:miter lim="400000"/>
                    </a:lnB>
                    <a:noFill/>
                  </a:tcPr>
                </a:tc>
              </a:tr>
              <a:tr h="290512">
                <a:tc>
                  <a:txBody>
                    <a:bodyPr/>
                    <a:lstStyle/>
                    <a:p>
                      <a:pPr algn="just" defTabSz="457200">
                        <a:spcBef>
                          <a:spcPts val="1200"/>
                        </a:spcBef>
                        <a:defRPr sz="1400">
                          <a:solidFill>
                            <a:srgbClr val="000000"/>
                          </a:solidFill>
                          <a:uFill>
                            <a:solidFill>
                              <a:srgbClr val="000000"/>
                            </a:solidFill>
                          </a:uFill>
                          <a:sym typeface="Arial"/>
                        </a:defRPr>
                      </a:pPr>
                      <a:r>
                        <a:t>2 – Critical </a:t>
                      </a:r>
                    </a:p>
                  </a:txBody>
                  <a:tcPr marL="50800" marR="50800" marT="50800" marB="50800" anchor="t" anchorCtr="0" horzOverflow="overflow">
                    <a:lnL w="1270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algn="just" defTabSz="457200">
                        <a:spcBef>
                          <a:spcPts val="1200"/>
                        </a:spcBef>
                        <a:defRPr sz="1400">
                          <a:solidFill>
                            <a:srgbClr val="000000"/>
                          </a:solidFill>
                          <a:uFill>
                            <a:solidFill>
                              <a:srgbClr val="000000"/>
                            </a:solidFill>
                          </a:uFill>
                          <a:sym typeface="Arial"/>
                        </a:defRPr>
                      </a:pPr>
                      <a:r>
                        <a:t>Defect impacts part(s) but not all of the system(s). </a:t>
                      </a:r>
                    </a:p>
                  </a:txBody>
                  <a:tcPr marL="50800" marR="50800" marT="50800" marB="50800" anchor="t" anchorCtr="0" horzOverflow="overflow">
                    <a:lnL w="6350">
                      <a:solidFill>
                        <a:srgbClr val="000000"/>
                      </a:solidFill>
                      <a:miter lim="400000"/>
                    </a:lnL>
                    <a:lnR w="12700">
                      <a:solidFill>
                        <a:srgbClr val="000000"/>
                      </a:solidFill>
                      <a:miter lim="400000"/>
                    </a:lnR>
                    <a:lnT w="6350">
                      <a:solidFill>
                        <a:srgbClr val="000000"/>
                      </a:solidFill>
                      <a:miter lim="400000"/>
                    </a:lnT>
                    <a:lnB w="6350">
                      <a:solidFill>
                        <a:srgbClr val="000000"/>
                      </a:solidFill>
                      <a:miter lim="400000"/>
                    </a:lnB>
                    <a:noFill/>
                  </a:tcPr>
                </a:tc>
              </a:tr>
              <a:tr h="290512">
                <a:tc>
                  <a:txBody>
                    <a:bodyPr/>
                    <a:lstStyle/>
                    <a:p>
                      <a:pPr algn="just" defTabSz="457200">
                        <a:spcBef>
                          <a:spcPts val="1200"/>
                        </a:spcBef>
                        <a:defRPr sz="1400">
                          <a:solidFill>
                            <a:srgbClr val="000000"/>
                          </a:solidFill>
                          <a:uFill>
                            <a:solidFill>
                              <a:srgbClr val="000000"/>
                            </a:solidFill>
                          </a:uFill>
                          <a:sym typeface="Arial"/>
                        </a:defRPr>
                      </a:pPr>
                      <a:r>
                        <a:t>3 – Major</a:t>
                      </a:r>
                    </a:p>
                  </a:txBody>
                  <a:tcPr marL="50800" marR="50800" marT="50800" marB="50800" anchor="t" anchorCtr="0" horzOverflow="overflow">
                    <a:lnL w="1270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algn="just" defTabSz="457200">
                        <a:spcBef>
                          <a:spcPts val="1200"/>
                        </a:spcBef>
                        <a:defRPr sz="1400">
                          <a:solidFill>
                            <a:srgbClr val="000000"/>
                          </a:solidFill>
                          <a:uFill>
                            <a:solidFill>
                              <a:srgbClr val="000000"/>
                            </a:solidFill>
                          </a:uFill>
                          <a:sym typeface="Arial"/>
                        </a:defRPr>
                      </a:pPr>
                      <a:r>
                        <a:t>Defect impacts only local module(s). </a:t>
                      </a:r>
                    </a:p>
                  </a:txBody>
                  <a:tcPr marL="50800" marR="50800" marT="50800" marB="50800" anchor="t" anchorCtr="0" horzOverflow="overflow">
                    <a:lnL w="6350">
                      <a:solidFill>
                        <a:srgbClr val="000000"/>
                      </a:solidFill>
                      <a:miter lim="400000"/>
                    </a:lnL>
                    <a:lnR w="12700">
                      <a:solidFill>
                        <a:srgbClr val="000000"/>
                      </a:solidFill>
                      <a:miter lim="400000"/>
                    </a:lnR>
                    <a:lnT w="6350">
                      <a:solidFill>
                        <a:srgbClr val="000000"/>
                      </a:solidFill>
                      <a:miter lim="400000"/>
                    </a:lnT>
                    <a:lnB w="6350">
                      <a:solidFill>
                        <a:srgbClr val="000000"/>
                      </a:solidFill>
                      <a:miter lim="400000"/>
                    </a:lnB>
                    <a:noFill/>
                  </a:tcPr>
                </a:tc>
              </a:tr>
              <a:tr h="290512">
                <a:tc>
                  <a:txBody>
                    <a:bodyPr/>
                    <a:lstStyle/>
                    <a:p>
                      <a:pPr algn="just" defTabSz="457200">
                        <a:spcBef>
                          <a:spcPts val="1200"/>
                        </a:spcBef>
                        <a:defRPr sz="1400">
                          <a:solidFill>
                            <a:srgbClr val="000000"/>
                          </a:solidFill>
                          <a:uFill>
                            <a:solidFill>
                              <a:srgbClr val="000000"/>
                            </a:solidFill>
                          </a:uFill>
                          <a:sym typeface="Arial"/>
                        </a:defRPr>
                      </a:pPr>
                      <a:r>
                        <a:t>4 – Minor</a:t>
                      </a:r>
                    </a:p>
                  </a:txBody>
                  <a:tcPr marL="50800" marR="50800" marT="50800" marB="50800" anchor="t" anchorCtr="0" horzOverflow="overflow">
                    <a:lnL w="12700">
                      <a:solidFill>
                        <a:srgbClr val="000000"/>
                      </a:solidFill>
                      <a:miter lim="400000"/>
                    </a:lnL>
                    <a:lnR w="6350">
                      <a:solidFill>
                        <a:srgbClr val="000000"/>
                      </a:solidFill>
                      <a:miter lim="400000"/>
                    </a:lnR>
                    <a:lnT w="6350">
                      <a:solidFill>
                        <a:srgbClr val="000000"/>
                      </a:solidFill>
                      <a:miter lim="400000"/>
                    </a:lnT>
                    <a:lnB w="12700">
                      <a:solidFill>
                        <a:srgbClr val="000000"/>
                      </a:solidFill>
                      <a:miter lim="400000"/>
                    </a:lnB>
                    <a:noFill/>
                  </a:tcPr>
                </a:tc>
                <a:tc>
                  <a:txBody>
                    <a:bodyPr/>
                    <a:lstStyle/>
                    <a:p>
                      <a:pPr algn="just" defTabSz="457200">
                        <a:spcBef>
                          <a:spcPts val="1200"/>
                        </a:spcBef>
                        <a:defRPr sz="1400">
                          <a:solidFill>
                            <a:srgbClr val="000000"/>
                          </a:solidFill>
                          <a:uFill>
                            <a:solidFill>
                              <a:srgbClr val="000000"/>
                            </a:solidFill>
                          </a:uFill>
                          <a:sym typeface="Arial"/>
                        </a:defRPr>
                      </a:pPr>
                      <a:r>
                        <a:t>Minor problems which do not affect functionality.</a:t>
                      </a:r>
                    </a:p>
                  </a:txBody>
                  <a:tcPr marL="50800" marR="50800" marT="50800" marB="50800" anchor="t" anchorCtr="0" horzOverflow="overflow">
                    <a:lnL w="6350">
                      <a:solidFill>
                        <a:srgbClr val="000000"/>
                      </a:solidFill>
                      <a:miter lim="400000"/>
                    </a:lnL>
                    <a:lnR w="12700">
                      <a:solidFill>
                        <a:srgbClr val="000000"/>
                      </a:solidFill>
                      <a:miter lim="400000"/>
                    </a:lnR>
                    <a:lnT w="6350">
                      <a:solidFill>
                        <a:srgbClr val="000000"/>
                      </a:solidFill>
                      <a:miter lim="400000"/>
                    </a:lnT>
                    <a:lnB w="12700">
                      <a:solidFill>
                        <a:srgbClr val="000000"/>
                      </a:solidFill>
                      <a:miter lim="400000"/>
                    </a:lnB>
                    <a:no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lide Number Placeholder 6"/>
          <p:cNvSpPr txBox="1"/>
          <p:nvPr>
            <p:ph type="sldNum" sz="quarter" idx="2"/>
          </p:nvPr>
        </p:nvSpPr>
        <p:spPr>
          <a:xfrm>
            <a:off x="8368831" y="6448748"/>
            <a:ext cx="146520" cy="180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 name="Line 9"/>
          <p:cNvSpPr/>
          <p:nvPr/>
        </p:nvSpPr>
        <p:spPr>
          <a:xfrm>
            <a:off x="716657" y="3302637"/>
            <a:ext cx="515507" cy="1"/>
          </a:xfrm>
          <a:prstGeom prst="line">
            <a:avLst/>
          </a:prstGeom>
          <a:ln w="28575">
            <a:solidFill>
              <a:srgbClr val="323232"/>
            </a:solidFill>
            <a:headEnd type="oval"/>
            <a:tailEnd type="oval"/>
          </a:ln>
        </p:spPr>
        <p:txBody>
          <a:bodyPr lIns="45719" rIns="45719"/>
          <a:lstStyle/>
          <a:p>
            <a:pPr/>
          </a:p>
        </p:txBody>
      </p:sp>
      <p:sp>
        <p:nvSpPr>
          <p:cNvPr id="41" name="Line 9"/>
          <p:cNvSpPr/>
          <p:nvPr/>
        </p:nvSpPr>
        <p:spPr>
          <a:xfrm>
            <a:off x="773255" y="4943811"/>
            <a:ext cx="515507" cy="1"/>
          </a:xfrm>
          <a:prstGeom prst="line">
            <a:avLst/>
          </a:prstGeom>
          <a:ln w="28575">
            <a:solidFill>
              <a:srgbClr val="323232"/>
            </a:solidFill>
            <a:headEnd type="oval"/>
            <a:tailEnd type="oval"/>
          </a:ln>
        </p:spPr>
        <p:txBody>
          <a:bodyPr lIns="45719" rIns="45719"/>
          <a:lstStyle/>
          <a:p>
            <a:pPr/>
          </a:p>
        </p:txBody>
      </p:sp>
      <p:sp>
        <p:nvSpPr>
          <p:cNvPr id="42" name="Line 9"/>
          <p:cNvSpPr/>
          <p:nvPr/>
        </p:nvSpPr>
        <p:spPr>
          <a:xfrm>
            <a:off x="785721" y="5415777"/>
            <a:ext cx="515507" cy="1"/>
          </a:xfrm>
          <a:prstGeom prst="line">
            <a:avLst/>
          </a:prstGeom>
          <a:ln w="28575">
            <a:solidFill>
              <a:srgbClr val="323232"/>
            </a:solidFill>
            <a:headEnd type="oval"/>
            <a:tailEnd type="oval"/>
          </a:ln>
        </p:spPr>
        <p:txBody>
          <a:bodyPr lIns="45719" rIns="45719"/>
          <a:lstStyle/>
          <a:p>
            <a:pPr/>
          </a:p>
        </p:txBody>
      </p:sp>
      <p:sp>
        <p:nvSpPr>
          <p:cNvPr id="43" name="Line 9"/>
          <p:cNvSpPr/>
          <p:nvPr/>
        </p:nvSpPr>
        <p:spPr>
          <a:xfrm>
            <a:off x="783642" y="5896485"/>
            <a:ext cx="515507" cy="1"/>
          </a:xfrm>
          <a:prstGeom prst="line">
            <a:avLst/>
          </a:prstGeom>
          <a:ln w="28575">
            <a:solidFill>
              <a:srgbClr val="323232"/>
            </a:solidFill>
            <a:headEnd type="oval"/>
            <a:tailEnd type="oval"/>
          </a:ln>
        </p:spPr>
        <p:txBody>
          <a:bodyPr lIns="45719" rIns="45719"/>
          <a:lstStyle/>
          <a:p>
            <a:pPr/>
          </a:p>
        </p:txBody>
      </p:sp>
      <p:sp>
        <p:nvSpPr>
          <p:cNvPr id="44" name="Line 9"/>
          <p:cNvSpPr/>
          <p:nvPr/>
        </p:nvSpPr>
        <p:spPr>
          <a:xfrm>
            <a:off x="775334" y="4463105"/>
            <a:ext cx="515507" cy="1"/>
          </a:xfrm>
          <a:prstGeom prst="line">
            <a:avLst/>
          </a:prstGeom>
          <a:ln w="28575">
            <a:solidFill>
              <a:srgbClr val="323232"/>
            </a:solidFill>
            <a:headEnd type="oval"/>
            <a:tailEnd type="oval"/>
          </a:ln>
        </p:spPr>
        <p:txBody>
          <a:bodyPr lIns="45719" rIns="45719"/>
          <a:lstStyle/>
          <a:p>
            <a:pPr/>
          </a:p>
        </p:txBody>
      </p:sp>
      <p:sp>
        <p:nvSpPr>
          <p:cNvPr id="45" name="Line 9"/>
          <p:cNvSpPr/>
          <p:nvPr/>
        </p:nvSpPr>
        <p:spPr>
          <a:xfrm>
            <a:off x="765570" y="3910274"/>
            <a:ext cx="515507" cy="1"/>
          </a:xfrm>
          <a:prstGeom prst="line">
            <a:avLst/>
          </a:prstGeom>
          <a:ln w="28575">
            <a:solidFill>
              <a:srgbClr val="323232"/>
            </a:solidFill>
            <a:headEnd type="oval"/>
            <a:tailEnd type="oval"/>
          </a:ln>
        </p:spPr>
        <p:txBody>
          <a:bodyPr lIns="45719" rIns="45719"/>
          <a:lstStyle/>
          <a:p>
            <a:pPr/>
          </a:p>
        </p:txBody>
      </p:sp>
      <p:sp>
        <p:nvSpPr>
          <p:cNvPr id="46" name="Line 5"/>
          <p:cNvSpPr/>
          <p:nvPr/>
        </p:nvSpPr>
        <p:spPr>
          <a:xfrm>
            <a:off x="710253" y="1475152"/>
            <a:ext cx="515507" cy="1"/>
          </a:xfrm>
          <a:prstGeom prst="line">
            <a:avLst/>
          </a:prstGeom>
          <a:ln w="28575">
            <a:solidFill>
              <a:srgbClr val="323232"/>
            </a:solidFill>
            <a:headEnd type="oval"/>
            <a:tailEnd type="oval"/>
          </a:ln>
        </p:spPr>
        <p:txBody>
          <a:bodyPr lIns="45719" rIns="45719"/>
          <a:lstStyle/>
          <a:p>
            <a:pPr/>
          </a:p>
        </p:txBody>
      </p:sp>
      <p:sp>
        <p:nvSpPr>
          <p:cNvPr id="47" name="Line 9"/>
          <p:cNvSpPr/>
          <p:nvPr/>
        </p:nvSpPr>
        <p:spPr>
          <a:xfrm>
            <a:off x="696761" y="2068989"/>
            <a:ext cx="515507" cy="1"/>
          </a:xfrm>
          <a:prstGeom prst="line">
            <a:avLst/>
          </a:prstGeom>
          <a:ln w="28575">
            <a:solidFill>
              <a:srgbClr val="323232"/>
            </a:solidFill>
            <a:headEnd type="oval"/>
            <a:tailEnd type="oval"/>
          </a:ln>
        </p:spPr>
        <p:txBody>
          <a:bodyPr lIns="45719" rIns="45719"/>
          <a:lstStyle/>
          <a:p>
            <a:pPr/>
          </a:p>
        </p:txBody>
      </p:sp>
      <p:sp>
        <p:nvSpPr>
          <p:cNvPr id="48" name="Line 9"/>
          <p:cNvSpPr/>
          <p:nvPr/>
        </p:nvSpPr>
        <p:spPr>
          <a:xfrm>
            <a:off x="727157" y="2737629"/>
            <a:ext cx="515507" cy="1"/>
          </a:xfrm>
          <a:prstGeom prst="line">
            <a:avLst/>
          </a:prstGeom>
          <a:ln w="28575">
            <a:solidFill>
              <a:srgbClr val="323232"/>
            </a:solidFill>
            <a:headEnd type="oval"/>
            <a:tailEnd type="oval"/>
          </a:ln>
        </p:spPr>
        <p:txBody>
          <a:bodyPr lIns="45719" rIns="45719"/>
          <a:lstStyle/>
          <a:p>
            <a:pPr/>
          </a:p>
        </p:txBody>
      </p:sp>
      <p:sp>
        <p:nvSpPr>
          <p:cNvPr id="49" name="AutoShape 10"/>
          <p:cNvSpPr/>
          <p:nvPr/>
        </p:nvSpPr>
        <p:spPr>
          <a:xfrm>
            <a:off x="1235732" y="688806"/>
            <a:ext cx="436412" cy="5755339"/>
          </a:xfrm>
          <a:prstGeom prst="roundRect">
            <a:avLst>
              <a:gd name="adj" fmla="val 16667"/>
            </a:avLst>
          </a:prstGeom>
          <a:solidFill>
            <a:srgbClr val="46A3B8"/>
          </a:solidFill>
          <a:ln w="12700">
            <a:miter lim="400000"/>
          </a:ln>
        </p:spPr>
        <p:txBody>
          <a:bodyPr lIns="45719" rIns="45719" anchor="ctr"/>
          <a:lstStyle/>
          <a:p>
            <a:pPr>
              <a:defRPr b="1" sz="1400"/>
            </a:pPr>
          </a:p>
        </p:txBody>
      </p:sp>
      <p:sp>
        <p:nvSpPr>
          <p:cNvPr id="50" name="Oval 13"/>
          <p:cNvSpPr/>
          <p:nvPr/>
        </p:nvSpPr>
        <p:spPr>
          <a:xfrm>
            <a:off x="1392072" y="1358800"/>
            <a:ext cx="221889" cy="209435"/>
          </a:xfrm>
          <a:prstGeom prst="ellipse">
            <a:avLst/>
          </a:prstGeom>
          <a:solidFill>
            <a:srgbClr val="FEFFFF"/>
          </a:solidFill>
          <a:ln w="12700">
            <a:solidFill>
              <a:srgbClr val="323232"/>
            </a:solidFill>
          </a:ln>
        </p:spPr>
        <p:txBody>
          <a:bodyPr lIns="45719" rIns="45719" anchor="ctr"/>
          <a:lstStyle/>
          <a:p>
            <a:pPr>
              <a:defRPr b="1" sz="1400"/>
            </a:pPr>
          </a:p>
        </p:txBody>
      </p:sp>
      <p:sp>
        <p:nvSpPr>
          <p:cNvPr id="51" name="Line 14"/>
          <p:cNvSpPr/>
          <p:nvPr/>
        </p:nvSpPr>
        <p:spPr>
          <a:xfrm>
            <a:off x="1462758" y="1475152"/>
            <a:ext cx="628582" cy="1"/>
          </a:xfrm>
          <a:prstGeom prst="line">
            <a:avLst/>
          </a:prstGeom>
          <a:ln w="28575">
            <a:solidFill>
              <a:srgbClr val="323232"/>
            </a:solidFill>
            <a:tailEnd type="oval"/>
          </a:ln>
        </p:spPr>
        <p:txBody>
          <a:bodyPr lIns="45719" rIns="45719"/>
          <a:lstStyle/>
          <a:p>
            <a:pPr/>
          </a:p>
        </p:txBody>
      </p:sp>
      <p:sp>
        <p:nvSpPr>
          <p:cNvPr id="52" name="AutoShape 28"/>
          <p:cNvSpPr/>
          <p:nvPr/>
        </p:nvSpPr>
        <p:spPr>
          <a:xfrm>
            <a:off x="2195004" y="1244319"/>
            <a:ext cx="4278741" cy="408526"/>
          </a:xfrm>
          <a:prstGeom prst="roundRect">
            <a:avLst>
              <a:gd name="adj" fmla="val 16667"/>
            </a:avLst>
          </a:prstGeom>
          <a:solidFill>
            <a:srgbClr val="46A3B8"/>
          </a:solidFill>
          <a:ln w="12700">
            <a:solidFill>
              <a:srgbClr val="969696"/>
            </a:solidFill>
          </a:ln>
          <a:effectLst>
            <a:outerShdw sx="100000" sy="100000" kx="0" ky="0" algn="b" rotWithShape="0" blurRad="0" dist="53882" dir="13500000">
              <a:srgbClr val="F3F3F3">
                <a:alpha val="50000"/>
              </a:srgbClr>
            </a:outerShdw>
          </a:effectLst>
        </p:spPr>
        <p:txBody>
          <a:bodyPr lIns="45719" rIns="45719" anchor="ctr"/>
          <a:lstStyle/>
          <a:p>
            <a:pPr>
              <a:defRPr b="1" sz="1400">
                <a:solidFill>
                  <a:srgbClr val="007F7F"/>
                </a:solidFill>
              </a:defRPr>
            </a:pPr>
          </a:p>
        </p:txBody>
      </p:sp>
      <p:grpSp>
        <p:nvGrpSpPr>
          <p:cNvPr id="55" name="AutoShape 29"/>
          <p:cNvGrpSpPr/>
          <p:nvPr/>
        </p:nvGrpSpPr>
        <p:grpSpPr>
          <a:xfrm>
            <a:off x="2236281" y="1330133"/>
            <a:ext cx="4141008" cy="288824"/>
            <a:chOff x="0" y="0"/>
            <a:chExt cx="4141006" cy="288823"/>
          </a:xfrm>
        </p:grpSpPr>
        <p:sp>
          <p:nvSpPr>
            <p:cNvPr id="53" name="Rounded Rectangle"/>
            <p:cNvSpPr/>
            <p:nvPr/>
          </p:nvSpPr>
          <p:spPr>
            <a:xfrm>
              <a:off x="0" y="2203"/>
              <a:ext cx="4141007" cy="284417"/>
            </a:xfrm>
            <a:prstGeom prst="roundRect">
              <a:avLst>
                <a:gd name="adj" fmla="val 16667"/>
              </a:avLst>
            </a:prstGeom>
            <a:solidFill>
              <a:srgbClr val="FEFFFF"/>
            </a:solidFill>
            <a:ln w="12700" cap="flat">
              <a:noFill/>
              <a:miter lim="400000"/>
            </a:ln>
            <a:effectLst>
              <a:outerShdw sx="100000" sy="100000" kx="0" ky="0" algn="b" rotWithShape="0" blurRad="0" dist="17961" dir="2700000">
                <a:srgbClr val="989999"/>
              </a:outerShdw>
            </a:effectLst>
          </p:spPr>
          <p:txBody>
            <a:bodyPr wrap="square" lIns="45719" tIns="45719" rIns="45719" bIns="45719" numCol="1" anchor="ctr">
              <a:noAutofit/>
            </a:bodyPr>
            <a:lstStyle/>
            <a:p>
              <a:pPr>
                <a:defRPr sz="1400"/>
              </a:pPr>
            </a:p>
          </p:txBody>
        </p:sp>
        <p:sp>
          <p:nvSpPr>
            <p:cNvPr id="54" name="Types of Testing"/>
            <p:cNvSpPr txBox="1"/>
            <p:nvPr/>
          </p:nvSpPr>
          <p:spPr>
            <a:xfrm>
              <a:off x="13883" y="-1"/>
              <a:ext cx="1385725"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sz="1400"/>
              </a:lvl1pPr>
            </a:lstStyle>
            <a:p>
              <a:pPr/>
              <a:r>
                <a:t>Types of Testing</a:t>
              </a:r>
            </a:p>
          </p:txBody>
        </p:sp>
      </p:grpSp>
      <p:sp>
        <p:nvSpPr>
          <p:cNvPr id="56" name="Oval 21"/>
          <p:cNvSpPr/>
          <p:nvPr/>
        </p:nvSpPr>
        <p:spPr>
          <a:xfrm>
            <a:off x="1364750" y="1956515"/>
            <a:ext cx="221890" cy="209435"/>
          </a:xfrm>
          <a:prstGeom prst="ellipse">
            <a:avLst/>
          </a:prstGeom>
          <a:solidFill>
            <a:srgbClr val="FEFFFF"/>
          </a:solidFill>
          <a:ln w="12700">
            <a:solidFill>
              <a:srgbClr val="323232"/>
            </a:solidFill>
          </a:ln>
        </p:spPr>
        <p:txBody>
          <a:bodyPr lIns="45719" rIns="45719" anchor="ctr"/>
          <a:lstStyle/>
          <a:p>
            <a:pPr>
              <a:defRPr b="1" sz="1400"/>
            </a:pPr>
          </a:p>
        </p:txBody>
      </p:sp>
      <p:sp>
        <p:nvSpPr>
          <p:cNvPr id="57" name="Line 22"/>
          <p:cNvSpPr/>
          <p:nvPr/>
        </p:nvSpPr>
        <p:spPr>
          <a:xfrm>
            <a:off x="1443121" y="2068989"/>
            <a:ext cx="628580" cy="1"/>
          </a:xfrm>
          <a:prstGeom prst="line">
            <a:avLst/>
          </a:prstGeom>
          <a:ln w="28575">
            <a:solidFill>
              <a:srgbClr val="323232"/>
            </a:solidFill>
            <a:tailEnd type="oval"/>
          </a:ln>
        </p:spPr>
        <p:txBody>
          <a:bodyPr lIns="45719" rIns="45719"/>
          <a:lstStyle/>
          <a:p>
            <a:pPr/>
          </a:p>
        </p:txBody>
      </p:sp>
      <p:sp>
        <p:nvSpPr>
          <p:cNvPr id="58" name="AutoShape 36"/>
          <p:cNvSpPr/>
          <p:nvPr/>
        </p:nvSpPr>
        <p:spPr>
          <a:xfrm>
            <a:off x="2167683" y="1883431"/>
            <a:ext cx="4278741" cy="408526"/>
          </a:xfrm>
          <a:prstGeom prst="roundRect">
            <a:avLst>
              <a:gd name="adj" fmla="val 16667"/>
            </a:avLst>
          </a:prstGeom>
          <a:solidFill>
            <a:srgbClr val="46A3B8"/>
          </a:solidFill>
          <a:ln w="12700">
            <a:solidFill>
              <a:srgbClr val="969696"/>
            </a:solidFill>
          </a:ln>
          <a:effectLst>
            <a:outerShdw sx="100000" sy="100000" kx="0" ky="0" algn="b" rotWithShape="0" blurRad="0" dist="53882" dir="13500000">
              <a:srgbClr val="F3F3F3">
                <a:alpha val="50000"/>
              </a:srgbClr>
            </a:outerShdw>
          </a:effectLst>
        </p:spPr>
        <p:txBody>
          <a:bodyPr lIns="45719" rIns="45719" anchor="ctr"/>
          <a:lstStyle/>
          <a:p>
            <a:pPr>
              <a:defRPr b="1" sz="1400"/>
            </a:pPr>
          </a:p>
        </p:txBody>
      </p:sp>
      <p:grpSp>
        <p:nvGrpSpPr>
          <p:cNvPr id="61" name="AutoShape 37"/>
          <p:cNvGrpSpPr/>
          <p:nvPr/>
        </p:nvGrpSpPr>
        <p:grpSpPr>
          <a:xfrm>
            <a:off x="2236281" y="1954311"/>
            <a:ext cx="4141008" cy="288824"/>
            <a:chOff x="0" y="0"/>
            <a:chExt cx="4141006" cy="288823"/>
          </a:xfrm>
        </p:grpSpPr>
        <p:sp>
          <p:nvSpPr>
            <p:cNvPr id="59" name="Rounded Rectangle"/>
            <p:cNvSpPr/>
            <p:nvPr/>
          </p:nvSpPr>
          <p:spPr>
            <a:xfrm>
              <a:off x="0" y="2203"/>
              <a:ext cx="4141007" cy="284417"/>
            </a:xfrm>
            <a:prstGeom prst="roundRect">
              <a:avLst>
                <a:gd name="adj" fmla="val 16667"/>
              </a:avLst>
            </a:prstGeom>
            <a:solidFill>
              <a:srgbClr val="FFFFFF"/>
            </a:solidFill>
            <a:ln w="12700" cap="flat">
              <a:noFill/>
              <a:miter lim="400000"/>
            </a:ln>
            <a:effectLst>
              <a:outerShdw sx="100000" sy="100000" kx="0" ky="0" algn="b" rotWithShape="0" blurRad="0" dist="17961" dir="2700000">
                <a:srgbClr val="989999"/>
              </a:outerShdw>
            </a:effectLst>
          </p:spPr>
          <p:txBody>
            <a:bodyPr wrap="square" lIns="45719" tIns="45719" rIns="45719" bIns="45719" numCol="1" anchor="ctr">
              <a:noAutofit/>
            </a:bodyPr>
            <a:lstStyle/>
            <a:p>
              <a:pPr>
                <a:defRPr sz="1400"/>
              </a:pPr>
            </a:p>
          </p:txBody>
        </p:sp>
        <p:sp>
          <p:nvSpPr>
            <p:cNvPr id="60" name="Functional Testing Strategy"/>
            <p:cNvSpPr txBox="1"/>
            <p:nvPr/>
          </p:nvSpPr>
          <p:spPr>
            <a:xfrm>
              <a:off x="13883" y="-1"/>
              <a:ext cx="2245555"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sz="1400"/>
              </a:lvl1pPr>
            </a:lstStyle>
            <a:p>
              <a:pPr/>
              <a:r>
                <a:t>Functional Testing Strategy</a:t>
              </a:r>
            </a:p>
          </p:txBody>
        </p:sp>
      </p:grpSp>
      <p:sp>
        <p:nvSpPr>
          <p:cNvPr id="62" name="Oval 21"/>
          <p:cNvSpPr/>
          <p:nvPr/>
        </p:nvSpPr>
        <p:spPr>
          <a:xfrm>
            <a:off x="1345972" y="2617398"/>
            <a:ext cx="221889" cy="209435"/>
          </a:xfrm>
          <a:prstGeom prst="ellipse">
            <a:avLst/>
          </a:prstGeom>
          <a:solidFill>
            <a:srgbClr val="FEFFFF"/>
          </a:solidFill>
          <a:ln w="12700">
            <a:solidFill>
              <a:srgbClr val="323232"/>
            </a:solidFill>
          </a:ln>
        </p:spPr>
        <p:txBody>
          <a:bodyPr lIns="45719" rIns="45719" anchor="ctr"/>
          <a:lstStyle/>
          <a:p>
            <a:pPr>
              <a:defRPr b="1" sz="1400"/>
            </a:pPr>
          </a:p>
        </p:txBody>
      </p:sp>
      <p:sp>
        <p:nvSpPr>
          <p:cNvPr id="63" name="Line 22"/>
          <p:cNvSpPr/>
          <p:nvPr/>
        </p:nvSpPr>
        <p:spPr>
          <a:xfrm>
            <a:off x="1448929" y="2729871"/>
            <a:ext cx="628581" cy="1"/>
          </a:xfrm>
          <a:prstGeom prst="line">
            <a:avLst/>
          </a:prstGeom>
          <a:ln w="28575">
            <a:solidFill>
              <a:srgbClr val="323232"/>
            </a:solidFill>
            <a:tailEnd type="oval"/>
          </a:ln>
        </p:spPr>
        <p:txBody>
          <a:bodyPr lIns="45719" rIns="45719"/>
          <a:lstStyle/>
          <a:p>
            <a:pPr/>
          </a:p>
        </p:txBody>
      </p:sp>
      <p:sp>
        <p:nvSpPr>
          <p:cNvPr id="64" name="AutoShape 36"/>
          <p:cNvSpPr/>
          <p:nvPr/>
        </p:nvSpPr>
        <p:spPr>
          <a:xfrm>
            <a:off x="2177562" y="2533365"/>
            <a:ext cx="4278741" cy="408526"/>
          </a:xfrm>
          <a:prstGeom prst="roundRect">
            <a:avLst>
              <a:gd name="adj" fmla="val 16667"/>
            </a:avLst>
          </a:prstGeom>
          <a:solidFill>
            <a:srgbClr val="46A3B8"/>
          </a:solidFill>
          <a:ln w="12700">
            <a:solidFill>
              <a:srgbClr val="969696"/>
            </a:solidFill>
          </a:ln>
          <a:effectLst>
            <a:outerShdw sx="100000" sy="100000" kx="0" ky="0" algn="b" rotWithShape="0" blurRad="0" dist="53882" dir="13500000">
              <a:srgbClr val="F3F3F3">
                <a:alpha val="50000"/>
              </a:srgbClr>
            </a:outerShdw>
          </a:effectLst>
        </p:spPr>
        <p:txBody>
          <a:bodyPr lIns="45719" rIns="45719" anchor="ctr"/>
          <a:lstStyle/>
          <a:p>
            <a:pPr>
              <a:defRPr b="1" sz="1400"/>
            </a:pPr>
          </a:p>
        </p:txBody>
      </p:sp>
      <p:grpSp>
        <p:nvGrpSpPr>
          <p:cNvPr id="67" name="AutoShape 37"/>
          <p:cNvGrpSpPr/>
          <p:nvPr/>
        </p:nvGrpSpPr>
        <p:grpSpPr>
          <a:xfrm>
            <a:off x="2246160" y="2589339"/>
            <a:ext cx="4141008" cy="288824"/>
            <a:chOff x="0" y="0"/>
            <a:chExt cx="4141006" cy="288823"/>
          </a:xfrm>
        </p:grpSpPr>
        <p:sp>
          <p:nvSpPr>
            <p:cNvPr id="65" name="Rounded Rectangle"/>
            <p:cNvSpPr/>
            <p:nvPr/>
          </p:nvSpPr>
          <p:spPr>
            <a:xfrm>
              <a:off x="0" y="2203"/>
              <a:ext cx="4141007" cy="284417"/>
            </a:xfrm>
            <a:prstGeom prst="roundRect">
              <a:avLst>
                <a:gd name="adj" fmla="val 16667"/>
              </a:avLst>
            </a:prstGeom>
            <a:solidFill>
              <a:srgbClr val="FEFFFF"/>
            </a:solidFill>
            <a:ln w="12700" cap="flat">
              <a:noFill/>
              <a:miter lim="400000"/>
            </a:ln>
            <a:effectLst>
              <a:outerShdw sx="100000" sy="100000" kx="0" ky="0" algn="b" rotWithShape="0" blurRad="0" dist="17961" dir="2700000">
                <a:srgbClr val="989999"/>
              </a:outerShdw>
            </a:effectLst>
          </p:spPr>
          <p:txBody>
            <a:bodyPr wrap="square" lIns="45719" tIns="45719" rIns="45719" bIns="45719" numCol="1" anchor="ctr">
              <a:noAutofit/>
            </a:bodyPr>
            <a:lstStyle/>
            <a:p>
              <a:pPr>
                <a:defRPr sz="1400"/>
              </a:pPr>
            </a:p>
          </p:txBody>
        </p:sp>
        <p:sp>
          <p:nvSpPr>
            <p:cNvPr id="66" name="Automation Testing Strategy"/>
            <p:cNvSpPr txBox="1"/>
            <p:nvPr/>
          </p:nvSpPr>
          <p:spPr>
            <a:xfrm>
              <a:off x="13883" y="-1"/>
              <a:ext cx="2324645"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sz="1400"/>
              </a:lvl1pPr>
            </a:lstStyle>
            <a:p>
              <a:pPr/>
              <a:r>
                <a:t>Automation Testing Strategy</a:t>
              </a:r>
            </a:p>
          </p:txBody>
        </p:sp>
      </p:grpSp>
      <p:sp>
        <p:nvSpPr>
          <p:cNvPr id="68" name="Oval 21"/>
          <p:cNvSpPr/>
          <p:nvPr/>
        </p:nvSpPr>
        <p:spPr>
          <a:xfrm>
            <a:off x="1392069" y="3784872"/>
            <a:ext cx="221889" cy="209435"/>
          </a:xfrm>
          <a:prstGeom prst="ellipse">
            <a:avLst/>
          </a:prstGeom>
          <a:solidFill>
            <a:srgbClr val="FEFFFF"/>
          </a:solidFill>
          <a:ln w="12700">
            <a:solidFill>
              <a:srgbClr val="323232"/>
            </a:solidFill>
          </a:ln>
        </p:spPr>
        <p:txBody>
          <a:bodyPr lIns="45719" rIns="45719" anchor="ctr"/>
          <a:lstStyle/>
          <a:p>
            <a:pPr>
              <a:defRPr b="1" sz="1400"/>
            </a:pPr>
          </a:p>
        </p:txBody>
      </p:sp>
      <p:sp>
        <p:nvSpPr>
          <p:cNvPr id="69" name="Line 22"/>
          <p:cNvSpPr/>
          <p:nvPr/>
        </p:nvSpPr>
        <p:spPr>
          <a:xfrm>
            <a:off x="1487341" y="3902516"/>
            <a:ext cx="628582" cy="1"/>
          </a:xfrm>
          <a:prstGeom prst="line">
            <a:avLst/>
          </a:prstGeom>
          <a:ln w="28575">
            <a:solidFill>
              <a:srgbClr val="323232"/>
            </a:solidFill>
            <a:tailEnd type="oval"/>
          </a:ln>
        </p:spPr>
        <p:txBody>
          <a:bodyPr lIns="45719" rIns="45719"/>
          <a:lstStyle/>
          <a:p>
            <a:pPr/>
          </a:p>
        </p:txBody>
      </p:sp>
      <p:sp>
        <p:nvSpPr>
          <p:cNvPr id="70" name="AutoShape 36"/>
          <p:cNvSpPr/>
          <p:nvPr/>
        </p:nvSpPr>
        <p:spPr>
          <a:xfrm>
            <a:off x="2212563" y="3702861"/>
            <a:ext cx="4278741" cy="408526"/>
          </a:xfrm>
          <a:prstGeom prst="roundRect">
            <a:avLst>
              <a:gd name="adj" fmla="val 16667"/>
            </a:avLst>
          </a:prstGeom>
          <a:solidFill>
            <a:srgbClr val="46A3B8"/>
          </a:solidFill>
          <a:ln w="12700">
            <a:solidFill>
              <a:srgbClr val="969696"/>
            </a:solidFill>
          </a:ln>
          <a:effectLst>
            <a:outerShdw sx="100000" sy="100000" kx="0" ky="0" algn="b" rotWithShape="0" blurRad="0" dist="53882" dir="13500000">
              <a:srgbClr val="F3F3F3">
                <a:alpha val="50000"/>
              </a:srgbClr>
            </a:outerShdw>
          </a:effectLst>
        </p:spPr>
        <p:txBody>
          <a:bodyPr lIns="45719" rIns="45719" anchor="ctr"/>
          <a:lstStyle/>
          <a:p>
            <a:pPr>
              <a:defRPr b="1" sz="1400"/>
            </a:pPr>
          </a:p>
        </p:txBody>
      </p:sp>
      <p:grpSp>
        <p:nvGrpSpPr>
          <p:cNvPr id="73" name="AutoShape 37"/>
          <p:cNvGrpSpPr/>
          <p:nvPr/>
        </p:nvGrpSpPr>
        <p:grpSpPr>
          <a:xfrm>
            <a:off x="2292256" y="3771033"/>
            <a:ext cx="4141008" cy="288824"/>
            <a:chOff x="0" y="0"/>
            <a:chExt cx="4141006" cy="288823"/>
          </a:xfrm>
        </p:grpSpPr>
        <p:sp>
          <p:nvSpPr>
            <p:cNvPr id="71" name="Rounded Rectangle"/>
            <p:cNvSpPr/>
            <p:nvPr/>
          </p:nvSpPr>
          <p:spPr>
            <a:xfrm>
              <a:off x="0" y="2203"/>
              <a:ext cx="4141007" cy="284417"/>
            </a:xfrm>
            <a:prstGeom prst="roundRect">
              <a:avLst>
                <a:gd name="adj" fmla="val 16667"/>
              </a:avLst>
            </a:prstGeom>
            <a:solidFill>
              <a:srgbClr val="FEFFFF"/>
            </a:solidFill>
            <a:ln w="12700" cap="flat">
              <a:noFill/>
              <a:miter lim="400000"/>
            </a:ln>
            <a:effectLst>
              <a:outerShdw sx="100000" sy="100000" kx="0" ky="0" algn="b" rotWithShape="0" blurRad="0" dist="17961" dir="2700000">
                <a:srgbClr val="989999"/>
              </a:outerShdw>
            </a:effectLst>
          </p:spPr>
          <p:txBody>
            <a:bodyPr wrap="square" lIns="45719" tIns="45719" rIns="45719" bIns="45719" numCol="1" anchor="ctr">
              <a:noAutofit/>
            </a:bodyPr>
            <a:lstStyle/>
            <a:p>
              <a:pPr>
                <a:defRPr sz="1400"/>
              </a:pPr>
            </a:p>
          </p:txBody>
        </p:sp>
        <p:sp>
          <p:nvSpPr>
            <p:cNvPr id="72" name="Performance Testing Strategy"/>
            <p:cNvSpPr txBox="1"/>
            <p:nvPr/>
          </p:nvSpPr>
          <p:spPr>
            <a:xfrm>
              <a:off x="13883" y="-1"/>
              <a:ext cx="2443062"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sz="1400"/>
              </a:lvl1pPr>
            </a:lstStyle>
            <a:p>
              <a:pPr/>
              <a:r>
                <a:t>Performance Testing Strategy</a:t>
              </a:r>
            </a:p>
          </p:txBody>
        </p:sp>
      </p:grpSp>
      <p:sp>
        <p:nvSpPr>
          <p:cNvPr id="74" name="Oval 21"/>
          <p:cNvSpPr/>
          <p:nvPr/>
        </p:nvSpPr>
        <p:spPr>
          <a:xfrm>
            <a:off x="1394151" y="4342874"/>
            <a:ext cx="221889" cy="209435"/>
          </a:xfrm>
          <a:prstGeom prst="ellipse">
            <a:avLst/>
          </a:prstGeom>
          <a:solidFill>
            <a:srgbClr val="FEFFFF"/>
          </a:solidFill>
          <a:ln w="12700">
            <a:solidFill>
              <a:srgbClr val="323232"/>
            </a:solidFill>
          </a:ln>
        </p:spPr>
        <p:txBody>
          <a:bodyPr lIns="45719" rIns="45719" anchor="ctr"/>
          <a:lstStyle/>
          <a:p>
            <a:pPr>
              <a:defRPr b="1" sz="1400"/>
            </a:pPr>
          </a:p>
        </p:txBody>
      </p:sp>
      <p:sp>
        <p:nvSpPr>
          <p:cNvPr id="75" name="Line 22"/>
          <p:cNvSpPr/>
          <p:nvPr/>
        </p:nvSpPr>
        <p:spPr>
          <a:xfrm>
            <a:off x="1497106" y="4455347"/>
            <a:ext cx="628581" cy="1"/>
          </a:xfrm>
          <a:prstGeom prst="line">
            <a:avLst/>
          </a:prstGeom>
          <a:ln w="28575">
            <a:solidFill>
              <a:srgbClr val="323232"/>
            </a:solidFill>
            <a:tailEnd type="oval"/>
          </a:ln>
        </p:spPr>
        <p:txBody>
          <a:bodyPr lIns="45719" rIns="45719"/>
          <a:lstStyle/>
          <a:p>
            <a:pPr/>
          </a:p>
        </p:txBody>
      </p:sp>
      <p:sp>
        <p:nvSpPr>
          <p:cNvPr id="76" name="AutoShape 36"/>
          <p:cNvSpPr/>
          <p:nvPr/>
        </p:nvSpPr>
        <p:spPr>
          <a:xfrm>
            <a:off x="2225737" y="4258841"/>
            <a:ext cx="4278741" cy="408526"/>
          </a:xfrm>
          <a:prstGeom prst="roundRect">
            <a:avLst>
              <a:gd name="adj" fmla="val 16667"/>
            </a:avLst>
          </a:prstGeom>
          <a:solidFill>
            <a:srgbClr val="46A3B8"/>
          </a:solidFill>
          <a:ln w="12700">
            <a:solidFill>
              <a:srgbClr val="969696"/>
            </a:solidFill>
          </a:ln>
          <a:effectLst>
            <a:outerShdw sx="100000" sy="100000" kx="0" ky="0" algn="b" rotWithShape="0" blurRad="0" dist="53882" dir="13500000">
              <a:srgbClr val="F3F3F3">
                <a:alpha val="50000"/>
              </a:srgbClr>
            </a:outerShdw>
          </a:effectLst>
        </p:spPr>
        <p:txBody>
          <a:bodyPr lIns="45719" rIns="45719" anchor="ctr"/>
          <a:lstStyle/>
          <a:p>
            <a:pPr>
              <a:defRPr b="1" sz="1400"/>
            </a:pPr>
          </a:p>
        </p:txBody>
      </p:sp>
      <p:grpSp>
        <p:nvGrpSpPr>
          <p:cNvPr id="79" name="AutoShape 37"/>
          <p:cNvGrpSpPr/>
          <p:nvPr/>
        </p:nvGrpSpPr>
        <p:grpSpPr>
          <a:xfrm>
            <a:off x="2294338" y="4314815"/>
            <a:ext cx="4141007" cy="288824"/>
            <a:chOff x="0" y="0"/>
            <a:chExt cx="4141006" cy="288823"/>
          </a:xfrm>
        </p:grpSpPr>
        <p:sp>
          <p:nvSpPr>
            <p:cNvPr id="77" name="Rounded Rectangle"/>
            <p:cNvSpPr/>
            <p:nvPr/>
          </p:nvSpPr>
          <p:spPr>
            <a:xfrm>
              <a:off x="0" y="2203"/>
              <a:ext cx="4141007" cy="284417"/>
            </a:xfrm>
            <a:prstGeom prst="roundRect">
              <a:avLst>
                <a:gd name="adj" fmla="val 16667"/>
              </a:avLst>
            </a:prstGeom>
            <a:solidFill>
              <a:srgbClr val="FEFFFF"/>
            </a:solidFill>
            <a:ln w="12700" cap="flat">
              <a:noFill/>
              <a:miter lim="400000"/>
            </a:ln>
            <a:effectLst>
              <a:outerShdw sx="100000" sy="100000" kx="0" ky="0" algn="b" rotWithShape="0" blurRad="0" dist="17961" dir="2700000">
                <a:srgbClr val="989999"/>
              </a:outerShdw>
            </a:effectLst>
          </p:spPr>
          <p:txBody>
            <a:bodyPr wrap="square" lIns="45719" tIns="45719" rIns="45719" bIns="45719" numCol="1" anchor="ctr">
              <a:noAutofit/>
            </a:bodyPr>
            <a:lstStyle/>
            <a:p>
              <a:pPr>
                <a:defRPr sz="1400"/>
              </a:pPr>
            </a:p>
          </p:txBody>
        </p:sp>
        <p:sp>
          <p:nvSpPr>
            <p:cNvPr id="78" name="Security Testing Strategy"/>
            <p:cNvSpPr txBox="1"/>
            <p:nvPr/>
          </p:nvSpPr>
          <p:spPr>
            <a:xfrm>
              <a:off x="13883" y="-1"/>
              <a:ext cx="2067494"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sz="1400"/>
              </a:lvl1pPr>
            </a:lstStyle>
            <a:p>
              <a:pPr/>
              <a:r>
                <a:t>Security Testing Strategy</a:t>
              </a:r>
            </a:p>
          </p:txBody>
        </p:sp>
      </p:grpSp>
      <p:sp>
        <p:nvSpPr>
          <p:cNvPr id="80" name="Oval 21"/>
          <p:cNvSpPr/>
          <p:nvPr/>
        </p:nvSpPr>
        <p:spPr>
          <a:xfrm>
            <a:off x="1392072" y="4823581"/>
            <a:ext cx="221889" cy="209435"/>
          </a:xfrm>
          <a:prstGeom prst="ellipse">
            <a:avLst/>
          </a:prstGeom>
          <a:solidFill>
            <a:srgbClr val="FEFFFF"/>
          </a:solidFill>
          <a:ln w="12700">
            <a:solidFill>
              <a:srgbClr val="323232"/>
            </a:solidFill>
          </a:ln>
        </p:spPr>
        <p:txBody>
          <a:bodyPr lIns="45719" rIns="45719" anchor="ctr"/>
          <a:lstStyle/>
          <a:p>
            <a:pPr>
              <a:defRPr b="1" sz="1400"/>
            </a:pPr>
          </a:p>
        </p:txBody>
      </p:sp>
      <p:sp>
        <p:nvSpPr>
          <p:cNvPr id="81" name="Line 22"/>
          <p:cNvSpPr/>
          <p:nvPr/>
        </p:nvSpPr>
        <p:spPr>
          <a:xfrm>
            <a:off x="1495026" y="4936054"/>
            <a:ext cx="628582" cy="1"/>
          </a:xfrm>
          <a:prstGeom prst="line">
            <a:avLst/>
          </a:prstGeom>
          <a:ln w="28575">
            <a:solidFill>
              <a:srgbClr val="323232"/>
            </a:solidFill>
            <a:tailEnd type="oval"/>
          </a:ln>
        </p:spPr>
        <p:txBody>
          <a:bodyPr lIns="45719" rIns="45719"/>
          <a:lstStyle/>
          <a:p>
            <a:pPr/>
          </a:p>
        </p:txBody>
      </p:sp>
      <p:sp>
        <p:nvSpPr>
          <p:cNvPr id="82" name="AutoShape 36"/>
          <p:cNvSpPr/>
          <p:nvPr/>
        </p:nvSpPr>
        <p:spPr>
          <a:xfrm>
            <a:off x="2223659" y="4739549"/>
            <a:ext cx="4278741" cy="408526"/>
          </a:xfrm>
          <a:prstGeom prst="roundRect">
            <a:avLst>
              <a:gd name="adj" fmla="val 16667"/>
            </a:avLst>
          </a:prstGeom>
          <a:solidFill>
            <a:srgbClr val="46A3B8"/>
          </a:solidFill>
          <a:ln w="12700">
            <a:solidFill>
              <a:srgbClr val="969696"/>
            </a:solidFill>
          </a:ln>
          <a:effectLst>
            <a:outerShdw sx="100000" sy="100000" kx="0" ky="0" algn="b" rotWithShape="0" blurRad="0" dist="53882" dir="13500000">
              <a:srgbClr val="F3F3F3">
                <a:alpha val="50000"/>
              </a:srgbClr>
            </a:outerShdw>
          </a:effectLst>
        </p:spPr>
        <p:txBody>
          <a:bodyPr lIns="45719" rIns="45719" anchor="ctr"/>
          <a:lstStyle/>
          <a:p>
            <a:pPr>
              <a:defRPr b="1" sz="1400"/>
            </a:pPr>
          </a:p>
        </p:txBody>
      </p:sp>
      <p:grpSp>
        <p:nvGrpSpPr>
          <p:cNvPr id="85" name="AutoShape 37"/>
          <p:cNvGrpSpPr/>
          <p:nvPr/>
        </p:nvGrpSpPr>
        <p:grpSpPr>
          <a:xfrm>
            <a:off x="2292258" y="4795521"/>
            <a:ext cx="4141008" cy="288824"/>
            <a:chOff x="0" y="0"/>
            <a:chExt cx="4141006" cy="288823"/>
          </a:xfrm>
        </p:grpSpPr>
        <p:sp>
          <p:nvSpPr>
            <p:cNvPr id="83" name="Rounded Rectangle"/>
            <p:cNvSpPr/>
            <p:nvPr/>
          </p:nvSpPr>
          <p:spPr>
            <a:xfrm>
              <a:off x="0" y="2203"/>
              <a:ext cx="4141007" cy="284417"/>
            </a:xfrm>
            <a:prstGeom prst="roundRect">
              <a:avLst>
                <a:gd name="adj" fmla="val 16667"/>
              </a:avLst>
            </a:prstGeom>
            <a:solidFill>
              <a:srgbClr val="FEFFFF"/>
            </a:solidFill>
            <a:ln w="12700" cap="flat">
              <a:noFill/>
              <a:miter lim="400000"/>
            </a:ln>
            <a:effectLst>
              <a:outerShdw sx="100000" sy="100000" kx="0" ky="0" algn="b" rotWithShape="0" blurRad="0" dist="17961" dir="2700000">
                <a:srgbClr val="989999"/>
              </a:outerShdw>
            </a:effectLst>
          </p:spPr>
          <p:txBody>
            <a:bodyPr wrap="square" lIns="45719" tIns="45719" rIns="45719" bIns="45719" numCol="1" anchor="ctr">
              <a:noAutofit/>
            </a:bodyPr>
            <a:lstStyle/>
            <a:p>
              <a:pPr>
                <a:defRPr sz="1400"/>
              </a:pPr>
            </a:p>
          </p:txBody>
        </p:sp>
        <p:sp>
          <p:nvSpPr>
            <p:cNvPr id="84" name="Test Execution Strategy"/>
            <p:cNvSpPr txBox="1"/>
            <p:nvPr/>
          </p:nvSpPr>
          <p:spPr>
            <a:xfrm>
              <a:off x="13883" y="-1"/>
              <a:ext cx="1971996"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sz="1400"/>
              </a:lvl1pPr>
            </a:lstStyle>
            <a:p>
              <a:pPr/>
              <a:r>
                <a:t>Test Execution Strategy</a:t>
              </a:r>
            </a:p>
          </p:txBody>
        </p:sp>
      </p:grpSp>
      <p:sp>
        <p:nvSpPr>
          <p:cNvPr id="86" name="Oval 21"/>
          <p:cNvSpPr/>
          <p:nvPr/>
        </p:nvSpPr>
        <p:spPr>
          <a:xfrm>
            <a:off x="1404538" y="5295548"/>
            <a:ext cx="221889" cy="209435"/>
          </a:xfrm>
          <a:prstGeom prst="ellipse">
            <a:avLst/>
          </a:prstGeom>
          <a:solidFill>
            <a:srgbClr val="FEFFFF"/>
          </a:solidFill>
          <a:ln w="12700">
            <a:solidFill>
              <a:srgbClr val="323232"/>
            </a:solidFill>
          </a:ln>
        </p:spPr>
        <p:txBody>
          <a:bodyPr lIns="45719" rIns="45719" anchor="ctr"/>
          <a:lstStyle/>
          <a:p>
            <a:pPr>
              <a:defRPr b="1" sz="1400"/>
            </a:pPr>
          </a:p>
        </p:txBody>
      </p:sp>
      <p:sp>
        <p:nvSpPr>
          <p:cNvPr id="87" name="Line 22"/>
          <p:cNvSpPr/>
          <p:nvPr/>
        </p:nvSpPr>
        <p:spPr>
          <a:xfrm>
            <a:off x="1507494" y="5408021"/>
            <a:ext cx="628581" cy="1"/>
          </a:xfrm>
          <a:prstGeom prst="line">
            <a:avLst/>
          </a:prstGeom>
          <a:ln w="28575">
            <a:solidFill>
              <a:srgbClr val="323232"/>
            </a:solidFill>
            <a:tailEnd type="oval"/>
          </a:ln>
        </p:spPr>
        <p:txBody>
          <a:bodyPr lIns="45719" rIns="45719"/>
          <a:lstStyle/>
          <a:p>
            <a:pPr/>
          </a:p>
        </p:txBody>
      </p:sp>
      <p:sp>
        <p:nvSpPr>
          <p:cNvPr id="88" name="AutoShape 36"/>
          <p:cNvSpPr/>
          <p:nvPr/>
        </p:nvSpPr>
        <p:spPr>
          <a:xfrm>
            <a:off x="2236125" y="5211516"/>
            <a:ext cx="4278741" cy="408526"/>
          </a:xfrm>
          <a:prstGeom prst="roundRect">
            <a:avLst>
              <a:gd name="adj" fmla="val 16667"/>
            </a:avLst>
          </a:prstGeom>
          <a:solidFill>
            <a:srgbClr val="46A3B8"/>
          </a:solidFill>
          <a:ln w="12700">
            <a:solidFill>
              <a:srgbClr val="969696"/>
            </a:solidFill>
          </a:ln>
          <a:effectLst>
            <a:outerShdw sx="100000" sy="100000" kx="0" ky="0" algn="b" rotWithShape="0" blurRad="0" dist="53882" dir="13500000">
              <a:srgbClr val="F3F3F3">
                <a:alpha val="50000"/>
              </a:srgbClr>
            </a:outerShdw>
          </a:effectLst>
        </p:spPr>
        <p:txBody>
          <a:bodyPr lIns="45719" rIns="45719" anchor="ctr"/>
          <a:lstStyle/>
          <a:p>
            <a:pPr>
              <a:defRPr b="1" sz="1400"/>
            </a:pPr>
          </a:p>
        </p:txBody>
      </p:sp>
      <p:sp>
        <p:nvSpPr>
          <p:cNvPr id="89" name="Oval 21"/>
          <p:cNvSpPr/>
          <p:nvPr/>
        </p:nvSpPr>
        <p:spPr>
          <a:xfrm>
            <a:off x="1402458" y="5776255"/>
            <a:ext cx="221889" cy="209435"/>
          </a:xfrm>
          <a:prstGeom prst="ellipse">
            <a:avLst/>
          </a:prstGeom>
          <a:solidFill>
            <a:srgbClr val="FEFFFF"/>
          </a:solidFill>
          <a:ln w="12700">
            <a:solidFill>
              <a:srgbClr val="323232"/>
            </a:solidFill>
          </a:ln>
        </p:spPr>
        <p:txBody>
          <a:bodyPr lIns="45719" rIns="45719" anchor="ctr"/>
          <a:lstStyle/>
          <a:p>
            <a:pPr>
              <a:defRPr b="1" sz="1400"/>
            </a:pPr>
          </a:p>
        </p:txBody>
      </p:sp>
      <p:sp>
        <p:nvSpPr>
          <p:cNvPr id="90" name="Line 22"/>
          <p:cNvSpPr/>
          <p:nvPr/>
        </p:nvSpPr>
        <p:spPr>
          <a:xfrm>
            <a:off x="1505414" y="5888728"/>
            <a:ext cx="628582" cy="1"/>
          </a:xfrm>
          <a:prstGeom prst="line">
            <a:avLst/>
          </a:prstGeom>
          <a:ln w="28575">
            <a:solidFill>
              <a:srgbClr val="323232"/>
            </a:solidFill>
            <a:tailEnd type="oval"/>
          </a:ln>
        </p:spPr>
        <p:txBody>
          <a:bodyPr lIns="45719" rIns="45719"/>
          <a:lstStyle/>
          <a:p>
            <a:pPr/>
          </a:p>
        </p:txBody>
      </p:sp>
      <p:sp>
        <p:nvSpPr>
          <p:cNvPr id="91" name="AutoShape 36"/>
          <p:cNvSpPr/>
          <p:nvPr/>
        </p:nvSpPr>
        <p:spPr>
          <a:xfrm>
            <a:off x="2234046" y="5692221"/>
            <a:ext cx="4278741" cy="408526"/>
          </a:xfrm>
          <a:prstGeom prst="roundRect">
            <a:avLst>
              <a:gd name="adj" fmla="val 16667"/>
            </a:avLst>
          </a:prstGeom>
          <a:solidFill>
            <a:srgbClr val="46A3B8"/>
          </a:solidFill>
          <a:ln w="12700">
            <a:solidFill>
              <a:srgbClr val="969696"/>
            </a:solidFill>
          </a:ln>
          <a:effectLst>
            <a:outerShdw sx="100000" sy="100000" kx="0" ky="0" algn="b" rotWithShape="0" blurRad="0" dist="53882" dir="13500000">
              <a:srgbClr val="F3F3F3">
                <a:alpha val="50000"/>
              </a:srgbClr>
            </a:outerShdw>
          </a:effectLst>
        </p:spPr>
        <p:txBody>
          <a:bodyPr lIns="45719" rIns="45719" anchor="ctr"/>
          <a:lstStyle/>
          <a:p>
            <a:pPr>
              <a:defRPr b="1" sz="1400"/>
            </a:pPr>
          </a:p>
        </p:txBody>
      </p:sp>
      <p:sp>
        <p:nvSpPr>
          <p:cNvPr id="92" name="Title 1"/>
          <p:cNvSpPr txBox="1"/>
          <p:nvPr/>
        </p:nvSpPr>
        <p:spPr>
          <a:xfrm>
            <a:off x="403759" y="60740"/>
            <a:ext cx="8511641" cy="64264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484867">
              <a:lnSpc>
                <a:spcPct val="90000"/>
              </a:lnSpc>
              <a:defRPr b="1" sz="2400">
                <a:solidFill>
                  <a:srgbClr val="504F4F"/>
                </a:solidFill>
                <a:latin typeface="Source Sans Pro"/>
                <a:ea typeface="Source Sans Pro"/>
                <a:cs typeface="Source Sans Pro"/>
                <a:sym typeface="Source Sans Pro"/>
              </a:defRPr>
            </a:lvl1pPr>
          </a:lstStyle>
          <a:p>
            <a:pPr/>
            <a:r>
              <a:t>Contents</a:t>
            </a:r>
          </a:p>
        </p:txBody>
      </p:sp>
      <p:sp>
        <p:nvSpPr>
          <p:cNvPr id="93" name="Oval 21"/>
          <p:cNvSpPr/>
          <p:nvPr/>
        </p:nvSpPr>
        <p:spPr>
          <a:xfrm>
            <a:off x="1343155" y="3177235"/>
            <a:ext cx="221890" cy="209435"/>
          </a:xfrm>
          <a:prstGeom prst="ellipse">
            <a:avLst/>
          </a:prstGeom>
          <a:solidFill>
            <a:srgbClr val="FEFFFF"/>
          </a:solidFill>
          <a:ln w="12700">
            <a:solidFill>
              <a:srgbClr val="323232"/>
            </a:solidFill>
          </a:ln>
        </p:spPr>
        <p:txBody>
          <a:bodyPr lIns="45719" rIns="45719" anchor="ctr"/>
          <a:lstStyle/>
          <a:p>
            <a:pPr>
              <a:defRPr b="1" sz="1400"/>
            </a:pPr>
          </a:p>
        </p:txBody>
      </p:sp>
      <p:sp>
        <p:nvSpPr>
          <p:cNvPr id="94" name="Line 22"/>
          <p:cNvSpPr/>
          <p:nvPr/>
        </p:nvSpPr>
        <p:spPr>
          <a:xfrm>
            <a:off x="1438428" y="3294881"/>
            <a:ext cx="628582" cy="1"/>
          </a:xfrm>
          <a:prstGeom prst="line">
            <a:avLst/>
          </a:prstGeom>
          <a:ln w="28575">
            <a:solidFill>
              <a:srgbClr val="323232"/>
            </a:solidFill>
            <a:tailEnd type="oval"/>
          </a:ln>
        </p:spPr>
        <p:txBody>
          <a:bodyPr lIns="45719" rIns="45719"/>
          <a:lstStyle/>
          <a:p>
            <a:pPr/>
          </a:p>
        </p:txBody>
      </p:sp>
      <p:sp>
        <p:nvSpPr>
          <p:cNvPr id="95" name="AutoShape 36"/>
          <p:cNvSpPr/>
          <p:nvPr/>
        </p:nvSpPr>
        <p:spPr>
          <a:xfrm>
            <a:off x="2174744" y="3107424"/>
            <a:ext cx="4278741" cy="408526"/>
          </a:xfrm>
          <a:prstGeom prst="roundRect">
            <a:avLst>
              <a:gd name="adj" fmla="val 16667"/>
            </a:avLst>
          </a:prstGeom>
          <a:solidFill>
            <a:srgbClr val="46A3B8"/>
          </a:solidFill>
          <a:ln w="12700">
            <a:solidFill>
              <a:srgbClr val="969696"/>
            </a:solidFill>
          </a:ln>
          <a:effectLst>
            <a:outerShdw sx="100000" sy="100000" kx="0" ky="0" algn="b" rotWithShape="0" blurRad="0" dist="53882" dir="13500000">
              <a:srgbClr val="F3F3F3">
                <a:alpha val="50000"/>
              </a:srgbClr>
            </a:outerShdw>
          </a:effectLst>
        </p:spPr>
        <p:txBody>
          <a:bodyPr lIns="45719" rIns="45719" anchor="ctr"/>
          <a:lstStyle/>
          <a:p>
            <a:pPr>
              <a:defRPr b="1" sz="1400"/>
            </a:pPr>
          </a:p>
        </p:txBody>
      </p:sp>
      <p:grpSp>
        <p:nvGrpSpPr>
          <p:cNvPr id="98" name="AutoShape 37"/>
          <p:cNvGrpSpPr/>
          <p:nvPr/>
        </p:nvGrpSpPr>
        <p:grpSpPr>
          <a:xfrm>
            <a:off x="2243344" y="3163397"/>
            <a:ext cx="4141008" cy="288824"/>
            <a:chOff x="0" y="0"/>
            <a:chExt cx="4141006" cy="288823"/>
          </a:xfrm>
        </p:grpSpPr>
        <p:sp>
          <p:nvSpPr>
            <p:cNvPr id="96" name="Rounded Rectangle"/>
            <p:cNvSpPr/>
            <p:nvPr/>
          </p:nvSpPr>
          <p:spPr>
            <a:xfrm>
              <a:off x="0" y="2203"/>
              <a:ext cx="4141007" cy="284417"/>
            </a:xfrm>
            <a:prstGeom prst="roundRect">
              <a:avLst>
                <a:gd name="adj" fmla="val 16667"/>
              </a:avLst>
            </a:prstGeom>
            <a:solidFill>
              <a:srgbClr val="FEFFFF"/>
            </a:solidFill>
            <a:ln w="12700" cap="flat">
              <a:noFill/>
              <a:miter lim="400000"/>
            </a:ln>
            <a:effectLst>
              <a:outerShdw sx="100000" sy="100000" kx="0" ky="0" algn="b" rotWithShape="0" blurRad="0" dist="17961" dir="2700000">
                <a:srgbClr val="989999"/>
              </a:outerShdw>
            </a:effectLst>
          </p:spPr>
          <p:txBody>
            <a:bodyPr wrap="square" lIns="45719" tIns="45719" rIns="45719" bIns="45719" numCol="1" anchor="ctr">
              <a:noAutofit/>
            </a:bodyPr>
            <a:lstStyle/>
            <a:p>
              <a:pPr>
                <a:defRPr sz="1400"/>
              </a:pPr>
            </a:p>
          </p:txBody>
        </p:sp>
        <p:sp>
          <p:nvSpPr>
            <p:cNvPr id="97" name="Compatibility Testing Strategy"/>
            <p:cNvSpPr txBox="1"/>
            <p:nvPr/>
          </p:nvSpPr>
          <p:spPr>
            <a:xfrm>
              <a:off x="13883" y="-1"/>
              <a:ext cx="2442975"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sz="1400"/>
              </a:lvl1pPr>
            </a:lstStyle>
            <a:p>
              <a:pPr/>
              <a:r>
                <a:t>Compatibility Testing Strategy</a:t>
              </a:r>
            </a:p>
          </p:txBody>
        </p:sp>
      </p:grpSp>
      <p:grpSp>
        <p:nvGrpSpPr>
          <p:cNvPr id="101" name="AutoShape 37"/>
          <p:cNvGrpSpPr/>
          <p:nvPr/>
        </p:nvGrpSpPr>
        <p:grpSpPr>
          <a:xfrm>
            <a:off x="2308742" y="5261015"/>
            <a:ext cx="4141007" cy="288824"/>
            <a:chOff x="0" y="0"/>
            <a:chExt cx="4141006" cy="288823"/>
          </a:xfrm>
        </p:grpSpPr>
        <p:sp>
          <p:nvSpPr>
            <p:cNvPr id="99" name="Rounded Rectangle"/>
            <p:cNvSpPr/>
            <p:nvPr/>
          </p:nvSpPr>
          <p:spPr>
            <a:xfrm>
              <a:off x="0" y="2203"/>
              <a:ext cx="4141007" cy="284417"/>
            </a:xfrm>
            <a:prstGeom prst="roundRect">
              <a:avLst>
                <a:gd name="adj" fmla="val 16667"/>
              </a:avLst>
            </a:prstGeom>
            <a:solidFill>
              <a:srgbClr val="FEFFFF"/>
            </a:solidFill>
            <a:ln w="12700" cap="flat">
              <a:noFill/>
              <a:miter lim="400000"/>
            </a:ln>
            <a:effectLst>
              <a:outerShdw sx="100000" sy="100000" kx="0" ky="0" algn="b" rotWithShape="0" blurRad="0" dist="17961" dir="2700000">
                <a:srgbClr val="989999"/>
              </a:outerShdw>
            </a:effectLst>
          </p:spPr>
          <p:txBody>
            <a:bodyPr wrap="square" lIns="45719" tIns="45719" rIns="45719" bIns="45719" numCol="1" anchor="ctr">
              <a:noAutofit/>
            </a:bodyPr>
            <a:lstStyle/>
            <a:p>
              <a:pPr>
                <a:defRPr sz="1400"/>
              </a:pPr>
            </a:p>
          </p:txBody>
        </p:sp>
        <p:sp>
          <p:nvSpPr>
            <p:cNvPr id="100" name="Testing Tools"/>
            <p:cNvSpPr txBox="1"/>
            <p:nvPr/>
          </p:nvSpPr>
          <p:spPr>
            <a:xfrm>
              <a:off x="13883" y="-1"/>
              <a:ext cx="1128749"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sz="1400"/>
              </a:lvl1pPr>
            </a:lstStyle>
            <a:p>
              <a:pPr/>
              <a:r>
                <a:t>Testing Tools</a:t>
              </a:r>
            </a:p>
          </p:txBody>
        </p:sp>
      </p:grpSp>
      <p:grpSp>
        <p:nvGrpSpPr>
          <p:cNvPr id="104" name="AutoShape 37"/>
          <p:cNvGrpSpPr/>
          <p:nvPr/>
        </p:nvGrpSpPr>
        <p:grpSpPr>
          <a:xfrm>
            <a:off x="2312415" y="5744316"/>
            <a:ext cx="4141007" cy="288824"/>
            <a:chOff x="0" y="0"/>
            <a:chExt cx="4141006" cy="288823"/>
          </a:xfrm>
        </p:grpSpPr>
        <p:sp>
          <p:nvSpPr>
            <p:cNvPr id="102" name="Rounded Rectangle"/>
            <p:cNvSpPr/>
            <p:nvPr/>
          </p:nvSpPr>
          <p:spPr>
            <a:xfrm>
              <a:off x="0" y="2203"/>
              <a:ext cx="4141007" cy="284417"/>
            </a:xfrm>
            <a:prstGeom prst="roundRect">
              <a:avLst>
                <a:gd name="adj" fmla="val 16667"/>
              </a:avLst>
            </a:prstGeom>
            <a:solidFill>
              <a:srgbClr val="FEFFFF"/>
            </a:solidFill>
            <a:ln w="12700" cap="flat">
              <a:noFill/>
              <a:miter lim="400000"/>
            </a:ln>
            <a:effectLst>
              <a:outerShdw sx="100000" sy="100000" kx="0" ky="0" algn="b" rotWithShape="0" blurRad="0" dist="17961" dir="2700000">
                <a:srgbClr val="989999"/>
              </a:outerShdw>
            </a:effectLst>
          </p:spPr>
          <p:txBody>
            <a:bodyPr wrap="square" lIns="45719" tIns="45719" rIns="45719" bIns="45719" numCol="1" anchor="ctr">
              <a:noAutofit/>
            </a:bodyPr>
            <a:lstStyle/>
            <a:p>
              <a:pPr>
                <a:defRPr sz="1400"/>
              </a:pPr>
            </a:p>
          </p:txBody>
        </p:sp>
        <p:sp>
          <p:nvSpPr>
            <p:cNvPr id="103" name="Defect Management Process"/>
            <p:cNvSpPr txBox="1"/>
            <p:nvPr/>
          </p:nvSpPr>
          <p:spPr>
            <a:xfrm>
              <a:off x="13883" y="-1"/>
              <a:ext cx="2396876"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sz="1400"/>
              </a:lvl1pPr>
            </a:lstStyle>
            <a:p>
              <a:pPr/>
              <a:r>
                <a:t>Defect Management Process</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lide Number Placeholder 6"/>
          <p:cNvSpPr txBox="1"/>
          <p:nvPr>
            <p:ph type="sldNum" sz="quarter" idx="2"/>
          </p:nvPr>
        </p:nvSpPr>
        <p:spPr>
          <a:xfrm>
            <a:off x="8368831" y="6448748"/>
            <a:ext cx="146520" cy="180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7" name="Title 1"/>
          <p:cNvSpPr txBox="1"/>
          <p:nvPr>
            <p:ph type="title"/>
          </p:nvPr>
        </p:nvSpPr>
        <p:spPr>
          <a:xfrm>
            <a:off x="403759" y="60740"/>
            <a:ext cx="8511641" cy="642646"/>
          </a:xfrm>
          <a:prstGeom prst="rect">
            <a:avLst/>
          </a:prstGeom>
        </p:spPr>
        <p:txBody>
          <a:bodyPr/>
          <a:lstStyle>
            <a:lvl1pPr>
              <a:defRPr sz="2400">
                <a:solidFill>
                  <a:srgbClr val="504F4F"/>
                </a:solidFill>
              </a:defRPr>
            </a:lvl1pPr>
          </a:lstStyle>
          <a:p>
            <a:pPr/>
            <a:r>
              <a:t>Types of Testing</a:t>
            </a:r>
          </a:p>
        </p:txBody>
      </p:sp>
      <p:graphicFrame>
        <p:nvGraphicFramePr>
          <p:cNvPr id="108" name="Table 8"/>
          <p:cNvGraphicFramePr/>
          <p:nvPr/>
        </p:nvGraphicFramePr>
        <p:xfrm>
          <a:off x="231647" y="933703"/>
          <a:ext cx="8717282" cy="497361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816607"/>
                <a:gridCol w="6900672"/>
              </a:tblGrid>
              <a:tr h="387485">
                <a:tc>
                  <a:txBody>
                    <a:bodyPr/>
                    <a:lstStyle/>
                    <a:p>
                      <a:pPr algn="just" defTabSz="484867">
                        <a:defRPr b="0" sz="1800">
                          <a:solidFill>
                            <a:srgbClr val="000000"/>
                          </a:solidFill>
                        </a:defRPr>
                      </a:pPr>
                      <a:r>
                        <a:rPr sz="1400">
                          <a:solidFill>
                            <a:srgbClr val="FEFFFF"/>
                          </a:solidFill>
                          <a:latin typeface="Source Sans Pro"/>
                          <a:ea typeface="Source Sans Pro"/>
                          <a:cs typeface="Source Sans Pro"/>
                        </a:rPr>
                        <a:t>Type of Testing</a:t>
                      </a:r>
                    </a:p>
                  </a:txBody>
                  <a:tcPr marL="45720" marR="45720" marT="45720" marB="45720" anchor="t" anchorCtr="0" horzOverflow="overflow"/>
                </a:tc>
                <a:tc>
                  <a:txBody>
                    <a:bodyPr/>
                    <a:lstStyle/>
                    <a:p>
                      <a:pPr algn="just" defTabSz="484867">
                        <a:defRPr b="0" sz="1800">
                          <a:solidFill>
                            <a:srgbClr val="000000"/>
                          </a:solidFill>
                        </a:defRPr>
                      </a:pPr>
                      <a:r>
                        <a:rPr sz="1400">
                          <a:solidFill>
                            <a:srgbClr val="FEFFFF"/>
                          </a:solidFill>
                          <a:latin typeface="Source Sans Pro"/>
                          <a:ea typeface="Source Sans Pro"/>
                          <a:cs typeface="Source Sans Pro"/>
                        </a:rPr>
                        <a:t>Description</a:t>
                      </a:r>
                    </a:p>
                  </a:txBody>
                  <a:tcPr marL="45720" marR="45720" marT="45720" marB="45720" anchor="t" anchorCtr="0" horzOverflow="overflow"/>
                </a:tc>
              </a:tr>
              <a:tr h="541418">
                <a:tc>
                  <a:txBody>
                    <a:bodyPr/>
                    <a:lstStyle/>
                    <a:p>
                      <a:pPr algn="just" defTabSz="484867">
                        <a:defRPr sz="1800">
                          <a:solidFill>
                            <a:srgbClr val="000000"/>
                          </a:solidFill>
                        </a:defRPr>
                      </a:pPr>
                      <a:r>
                        <a:rPr sz="1400">
                          <a:latin typeface="Source Sans Pro"/>
                          <a:ea typeface="Source Sans Pro"/>
                          <a:cs typeface="Source Sans Pro"/>
                        </a:rPr>
                        <a:t>Functional Testing</a:t>
                      </a:r>
                    </a:p>
                  </a:txBody>
                  <a:tcPr marL="45720" marR="45720" marT="45720" marB="45720" anchor="t" anchorCtr="0" horzOverflow="overflow"/>
                </a:tc>
                <a:tc>
                  <a:txBody>
                    <a:bodyPr/>
                    <a:lstStyle/>
                    <a:p>
                      <a:pPr algn="just" defTabSz="685800">
                        <a:defRPr sz="1800">
                          <a:solidFill>
                            <a:srgbClr val="000000"/>
                          </a:solidFill>
                        </a:defRPr>
                      </a:pPr>
                      <a:r>
                        <a:rPr sz="1400">
                          <a:sym typeface="Arial"/>
                        </a:rPr>
                        <a:t>To verify and ensure that the Amboss System is as per the specifications intended for it. This also includes the integration requirements between Amboss platform and other  third party software. </a:t>
                      </a:r>
                    </a:p>
                  </a:txBody>
                  <a:tcPr marL="45720" marR="45720" marT="45720" marB="45720" anchor="t" anchorCtr="0" horzOverflow="overflow"/>
                </a:tc>
              </a:tr>
              <a:tr h="987290">
                <a:tc>
                  <a:txBody>
                    <a:bodyPr/>
                    <a:lstStyle/>
                    <a:p>
                      <a:pPr algn="just" defTabSz="484867">
                        <a:defRPr sz="1800">
                          <a:solidFill>
                            <a:srgbClr val="000000"/>
                          </a:solidFill>
                        </a:defRPr>
                      </a:pPr>
                      <a:r>
                        <a:rPr sz="1400">
                          <a:solidFill>
                            <a:srgbClr val="323232"/>
                          </a:solidFill>
                          <a:latin typeface="Source Sans Pro"/>
                          <a:ea typeface="Source Sans Pro"/>
                          <a:cs typeface="Source Sans Pro"/>
                        </a:rPr>
                        <a:t>Test Automation</a:t>
                      </a:r>
                    </a:p>
                  </a:txBody>
                  <a:tcPr marL="45720" marR="45720" marT="45720" marB="45720" anchor="t" anchorCtr="0" horzOverflow="overflow"/>
                </a:tc>
                <a:tc>
                  <a:txBody>
                    <a:bodyPr/>
                    <a:lstStyle/>
                    <a:p>
                      <a:pPr algn="just" defTabSz="685800">
                        <a:defRPr sz="1400">
                          <a:solidFill>
                            <a:srgbClr val="000000"/>
                          </a:solidFill>
                          <a:latin typeface="Source Sans Pro"/>
                          <a:ea typeface="Source Sans Pro"/>
                          <a:cs typeface="Source Sans Pro"/>
                        </a:defRPr>
                      </a:pPr>
                      <a:r>
                        <a:t>To control the execution of tests and the comparison of actual outcomes with predicted outcomes. Automation will be done using </a:t>
                      </a:r>
                      <a:r>
                        <a:rPr b="1"/>
                        <a:t>page object model (POM)</a:t>
                      </a:r>
                      <a:r>
                        <a:t> with page factor.For web, Selenium webdriver and testNG.For mobile, appium and Selenium web driver. There will be continuous Integration  using Jenkin Tool. </a:t>
                      </a:r>
                    </a:p>
                  </a:txBody>
                  <a:tcPr marL="45720" marR="45720" marT="45720" marB="45720" anchor="t" anchorCtr="0" horzOverflow="overflow"/>
                </a:tc>
              </a:tr>
              <a:tr h="987290">
                <a:tc>
                  <a:txBody>
                    <a:bodyPr/>
                    <a:lstStyle/>
                    <a:p>
                      <a:pPr algn="just" defTabSz="484867">
                        <a:defRPr sz="1800">
                          <a:solidFill>
                            <a:srgbClr val="000000"/>
                          </a:solidFill>
                        </a:defRPr>
                      </a:pPr>
                      <a:r>
                        <a:rPr sz="1400">
                          <a:latin typeface="Source Sans Pro"/>
                          <a:ea typeface="Source Sans Pro"/>
                          <a:cs typeface="Source Sans Pro"/>
                        </a:rPr>
                        <a:t>Compatibility</a:t>
                      </a:r>
                    </a:p>
                  </a:txBody>
                  <a:tcPr marL="45720" marR="45720" marT="45720" marB="45720" anchor="t" anchorCtr="0" horzOverflow="overflow"/>
                </a:tc>
                <a:tc>
                  <a:txBody>
                    <a:bodyPr/>
                    <a:lstStyle/>
                    <a:p>
                      <a:pPr algn="just" defTabSz="685800">
                        <a:defRPr sz="1400">
                          <a:solidFill>
                            <a:srgbClr val="000000"/>
                          </a:solidFill>
                          <a:latin typeface="Source Sans Pro"/>
                          <a:ea typeface="Source Sans Pro"/>
                          <a:cs typeface="Source Sans Pro"/>
                        </a:defRPr>
                      </a:pPr>
                      <a:r>
                        <a:t>To ensure compatibility of the webpages built, across multiple web browsers and  O/S. UI level validation will be performed on OS-Browser combinations (OS - Windows 10 &amp; MAC and Browsers - IE-11 &amp; above versions, FF (latest), Safari (latest) &amp; Chrome (latest)).</a:t>
                      </a:r>
                    </a:p>
                  </a:txBody>
                  <a:tcPr marL="45720" marR="45720" marT="45720" marB="45720" anchor="t" anchorCtr="0" horzOverflow="overflow"/>
                </a:tc>
              </a:tr>
              <a:tr h="764354">
                <a:tc>
                  <a:txBody>
                    <a:bodyPr/>
                    <a:lstStyle/>
                    <a:p>
                      <a:pPr algn="just" defTabSz="685800">
                        <a:defRPr sz="1800">
                          <a:solidFill>
                            <a:srgbClr val="000000"/>
                          </a:solidFill>
                        </a:defRPr>
                      </a:pPr>
                      <a:r>
                        <a:rPr sz="1400">
                          <a:latin typeface="Source Sans Pro"/>
                          <a:ea typeface="Source Sans Pro"/>
                          <a:cs typeface="Source Sans Pro"/>
                        </a:rPr>
                        <a:t>Performance</a:t>
                      </a:r>
                    </a:p>
                  </a:txBody>
                  <a:tcPr marL="45720" marR="45720" marT="45720" marB="45720" anchor="t" anchorCtr="0" horzOverflow="overflow"/>
                </a:tc>
                <a:tc>
                  <a:txBody>
                    <a:bodyPr/>
                    <a:lstStyle/>
                    <a:p>
                      <a:pPr algn="just" defTabSz="685800">
                        <a:defRPr sz="1800">
                          <a:solidFill>
                            <a:srgbClr val="000000"/>
                          </a:solidFill>
                        </a:defRPr>
                      </a:pPr>
                      <a:r>
                        <a:rPr sz="1400">
                          <a:latin typeface="Source Sans Pro"/>
                          <a:ea typeface="Source Sans Pro"/>
                          <a:cs typeface="Source Sans Pro"/>
                        </a:rPr>
                        <a:t>To verify and ensure that the Amboss applications works under maximum user loads. The business scenarios will be provided by the business stakeholders that will be benchmarked.</a:t>
                      </a:r>
                    </a:p>
                  </a:txBody>
                  <a:tcPr marL="45720" marR="45720" marT="45720" marB="45720" anchor="t" anchorCtr="0" horzOverflow="overflow"/>
                </a:tc>
              </a:tr>
              <a:tr h="764354">
                <a:tc>
                  <a:txBody>
                    <a:bodyPr/>
                    <a:lstStyle/>
                    <a:p>
                      <a:pPr algn="just" defTabSz="484867">
                        <a:defRPr sz="1800">
                          <a:solidFill>
                            <a:srgbClr val="000000"/>
                          </a:solidFill>
                        </a:defRPr>
                      </a:pPr>
                      <a:r>
                        <a:rPr sz="1400">
                          <a:latin typeface="Source Sans Pro"/>
                          <a:ea typeface="Source Sans Pro"/>
                          <a:cs typeface="Source Sans Pro"/>
                        </a:rPr>
                        <a:t>Application Security</a:t>
                      </a:r>
                    </a:p>
                  </a:txBody>
                  <a:tcPr marL="45720" marR="45720" marT="45720" marB="45720" anchor="t" anchorCtr="0" horzOverflow="overflow"/>
                </a:tc>
                <a:tc>
                  <a:txBody>
                    <a:bodyPr/>
                    <a:lstStyle/>
                    <a:p>
                      <a:pPr algn="just" defTabSz="685800">
                        <a:defRPr sz="1400">
                          <a:solidFill>
                            <a:srgbClr val="000000"/>
                          </a:solidFill>
                          <a:latin typeface="Source Sans Pro"/>
                          <a:ea typeface="Source Sans Pro"/>
                          <a:cs typeface="Source Sans Pro"/>
                        </a:defRPr>
                      </a:pPr>
                      <a:r>
                        <a:t>To reveal flaws in the security mechanism of the system, that protect data and maintain functionality as intended</a:t>
                      </a:r>
                    </a:p>
                  </a:txBody>
                  <a:tcPr marL="45720" marR="45720" marT="45720" marB="45720" anchor="t" anchorCtr="0" horzOverflow="overflow"/>
                </a:tc>
              </a:tr>
              <a:tr h="541418">
                <a:tc>
                  <a:txBody>
                    <a:bodyPr/>
                    <a:lstStyle/>
                    <a:p>
                      <a:pPr algn="just" defTabSz="484867">
                        <a:defRPr sz="1800">
                          <a:solidFill>
                            <a:srgbClr val="000000"/>
                          </a:solidFill>
                        </a:defRPr>
                      </a:pPr>
                      <a:r>
                        <a:rPr sz="1400">
                          <a:latin typeface="Source Sans Pro"/>
                          <a:ea typeface="Source Sans Pro"/>
                          <a:cs typeface="Source Sans Pro"/>
                        </a:rPr>
                        <a:t>System Integration</a:t>
                      </a:r>
                    </a:p>
                  </a:txBody>
                  <a:tcPr marL="45720" marR="45720" marT="45720" marB="45720" anchor="t" anchorCtr="0" horzOverflow="overflow"/>
                </a:tc>
                <a:tc>
                  <a:txBody>
                    <a:bodyPr/>
                    <a:lstStyle/>
                    <a:p>
                      <a:pPr algn="just" defTabSz="685800">
                        <a:defRPr sz="1400">
                          <a:solidFill>
                            <a:srgbClr val="000000"/>
                          </a:solidFill>
                          <a:latin typeface="Source Sans Pro"/>
                          <a:ea typeface="Source Sans Pro"/>
                          <a:cs typeface="Source Sans Pro"/>
                        </a:defRPr>
                      </a:pPr>
                      <a:r>
                        <a:t>To verify end to end scenarios including interfaces</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Title 1"/>
          <p:cNvSpPr txBox="1"/>
          <p:nvPr>
            <p:ph type="title"/>
          </p:nvPr>
        </p:nvSpPr>
        <p:spPr>
          <a:xfrm>
            <a:off x="628650" y="219365"/>
            <a:ext cx="5768105" cy="492631"/>
          </a:xfrm>
          <a:prstGeom prst="rect">
            <a:avLst/>
          </a:prstGeom>
        </p:spPr>
        <p:txBody>
          <a:bodyPr/>
          <a:lstStyle>
            <a:lvl1pPr algn="ctr">
              <a:defRPr sz="2400">
                <a:solidFill>
                  <a:schemeClr val="accent2">
                    <a:lumOff val="-8980"/>
                  </a:schemeClr>
                </a:solidFill>
                <a:latin typeface="Arial"/>
                <a:ea typeface="Arial"/>
                <a:cs typeface="Arial"/>
                <a:sym typeface="Arial"/>
              </a:defRPr>
            </a:lvl1pPr>
          </a:lstStyle>
          <a:p>
            <a:pPr/>
            <a:r>
              <a:t>High Level Plan</a:t>
            </a:r>
          </a:p>
        </p:txBody>
      </p:sp>
      <p:graphicFrame>
        <p:nvGraphicFramePr>
          <p:cNvPr id="111" name="Table 3"/>
          <p:cNvGraphicFramePr/>
          <p:nvPr/>
        </p:nvGraphicFramePr>
        <p:xfrm>
          <a:off x="89078" y="1077531"/>
          <a:ext cx="8915403" cy="3367469"/>
        </p:xfrm>
        <a:graphic xmlns:a="http://schemas.openxmlformats.org/drawingml/2006/main">
          <a:graphicData uri="http://schemas.openxmlformats.org/drawingml/2006/table">
            <a:tbl>
              <a:tblPr firstCol="0" firstRow="1" lastCol="0" lastRow="0" bandCol="0" bandRow="1" rtl="0">
                <a:tableStyleId>{CF821DB8-F4EB-4A41-A1BA-3FCAFE7338EE}</a:tableStyleId>
              </a:tblPr>
              <a:tblGrid>
                <a:gridCol w="1507901"/>
                <a:gridCol w="675068"/>
                <a:gridCol w="748048"/>
                <a:gridCol w="748048"/>
                <a:gridCol w="748048"/>
                <a:gridCol w="748048"/>
                <a:gridCol w="748048"/>
                <a:gridCol w="748048"/>
                <a:gridCol w="748048"/>
                <a:gridCol w="748048"/>
              </a:tblGrid>
              <a:tr h="370840">
                <a:tc>
                  <a:txBody>
                    <a:bodyPr/>
                    <a:lstStyle/>
                    <a:p>
                      <a:pPr algn="l" defTabSz="484867">
                        <a:defRPr b="0" sz="1800">
                          <a:solidFill>
                            <a:srgbClr val="000000"/>
                          </a:solidFill>
                        </a:defRPr>
                      </a:pPr>
                      <a:r>
                        <a:rPr b="1" sz="1600">
                          <a:solidFill>
                            <a:srgbClr val="FEFFFF"/>
                          </a:solidFill>
                          <a:latin typeface="+mj-lt"/>
                          <a:ea typeface="+mj-ea"/>
                          <a:cs typeface="+mj-cs"/>
                          <a:sym typeface="Calibri"/>
                        </a:rPr>
                        <a:t>Activities</a:t>
                      </a:r>
                    </a:p>
                  </a:txBody>
                  <a:tcPr marL="45720" marR="45720" marT="45720" marB="45720" anchor="t" anchorCtr="0" horzOverflow="overflow">
                    <a:lnL w="25400">
                      <a:solidFill>
                        <a:srgbClr val="000000"/>
                      </a:solidFill>
                      <a:miter lim="400000"/>
                    </a:lnL>
                    <a:lnT w="25400">
                      <a:solidFill>
                        <a:srgbClr val="000000"/>
                      </a:solidFill>
                      <a:miter lim="400000"/>
                    </a:lnT>
                  </a:tcPr>
                </a:tc>
                <a:tc gridSpan="9">
                  <a:txBody>
                    <a:bodyPr/>
                    <a:lstStyle/>
                    <a:p>
                      <a:pPr algn="ctr" defTabSz="484867">
                        <a:defRPr b="0" sz="1800">
                          <a:solidFill>
                            <a:srgbClr val="000000"/>
                          </a:solidFill>
                        </a:defRPr>
                      </a:pPr>
                      <a:r>
                        <a:rPr b="1" sz="1600">
                          <a:solidFill>
                            <a:srgbClr val="FEFFFF"/>
                          </a:solidFill>
                          <a:latin typeface="+mj-lt"/>
                          <a:ea typeface="+mj-ea"/>
                          <a:cs typeface="+mj-cs"/>
                          <a:sym typeface="Calibri"/>
                        </a:rPr>
                        <a:t>Phase</a:t>
                      </a:r>
                    </a:p>
                  </a:txBody>
                  <a:tcPr marL="45720" marR="45720" marT="45720" marB="45720" anchor="ctr" anchorCtr="0" horzOverflow="overflow">
                    <a:lnT w="25400">
                      <a:solidFill>
                        <a:srgbClr val="000000"/>
                      </a:solidFill>
                      <a:miter lim="400000"/>
                    </a:lnT>
                  </a:tcPr>
                </a:tc>
                <a:tc hMerge="1">
                  <a:tcPr/>
                </a:tc>
                <a:tc hMerge="1">
                  <a:tcPr/>
                </a:tc>
                <a:tc hMerge="1">
                  <a:tcPr/>
                </a:tc>
                <a:tc hMerge="1">
                  <a:tcPr/>
                </a:tc>
                <a:tc hMerge="1">
                  <a:tcPr/>
                </a:tc>
                <a:tc hMerge="1">
                  <a:tcPr/>
                </a:tc>
                <a:tc hMerge="1">
                  <a:tcPr/>
                </a:tc>
                <a:tc hMerge="1">
                  <a:tcPr/>
                </a:tc>
              </a:tr>
              <a:tr h="370840">
                <a:tc>
                  <a:txBody>
                    <a:bodyPr/>
                    <a:lstStyle/>
                    <a:p>
                      <a:pPr algn="l" defTabSz="484867">
                        <a:defRPr sz="1200">
                          <a:latin typeface="+mj-lt"/>
                          <a:ea typeface="+mj-ea"/>
                          <a:cs typeface="+mj-cs"/>
                          <a:sym typeface="Calibri"/>
                        </a:defRPr>
                      </a:pPr>
                    </a:p>
                  </a:txBody>
                  <a:tcPr marL="45720" marR="45720" marT="45720" marB="45720" anchor="t" anchorCtr="0" horzOverflow="overflow">
                    <a:lnL w="25400">
                      <a:solidFill>
                        <a:srgbClr val="000000"/>
                      </a:solidFill>
                      <a:miter lim="400000"/>
                    </a:lnL>
                  </a:tcPr>
                </a:tc>
                <a:tc>
                  <a:txBody>
                    <a:bodyPr/>
                    <a:lstStyle/>
                    <a:p>
                      <a:pPr algn="ctr" defTabSz="484867">
                        <a:defRPr sz="1800">
                          <a:solidFill>
                            <a:srgbClr val="000000"/>
                          </a:solidFill>
                        </a:defRPr>
                      </a:pPr>
                      <a:r>
                        <a:rPr sz="1200">
                          <a:solidFill>
                            <a:srgbClr val="323232"/>
                          </a:solidFill>
                          <a:latin typeface="+mj-lt"/>
                          <a:ea typeface="+mj-ea"/>
                          <a:cs typeface="+mj-cs"/>
                          <a:sym typeface="Calibri"/>
                        </a:rPr>
                        <a:t>Sprint 1</a:t>
                      </a:r>
                    </a:p>
                  </a:txBody>
                  <a:tcPr marL="45720" marR="45720" marT="45720" marB="45720" anchor="ctr" anchorCtr="0" horzOverflow="overflow">
                    <a:lnB w="12700">
                      <a:solidFill>
                        <a:srgbClr val="000000"/>
                      </a:solidFill>
                    </a:lnB>
                  </a:tcPr>
                </a:tc>
                <a:tc>
                  <a:txBody>
                    <a:bodyPr/>
                    <a:lstStyle/>
                    <a:p>
                      <a:pPr algn="ctr" defTabSz="484867">
                        <a:defRPr sz="1800">
                          <a:solidFill>
                            <a:srgbClr val="000000"/>
                          </a:solidFill>
                        </a:defRPr>
                      </a:pPr>
                      <a:r>
                        <a:rPr sz="1200">
                          <a:solidFill>
                            <a:srgbClr val="323232"/>
                          </a:solidFill>
                          <a:latin typeface="+mj-lt"/>
                          <a:ea typeface="+mj-ea"/>
                          <a:cs typeface="+mj-cs"/>
                          <a:sym typeface="Calibri"/>
                        </a:rPr>
                        <a:t>Sprint 2</a:t>
                      </a:r>
                    </a:p>
                  </a:txBody>
                  <a:tcPr marL="45720" marR="45720" marT="45720" marB="45720" anchor="ctr" anchorCtr="0" horzOverflow="overflow">
                    <a:lnB w="12700">
                      <a:solidFill>
                        <a:srgbClr val="000000"/>
                      </a:solidFill>
                    </a:lnB>
                  </a:tcPr>
                </a:tc>
                <a:tc>
                  <a:txBody>
                    <a:bodyPr/>
                    <a:lstStyle/>
                    <a:p>
                      <a:pPr algn="ctr" defTabSz="484867">
                        <a:defRPr sz="1800">
                          <a:solidFill>
                            <a:srgbClr val="000000"/>
                          </a:solidFill>
                        </a:defRPr>
                      </a:pPr>
                      <a:r>
                        <a:rPr sz="1200">
                          <a:solidFill>
                            <a:srgbClr val="323232"/>
                          </a:solidFill>
                          <a:latin typeface="+mj-lt"/>
                          <a:ea typeface="+mj-ea"/>
                          <a:cs typeface="+mj-cs"/>
                          <a:sym typeface="Calibri"/>
                        </a:rPr>
                        <a:t>Sprint 3</a:t>
                      </a:r>
                    </a:p>
                  </a:txBody>
                  <a:tcPr marL="45720" marR="45720" marT="45720" marB="45720" anchor="ctr" anchorCtr="0" horzOverflow="overflow">
                    <a:lnB w="12700">
                      <a:solidFill>
                        <a:srgbClr val="000000"/>
                      </a:solidFill>
                    </a:lnB>
                  </a:tcPr>
                </a:tc>
                <a:tc>
                  <a:txBody>
                    <a:bodyPr/>
                    <a:lstStyle/>
                    <a:p>
                      <a:pPr algn="ctr" defTabSz="484867">
                        <a:defRPr sz="1800">
                          <a:solidFill>
                            <a:srgbClr val="000000"/>
                          </a:solidFill>
                        </a:defRPr>
                      </a:pPr>
                      <a:r>
                        <a:rPr sz="1200">
                          <a:solidFill>
                            <a:srgbClr val="323232"/>
                          </a:solidFill>
                          <a:latin typeface="+mj-lt"/>
                          <a:ea typeface="+mj-ea"/>
                          <a:cs typeface="+mj-cs"/>
                          <a:sym typeface="Calibri"/>
                        </a:rPr>
                        <a:t>Sprint 4</a:t>
                      </a:r>
                    </a:p>
                  </a:txBody>
                  <a:tcPr marL="45720" marR="45720" marT="45720" marB="45720" anchor="ctr" anchorCtr="0" horzOverflow="overflow">
                    <a:lnB w="12700">
                      <a:solidFill>
                        <a:srgbClr val="000000"/>
                      </a:solidFill>
                    </a:lnB>
                  </a:tcPr>
                </a:tc>
                <a:tc>
                  <a:txBody>
                    <a:bodyPr/>
                    <a:lstStyle/>
                    <a:p>
                      <a:pPr algn="ctr" defTabSz="484867">
                        <a:defRPr sz="1800">
                          <a:solidFill>
                            <a:srgbClr val="000000"/>
                          </a:solidFill>
                        </a:defRPr>
                      </a:pPr>
                      <a:r>
                        <a:rPr sz="1200">
                          <a:solidFill>
                            <a:srgbClr val="323232"/>
                          </a:solidFill>
                          <a:latin typeface="+mj-lt"/>
                          <a:ea typeface="+mj-ea"/>
                          <a:cs typeface="+mj-cs"/>
                          <a:sym typeface="Calibri"/>
                        </a:rPr>
                        <a:t>Sprint 5</a:t>
                      </a:r>
                    </a:p>
                  </a:txBody>
                  <a:tcPr marL="45720" marR="45720" marT="45720" marB="45720" anchor="ctr" anchorCtr="0" horzOverflow="overflow">
                    <a:lnB w="12700">
                      <a:solidFill>
                        <a:srgbClr val="000000"/>
                      </a:solidFill>
                    </a:lnB>
                  </a:tcPr>
                </a:tc>
                <a:tc>
                  <a:txBody>
                    <a:bodyPr/>
                    <a:lstStyle/>
                    <a:p>
                      <a:pPr algn="ctr" defTabSz="484867">
                        <a:defRPr sz="1800">
                          <a:solidFill>
                            <a:srgbClr val="000000"/>
                          </a:solidFill>
                        </a:defRPr>
                      </a:pPr>
                      <a:r>
                        <a:rPr sz="1200">
                          <a:solidFill>
                            <a:srgbClr val="323232"/>
                          </a:solidFill>
                          <a:latin typeface="+mj-lt"/>
                          <a:ea typeface="+mj-ea"/>
                          <a:cs typeface="+mj-cs"/>
                          <a:sym typeface="Calibri"/>
                        </a:rPr>
                        <a:t>Sprint 6</a:t>
                      </a:r>
                    </a:p>
                  </a:txBody>
                  <a:tcPr marL="45720" marR="45720" marT="45720" marB="45720" anchor="ctr" anchorCtr="0" horzOverflow="overflow">
                    <a:lnB w="12700">
                      <a:solidFill>
                        <a:srgbClr val="000000"/>
                      </a:solidFill>
                    </a:lnB>
                  </a:tcPr>
                </a:tc>
                <a:tc>
                  <a:txBody>
                    <a:bodyPr/>
                    <a:lstStyle/>
                    <a:p>
                      <a:pPr algn="ctr" defTabSz="484867">
                        <a:defRPr sz="1800">
                          <a:solidFill>
                            <a:srgbClr val="000000"/>
                          </a:solidFill>
                        </a:defRPr>
                      </a:pPr>
                      <a:r>
                        <a:rPr sz="1200">
                          <a:solidFill>
                            <a:srgbClr val="323232"/>
                          </a:solidFill>
                          <a:latin typeface="+mj-lt"/>
                          <a:ea typeface="+mj-ea"/>
                          <a:cs typeface="+mj-cs"/>
                          <a:sym typeface="Calibri"/>
                        </a:rPr>
                        <a:t>Sprint 7</a:t>
                      </a:r>
                    </a:p>
                  </a:txBody>
                  <a:tcPr marL="45720" marR="45720" marT="45720" marB="45720" anchor="ctr" anchorCtr="0" horzOverflow="overflow">
                    <a:lnB w="12700">
                      <a:solidFill>
                        <a:srgbClr val="000000"/>
                      </a:solidFill>
                    </a:lnB>
                  </a:tcPr>
                </a:tc>
                <a:tc>
                  <a:txBody>
                    <a:bodyPr/>
                    <a:lstStyle/>
                    <a:p>
                      <a:pPr algn="ctr" defTabSz="484867">
                        <a:defRPr sz="1800">
                          <a:solidFill>
                            <a:srgbClr val="000000"/>
                          </a:solidFill>
                        </a:defRPr>
                      </a:pPr>
                      <a:r>
                        <a:rPr sz="1200">
                          <a:solidFill>
                            <a:srgbClr val="323232"/>
                          </a:solidFill>
                          <a:latin typeface="+mj-lt"/>
                          <a:ea typeface="+mj-ea"/>
                          <a:cs typeface="+mj-cs"/>
                          <a:sym typeface="Calibri"/>
                        </a:rPr>
                        <a:t>Sprint 8</a:t>
                      </a:r>
                    </a:p>
                  </a:txBody>
                  <a:tcPr marL="45720" marR="45720" marT="45720" marB="45720" anchor="ctr" anchorCtr="0" horzOverflow="overflow">
                    <a:lnB w="12700">
                      <a:solidFill>
                        <a:srgbClr val="000000"/>
                      </a:solidFill>
                    </a:lnB>
                  </a:tcPr>
                </a:tc>
                <a:tc>
                  <a:txBody>
                    <a:bodyPr/>
                    <a:lstStyle/>
                    <a:p>
                      <a:pPr algn="ctr" defTabSz="484867">
                        <a:defRPr sz="1800">
                          <a:solidFill>
                            <a:srgbClr val="000000"/>
                          </a:solidFill>
                        </a:defRPr>
                      </a:pPr>
                      <a:r>
                        <a:rPr sz="1200">
                          <a:solidFill>
                            <a:srgbClr val="323232"/>
                          </a:solidFill>
                          <a:latin typeface="+mj-lt"/>
                          <a:ea typeface="+mj-ea"/>
                          <a:cs typeface="+mj-cs"/>
                          <a:sym typeface="Calibri"/>
                        </a:rPr>
                        <a:t>Continue</a:t>
                      </a:r>
                    </a:p>
                  </a:txBody>
                  <a:tcPr marL="45720" marR="45720" marT="45720" marB="45720" anchor="ctr" anchorCtr="0" horzOverflow="overflow">
                    <a:lnR w="25400">
                      <a:solidFill>
                        <a:srgbClr val="000000"/>
                      </a:solidFill>
                      <a:miter lim="400000"/>
                    </a:lnR>
                    <a:lnB w="12700">
                      <a:solidFill>
                        <a:srgbClr val="000000"/>
                      </a:solidFill>
                    </a:lnB>
                  </a:tcPr>
                </a:tc>
              </a:tr>
              <a:tr h="370840">
                <a:tc>
                  <a:txBody>
                    <a:bodyPr/>
                    <a:lstStyle/>
                    <a:p>
                      <a:pPr algn="l" defTabSz="484867">
                        <a:defRPr sz="1800">
                          <a:solidFill>
                            <a:srgbClr val="000000"/>
                          </a:solidFill>
                        </a:defRPr>
                      </a:pPr>
                      <a:r>
                        <a:rPr b="1" sz="1200">
                          <a:solidFill>
                            <a:srgbClr val="323232"/>
                          </a:solidFill>
                          <a:latin typeface="+mj-lt"/>
                          <a:ea typeface="+mj-ea"/>
                          <a:cs typeface="+mj-cs"/>
                          <a:sym typeface="Calibri"/>
                        </a:rPr>
                        <a:t>Development</a:t>
                      </a:r>
                    </a:p>
                  </a:txBody>
                  <a:tcPr marL="45720" marR="45720" marT="45720" marB="45720" anchor="ctr" anchorCtr="0" horzOverflow="overflow">
                    <a:lnL w="25400">
                      <a:solidFill>
                        <a:srgbClr val="000000"/>
                      </a:solidFill>
                      <a:miter lim="400000"/>
                    </a:lnL>
                    <a:lnR w="12700">
                      <a:solidFill>
                        <a:srgbClr val="000000"/>
                      </a:solidFill>
                    </a:lnR>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DCF6C9"/>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DCF6C9"/>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DCF6C9"/>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DCF6C9"/>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DCF6C9"/>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DCF6C9"/>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DCF6C9"/>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DCF6C9"/>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DCF6C9"/>
                    </a:solidFill>
                  </a:tcPr>
                </a:tc>
              </a:tr>
              <a:tr h="370840">
                <a:tc>
                  <a:txBody>
                    <a:bodyPr/>
                    <a:lstStyle/>
                    <a:p>
                      <a:pPr algn="l" defTabSz="484867">
                        <a:defRPr sz="1800">
                          <a:solidFill>
                            <a:srgbClr val="000000"/>
                          </a:solidFill>
                        </a:defRPr>
                      </a:pPr>
                      <a:r>
                        <a:rPr b="1" sz="1200">
                          <a:solidFill>
                            <a:srgbClr val="323232"/>
                          </a:solidFill>
                          <a:latin typeface="+mj-lt"/>
                          <a:ea typeface="+mj-ea"/>
                          <a:cs typeface="+mj-cs"/>
                          <a:sym typeface="Calibri"/>
                        </a:rPr>
                        <a:t>Functional Testing</a:t>
                      </a:r>
                    </a:p>
                  </a:txBody>
                  <a:tcPr marL="45720" marR="45720" marT="45720" marB="45720" anchor="ctr" anchorCtr="0" horzOverflow="overflow">
                    <a:lnL w="25400">
                      <a:solidFill>
                        <a:srgbClr val="000000"/>
                      </a:solidFill>
                      <a:miter lim="400000"/>
                    </a:lnL>
                    <a:lnR w="12700">
                      <a:solidFill>
                        <a:srgbClr val="000000"/>
                      </a:solidFill>
                    </a:lnR>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E8D3EF"/>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E8D3EF"/>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E8D3EF"/>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E8D3EF"/>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E8D3EF"/>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E8D3EF"/>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E8D3EF"/>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E8D3EF"/>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E8D3EF"/>
                    </a:solidFill>
                  </a:tcPr>
                </a:tc>
              </a:tr>
              <a:tr h="400749">
                <a:tc>
                  <a:txBody>
                    <a:bodyPr/>
                    <a:lstStyle/>
                    <a:p>
                      <a:pPr algn="l" defTabSz="914400">
                        <a:defRPr sz="1800">
                          <a:solidFill>
                            <a:srgbClr val="000000"/>
                          </a:solidFill>
                        </a:defRPr>
                      </a:pPr>
                      <a:r>
                        <a:rPr b="1" sz="1200">
                          <a:solidFill>
                            <a:srgbClr val="323232"/>
                          </a:solidFill>
                          <a:latin typeface="+mj-lt"/>
                          <a:ea typeface="+mj-ea"/>
                          <a:cs typeface="+mj-cs"/>
                          <a:sym typeface="Calibri"/>
                        </a:rPr>
                        <a:t>Test Automation</a:t>
                      </a:r>
                    </a:p>
                  </a:txBody>
                  <a:tcPr marL="45720" marR="45720" marT="45720" marB="45720" anchor="ctr" anchorCtr="0" horzOverflow="overflow">
                    <a:lnL w="25400">
                      <a:solidFill>
                        <a:srgbClr val="000000"/>
                      </a:solidFill>
                      <a:miter lim="400000"/>
                    </a:lnL>
                    <a:lnR w="12700">
                      <a:solidFill>
                        <a:srgbClr val="000000"/>
                      </a:solidFill>
                    </a:lnR>
                  </a:tcPr>
                </a:tc>
                <a:tc>
                  <a:txBody>
                    <a:bodyPr/>
                    <a:lstStyle/>
                    <a:p>
                      <a:pPr algn="l" defTabSz="484867">
                        <a:defRPr sz="1200">
                          <a:solidFill>
                            <a:schemeClr val="accent3">
                              <a:satOff val="-10582"/>
                              <a:lumOff val="13823"/>
                            </a:schemeClr>
                          </a:solidFill>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5">
                        <a:lumOff val="8676"/>
                      </a:schemeClr>
                    </a:solidFill>
                  </a:tcPr>
                </a:tc>
                <a:tc>
                  <a:txBody>
                    <a:bodyPr/>
                    <a:lstStyle/>
                    <a:p>
                      <a:pPr algn="l" defTabSz="484867">
                        <a:defRPr sz="1200">
                          <a:solidFill>
                            <a:schemeClr val="accent3">
                              <a:satOff val="-10582"/>
                              <a:lumOff val="13823"/>
                            </a:schemeClr>
                          </a:solidFill>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5">
                        <a:lumOff val="8676"/>
                      </a:schemeClr>
                    </a:solidFill>
                  </a:tcPr>
                </a:tc>
                <a:tc>
                  <a:txBody>
                    <a:bodyPr/>
                    <a:lstStyle/>
                    <a:p>
                      <a:pPr algn="l" defTabSz="484867">
                        <a:defRPr sz="900">
                          <a:solidFill>
                            <a:schemeClr val="accent3">
                              <a:satOff val="-10582"/>
                              <a:lumOff val="13823"/>
                            </a:schemeClr>
                          </a:solidFill>
                          <a:sym typeface="Arial"/>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5">
                        <a:lumOff val="8676"/>
                      </a:schemeClr>
                    </a:solidFill>
                  </a:tcPr>
                </a:tc>
                <a:tc>
                  <a:txBody>
                    <a:bodyPr/>
                    <a:lstStyle/>
                    <a:p>
                      <a:pPr algn="l" defTabSz="484867">
                        <a:defRPr sz="900">
                          <a:solidFill>
                            <a:schemeClr val="accent3">
                              <a:satOff val="-10582"/>
                              <a:lumOff val="13823"/>
                            </a:schemeClr>
                          </a:solidFill>
                          <a:sym typeface="Arial"/>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5">
                        <a:lumOff val="8676"/>
                      </a:schemeClr>
                    </a:solidFill>
                  </a:tcPr>
                </a:tc>
                <a:tc>
                  <a:txBody>
                    <a:bodyPr/>
                    <a:lstStyle/>
                    <a:p>
                      <a:pPr algn="l" defTabSz="484867">
                        <a:defRPr sz="1200">
                          <a:solidFill>
                            <a:schemeClr val="accent3">
                              <a:satOff val="-10582"/>
                              <a:lumOff val="13823"/>
                            </a:schemeClr>
                          </a:solidFill>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5">
                        <a:lumOff val="8676"/>
                      </a:schemeClr>
                    </a:solidFill>
                  </a:tcPr>
                </a:tc>
                <a:tc>
                  <a:txBody>
                    <a:bodyPr/>
                    <a:lstStyle/>
                    <a:p>
                      <a:pPr algn="l" defTabSz="484867">
                        <a:defRPr sz="1200">
                          <a:solidFill>
                            <a:schemeClr val="accent3">
                              <a:satOff val="-10582"/>
                              <a:lumOff val="13823"/>
                            </a:schemeClr>
                          </a:solidFill>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5">
                        <a:lumOff val="8676"/>
                      </a:schemeClr>
                    </a:solidFill>
                  </a:tcPr>
                </a:tc>
                <a:tc>
                  <a:txBody>
                    <a:bodyPr/>
                    <a:lstStyle/>
                    <a:p>
                      <a:pPr algn="l" defTabSz="484867">
                        <a:defRPr sz="1200">
                          <a:solidFill>
                            <a:schemeClr val="accent3">
                              <a:satOff val="-10582"/>
                              <a:lumOff val="13823"/>
                            </a:schemeClr>
                          </a:solidFill>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5">
                        <a:lumOff val="8676"/>
                      </a:schemeClr>
                    </a:solidFill>
                  </a:tcPr>
                </a:tc>
                <a:tc>
                  <a:txBody>
                    <a:bodyPr/>
                    <a:lstStyle/>
                    <a:p>
                      <a:pPr algn="l" defTabSz="484867">
                        <a:defRPr sz="1200">
                          <a:solidFill>
                            <a:schemeClr val="accent3">
                              <a:satOff val="-10582"/>
                              <a:lumOff val="13823"/>
                            </a:schemeClr>
                          </a:solidFill>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5">
                        <a:lumOff val="8676"/>
                      </a:schemeClr>
                    </a:solidFill>
                  </a:tcPr>
                </a:tc>
                <a:tc>
                  <a:txBody>
                    <a:bodyPr/>
                    <a:lstStyle/>
                    <a:p>
                      <a:pPr algn="l" defTabSz="484867">
                        <a:defRPr sz="1200">
                          <a:solidFill>
                            <a:schemeClr val="accent3">
                              <a:satOff val="-10582"/>
                              <a:lumOff val="13823"/>
                            </a:schemeClr>
                          </a:solidFill>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chemeClr val="accent5">
                        <a:lumOff val="8676"/>
                      </a:schemeClr>
                    </a:solidFill>
                  </a:tcPr>
                </a:tc>
              </a:tr>
              <a:tr h="370840">
                <a:tc>
                  <a:txBody>
                    <a:bodyPr/>
                    <a:lstStyle/>
                    <a:p>
                      <a:pPr algn="l" defTabSz="484867">
                        <a:defRPr sz="1800">
                          <a:solidFill>
                            <a:srgbClr val="000000"/>
                          </a:solidFill>
                        </a:defRPr>
                      </a:pPr>
                      <a:r>
                        <a:rPr b="1" sz="1200">
                          <a:solidFill>
                            <a:srgbClr val="323232"/>
                          </a:solidFill>
                          <a:latin typeface="+mj-lt"/>
                          <a:ea typeface="+mj-ea"/>
                          <a:cs typeface="+mj-cs"/>
                          <a:sym typeface="Calibri"/>
                        </a:rPr>
                        <a:t>Performance Testing</a:t>
                      </a:r>
                    </a:p>
                  </a:txBody>
                  <a:tcPr marL="45720" marR="45720" marT="45720" marB="45720" anchor="ctr" anchorCtr="0" horzOverflow="overflow">
                    <a:lnL w="25400">
                      <a:solidFill>
                        <a:srgbClr val="000000"/>
                      </a:solidFill>
                      <a:miter lim="400000"/>
                    </a:lnL>
                    <a:lnR w="12700">
                      <a:solidFill>
                        <a:srgbClr val="000000"/>
                      </a:solidFill>
                    </a:lnR>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EFB6AA"/>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70840">
                <a:tc>
                  <a:txBody>
                    <a:bodyPr/>
                    <a:lstStyle/>
                    <a:p>
                      <a:pPr algn="l" defTabSz="484867">
                        <a:defRPr sz="1800">
                          <a:solidFill>
                            <a:srgbClr val="000000"/>
                          </a:solidFill>
                        </a:defRPr>
                      </a:pPr>
                      <a:r>
                        <a:rPr b="1" sz="1200">
                          <a:solidFill>
                            <a:srgbClr val="323232"/>
                          </a:solidFill>
                          <a:latin typeface="+mj-lt"/>
                          <a:ea typeface="+mj-ea"/>
                          <a:cs typeface="+mj-cs"/>
                          <a:sym typeface="Calibri"/>
                        </a:rPr>
                        <a:t>Security Testing</a:t>
                      </a:r>
                    </a:p>
                  </a:txBody>
                  <a:tcPr marL="45720" marR="45720" marT="45720" marB="45720" anchor="ctr" anchorCtr="0" horzOverflow="overflow">
                    <a:lnL w="25400">
                      <a:solidFill>
                        <a:srgbClr val="000000"/>
                      </a:solidFill>
                      <a:miter lim="400000"/>
                    </a:lnL>
                    <a:lnR w="12700">
                      <a:solidFill>
                        <a:srgbClr val="000000"/>
                      </a:solidFill>
                    </a:lnR>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38473"/>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370840">
                <a:tc>
                  <a:txBody>
                    <a:bodyPr/>
                    <a:lstStyle/>
                    <a:p>
                      <a:pPr algn="l" defTabSz="484867">
                        <a:defRPr sz="1800">
                          <a:solidFill>
                            <a:srgbClr val="000000"/>
                          </a:solidFill>
                        </a:defRPr>
                      </a:pPr>
                      <a:r>
                        <a:rPr b="1" sz="1200">
                          <a:solidFill>
                            <a:srgbClr val="323232"/>
                          </a:solidFill>
                          <a:latin typeface="+mj-lt"/>
                          <a:ea typeface="+mj-ea"/>
                          <a:cs typeface="+mj-cs"/>
                          <a:sym typeface="Calibri"/>
                        </a:rPr>
                        <a:t>Cross Browser Testing</a:t>
                      </a:r>
                    </a:p>
                  </a:txBody>
                  <a:tcPr marL="45720" marR="45720" marT="45720" marB="45720" anchor="ctr" anchorCtr="0" horzOverflow="overflow">
                    <a:lnL w="25400">
                      <a:solidFill>
                        <a:srgbClr val="000000"/>
                      </a:solidFill>
                      <a:miter lim="400000"/>
                    </a:lnL>
                    <a:lnR w="12700">
                      <a:solidFill>
                        <a:srgbClr val="000000"/>
                      </a:solidFill>
                    </a:lnR>
                    <a:lnB w="25400">
                      <a:solidFill>
                        <a:srgbClr val="000000"/>
                      </a:solidFill>
                      <a:miter lim="400000"/>
                    </a:lnB>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622A74"/>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622A74"/>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622A74"/>
                    </a:solid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84867">
                        <a:defRPr sz="1200">
                          <a:latin typeface="+mj-lt"/>
                          <a:ea typeface="+mj-ea"/>
                          <a:cs typeface="+mj-cs"/>
                          <a:sym typeface="Calibri"/>
                        </a:defRPr>
                      </a:pP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
        <p:nvSpPr>
          <p:cNvPr id="112" name="TextBox 4"/>
          <p:cNvSpPr txBox="1"/>
          <p:nvPr/>
        </p:nvSpPr>
        <p:spPr>
          <a:xfrm>
            <a:off x="304800" y="4622800"/>
            <a:ext cx="8610600" cy="11016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1400">
                <a:solidFill>
                  <a:srgbClr val="000000"/>
                </a:solidFill>
              </a:defRPr>
            </a:pPr>
            <a:r>
              <a:t>Please note that Automation Framework set up using page object model (POM) with page factor or BDD approach has to start in the same sprint.</a:t>
            </a:r>
          </a:p>
          <a:p>
            <a:pPr marL="285750" indent="-285750">
              <a:buSzPct val="100000"/>
              <a:buFont typeface="Arial"/>
              <a:buChar char="•"/>
              <a:defRPr sz="1400">
                <a:solidFill>
                  <a:srgbClr val="000000"/>
                </a:solidFill>
              </a:defRPr>
            </a:pPr>
            <a:r>
              <a:t>Automation of User Stories as part of Sprint will be on Priority. </a:t>
            </a:r>
          </a:p>
          <a:p>
            <a:pPr marL="285750" indent="-285750">
              <a:buSzPct val="100000"/>
              <a:buFont typeface="Arial"/>
              <a:buChar char="•"/>
              <a:defRPr sz="1400">
                <a:solidFill>
                  <a:srgbClr val="000000"/>
                </a:solidFill>
              </a:defRPr>
            </a:pPr>
            <a:r>
              <a:t>Agile software development with scrum implementation.</a:t>
            </a:r>
          </a:p>
          <a:p>
            <a:pPr marL="285750" indent="-285750">
              <a:buSzPct val="100000"/>
              <a:buFont typeface="Arial"/>
              <a:buChar char="•"/>
              <a:defRPr sz="1400">
                <a:solidFill>
                  <a:srgbClr val="000000"/>
                </a:solidFill>
              </a:defRPr>
            </a:pPr>
            <a:r>
              <a:t>Each sprint duration is 3 (Ideally vary from 2 to 4 weeks) weeks depending on the team.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Rectangle 73"/>
          <p:cNvSpPr txBox="1"/>
          <p:nvPr/>
        </p:nvSpPr>
        <p:spPr>
          <a:xfrm>
            <a:off x="231648" y="1027899"/>
            <a:ext cx="8595360" cy="45153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457200">
              <a:lnSpc>
                <a:spcPct val="150000"/>
              </a:lnSpc>
              <a:defRPr sz="1400">
                <a:solidFill>
                  <a:srgbClr val="504F4F"/>
                </a:solidFill>
              </a:defRPr>
            </a:pPr>
            <a:r>
              <a:t>Entry Criterion</a:t>
            </a:r>
          </a:p>
          <a:p>
            <a:pPr lvl="2" marL="1143000" indent="-228600">
              <a:lnSpc>
                <a:spcPct val="150000"/>
              </a:lnSpc>
              <a:buSzPct val="100000"/>
              <a:buChar char="▪"/>
              <a:tabLst>
                <a:tab pos="685800" algn="l"/>
              </a:tabLst>
              <a:defRPr sz="1400">
                <a:solidFill>
                  <a:srgbClr val="000000"/>
                </a:solidFill>
              </a:defRPr>
            </a:pPr>
            <a:r>
              <a:t>Relevant environments and connectivity’s to be made available </a:t>
            </a:r>
          </a:p>
          <a:p>
            <a:pPr lvl="2" marL="1143000" indent="-228600">
              <a:lnSpc>
                <a:spcPct val="150000"/>
              </a:lnSpc>
              <a:buSzPct val="100000"/>
              <a:buChar char="▪"/>
              <a:tabLst>
                <a:tab pos="685800" algn="l"/>
              </a:tabLst>
              <a:defRPr sz="1400">
                <a:solidFill>
                  <a:srgbClr val="000000"/>
                </a:solidFill>
              </a:defRPr>
            </a:pPr>
            <a:r>
              <a:t>Unit testing to be performed by the Dev team before passing it to QA team for execution</a:t>
            </a:r>
          </a:p>
          <a:p>
            <a:pPr>
              <a:lnSpc>
                <a:spcPct val="150000"/>
              </a:lnSpc>
              <a:defRPr sz="1400">
                <a:solidFill>
                  <a:srgbClr val="000000"/>
                </a:solidFill>
              </a:defRPr>
            </a:pPr>
            <a:r>
              <a:t> </a:t>
            </a:r>
          </a:p>
          <a:p>
            <a:pPr indent="463550">
              <a:lnSpc>
                <a:spcPct val="150000"/>
              </a:lnSpc>
              <a:defRPr sz="1400">
                <a:solidFill>
                  <a:srgbClr val="504F4F"/>
                </a:solidFill>
              </a:defRPr>
            </a:pPr>
            <a:r>
              <a:t>Test  Analyst Action Required</a:t>
            </a:r>
          </a:p>
          <a:p>
            <a:pPr lvl="2" marL="1143000" indent="-228600">
              <a:lnSpc>
                <a:spcPct val="150000"/>
              </a:lnSpc>
              <a:buSzPct val="100000"/>
              <a:buChar char="▪"/>
              <a:tabLst>
                <a:tab pos="685800" algn="l"/>
              </a:tabLst>
              <a:defRPr sz="1400">
                <a:solidFill>
                  <a:srgbClr val="000000"/>
                </a:solidFill>
              </a:defRPr>
            </a:pPr>
            <a:r>
              <a:t>Test Case Review/ Sign off by Product owners</a:t>
            </a:r>
          </a:p>
          <a:p>
            <a:pPr lvl="2" marL="1143000" indent="-228600">
              <a:lnSpc>
                <a:spcPct val="150000"/>
              </a:lnSpc>
              <a:buSzPct val="100000"/>
              <a:buChar char="▪"/>
              <a:tabLst>
                <a:tab pos="685800" algn="l"/>
              </a:tabLst>
              <a:defRPr sz="1400">
                <a:solidFill>
                  <a:srgbClr val="000000"/>
                </a:solidFill>
              </a:defRPr>
            </a:pPr>
            <a:r>
              <a:t>Test execution against test cases</a:t>
            </a:r>
          </a:p>
          <a:p>
            <a:pPr lvl="2" marL="1143000" indent="-228600">
              <a:lnSpc>
                <a:spcPct val="150000"/>
              </a:lnSpc>
              <a:buSzPct val="100000"/>
              <a:buChar char="▪"/>
              <a:tabLst>
                <a:tab pos="685800" algn="l"/>
              </a:tabLst>
              <a:defRPr sz="1400">
                <a:solidFill>
                  <a:srgbClr val="000000"/>
                </a:solidFill>
              </a:defRPr>
            </a:pPr>
            <a:r>
              <a:t>Log defects against discrepancy</a:t>
            </a:r>
          </a:p>
          <a:p>
            <a:pPr lvl="2" marL="1143000" indent="-228600">
              <a:lnSpc>
                <a:spcPct val="150000"/>
              </a:lnSpc>
              <a:buSzPct val="100000"/>
              <a:buChar char="▪"/>
              <a:tabLst>
                <a:tab pos="685800" algn="l"/>
              </a:tabLst>
              <a:defRPr sz="1400">
                <a:solidFill>
                  <a:srgbClr val="000000"/>
                </a:solidFill>
              </a:defRPr>
            </a:pPr>
            <a:r>
              <a:t>Retest and Close defects after fix</a:t>
            </a:r>
          </a:p>
          <a:p>
            <a:pPr lvl="2" marL="1143000" indent="-228600">
              <a:lnSpc>
                <a:spcPct val="150000"/>
              </a:lnSpc>
              <a:buSzPct val="100000"/>
              <a:buChar char="▪"/>
              <a:tabLst>
                <a:tab pos="685800" algn="l"/>
              </a:tabLst>
              <a:defRPr sz="1400">
                <a:solidFill>
                  <a:srgbClr val="000000"/>
                </a:solidFill>
              </a:defRPr>
            </a:pPr>
            <a:r>
              <a:t>Test result documentation</a:t>
            </a:r>
          </a:p>
          <a:p>
            <a:pPr lvl="2" marL="1143000" indent="-228600">
              <a:lnSpc>
                <a:spcPct val="150000"/>
              </a:lnSpc>
              <a:buSzPct val="100000"/>
              <a:buChar char="▪"/>
              <a:tabLst>
                <a:tab pos="685800" algn="l"/>
              </a:tabLst>
              <a:defRPr sz="1400">
                <a:solidFill>
                  <a:srgbClr val="000000"/>
                </a:solidFill>
              </a:defRPr>
            </a:pPr>
            <a:r>
              <a:t>QA to provide sign off after successful completion of test cases</a:t>
            </a:r>
          </a:p>
          <a:p>
            <a:pPr>
              <a:lnSpc>
                <a:spcPct val="150000"/>
              </a:lnSpc>
              <a:defRPr sz="1400">
                <a:solidFill>
                  <a:srgbClr val="000000"/>
                </a:solidFill>
              </a:defRPr>
            </a:pPr>
            <a:r>
              <a:t> </a:t>
            </a:r>
          </a:p>
          <a:p>
            <a:pPr indent="457200">
              <a:lnSpc>
                <a:spcPct val="150000"/>
              </a:lnSpc>
              <a:defRPr sz="1400">
                <a:solidFill>
                  <a:srgbClr val="504F4F"/>
                </a:solidFill>
              </a:defRPr>
            </a:pPr>
            <a:r>
              <a:t>Exit Criterion</a:t>
            </a:r>
          </a:p>
          <a:p>
            <a:pPr lvl="2" marL="1143000" indent="-228600">
              <a:lnSpc>
                <a:spcPct val="150000"/>
              </a:lnSpc>
              <a:buSzPct val="100000"/>
              <a:buChar char="▪"/>
              <a:tabLst>
                <a:tab pos="685800" algn="l"/>
              </a:tabLst>
              <a:defRPr sz="1400">
                <a:solidFill>
                  <a:srgbClr val="000000"/>
                </a:solidFill>
              </a:defRPr>
            </a:pPr>
            <a:r>
              <a:t>Change the test cases status to ‘Verified‘</a:t>
            </a:r>
          </a:p>
          <a:p>
            <a:pPr lvl="2" marL="1143000" indent="-228600">
              <a:lnSpc>
                <a:spcPct val="150000"/>
              </a:lnSpc>
              <a:buSzPct val="100000"/>
              <a:buChar char="▪"/>
              <a:tabLst>
                <a:tab pos="685800" algn="l"/>
              </a:tabLst>
              <a:defRPr sz="1400">
                <a:solidFill>
                  <a:srgbClr val="000000"/>
                </a:solidFill>
              </a:defRPr>
            </a:pPr>
            <a:r>
              <a:t>Test results link to be updated in the test cases</a:t>
            </a:r>
          </a:p>
        </p:txBody>
      </p:sp>
      <p:sp>
        <p:nvSpPr>
          <p:cNvPr id="115" name="Title 1"/>
          <p:cNvSpPr txBox="1"/>
          <p:nvPr>
            <p:ph type="title"/>
          </p:nvPr>
        </p:nvSpPr>
        <p:spPr>
          <a:xfrm>
            <a:off x="403759" y="60740"/>
            <a:ext cx="8511641" cy="642646"/>
          </a:xfrm>
          <a:prstGeom prst="rect">
            <a:avLst/>
          </a:prstGeom>
        </p:spPr>
        <p:txBody>
          <a:bodyPr/>
          <a:lstStyle>
            <a:lvl1pPr>
              <a:defRPr sz="2400">
                <a:solidFill>
                  <a:srgbClr val="504F4F"/>
                </a:solidFill>
                <a:latin typeface="Arial"/>
                <a:ea typeface="Arial"/>
                <a:cs typeface="Arial"/>
                <a:sym typeface="Arial"/>
              </a:defRPr>
            </a:lvl1pPr>
          </a:lstStyle>
          <a:p>
            <a:pPr/>
            <a:r>
              <a:t>Functional Testing Strategy</a:t>
            </a:r>
          </a:p>
        </p:txBody>
      </p:sp>
      <p:sp>
        <p:nvSpPr>
          <p:cNvPr id="116" name="Slide Number Placeholder 6"/>
          <p:cNvSpPr txBox="1"/>
          <p:nvPr>
            <p:ph type="sldNum" sz="quarter" idx="2"/>
          </p:nvPr>
        </p:nvSpPr>
        <p:spPr>
          <a:xfrm>
            <a:off x="8368831" y="6448748"/>
            <a:ext cx="146520" cy="180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lide Number Placeholder 6"/>
          <p:cNvSpPr txBox="1"/>
          <p:nvPr>
            <p:ph type="sldNum" sz="quarter" idx="2"/>
          </p:nvPr>
        </p:nvSpPr>
        <p:spPr>
          <a:xfrm>
            <a:off x="8368831" y="6448748"/>
            <a:ext cx="146520" cy="180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9" name="Rectangle 7"/>
          <p:cNvSpPr txBox="1"/>
          <p:nvPr/>
        </p:nvSpPr>
        <p:spPr>
          <a:xfrm>
            <a:off x="134111" y="812084"/>
            <a:ext cx="8887970" cy="39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600"/>
              </a:spcBef>
              <a:defRPr b="1" spc="-10" sz="1400">
                <a:solidFill>
                  <a:srgbClr val="008080"/>
                </a:solidFill>
              </a:defRPr>
            </a:pPr>
            <a:r>
              <a:t>Scope</a:t>
            </a:r>
          </a:p>
          <a:p>
            <a:pPr marL="342900" indent="-342900" algn="just">
              <a:lnSpc>
                <a:spcPct val="150000"/>
              </a:lnSpc>
              <a:buSzPct val="100000"/>
              <a:buFont typeface="Symbol"/>
              <a:buChar char="·"/>
              <a:defRPr sz="1400"/>
            </a:pPr>
            <a:r>
              <a:t>For Amboss application, test cases for a particular sprint will be automated using the </a:t>
            </a:r>
            <a:r>
              <a:rPr b="1"/>
              <a:t>page object model (POM)</a:t>
            </a:r>
            <a:r>
              <a:t> with page factor approach.</a:t>
            </a:r>
          </a:p>
          <a:p>
            <a:pPr marL="342900" indent="-342900" algn="just">
              <a:lnSpc>
                <a:spcPct val="150000"/>
              </a:lnSpc>
              <a:buSzPct val="100000"/>
              <a:buFont typeface="Symbol"/>
              <a:buChar char="·"/>
              <a:defRPr sz="1400"/>
            </a:pPr>
            <a:r>
              <a:t>Automation scripting will be done using Selenium and execution will happen in IE,safari,Chrome. </a:t>
            </a:r>
          </a:p>
          <a:p>
            <a:pPr marL="342900" indent="-342900" algn="just">
              <a:lnSpc>
                <a:spcPct val="150000"/>
              </a:lnSpc>
              <a:buSzPct val="100000"/>
              <a:buFont typeface="Symbol"/>
              <a:buChar char="·"/>
              <a:defRPr sz="1400"/>
            </a:pPr>
            <a:r>
              <a:t>Test Script execution will be happened frequently using Continuous integration tool (Jenkins or concourse).</a:t>
            </a:r>
          </a:p>
          <a:p>
            <a:pPr marL="342900" indent="-342900" algn="just">
              <a:lnSpc>
                <a:spcPct val="150000"/>
              </a:lnSpc>
              <a:buSzPct val="100000"/>
              <a:buFont typeface="Symbol"/>
              <a:buChar char="·"/>
              <a:defRPr sz="1400"/>
            </a:pPr>
            <a:r>
              <a:t>For GUI Automation testing, Selenium in the BDD approach will be used. </a:t>
            </a:r>
          </a:p>
          <a:p>
            <a:pPr algn="just">
              <a:spcBef>
                <a:spcPts val="600"/>
              </a:spcBef>
              <a:defRPr b="1" spc="-10" sz="1400">
                <a:solidFill>
                  <a:srgbClr val="008080"/>
                </a:solidFill>
              </a:defRPr>
            </a:pPr>
            <a:r>
              <a:t>Objective</a:t>
            </a:r>
          </a:p>
          <a:p>
            <a:pPr marL="342900" indent="-342900" algn="just">
              <a:lnSpc>
                <a:spcPct val="150000"/>
              </a:lnSpc>
              <a:buSzPct val="100000"/>
              <a:buFont typeface="Symbol"/>
              <a:buChar char="·"/>
              <a:defRPr sz="1400"/>
            </a:pPr>
            <a:r>
              <a:t>Ensure that the test cases are executed with a shorter time span thus reducing the defect lifecycle</a:t>
            </a:r>
          </a:p>
          <a:p>
            <a:pPr marL="342900" indent="-342900" algn="just">
              <a:lnSpc>
                <a:spcPct val="150000"/>
              </a:lnSpc>
              <a:buSzPct val="100000"/>
              <a:buFont typeface="Symbol"/>
              <a:buChar char="·"/>
              <a:defRPr sz="1400"/>
            </a:pPr>
            <a:r>
              <a:t>Integration testing will focus mainly on business scenarios that will cut across both the applications. </a:t>
            </a:r>
          </a:p>
          <a:p>
            <a:pPr marL="342900" indent="-342900" algn="just">
              <a:lnSpc>
                <a:spcPct val="150000"/>
              </a:lnSpc>
              <a:buSzPct val="100000"/>
              <a:buFont typeface="Symbol"/>
              <a:buChar char="·"/>
              <a:defRPr sz="1400"/>
            </a:pPr>
            <a:r>
              <a:t>Identify defects that might arise while testing. </a:t>
            </a:r>
          </a:p>
          <a:p>
            <a:pPr marL="342900" indent="-342900" algn="just">
              <a:lnSpc>
                <a:spcPct val="150000"/>
              </a:lnSpc>
              <a:buSzPct val="100000"/>
              <a:buFont typeface="Symbol"/>
              <a:buChar char="·"/>
              <a:defRPr sz="1400"/>
            </a:pPr>
            <a:r>
              <a:t>Report these failures to the development team so that the identified defects are fixed. </a:t>
            </a:r>
          </a:p>
          <a:p>
            <a:pPr marL="342900" indent="-342900" algn="just">
              <a:lnSpc>
                <a:spcPct val="150000"/>
              </a:lnSpc>
              <a:buSzPct val="100000"/>
              <a:buFont typeface="Symbol"/>
              <a:buChar char="·"/>
              <a:defRPr sz="1400"/>
            </a:pPr>
            <a:r>
              <a:t>Help determine the extent to which the application is ready for release. </a:t>
            </a:r>
          </a:p>
          <a:p>
            <a:pPr marL="342900" indent="-342900" algn="just">
              <a:lnSpc>
                <a:spcPct val="150000"/>
              </a:lnSpc>
              <a:buSzPct val="100000"/>
              <a:buFont typeface="Symbol"/>
              <a:buChar char="·"/>
              <a:defRPr sz="1400"/>
            </a:pPr>
            <a:r>
              <a:t>Provide input to the defect trend analysis effort.</a:t>
            </a:r>
          </a:p>
        </p:txBody>
      </p:sp>
      <p:sp>
        <p:nvSpPr>
          <p:cNvPr id="120" name="Title 1"/>
          <p:cNvSpPr txBox="1"/>
          <p:nvPr>
            <p:ph type="title"/>
          </p:nvPr>
        </p:nvSpPr>
        <p:spPr>
          <a:xfrm>
            <a:off x="316181" y="82351"/>
            <a:ext cx="8511641" cy="642647"/>
          </a:xfrm>
          <a:prstGeom prst="rect">
            <a:avLst/>
          </a:prstGeom>
        </p:spPr>
        <p:txBody>
          <a:bodyPr/>
          <a:lstStyle>
            <a:lvl1pPr>
              <a:defRPr sz="2400">
                <a:solidFill>
                  <a:srgbClr val="504F4F"/>
                </a:solidFill>
                <a:latin typeface="Arial"/>
                <a:ea typeface="Arial"/>
                <a:cs typeface="Arial"/>
                <a:sym typeface="Arial"/>
              </a:defRPr>
            </a:lvl1pPr>
          </a:lstStyle>
          <a:p>
            <a:pPr/>
            <a:r>
              <a:t>Web Automation Testing Strategy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lide Number Placeholder 6"/>
          <p:cNvSpPr txBox="1"/>
          <p:nvPr>
            <p:ph type="sldNum" sz="quarter" idx="2"/>
          </p:nvPr>
        </p:nvSpPr>
        <p:spPr>
          <a:xfrm>
            <a:off x="8368831" y="6448748"/>
            <a:ext cx="146520" cy="180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 name="Rectangle 7"/>
          <p:cNvSpPr txBox="1"/>
          <p:nvPr/>
        </p:nvSpPr>
        <p:spPr>
          <a:xfrm>
            <a:off x="134111" y="812084"/>
            <a:ext cx="8887970" cy="36408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600"/>
              </a:spcBef>
              <a:defRPr b="1" spc="-10" sz="1400">
                <a:solidFill>
                  <a:srgbClr val="008080"/>
                </a:solidFill>
              </a:defRPr>
            </a:pPr>
            <a:r>
              <a:t>Scope</a:t>
            </a:r>
          </a:p>
          <a:p>
            <a:pPr marL="342900" indent="-342900" algn="just">
              <a:lnSpc>
                <a:spcPct val="150000"/>
              </a:lnSpc>
              <a:buSzPct val="100000"/>
              <a:buFont typeface="Symbol"/>
              <a:buChar char="·"/>
              <a:defRPr sz="1400"/>
            </a:pPr>
            <a:r>
              <a:t>For Amboss application, test cases for a particular sprint will be automated using the </a:t>
            </a:r>
            <a:r>
              <a:rPr b="1"/>
              <a:t>page object model (POM)</a:t>
            </a:r>
            <a:r>
              <a:t> with page factor approach.</a:t>
            </a:r>
          </a:p>
          <a:p>
            <a:pPr marL="342900" indent="-342900" algn="just">
              <a:lnSpc>
                <a:spcPct val="150000"/>
              </a:lnSpc>
              <a:buSzPct val="100000"/>
              <a:buFont typeface="Symbol"/>
              <a:buChar char="·"/>
              <a:defRPr sz="1400"/>
            </a:pPr>
            <a:r>
              <a:t>Automation scripting will be done using appium and execution will happen in android and iOS. </a:t>
            </a:r>
          </a:p>
          <a:p>
            <a:pPr marL="342900" indent="-342900" algn="just">
              <a:lnSpc>
                <a:spcPct val="150000"/>
              </a:lnSpc>
              <a:buSzPct val="100000"/>
              <a:buFont typeface="Symbol"/>
              <a:buChar char="·"/>
              <a:defRPr sz="1400"/>
            </a:pPr>
            <a:r>
              <a:t>Test Script execution will be happened frequently using Continuous integration tool (Jenkins or concourse).</a:t>
            </a:r>
          </a:p>
          <a:p>
            <a:pPr algn="just">
              <a:spcBef>
                <a:spcPts val="600"/>
              </a:spcBef>
              <a:defRPr b="1" spc="-10" sz="1400">
                <a:solidFill>
                  <a:srgbClr val="008080"/>
                </a:solidFill>
              </a:defRPr>
            </a:pPr>
            <a:r>
              <a:t>Objective</a:t>
            </a:r>
          </a:p>
          <a:p>
            <a:pPr marL="342900" indent="-342900" algn="just">
              <a:lnSpc>
                <a:spcPct val="150000"/>
              </a:lnSpc>
              <a:buSzPct val="100000"/>
              <a:buFont typeface="Symbol"/>
              <a:buChar char="·"/>
              <a:defRPr sz="1400"/>
            </a:pPr>
            <a:r>
              <a:t>Ensure that the test cases are executed with a shorter time span thus reducing the defect lifecycle</a:t>
            </a:r>
          </a:p>
          <a:p>
            <a:pPr marL="342900" indent="-342900" algn="just">
              <a:lnSpc>
                <a:spcPct val="150000"/>
              </a:lnSpc>
              <a:buSzPct val="100000"/>
              <a:buFont typeface="Symbol"/>
              <a:buChar char="·"/>
              <a:defRPr sz="1400"/>
            </a:pPr>
            <a:r>
              <a:t>Integration testing will focus mainly on business scenarios that will cut across both the applications. </a:t>
            </a:r>
          </a:p>
          <a:p>
            <a:pPr marL="342900" indent="-342900" algn="just">
              <a:lnSpc>
                <a:spcPct val="150000"/>
              </a:lnSpc>
              <a:buSzPct val="100000"/>
              <a:buFont typeface="Symbol"/>
              <a:buChar char="·"/>
              <a:defRPr sz="1400"/>
            </a:pPr>
            <a:r>
              <a:t>Identify defects that might arise while testing. </a:t>
            </a:r>
          </a:p>
          <a:p>
            <a:pPr marL="342900" indent="-342900" algn="just">
              <a:lnSpc>
                <a:spcPct val="150000"/>
              </a:lnSpc>
              <a:buSzPct val="100000"/>
              <a:buFont typeface="Symbol"/>
              <a:buChar char="·"/>
              <a:defRPr sz="1400"/>
            </a:pPr>
            <a:r>
              <a:t>Report these failures to the development team so that the identified defects are fixed. </a:t>
            </a:r>
          </a:p>
          <a:p>
            <a:pPr marL="342900" indent="-342900" algn="just">
              <a:lnSpc>
                <a:spcPct val="150000"/>
              </a:lnSpc>
              <a:buSzPct val="100000"/>
              <a:buFont typeface="Symbol"/>
              <a:buChar char="·"/>
              <a:defRPr sz="1400"/>
            </a:pPr>
            <a:r>
              <a:t>Help determine the extent to which the application is ready for release. </a:t>
            </a:r>
          </a:p>
          <a:p>
            <a:pPr marL="342900" indent="-342900" algn="just">
              <a:lnSpc>
                <a:spcPct val="150000"/>
              </a:lnSpc>
              <a:buSzPct val="100000"/>
              <a:buFont typeface="Symbol"/>
              <a:buChar char="·"/>
              <a:defRPr sz="1400"/>
            </a:pPr>
            <a:r>
              <a:t>Provide input to the defect trend analysis effort.</a:t>
            </a:r>
          </a:p>
        </p:txBody>
      </p:sp>
      <p:sp>
        <p:nvSpPr>
          <p:cNvPr id="124" name="Title 1"/>
          <p:cNvSpPr txBox="1"/>
          <p:nvPr>
            <p:ph type="title"/>
          </p:nvPr>
        </p:nvSpPr>
        <p:spPr>
          <a:xfrm>
            <a:off x="316181" y="82351"/>
            <a:ext cx="8511641" cy="642647"/>
          </a:xfrm>
          <a:prstGeom prst="rect">
            <a:avLst/>
          </a:prstGeom>
        </p:spPr>
        <p:txBody>
          <a:bodyPr/>
          <a:lstStyle>
            <a:lvl1pPr>
              <a:defRPr sz="2400">
                <a:solidFill>
                  <a:srgbClr val="504F4F"/>
                </a:solidFill>
              </a:defRPr>
            </a:lvl1pPr>
          </a:lstStyle>
          <a:p>
            <a:pPr/>
            <a:r>
              <a:t>Mobile Automation Testing Strategy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Title 1"/>
          <p:cNvSpPr txBox="1"/>
          <p:nvPr/>
        </p:nvSpPr>
        <p:spPr>
          <a:xfrm>
            <a:off x="315368" y="104282"/>
            <a:ext cx="8511641" cy="64264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484867">
              <a:lnSpc>
                <a:spcPct val="90000"/>
              </a:lnSpc>
              <a:defRPr b="1" sz="2400">
                <a:solidFill>
                  <a:srgbClr val="504F4F"/>
                </a:solidFill>
              </a:defRPr>
            </a:lvl1pPr>
          </a:lstStyle>
          <a:p>
            <a:pPr/>
            <a:r>
              <a:t>Compatibility Testing Strategy</a:t>
            </a:r>
          </a:p>
        </p:txBody>
      </p:sp>
      <p:sp>
        <p:nvSpPr>
          <p:cNvPr id="127" name="Rectangle 3"/>
          <p:cNvSpPr txBox="1"/>
          <p:nvPr/>
        </p:nvSpPr>
        <p:spPr>
          <a:xfrm>
            <a:off x="256031" y="951067"/>
            <a:ext cx="8570978" cy="24332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600"/>
              </a:spcBef>
              <a:defRPr b="1" spc="-10" sz="1400">
                <a:solidFill>
                  <a:srgbClr val="008080"/>
                </a:solidFill>
              </a:defRPr>
            </a:pPr>
            <a:r>
              <a:t>Scope</a:t>
            </a:r>
          </a:p>
          <a:p>
            <a:pPr algn="just">
              <a:lnSpc>
                <a:spcPct val="150000"/>
              </a:lnSpc>
              <a:defRPr sz="1400"/>
            </a:pPr>
            <a:r>
              <a:t>To validate UI features look and feel on agrees OS-Browsers (OS - Win-8,10 &amp; MAC and Browsers - IE-11 &amp; above versions, FF (latest), Safari (latest) &amp; Chrome (latest)).</a:t>
            </a:r>
          </a:p>
          <a:p>
            <a:pPr algn="just">
              <a:lnSpc>
                <a:spcPct val="150000"/>
              </a:lnSpc>
              <a:defRPr sz="1400"/>
            </a:pPr>
          </a:p>
          <a:p>
            <a:pPr algn="just">
              <a:spcBef>
                <a:spcPts val="600"/>
              </a:spcBef>
              <a:defRPr b="1" spc="-10" sz="1400">
                <a:solidFill>
                  <a:srgbClr val="008080"/>
                </a:solidFill>
              </a:defRPr>
            </a:pPr>
            <a:r>
              <a:t>Objective</a:t>
            </a:r>
          </a:p>
          <a:p>
            <a:pPr marL="342900" indent="-342900" algn="just">
              <a:lnSpc>
                <a:spcPct val="150000"/>
              </a:lnSpc>
              <a:buSzPct val="100000"/>
              <a:buFont typeface="Symbol"/>
              <a:buChar char="·"/>
              <a:defRPr sz="1400"/>
            </a:pPr>
            <a:r>
              <a:t>To perform UI validation across agreed multiple OS-Browser combinations </a:t>
            </a:r>
          </a:p>
          <a:p>
            <a:pPr marL="342900" indent="-342900" algn="just">
              <a:lnSpc>
                <a:spcPct val="150000"/>
              </a:lnSpc>
              <a:buSzPct val="100000"/>
              <a:buFont typeface="Symbol"/>
              <a:buChar char="·"/>
              <a:defRPr sz="1400"/>
            </a:pPr>
            <a:r>
              <a:t>Identify defects that might arise while testing on a multiple browser and hardware environments. Report these failures to the development teams so that the identified defects are fixed.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628650" y="130465"/>
            <a:ext cx="8157610" cy="492631"/>
          </a:xfrm>
          <a:prstGeom prst="rect">
            <a:avLst/>
          </a:prstGeom>
        </p:spPr>
        <p:txBody>
          <a:bodyPr/>
          <a:lstStyle>
            <a:lvl1pPr algn="ctr">
              <a:defRPr sz="2400">
                <a:solidFill>
                  <a:srgbClr val="504F4F"/>
                </a:solidFill>
                <a:latin typeface="Arial"/>
                <a:ea typeface="Arial"/>
                <a:cs typeface="Arial"/>
                <a:sym typeface="Arial"/>
              </a:defRPr>
            </a:lvl1pPr>
          </a:lstStyle>
          <a:p>
            <a:pPr/>
            <a:r>
              <a:t>Performance Testing Strategy</a:t>
            </a:r>
          </a:p>
        </p:txBody>
      </p:sp>
      <p:graphicFrame>
        <p:nvGraphicFramePr>
          <p:cNvPr id="130" name="Table 2"/>
          <p:cNvGraphicFramePr/>
          <p:nvPr/>
        </p:nvGraphicFramePr>
        <p:xfrm>
          <a:off x="178706" y="767442"/>
          <a:ext cx="8607554" cy="3268592"/>
        </p:xfrm>
        <a:graphic xmlns:a="http://schemas.openxmlformats.org/drawingml/2006/main">
          <a:graphicData uri="http://schemas.openxmlformats.org/drawingml/2006/table">
            <a:tbl>
              <a:tblPr firstCol="1" firstRow="1" lastCol="0" lastRow="1" bandCol="0" bandRow="0" rtl="0">
                <a:tableStyleId>{4C3C2611-4C71-4FC5-86AE-919BDF0F9419}</a:tableStyleId>
              </a:tblPr>
              <a:tblGrid>
                <a:gridCol w="1912789"/>
                <a:gridCol w="4323818"/>
                <a:gridCol w="2370946"/>
              </a:tblGrid>
              <a:tr h="379186">
                <a:tc>
                  <a:txBody>
                    <a:bodyPr/>
                    <a:lstStyle/>
                    <a:p>
                      <a:pPr algn="ctr" defTabSz="484867">
                        <a:lnSpc>
                          <a:spcPct val="150000"/>
                        </a:lnSpc>
                        <a:defRPr b="0" sz="1800">
                          <a:solidFill>
                            <a:srgbClr val="000000"/>
                          </a:solidFill>
                        </a:defRPr>
                      </a:pPr>
                      <a:r>
                        <a:rPr b="1" sz="1600">
                          <a:solidFill>
                            <a:srgbClr val="FEFFFF"/>
                          </a:solidFill>
                          <a:latin typeface="Source Sans Pro"/>
                          <a:ea typeface="Source Sans Pro"/>
                          <a:cs typeface="Source Sans Pro"/>
                        </a:rPr>
                        <a:t>Statistics</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46A3B8"/>
                    </a:solidFill>
                  </a:tcPr>
                </a:tc>
                <a:tc>
                  <a:txBody>
                    <a:bodyPr/>
                    <a:lstStyle/>
                    <a:p>
                      <a:pPr algn="ctr" defTabSz="484867">
                        <a:lnSpc>
                          <a:spcPct val="150000"/>
                        </a:lnSpc>
                        <a:defRPr b="0" sz="1800">
                          <a:solidFill>
                            <a:srgbClr val="000000"/>
                          </a:solidFill>
                        </a:defRPr>
                      </a:pPr>
                      <a:r>
                        <a:rPr b="1" sz="1600">
                          <a:solidFill>
                            <a:srgbClr val="FEFFFF"/>
                          </a:solidFill>
                          <a:latin typeface="Source Sans Pro"/>
                          <a:ea typeface="Source Sans Pro"/>
                          <a:cs typeface="Source Sans Pro"/>
                        </a:rPr>
                        <a:t>KPI</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46A3B8"/>
                    </a:solidFill>
                  </a:tcPr>
                </a:tc>
                <a:tc>
                  <a:txBody>
                    <a:bodyPr/>
                    <a:lstStyle/>
                    <a:p>
                      <a:pPr algn="ctr" defTabSz="484867">
                        <a:lnSpc>
                          <a:spcPct val="150000"/>
                        </a:lnSpc>
                        <a:defRPr b="0" sz="1800">
                          <a:solidFill>
                            <a:srgbClr val="000000"/>
                          </a:solidFill>
                        </a:defRPr>
                      </a:pPr>
                      <a:r>
                        <a:rPr b="1" sz="1600">
                          <a:solidFill>
                            <a:srgbClr val="FEFFFF"/>
                          </a:solidFill>
                          <a:latin typeface="Source Sans Pro"/>
                          <a:ea typeface="Source Sans Pro"/>
                          <a:cs typeface="Source Sans Pro"/>
                        </a:rPr>
                        <a:t>Responsibility</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46A3B8"/>
                    </a:solidFill>
                  </a:tcPr>
                </a:tc>
              </a:tr>
              <a:tr h="1335315">
                <a:tc>
                  <a:txBody>
                    <a:bodyPr/>
                    <a:lstStyle/>
                    <a:p>
                      <a:pPr algn="just" defTabSz="484867">
                        <a:lnSpc>
                          <a:spcPct val="150000"/>
                        </a:lnSpc>
                        <a:defRPr b="0" sz="1800">
                          <a:solidFill>
                            <a:srgbClr val="000000"/>
                          </a:solidFill>
                        </a:defRPr>
                      </a:pPr>
                      <a:r>
                        <a:rPr sz="1400">
                          <a:solidFill>
                            <a:srgbClr val="323232"/>
                          </a:solidFill>
                          <a:latin typeface="Source Sans Pro"/>
                          <a:ea typeface="Source Sans Pro"/>
                          <a:cs typeface="Source Sans Pro"/>
                        </a:rPr>
                        <a:t>Client side Statistics</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171450" indent="-171450" algn="just" defTabSz="484867">
                        <a:lnSpc>
                          <a:spcPct val="150000"/>
                        </a:lnSpc>
                        <a:buSzPct val="100000"/>
                        <a:buChar char="✓"/>
                        <a:defRPr sz="1400">
                          <a:latin typeface="Source Sans Pro"/>
                          <a:ea typeface="Source Sans Pro"/>
                          <a:cs typeface="Source Sans Pro"/>
                        </a:defRPr>
                      </a:pPr>
                      <a:r>
                        <a:t>90 percentile of response times</a:t>
                      </a:r>
                    </a:p>
                    <a:p>
                      <a:pPr marL="171450" indent="-171450" algn="just" defTabSz="484867">
                        <a:lnSpc>
                          <a:spcPct val="150000"/>
                        </a:lnSpc>
                        <a:buSzPct val="100000"/>
                        <a:buChar char="✓"/>
                        <a:defRPr sz="1400">
                          <a:latin typeface="Source Sans Pro"/>
                          <a:ea typeface="Source Sans Pro"/>
                          <a:cs typeface="Source Sans Pro"/>
                        </a:defRPr>
                      </a:pPr>
                      <a:r>
                        <a:t>Average response time</a:t>
                      </a:r>
                    </a:p>
                    <a:p>
                      <a:pPr marL="171450" indent="-171450" algn="just" defTabSz="484867">
                        <a:lnSpc>
                          <a:spcPct val="150000"/>
                        </a:lnSpc>
                        <a:buSzPct val="100000"/>
                        <a:buChar char="✓"/>
                        <a:defRPr sz="1400">
                          <a:latin typeface="Source Sans Pro"/>
                          <a:ea typeface="Source Sans Pro"/>
                          <a:cs typeface="Source Sans Pro"/>
                        </a:defRPr>
                      </a:pPr>
                      <a:r>
                        <a:t>Hits per second</a:t>
                      </a:r>
                    </a:p>
                    <a:p>
                      <a:pPr marL="171450" indent="-171450" algn="just" defTabSz="484867">
                        <a:lnSpc>
                          <a:spcPct val="150000"/>
                        </a:lnSpc>
                        <a:buSzPct val="100000"/>
                        <a:buChar char="✓"/>
                        <a:defRPr sz="1400">
                          <a:latin typeface="Source Sans Pro"/>
                          <a:ea typeface="Source Sans Pro"/>
                          <a:cs typeface="Source Sans Pro"/>
                        </a:defRPr>
                      </a:pPr>
                      <a:r>
                        <a:t>Transactions passed/Failed</a:t>
                      </a:r>
                    </a:p>
                    <a:p>
                      <a:pPr marL="171450" indent="-171450" algn="just" defTabSz="484867">
                        <a:lnSpc>
                          <a:spcPct val="150000"/>
                        </a:lnSpc>
                        <a:buSzPct val="100000"/>
                        <a:buChar char="✓"/>
                        <a:defRPr sz="1400">
                          <a:latin typeface="Source Sans Pro"/>
                          <a:ea typeface="Source Sans Pro"/>
                          <a:cs typeface="Source Sans Pro"/>
                        </a:defRPr>
                      </a:pPr>
                      <a:r>
                        <a:t>Throughput</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defTabSz="484867">
                        <a:lnSpc>
                          <a:spcPct val="150000"/>
                        </a:lnSpc>
                        <a:defRPr sz="1800">
                          <a:solidFill>
                            <a:srgbClr val="000000"/>
                          </a:solidFill>
                        </a:defRPr>
                      </a:pPr>
                      <a:r>
                        <a:rPr sz="1400">
                          <a:solidFill>
                            <a:srgbClr val="323232"/>
                          </a:solidFill>
                          <a:latin typeface="Source Sans Pro"/>
                          <a:ea typeface="Source Sans Pro"/>
                          <a:cs typeface="Source Sans Pro"/>
                        </a:rPr>
                        <a:t>Performance Testers</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929976">
                <a:tc>
                  <a:txBody>
                    <a:bodyPr/>
                    <a:lstStyle/>
                    <a:p>
                      <a:pPr algn="just" defTabSz="484867">
                        <a:lnSpc>
                          <a:spcPct val="150000"/>
                        </a:lnSpc>
                        <a:defRPr b="0" sz="1800">
                          <a:solidFill>
                            <a:srgbClr val="000000"/>
                          </a:solidFill>
                        </a:defRPr>
                      </a:pPr>
                      <a:r>
                        <a:rPr sz="1400">
                          <a:solidFill>
                            <a:srgbClr val="323232"/>
                          </a:solidFill>
                          <a:latin typeface="Source Sans Pro"/>
                          <a:ea typeface="Source Sans Pro"/>
                          <a:cs typeface="Source Sans Pro"/>
                        </a:rPr>
                        <a:t>Application Server Statistics</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171450" indent="-171450" algn="just" defTabSz="484867">
                        <a:lnSpc>
                          <a:spcPct val="150000"/>
                        </a:lnSpc>
                        <a:buSzPct val="100000"/>
                        <a:buChar char="✓"/>
                        <a:defRPr sz="1400">
                          <a:latin typeface="Source Sans Pro"/>
                          <a:ea typeface="Source Sans Pro"/>
                          <a:cs typeface="Source Sans Pro"/>
                        </a:defRPr>
                      </a:pPr>
                      <a:r>
                        <a:t>Processor Utilization</a:t>
                      </a:r>
                    </a:p>
                    <a:p>
                      <a:pPr marL="171450" indent="-171450" algn="just" defTabSz="484867">
                        <a:lnSpc>
                          <a:spcPct val="150000"/>
                        </a:lnSpc>
                        <a:buSzPct val="100000"/>
                        <a:buChar char="✓"/>
                        <a:defRPr sz="1400">
                          <a:latin typeface="Source Sans Pro"/>
                          <a:ea typeface="Source Sans Pro"/>
                          <a:cs typeface="Source Sans Pro"/>
                        </a:defRPr>
                      </a:pPr>
                      <a:r>
                        <a:t>Memory utilization</a:t>
                      </a:r>
                    </a:p>
                    <a:p>
                      <a:pPr marL="171450" indent="-171450" algn="just" defTabSz="484867">
                        <a:lnSpc>
                          <a:spcPct val="150000"/>
                        </a:lnSpc>
                        <a:buSzPct val="100000"/>
                        <a:buChar char="✓"/>
                        <a:defRPr sz="1400">
                          <a:latin typeface="Source Sans Pro"/>
                          <a:ea typeface="Source Sans Pro"/>
                          <a:cs typeface="Source Sans Pro"/>
                        </a:defRPr>
                      </a:pPr>
                      <a:r>
                        <a:t>Disk utilization</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defTabSz="484867">
                        <a:lnSpc>
                          <a:spcPct val="150000"/>
                        </a:lnSpc>
                        <a:defRPr sz="1800">
                          <a:solidFill>
                            <a:srgbClr val="000000"/>
                          </a:solidFill>
                        </a:defRPr>
                      </a:pPr>
                      <a:r>
                        <a:rPr sz="1400">
                          <a:solidFill>
                            <a:srgbClr val="323232"/>
                          </a:solidFill>
                          <a:latin typeface="Source Sans Pro"/>
                          <a:ea typeface="Source Sans Pro"/>
                          <a:cs typeface="Source Sans Pro"/>
                        </a:rPr>
                        <a:t>Infrastructure Team</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624114">
                <a:tc>
                  <a:txBody>
                    <a:bodyPr/>
                    <a:lstStyle/>
                    <a:p>
                      <a:pPr algn="just" defTabSz="484867">
                        <a:lnSpc>
                          <a:spcPct val="150000"/>
                        </a:lnSpc>
                        <a:defRPr b="0" sz="1800">
                          <a:solidFill>
                            <a:srgbClr val="000000"/>
                          </a:solidFill>
                        </a:defRPr>
                      </a:pPr>
                      <a:r>
                        <a:rPr sz="1400">
                          <a:solidFill>
                            <a:srgbClr val="323232"/>
                          </a:solidFill>
                          <a:latin typeface="Source Sans Pro"/>
                          <a:ea typeface="Source Sans Pro"/>
                          <a:cs typeface="Source Sans Pro"/>
                        </a:rPr>
                        <a:t>Network Parameter</a:t>
                      </a:r>
                    </a:p>
                  </a:txBody>
                  <a:tcPr marL="0" marR="0" marT="0" marB="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171450" indent="-171450" algn="just" defTabSz="484867">
                        <a:lnSpc>
                          <a:spcPct val="150000"/>
                        </a:lnSpc>
                        <a:buSzPct val="100000"/>
                        <a:buChar char="✓"/>
                        <a:defRPr b="0" sz="1400">
                          <a:solidFill>
                            <a:srgbClr val="323232"/>
                          </a:solidFill>
                          <a:latin typeface="Source Sans Pro"/>
                          <a:ea typeface="Source Sans Pro"/>
                          <a:cs typeface="Source Sans Pro"/>
                        </a:defRPr>
                      </a:pPr>
                      <a:r>
                        <a:t>Bandwidth Utilization</a:t>
                      </a:r>
                    </a:p>
                    <a:p>
                      <a:pPr marL="171450" indent="-171450" algn="just" defTabSz="484867">
                        <a:lnSpc>
                          <a:spcPct val="150000"/>
                        </a:lnSpc>
                        <a:buSzPct val="100000"/>
                        <a:buChar char="✓"/>
                        <a:defRPr b="0" sz="1400">
                          <a:solidFill>
                            <a:srgbClr val="323232"/>
                          </a:solidFill>
                          <a:latin typeface="Source Sans Pro"/>
                          <a:ea typeface="Source Sans Pro"/>
                          <a:cs typeface="Source Sans Pro"/>
                        </a:defRPr>
                      </a:pPr>
                      <a:r>
                        <a:t>Network delay Time</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defTabSz="484867">
                        <a:lnSpc>
                          <a:spcPct val="150000"/>
                        </a:lnSpc>
                        <a:defRPr b="0" sz="1800">
                          <a:solidFill>
                            <a:srgbClr val="000000"/>
                          </a:solidFill>
                        </a:defRPr>
                      </a:pPr>
                      <a:r>
                        <a:rPr sz="1400">
                          <a:solidFill>
                            <a:srgbClr val="323232"/>
                          </a:solidFill>
                          <a:latin typeface="Source Sans Pro"/>
                          <a:ea typeface="Source Sans Pro"/>
                          <a:cs typeface="Source Sans Pro"/>
                        </a:rPr>
                        <a:t>Infrastructure/Network Team</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
        <p:nvSpPr>
          <p:cNvPr id="131" name="Rectangle 3"/>
          <p:cNvSpPr txBox="1"/>
          <p:nvPr/>
        </p:nvSpPr>
        <p:spPr>
          <a:xfrm>
            <a:off x="178707" y="4411548"/>
            <a:ext cx="8607553" cy="16731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spcBef>
                <a:spcPts val="600"/>
              </a:spcBef>
              <a:defRPr b="1" spc="-10">
                <a:solidFill>
                  <a:srgbClr val="008080"/>
                </a:solidFill>
              </a:defRPr>
            </a:pPr>
            <a:r>
              <a:t>Objective:</a:t>
            </a:r>
          </a:p>
          <a:p>
            <a:pPr marL="285750" indent="-285750" algn="just">
              <a:spcBef>
                <a:spcPts val="600"/>
              </a:spcBef>
              <a:buSzPct val="100000"/>
              <a:buChar char="✓"/>
              <a:defRPr b="1" spc="-10" sz="1400"/>
            </a:pPr>
            <a:r>
              <a:t> </a:t>
            </a:r>
            <a:r>
              <a:rPr b="0"/>
              <a:t>Baseline the System’s Performance and best possible response times</a:t>
            </a:r>
            <a:endParaRPr b="0"/>
          </a:p>
          <a:p>
            <a:pPr marL="285750" indent="-285750" algn="just">
              <a:spcBef>
                <a:spcPts val="600"/>
              </a:spcBef>
              <a:buSzPct val="100000"/>
              <a:buChar char="✓"/>
              <a:defRPr spc="-10" sz="1400"/>
            </a:pPr>
            <a:r>
              <a:t>To simulate real life multi-Geography scenarios user load to be provided from cloud.</a:t>
            </a:r>
          </a:p>
          <a:p>
            <a:pPr marL="285750" indent="-285750" algn="just">
              <a:spcBef>
                <a:spcPts val="600"/>
              </a:spcBef>
              <a:buSzPct val="100000"/>
              <a:buChar char="✓"/>
              <a:defRPr spc="-10" sz="1400"/>
            </a:pPr>
            <a:r>
              <a:t>To check The application response time during constant increase load of Vusers and verify the infrastructure can support the future production peak load on the environment</a:t>
            </a:r>
          </a:p>
          <a:p>
            <a:pPr marL="285750" indent="-285750" algn="just">
              <a:spcBef>
                <a:spcPts val="600"/>
              </a:spcBef>
              <a:buSzPct val="100000"/>
              <a:buChar char="✓"/>
              <a:defRPr spc="-10" sz="1400"/>
            </a:pPr>
            <a:r>
              <a:t>To ensure the application meets the SLA(Service level Agreement) with respect to the response time.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LVN Master">
  <a:themeElements>
    <a:clrScheme name="LVN Master">
      <a:dk1>
        <a:srgbClr val="323232"/>
      </a:dk1>
      <a:lt1>
        <a:srgbClr val="FEFFFF"/>
      </a:lt1>
      <a:dk2>
        <a:srgbClr val="A7A7A7"/>
      </a:dk2>
      <a:lt2>
        <a:srgbClr val="535353"/>
      </a:lt2>
      <a:accent1>
        <a:srgbClr val="00829D"/>
      </a:accent1>
      <a:accent2>
        <a:srgbClr val="737272"/>
      </a:accent2>
      <a:accent3>
        <a:srgbClr val="339CB1"/>
      </a:accent3>
      <a:accent4>
        <a:srgbClr val="A6A6A6"/>
      </a:accent4>
      <a:accent5>
        <a:srgbClr val="7FC0CE"/>
      </a:accent5>
      <a:accent6>
        <a:srgbClr val="DCDCDC"/>
      </a:accent6>
      <a:hlink>
        <a:srgbClr val="0000FF"/>
      </a:hlink>
      <a:folHlink>
        <a:srgbClr val="FF00FF"/>
      </a:folHlink>
    </a:clrScheme>
    <a:fontScheme name="LVN Master">
      <a:majorFont>
        <a:latin typeface="Calibri"/>
        <a:ea typeface="Calibri"/>
        <a:cs typeface="Calibri"/>
      </a:majorFont>
      <a:minorFont>
        <a:latin typeface="Helvetica"/>
        <a:ea typeface="Helvetica"/>
        <a:cs typeface="Helvetica"/>
      </a:minorFont>
    </a:fontScheme>
    <a:fmtScheme name="LVN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VN Master">
  <a:themeElements>
    <a:clrScheme name="LVN Master">
      <a:dk1>
        <a:srgbClr val="000000"/>
      </a:dk1>
      <a:lt1>
        <a:srgbClr val="FFFFFF"/>
      </a:lt1>
      <a:dk2>
        <a:srgbClr val="A7A7A7"/>
      </a:dk2>
      <a:lt2>
        <a:srgbClr val="535353"/>
      </a:lt2>
      <a:accent1>
        <a:srgbClr val="00829D"/>
      </a:accent1>
      <a:accent2>
        <a:srgbClr val="737272"/>
      </a:accent2>
      <a:accent3>
        <a:srgbClr val="339CB1"/>
      </a:accent3>
      <a:accent4>
        <a:srgbClr val="A6A6A6"/>
      </a:accent4>
      <a:accent5>
        <a:srgbClr val="7FC0CE"/>
      </a:accent5>
      <a:accent6>
        <a:srgbClr val="DCDCDC"/>
      </a:accent6>
      <a:hlink>
        <a:srgbClr val="0000FF"/>
      </a:hlink>
      <a:folHlink>
        <a:srgbClr val="FF00FF"/>
      </a:folHlink>
    </a:clrScheme>
    <a:fontScheme name="LVN Master">
      <a:majorFont>
        <a:latin typeface="Calibri"/>
        <a:ea typeface="Calibri"/>
        <a:cs typeface="Calibri"/>
      </a:majorFont>
      <a:minorFont>
        <a:latin typeface="Helvetica"/>
        <a:ea typeface="Helvetica"/>
        <a:cs typeface="Helvetica"/>
      </a:minorFont>
    </a:fontScheme>
    <a:fmtScheme name="LVN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232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