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4B657-6654-4B6C-9C3E-13EF69A559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901F14-0BEE-472D-8235-A26CE885EF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14F376-8796-4C45-A7A5-EC2F0F50D18D}"/>
              </a:ext>
            </a:extLst>
          </p:cNvPr>
          <p:cNvSpPr>
            <a:spLocks noGrp="1"/>
          </p:cNvSpPr>
          <p:nvPr>
            <p:ph type="dt" sz="half" idx="10"/>
          </p:nvPr>
        </p:nvSpPr>
        <p:spPr/>
        <p:txBody>
          <a:bodyPr/>
          <a:lstStyle/>
          <a:p>
            <a:fld id="{72495D18-B613-405E-8B82-1C64E8B3D98E}" type="datetimeFigureOut">
              <a:rPr lang="en-US" smtClean="0"/>
              <a:t>5/3/2021</a:t>
            </a:fld>
            <a:endParaRPr lang="en-US"/>
          </a:p>
        </p:txBody>
      </p:sp>
      <p:sp>
        <p:nvSpPr>
          <p:cNvPr id="5" name="Footer Placeholder 4">
            <a:extLst>
              <a:ext uri="{FF2B5EF4-FFF2-40B4-BE49-F238E27FC236}">
                <a16:creationId xmlns:a16="http://schemas.microsoft.com/office/drawing/2014/main" id="{5E6C5A7F-1330-49F9-815C-BAFCBE8CD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3E42C-FCE1-434F-831E-A7FC4D3A01EB}"/>
              </a:ext>
            </a:extLst>
          </p:cNvPr>
          <p:cNvSpPr>
            <a:spLocks noGrp="1"/>
          </p:cNvSpPr>
          <p:nvPr>
            <p:ph type="sldNum" sz="quarter" idx="12"/>
          </p:nvPr>
        </p:nvSpPr>
        <p:spPr/>
        <p:txBody>
          <a:bodyPr/>
          <a:lstStyle/>
          <a:p>
            <a:fld id="{118DA798-C27B-41D1-A165-6D014B037A05}" type="slidenum">
              <a:rPr lang="en-US" smtClean="0"/>
              <a:t>‹#›</a:t>
            </a:fld>
            <a:endParaRPr lang="en-US"/>
          </a:p>
        </p:txBody>
      </p:sp>
    </p:spTree>
    <p:extLst>
      <p:ext uri="{BB962C8B-B14F-4D97-AF65-F5344CB8AC3E}">
        <p14:creationId xmlns:p14="http://schemas.microsoft.com/office/powerpoint/2010/main" val="328663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1A27-18F3-45B7-A240-62EC2F120C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6245E7-BA48-444C-9C88-EE6F9D9EB1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84A01F-13D6-48F7-91E4-46FE952C1A29}"/>
              </a:ext>
            </a:extLst>
          </p:cNvPr>
          <p:cNvSpPr>
            <a:spLocks noGrp="1"/>
          </p:cNvSpPr>
          <p:nvPr>
            <p:ph type="dt" sz="half" idx="10"/>
          </p:nvPr>
        </p:nvSpPr>
        <p:spPr/>
        <p:txBody>
          <a:bodyPr/>
          <a:lstStyle/>
          <a:p>
            <a:fld id="{72495D18-B613-405E-8B82-1C64E8B3D98E}" type="datetimeFigureOut">
              <a:rPr lang="en-US" smtClean="0"/>
              <a:t>5/3/2021</a:t>
            </a:fld>
            <a:endParaRPr lang="en-US"/>
          </a:p>
        </p:txBody>
      </p:sp>
      <p:sp>
        <p:nvSpPr>
          <p:cNvPr id="5" name="Footer Placeholder 4">
            <a:extLst>
              <a:ext uri="{FF2B5EF4-FFF2-40B4-BE49-F238E27FC236}">
                <a16:creationId xmlns:a16="http://schemas.microsoft.com/office/drawing/2014/main" id="{949DC35A-7515-42A4-BDBD-1ECAD6265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DC112-47FE-4EA8-97EC-D697CDD0F8C1}"/>
              </a:ext>
            </a:extLst>
          </p:cNvPr>
          <p:cNvSpPr>
            <a:spLocks noGrp="1"/>
          </p:cNvSpPr>
          <p:nvPr>
            <p:ph type="sldNum" sz="quarter" idx="12"/>
          </p:nvPr>
        </p:nvSpPr>
        <p:spPr/>
        <p:txBody>
          <a:bodyPr/>
          <a:lstStyle/>
          <a:p>
            <a:fld id="{118DA798-C27B-41D1-A165-6D014B037A05}" type="slidenum">
              <a:rPr lang="en-US" smtClean="0"/>
              <a:t>‹#›</a:t>
            </a:fld>
            <a:endParaRPr lang="en-US"/>
          </a:p>
        </p:txBody>
      </p:sp>
    </p:spTree>
    <p:extLst>
      <p:ext uri="{BB962C8B-B14F-4D97-AF65-F5344CB8AC3E}">
        <p14:creationId xmlns:p14="http://schemas.microsoft.com/office/powerpoint/2010/main" val="3265314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74CCD1-556F-4B73-BAD0-4FF2A99E55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6BDE44-077A-42B0-9513-EF1CECB02F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AF8D6F-A731-449B-8E68-96B5D4F635F2}"/>
              </a:ext>
            </a:extLst>
          </p:cNvPr>
          <p:cNvSpPr>
            <a:spLocks noGrp="1"/>
          </p:cNvSpPr>
          <p:nvPr>
            <p:ph type="dt" sz="half" idx="10"/>
          </p:nvPr>
        </p:nvSpPr>
        <p:spPr/>
        <p:txBody>
          <a:bodyPr/>
          <a:lstStyle/>
          <a:p>
            <a:fld id="{72495D18-B613-405E-8B82-1C64E8B3D98E}" type="datetimeFigureOut">
              <a:rPr lang="en-US" smtClean="0"/>
              <a:t>5/3/2021</a:t>
            </a:fld>
            <a:endParaRPr lang="en-US"/>
          </a:p>
        </p:txBody>
      </p:sp>
      <p:sp>
        <p:nvSpPr>
          <p:cNvPr id="5" name="Footer Placeholder 4">
            <a:extLst>
              <a:ext uri="{FF2B5EF4-FFF2-40B4-BE49-F238E27FC236}">
                <a16:creationId xmlns:a16="http://schemas.microsoft.com/office/drawing/2014/main" id="{9578D16B-8437-45ED-B55C-9C3085C566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9FCFC-2210-42A4-B3DA-DCD7EEA8E4A6}"/>
              </a:ext>
            </a:extLst>
          </p:cNvPr>
          <p:cNvSpPr>
            <a:spLocks noGrp="1"/>
          </p:cNvSpPr>
          <p:nvPr>
            <p:ph type="sldNum" sz="quarter" idx="12"/>
          </p:nvPr>
        </p:nvSpPr>
        <p:spPr/>
        <p:txBody>
          <a:bodyPr/>
          <a:lstStyle/>
          <a:p>
            <a:fld id="{118DA798-C27B-41D1-A165-6D014B037A05}" type="slidenum">
              <a:rPr lang="en-US" smtClean="0"/>
              <a:t>‹#›</a:t>
            </a:fld>
            <a:endParaRPr lang="en-US"/>
          </a:p>
        </p:txBody>
      </p:sp>
    </p:spTree>
    <p:extLst>
      <p:ext uri="{BB962C8B-B14F-4D97-AF65-F5344CB8AC3E}">
        <p14:creationId xmlns:p14="http://schemas.microsoft.com/office/powerpoint/2010/main" val="3412542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1FE5-9C0C-451B-A3AA-EF545E5F6D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453892-349D-47E7-8B9C-1BD76A1B25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77654-83FA-449E-93D9-265EA0257B8B}"/>
              </a:ext>
            </a:extLst>
          </p:cNvPr>
          <p:cNvSpPr>
            <a:spLocks noGrp="1"/>
          </p:cNvSpPr>
          <p:nvPr>
            <p:ph type="dt" sz="half" idx="10"/>
          </p:nvPr>
        </p:nvSpPr>
        <p:spPr/>
        <p:txBody>
          <a:bodyPr/>
          <a:lstStyle/>
          <a:p>
            <a:fld id="{72495D18-B613-405E-8B82-1C64E8B3D98E}" type="datetimeFigureOut">
              <a:rPr lang="en-US" smtClean="0"/>
              <a:t>5/3/2021</a:t>
            </a:fld>
            <a:endParaRPr lang="en-US"/>
          </a:p>
        </p:txBody>
      </p:sp>
      <p:sp>
        <p:nvSpPr>
          <p:cNvPr id="5" name="Footer Placeholder 4">
            <a:extLst>
              <a:ext uri="{FF2B5EF4-FFF2-40B4-BE49-F238E27FC236}">
                <a16:creationId xmlns:a16="http://schemas.microsoft.com/office/drawing/2014/main" id="{F4B3695F-79AA-4F3D-BFEC-2263A80DD8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7DF02-A835-46F1-975F-0B84C2F56B40}"/>
              </a:ext>
            </a:extLst>
          </p:cNvPr>
          <p:cNvSpPr>
            <a:spLocks noGrp="1"/>
          </p:cNvSpPr>
          <p:nvPr>
            <p:ph type="sldNum" sz="quarter" idx="12"/>
          </p:nvPr>
        </p:nvSpPr>
        <p:spPr/>
        <p:txBody>
          <a:bodyPr/>
          <a:lstStyle/>
          <a:p>
            <a:fld id="{118DA798-C27B-41D1-A165-6D014B037A05}" type="slidenum">
              <a:rPr lang="en-US" smtClean="0"/>
              <a:t>‹#›</a:t>
            </a:fld>
            <a:endParaRPr lang="en-US"/>
          </a:p>
        </p:txBody>
      </p:sp>
    </p:spTree>
    <p:extLst>
      <p:ext uri="{BB962C8B-B14F-4D97-AF65-F5344CB8AC3E}">
        <p14:creationId xmlns:p14="http://schemas.microsoft.com/office/powerpoint/2010/main" val="3837392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9611-8C61-493B-B05F-6B1CBBDCD1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257B0F-14D1-47B2-A2E4-4671A07380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BCBCC3-37E4-4018-984A-69C3EFCBA066}"/>
              </a:ext>
            </a:extLst>
          </p:cNvPr>
          <p:cNvSpPr>
            <a:spLocks noGrp="1"/>
          </p:cNvSpPr>
          <p:nvPr>
            <p:ph type="dt" sz="half" idx="10"/>
          </p:nvPr>
        </p:nvSpPr>
        <p:spPr/>
        <p:txBody>
          <a:bodyPr/>
          <a:lstStyle/>
          <a:p>
            <a:fld id="{72495D18-B613-405E-8B82-1C64E8B3D98E}" type="datetimeFigureOut">
              <a:rPr lang="en-US" smtClean="0"/>
              <a:t>5/3/2021</a:t>
            </a:fld>
            <a:endParaRPr lang="en-US"/>
          </a:p>
        </p:txBody>
      </p:sp>
      <p:sp>
        <p:nvSpPr>
          <p:cNvPr id="5" name="Footer Placeholder 4">
            <a:extLst>
              <a:ext uri="{FF2B5EF4-FFF2-40B4-BE49-F238E27FC236}">
                <a16:creationId xmlns:a16="http://schemas.microsoft.com/office/drawing/2014/main" id="{425E7663-4AF5-4E1C-8038-6B7B66370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5E78E1-9FE0-468D-B332-4C66E11871AF}"/>
              </a:ext>
            </a:extLst>
          </p:cNvPr>
          <p:cNvSpPr>
            <a:spLocks noGrp="1"/>
          </p:cNvSpPr>
          <p:nvPr>
            <p:ph type="sldNum" sz="quarter" idx="12"/>
          </p:nvPr>
        </p:nvSpPr>
        <p:spPr/>
        <p:txBody>
          <a:bodyPr/>
          <a:lstStyle/>
          <a:p>
            <a:fld id="{118DA798-C27B-41D1-A165-6D014B037A05}" type="slidenum">
              <a:rPr lang="en-US" smtClean="0"/>
              <a:t>‹#›</a:t>
            </a:fld>
            <a:endParaRPr lang="en-US"/>
          </a:p>
        </p:txBody>
      </p:sp>
    </p:spTree>
    <p:extLst>
      <p:ext uri="{BB962C8B-B14F-4D97-AF65-F5344CB8AC3E}">
        <p14:creationId xmlns:p14="http://schemas.microsoft.com/office/powerpoint/2010/main" val="820908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D1C0-B191-455C-A0A1-AA68B0DECB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AE1BDB-CAEA-461F-A525-B100CE47B4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358737-2C59-42C2-95DE-DBF89E667C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24EC05-ADCB-45F6-BACA-4CEAB31AD028}"/>
              </a:ext>
            </a:extLst>
          </p:cNvPr>
          <p:cNvSpPr>
            <a:spLocks noGrp="1"/>
          </p:cNvSpPr>
          <p:nvPr>
            <p:ph type="dt" sz="half" idx="10"/>
          </p:nvPr>
        </p:nvSpPr>
        <p:spPr/>
        <p:txBody>
          <a:bodyPr/>
          <a:lstStyle/>
          <a:p>
            <a:fld id="{72495D18-B613-405E-8B82-1C64E8B3D98E}" type="datetimeFigureOut">
              <a:rPr lang="en-US" smtClean="0"/>
              <a:t>5/3/2021</a:t>
            </a:fld>
            <a:endParaRPr lang="en-US"/>
          </a:p>
        </p:txBody>
      </p:sp>
      <p:sp>
        <p:nvSpPr>
          <p:cNvPr id="6" name="Footer Placeholder 5">
            <a:extLst>
              <a:ext uri="{FF2B5EF4-FFF2-40B4-BE49-F238E27FC236}">
                <a16:creationId xmlns:a16="http://schemas.microsoft.com/office/drawing/2014/main" id="{2722AF83-C0E0-48E5-9DEE-D32E716D74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EEAD6F-73D5-4619-98AF-0E9D38F98452}"/>
              </a:ext>
            </a:extLst>
          </p:cNvPr>
          <p:cNvSpPr>
            <a:spLocks noGrp="1"/>
          </p:cNvSpPr>
          <p:nvPr>
            <p:ph type="sldNum" sz="quarter" idx="12"/>
          </p:nvPr>
        </p:nvSpPr>
        <p:spPr/>
        <p:txBody>
          <a:bodyPr/>
          <a:lstStyle/>
          <a:p>
            <a:fld id="{118DA798-C27B-41D1-A165-6D014B037A05}" type="slidenum">
              <a:rPr lang="en-US" smtClean="0"/>
              <a:t>‹#›</a:t>
            </a:fld>
            <a:endParaRPr lang="en-US"/>
          </a:p>
        </p:txBody>
      </p:sp>
    </p:spTree>
    <p:extLst>
      <p:ext uri="{BB962C8B-B14F-4D97-AF65-F5344CB8AC3E}">
        <p14:creationId xmlns:p14="http://schemas.microsoft.com/office/powerpoint/2010/main" val="721720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89EF-8FD0-494C-B35C-579CCF17E4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AA8F5F-8244-49EA-8806-1AD371403A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A784B7-DD6B-462C-8AC2-B689A519D1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16E77B-3BBA-4DD8-AAC6-27DED112F4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78A5ED-7FA5-40B9-90E4-AFF0922B4F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AA97E7-F3DE-4A78-969F-5778777661E3}"/>
              </a:ext>
            </a:extLst>
          </p:cNvPr>
          <p:cNvSpPr>
            <a:spLocks noGrp="1"/>
          </p:cNvSpPr>
          <p:nvPr>
            <p:ph type="dt" sz="half" idx="10"/>
          </p:nvPr>
        </p:nvSpPr>
        <p:spPr/>
        <p:txBody>
          <a:bodyPr/>
          <a:lstStyle/>
          <a:p>
            <a:fld id="{72495D18-B613-405E-8B82-1C64E8B3D98E}" type="datetimeFigureOut">
              <a:rPr lang="en-US" smtClean="0"/>
              <a:t>5/3/2021</a:t>
            </a:fld>
            <a:endParaRPr lang="en-US"/>
          </a:p>
        </p:txBody>
      </p:sp>
      <p:sp>
        <p:nvSpPr>
          <p:cNvPr id="8" name="Footer Placeholder 7">
            <a:extLst>
              <a:ext uri="{FF2B5EF4-FFF2-40B4-BE49-F238E27FC236}">
                <a16:creationId xmlns:a16="http://schemas.microsoft.com/office/drawing/2014/main" id="{C02B7C60-489E-4258-9CE4-3108281F8E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EC7FA7-F592-47B8-9B47-4ADC5BB0D33A}"/>
              </a:ext>
            </a:extLst>
          </p:cNvPr>
          <p:cNvSpPr>
            <a:spLocks noGrp="1"/>
          </p:cNvSpPr>
          <p:nvPr>
            <p:ph type="sldNum" sz="quarter" idx="12"/>
          </p:nvPr>
        </p:nvSpPr>
        <p:spPr/>
        <p:txBody>
          <a:bodyPr/>
          <a:lstStyle/>
          <a:p>
            <a:fld id="{118DA798-C27B-41D1-A165-6D014B037A05}" type="slidenum">
              <a:rPr lang="en-US" smtClean="0"/>
              <a:t>‹#›</a:t>
            </a:fld>
            <a:endParaRPr lang="en-US"/>
          </a:p>
        </p:txBody>
      </p:sp>
    </p:spTree>
    <p:extLst>
      <p:ext uri="{BB962C8B-B14F-4D97-AF65-F5344CB8AC3E}">
        <p14:creationId xmlns:p14="http://schemas.microsoft.com/office/powerpoint/2010/main" val="8488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05D7-9917-4858-9882-65C98DCD85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9111CF-08A1-4B97-B5F1-C67ECDEAA124}"/>
              </a:ext>
            </a:extLst>
          </p:cNvPr>
          <p:cNvSpPr>
            <a:spLocks noGrp="1"/>
          </p:cNvSpPr>
          <p:nvPr>
            <p:ph type="dt" sz="half" idx="10"/>
          </p:nvPr>
        </p:nvSpPr>
        <p:spPr/>
        <p:txBody>
          <a:bodyPr/>
          <a:lstStyle/>
          <a:p>
            <a:fld id="{72495D18-B613-405E-8B82-1C64E8B3D98E}" type="datetimeFigureOut">
              <a:rPr lang="en-US" smtClean="0"/>
              <a:t>5/3/2021</a:t>
            </a:fld>
            <a:endParaRPr lang="en-US"/>
          </a:p>
        </p:txBody>
      </p:sp>
      <p:sp>
        <p:nvSpPr>
          <p:cNvPr id="4" name="Footer Placeholder 3">
            <a:extLst>
              <a:ext uri="{FF2B5EF4-FFF2-40B4-BE49-F238E27FC236}">
                <a16:creationId xmlns:a16="http://schemas.microsoft.com/office/drawing/2014/main" id="{E8B87615-F33E-4CF5-BD07-41A5037375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6CEDDA-2517-4F52-A85D-959497A803DA}"/>
              </a:ext>
            </a:extLst>
          </p:cNvPr>
          <p:cNvSpPr>
            <a:spLocks noGrp="1"/>
          </p:cNvSpPr>
          <p:nvPr>
            <p:ph type="sldNum" sz="quarter" idx="12"/>
          </p:nvPr>
        </p:nvSpPr>
        <p:spPr/>
        <p:txBody>
          <a:bodyPr/>
          <a:lstStyle/>
          <a:p>
            <a:fld id="{118DA798-C27B-41D1-A165-6D014B037A05}" type="slidenum">
              <a:rPr lang="en-US" smtClean="0"/>
              <a:t>‹#›</a:t>
            </a:fld>
            <a:endParaRPr lang="en-US"/>
          </a:p>
        </p:txBody>
      </p:sp>
    </p:spTree>
    <p:extLst>
      <p:ext uri="{BB962C8B-B14F-4D97-AF65-F5344CB8AC3E}">
        <p14:creationId xmlns:p14="http://schemas.microsoft.com/office/powerpoint/2010/main" val="3280637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26132E-E7C5-4795-B68F-F1CA2BE0CBC0}"/>
              </a:ext>
            </a:extLst>
          </p:cNvPr>
          <p:cNvSpPr>
            <a:spLocks noGrp="1"/>
          </p:cNvSpPr>
          <p:nvPr>
            <p:ph type="dt" sz="half" idx="10"/>
          </p:nvPr>
        </p:nvSpPr>
        <p:spPr/>
        <p:txBody>
          <a:bodyPr/>
          <a:lstStyle/>
          <a:p>
            <a:fld id="{72495D18-B613-405E-8B82-1C64E8B3D98E}" type="datetimeFigureOut">
              <a:rPr lang="en-US" smtClean="0"/>
              <a:t>5/3/2021</a:t>
            </a:fld>
            <a:endParaRPr lang="en-US"/>
          </a:p>
        </p:txBody>
      </p:sp>
      <p:sp>
        <p:nvSpPr>
          <p:cNvPr id="3" name="Footer Placeholder 2">
            <a:extLst>
              <a:ext uri="{FF2B5EF4-FFF2-40B4-BE49-F238E27FC236}">
                <a16:creationId xmlns:a16="http://schemas.microsoft.com/office/drawing/2014/main" id="{580961E4-DC9B-4D45-8B26-BC65606E35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1A57D2-9BDC-40AA-A9FC-62C5F1B5C40D}"/>
              </a:ext>
            </a:extLst>
          </p:cNvPr>
          <p:cNvSpPr>
            <a:spLocks noGrp="1"/>
          </p:cNvSpPr>
          <p:nvPr>
            <p:ph type="sldNum" sz="quarter" idx="12"/>
          </p:nvPr>
        </p:nvSpPr>
        <p:spPr/>
        <p:txBody>
          <a:bodyPr/>
          <a:lstStyle/>
          <a:p>
            <a:fld id="{118DA798-C27B-41D1-A165-6D014B037A05}" type="slidenum">
              <a:rPr lang="en-US" smtClean="0"/>
              <a:t>‹#›</a:t>
            </a:fld>
            <a:endParaRPr lang="en-US"/>
          </a:p>
        </p:txBody>
      </p:sp>
    </p:spTree>
    <p:extLst>
      <p:ext uri="{BB962C8B-B14F-4D97-AF65-F5344CB8AC3E}">
        <p14:creationId xmlns:p14="http://schemas.microsoft.com/office/powerpoint/2010/main" val="3117095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469C9-5308-4D69-86F6-2A0D6F59E7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42E3EA-EC31-4DA5-90F2-E7D7C12C90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9CD5E3-D763-48D2-A81A-B1395BA1C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0E9FF-17C9-4356-8228-D2F0646D9CBC}"/>
              </a:ext>
            </a:extLst>
          </p:cNvPr>
          <p:cNvSpPr>
            <a:spLocks noGrp="1"/>
          </p:cNvSpPr>
          <p:nvPr>
            <p:ph type="dt" sz="half" idx="10"/>
          </p:nvPr>
        </p:nvSpPr>
        <p:spPr/>
        <p:txBody>
          <a:bodyPr/>
          <a:lstStyle/>
          <a:p>
            <a:fld id="{72495D18-B613-405E-8B82-1C64E8B3D98E}" type="datetimeFigureOut">
              <a:rPr lang="en-US" smtClean="0"/>
              <a:t>5/3/2021</a:t>
            </a:fld>
            <a:endParaRPr lang="en-US"/>
          </a:p>
        </p:txBody>
      </p:sp>
      <p:sp>
        <p:nvSpPr>
          <p:cNvPr id="6" name="Footer Placeholder 5">
            <a:extLst>
              <a:ext uri="{FF2B5EF4-FFF2-40B4-BE49-F238E27FC236}">
                <a16:creationId xmlns:a16="http://schemas.microsoft.com/office/drawing/2014/main" id="{A4398692-5E30-46DF-BC95-429E7C3AE4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A7BDB-E384-4E01-869A-91A699F0AB74}"/>
              </a:ext>
            </a:extLst>
          </p:cNvPr>
          <p:cNvSpPr>
            <a:spLocks noGrp="1"/>
          </p:cNvSpPr>
          <p:nvPr>
            <p:ph type="sldNum" sz="quarter" idx="12"/>
          </p:nvPr>
        </p:nvSpPr>
        <p:spPr/>
        <p:txBody>
          <a:bodyPr/>
          <a:lstStyle/>
          <a:p>
            <a:fld id="{118DA798-C27B-41D1-A165-6D014B037A05}" type="slidenum">
              <a:rPr lang="en-US" smtClean="0"/>
              <a:t>‹#›</a:t>
            </a:fld>
            <a:endParaRPr lang="en-US"/>
          </a:p>
        </p:txBody>
      </p:sp>
    </p:spTree>
    <p:extLst>
      <p:ext uri="{BB962C8B-B14F-4D97-AF65-F5344CB8AC3E}">
        <p14:creationId xmlns:p14="http://schemas.microsoft.com/office/powerpoint/2010/main" val="246108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1D673-2CA0-4437-81F9-DF66F3357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6E012F-8CEB-48B7-9366-6E76C516AB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859FB0-3F4A-45D6-B5D3-CCFCAF96E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FD7F5-1BD2-4946-A202-429D10867472}"/>
              </a:ext>
            </a:extLst>
          </p:cNvPr>
          <p:cNvSpPr>
            <a:spLocks noGrp="1"/>
          </p:cNvSpPr>
          <p:nvPr>
            <p:ph type="dt" sz="half" idx="10"/>
          </p:nvPr>
        </p:nvSpPr>
        <p:spPr/>
        <p:txBody>
          <a:bodyPr/>
          <a:lstStyle/>
          <a:p>
            <a:fld id="{72495D18-B613-405E-8B82-1C64E8B3D98E}" type="datetimeFigureOut">
              <a:rPr lang="en-US" smtClean="0"/>
              <a:t>5/3/2021</a:t>
            </a:fld>
            <a:endParaRPr lang="en-US"/>
          </a:p>
        </p:txBody>
      </p:sp>
      <p:sp>
        <p:nvSpPr>
          <p:cNvPr id="6" name="Footer Placeholder 5">
            <a:extLst>
              <a:ext uri="{FF2B5EF4-FFF2-40B4-BE49-F238E27FC236}">
                <a16:creationId xmlns:a16="http://schemas.microsoft.com/office/drawing/2014/main" id="{92309F80-E6AF-4D82-9530-3CEB8C65AF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BB130-681E-43B4-B984-0621C5FD3F88}"/>
              </a:ext>
            </a:extLst>
          </p:cNvPr>
          <p:cNvSpPr>
            <a:spLocks noGrp="1"/>
          </p:cNvSpPr>
          <p:nvPr>
            <p:ph type="sldNum" sz="quarter" idx="12"/>
          </p:nvPr>
        </p:nvSpPr>
        <p:spPr/>
        <p:txBody>
          <a:bodyPr/>
          <a:lstStyle/>
          <a:p>
            <a:fld id="{118DA798-C27B-41D1-A165-6D014B037A05}" type="slidenum">
              <a:rPr lang="en-US" smtClean="0"/>
              <a:t>‹#›</a:t>
            </a:fld>
            <a:endParaRPr lang="en-US"/>
          </a:p>
        </p:txBody>
      </p:sp>
    </p:spTree>
    <p:extLst>
      <p:ext uri="{BB962C8B-B14F-4D97-AF65-F5344CB8AC3E}">
        <p14:creationId xmlns:p14="http://schemas.microsoft.com/office/powerpoint/2010/main" val="4173449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BAFB12-3241-48E8-8E2B-EE5E01A136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AA1C4A-15D1-4954-B4F6-C19E09B08F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11E44-EACC-4A53-BD3D-E234DDE605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495D18-B613-405E-8B82-1C64E8B3D98E}" type="datetimeFigureOut">
              <a:rPr lang="en-US" smtClean="0"/>
              <a:t>5/3/2021</a:t>
            </a:fld>
            <a:endParaRPr lang="en-US"/>
          </a:p>
        </p:txBody>
      </p:sp>
      <p:sp>
        <p:nvSpPr>
          <p:cNvPr id="5" name="Footer Placeholder 4">
            <a:extLst>
              <a:ext uri="{FF2B5EF4-FFF2-40B4-BE49-F238E27FC236}">
                <a16:creationId xmlns:a16="http://schemas.microsoft.com/office/drawing/2014/main" id="{7F1954CF-A624-4425-840C-8A105A2454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2D191A-11A5-48E7-9632-9A7ACC5C75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A798-C27B-41D1-A165-6D014B037A05}" type="slidenum">
              <a:rPr lang="en-US" smtClean="0"/>
              <a:t>‹#›</a:t>
            </a:fld>
            <a:endParaRPr lang="en-US"/>
          </a:p>
        </p:txBody>
      </p:sp>
    </p:spTree>
    <p:extLst>
      <p:ext uri="{BB962C8B-B14F-4D97-AF65-F5344CB8AC3E}">
        <p14:creationId xmlns:p14="http://schemas.microsoft.com/office/powerpoint/2010/main" val="1782409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EA4A5446-79D7-42EB-85B7-49F0E2D299C3}"/>
              </a:ext>
            </a:extLst>
          </p:cNvPr>
          <p:cNvCxnSpPr>
            <a:cxnSpLocks/>
          </p:cNvCxnSpPr>
          <p:nvPr/>
        </p:nvCxnSpPr>
        <p:spPr>
          <a:xfrm>
            <a:off x="4008370" y="1394487"/>
            <a:ext cx="0" cy="1031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BF9550F-422C-41B0-BF4E-98F6C301BB1C}"/>
              </a:ext>
            </a:extLst>
          </p:cNvPr>
          <p:cNvCxnSpPr>
            <a:cxnSpLocks/>
          </p:cNvCxnSpPr>
          <p:nvPr/>
        </p:nvCxnSpPr>
        <p:spPr>
          <a:xfrm flipH="1">
            <a:off x="3071219" y="1394487"/>
            <a:ext cx="9371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44E12CF-2D99-49BD-B596-414988370275}"/>
              </a:ext>
            </a:extLst>
          </p:cNvPr>
          <p:cNvCxnSpPr>
            <a:cxnSpLocks/>
          </p:cNvCxnSpPr>
          <p:nvPr/>
        </p:nvCxnSpPr>
        <p:spPr>
          <a:xfrm>
            <a:off x="4147452" y="1247535"/>
            <a:ext cx="0" cy="1031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412C053-4A52-4F9E-B223-8617DF165EC1}"/>
              </a:ext>
            </a:extLst>
          </p:cNvPr>
          <p:cNvCxnSpPr>
            <a:cxnSpLocks/>
          </p:cNvCxnSpPr>
          <p:nvPr/>
        </p:nvCxnSpPr>
        <p:spPr>
          <a:xfrm>
            <a:off x="4642052" y="2513274"/>
            <a:ext cx="570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6947C8F-C18D-4460-8EE0-412229D6C8BB}"/>
              </a:ext>
            </a:extLst>
          </p:cNvPr>
          <p:cNvCxnSpPr>
            <a:cxnSpLocks/>
          </p:cNvCxnSpPr>
          <p:nvPr/>
        </p:nvCxnSpPr>
        <p:spPr>
          <a:xfrm>
            <a:off x="6395043" y="1003740"/>
            <a:ext cx="18852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E49EDE8-4CB1-4A6C-9368-9C101F0C4310}"/>
              </a:ext>
            </a:extLst>
          </p:cNvPr>
          <p:cNvCxnSpPr>
            <a:cxnSpLocks/>
          </p:cNvCxnSpPr>
          <p:nvPr/>
        </p:nvCxnSpPr>
        <p:spPr>
          <a:xfrm>
            <a:off x="6395043" y="851340"/>
            <a:ext cx="18852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F8C9661-E101-4B77-8DE4-FCE57E92165B}"/>
              </a:ext>
            </a:extLst>
          </p:cNvPr>
          <p:cNvCxnSpPr>
            <a:cxnSpLocks/>
          </p:cNvCxnSpPr>
          <p:nvPr/>
        </p:nvCxnSpPr>
        <p:spPr>
          <a:xfrm flipH="1">
            <a:off x="3206447" y="1241922"/>
            <a:ext cx="9371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26FFF11-F833-4D07-A2F4-0B4D84C2B5E1}"/>
              </a:ext>
            </a:extLst>
          </p:cNvPr>
          <p:cNvCxnSpPr>
            <a:cxnSpLocks/>
          </p:cNvCxnSpPr>
          <p:nvPr/>
        </p:nvCxnSpPr>
        <p:spPr>
          <a:xfrm>
            <a:off x="6017925" y="3422305"/>
            <a:ext cx="0" cy="520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4A9142F-5D3B-4BF2-AA14-49C24C4DB37F}"/>
              </a:ext>
            </a:extLst>
          </p:cNvPr>
          <p:cNvCxnSpPr>
            <a:cxnSpLocks/>
          </p:cNvCxnSpPr>
          <p:nvPr/>
        </p:nvCxnSpPr>
        <p:spPr>
          <a:xfrm>
            <a:off x="2784056" y="3670906"/>
            <a:ext cx="0" cy="1309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A544596-1F90-42E5-A303-529D229D9BA9}"/>
              </a:ext>
            </a:extLst>
          </p:cNvPr>
          <p:cNvCxnSpPr>
            <a:cxnSpLocks/>
          </p:cNvCxnSpPr>
          <p:nvPr/>
        </p:nvCxnSpPr>
        <p:spPr>
          <a:xfrm>
            <a:off x="2853040" y="1840626"/>
            <a:ext cx="0" cy="1309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3DC9FA7-2870-442C-963F-F308FA0ACC1E}"/>
              </a:ext>
            </a:extLst>
          </p:cNvPr>
          <p:cNvCxnSpPr>
            <a:cxnSpLocks/>
          </p:cNvCxnSpPr>
          <p:nvPr/>
        </p:nvCxnSpPr>
        <p:spPr>
          <a:xfrm>
            <a:off x="2682886" y="1831748"/>
            <a:ext cx="0" cy="1309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CC7CF33-FFE7-44EB-AD14-354697271F46}"/>
              </a:ext>
            </a:extLst>
          </p:cNvPr>
          <p:cNvCxnSpPr>
            <a:cxnSpLocks/>
          </p:cNvCxnSpPr>
          <p:nvPr/>
        </p:nvCxnSpPr>
        <p:spPr>
          <a:xfrm>
            <a:off x="8758217" y="5663545"/>
            <a:ext cx="1182888" cy="6347"/>
          </a:xfrm>
          <a:prstGeom prst="line">
            <a:avLst/>
          </a:prstGeom>
        </p:spPr>
        <p:style>
          <a:lnRef idx="1">
            <a:schemeClr val="accent1"/>
          </a:lnRef>
          <a:fillRef idx="0">
            <a:schemeClr val="accent1"/>
          </a:fillRef>
          <a:effectRef idx="0">
            <a:schemeClr val="accent1"/>
          </a:effectRef>
          <a:fontRef idx="minor">
            <a:schemeClr val="tx1"/>
          </a:fontRef>
        </p:style>
      </p:cxnSp>
      <p:sp>
        <p:nvSpPr>
          <p:cNvPr id="4" name="Diamond 6">
            <a:extLst>
              <a:ext uri="{FF2B5EF4-FFF2-40B4-BE49-F238E27FC236}">
                <a16:creationId xmlns:a16="http://schemas.microsoft.com/office/drawing/2014/main" id="{CEA9643D-FD9D-4D8E-9070-97A8ABCF28C3}"/>
              </a:ext>
            </a:extLst>
          </p:cNvPr>
          <p:cNvSpPr>
            <a:spLocks noChangeArrowheads="1"/>
          </p:cNvSpPr>
          <p:nvPr/>
        </p:nvSpPr>
        <p:spPr bwMode="auto">
          <a:xfrm>
            <a:off x="7592796" y="5355027"/>
            <a:ext cx="1368274" cy="457200"/>
          </a:xfrm>
          <a:prstGeom prst="diamond">
            <a:avLst/>
          </a:prstGeom>
          <a:solidFill>
            <a:srgbClr val="FFFFFF"/>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Purchased</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Text Box 3">
            <a:extLst>
              <a:ext uri="{FF2B5EF4-FFF2-40B4-BE49-F238E27FC236}">
                <a16:creationId xmlns:a16="http://schemas.microsoft.com/office/drawing/2014/main" id="{C4FAC920-2C82-4EF2-8AB3-7817C0BEC430}"/>
              </a:ext>
            </a:extLst>
          </p:cNvPr>
          <p:cNvSpPr txBox="1">
            <a:spLocks noChangeArrowheads="1"/>
          </p:cNvSpPr>
          <p:nvPr/>
        </p:nvSpPr>
        <p:spPr bwMode="auto">
          <a:xfrm>
            <a:off x="5212098" y="1829835"/>
            <a:ext cx="1475346" cy="1643063"/>
          </a:xfrm>
          <a:prstGeom prst="rect">
            <a:avLst/>
          </a:prstGeom>
          <a:solidFill>
            <a:schemeClr val="accent5">
              <a:lumMod val="60000"/>
              <a:lumOff val="40000"/>
            </a:schemeClr>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Walmart_Store</a:t>
            </a:r>
            <a:endPar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i="0" u="sng" strike="noStrike" cap="none" normalizeH="0" baseline="0" dirty="0" err="1">
                <a:ln>
                  <a:noFill/>
                </a:ln>
                <a:solidFill>
                  <a:schemeClr val="tx1"/>
                </a:solidFill>
                <a:effectLst/>
              </a:rPr>
              <a:t>Store_id</a:t>
            </a:r>
            <a:endParaRPr kumimoji="0" lang="en-US" altLang="en-US" sz="1200" i="0" u="sng"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latin typeface="Calibri" panose="020F0502020204030204" pitchFamily="34" charset="0"/>
                <a:cs typeface="Times New Roman" panose="02020603050405020304" pitchFamily="18" charset="0"/>
              </a:rPr>
              <a:t>Location</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200" u="sng"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cxnSp>
        <p:nvCxnSpPr>
          <p:cNvPr id="31" name="Straight Connector 30">
            <a:extLst>
              <a:ext uri="{FF2B5EF4-FFF2-40B4-BE49-F238E27FC236}">
                <a16:creationId xmlns:a16="http://schemas.microsoft.com/office/drawing/2014/main" id="{78B7D5A3-0251-4C4A-8BEB-9D7322EEDFC2}"/>
              </a:ext>
            </a:extLst>
          </p:cNvPr>
          <p:cNvCxnSpPr>
            <a:cxnSpLocks/>
          </p:cNvCxnSpPr>
          <p:nvPr/>
        </p:nvCxnSpPr>
        <p:spPr>
          <a:xfrm>
            <a:off x="8758217" y="5514864"/>
            <a:ext cx="1182888" cy="6347"/>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 Box 3">
            <a:extLst>
              <a:ext uri="{FF2B5EF4-FFF2-40B4-BE49-F238E27FC236}">
                <a16:creationId xmlns:a16="http://schemas.microsoft.com/office/drawing/2014/main" id="{864F54BF-5EBE-4054-993E-37896E38C870}"/>
              </a:ext>
            </a:extLst>
          </p:cNvPr>
          <p:cNvSpPr txBox="1">
            <a:spLocks noChangeArrowheads="1"/>
          </p:cNvSpPr>
          <p:nvPr/>
        </p:nvSpPr>
        <p:spPr bwMode="auto">
          <a:xfrm>
            <a:off x="8280269" y="197563"/>
            <a:ext cx="1475346" cy="1643063"/>
          </a:xfrm>
          <a:prstGeom prst="rect">
            <a:avLst/>
          </a:prstGeom>
          <a:solidFill>
            <a:schemeClr val="accent5">
              <a:lumMod val="60000"/>
              <a:lumOff val="40000"/>
            </a:schemeClr>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Employee_Info</a:t>
            </a:r>
            <a:endParaRPr lang="en-US" altLang="en-US" sz="1400"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u="sng" dirty="0" err="1">
                <a:latin typeface="Arial" panose="020B0604020202020204" pitchFamily="34" charset="0"/>
              </a:rPr>
              <a:t>Emp_id</a:t>
            </a:r>
            <a:endParaRPr lang="en-US" altLang="en-US" sz="1200" u="sng"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err="1">
                <a:latin typeface="Arial" panose="020B0604020202020204" pitchFamily="34" charset="0"/>
              </a:rPr>
              <a:t>Emp_name</a:t>
            </a:r>
            <a:endParaRPr lang="en-US" altLang="en-US" sz="1200"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err="1">
                <a:latin typeface="Arial" panose="020B0604020202020204" pitchFamily="34" charset="0"/>
              </a:rPr>
              <a:t>Emp_address</a:t>
            </a:r>
            <a:endParaRPr lang="en-US" altLang="en-US" sz="1200"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Phones{}</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latin typeface="Arial" panose="020B0604020202020204" pitchFamily="34" charset="0"/>
              </a:rPr>
              <a:t>Salary</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err="1">
                <a:latin typeface="Arial" panose="020B0604020202020204" pitchFamily="34" charset="0"/>
              </a:rPr>
              <a:t>employee</a:t>
            </a:r>
            <a:r>
              <a:rPr kumimoji="0" lang="en-US" altLang="en-US" sz="1200" b="0" i="0" u="none" strike="noStrike" cap="none" normalizeH="0" baseline="0" dirty="0" err="1">
                <a:ln>
                  <a:noFill/>
                </a:ln>
                <a:solidFill>
                  <a:schemeClr val="tx1"/>
                </a:solidFill>
                <a:effectLst/>
                <a:latin typeface="Arial" panose="020B0604020202020204" pitchFamily="34" charset="0"/>
              </a:rPr>
              <a:t>_type</a:t>
            </a:r>
            <a:r>
              <a:rPr kumimoji="0" lang="en-US" altLang="en-US" sz="1200" b="0" i="0" u="none" strike="noStrike" cap="none" normalizeH="0" baseline="0" dirty="0">
                <a:ln>
                  <a:noFill/>
                </a:ln>
                <a:solidFill>
                  <a:schemeClr val="tx1"/>
                </a:solidFill>
                <a:effectLst/>
                <a:latin typeface="Arial" panose="020B0604020202020204" pitchFamily="34" charset="0"/>
              </a:rPr>
              <a:t>{}</a:t>
            </a:r>
          </a:p>
        </p:txBody>
      </p:sp>
      <p:sp>
        <p:nvSpPr>
          <p:cNvPr id="27" name="Text Box 3">
            <a:extLst>
              <a:ext uri="{FF2B5EF4-FFF2-40B4-BE49-F238E27FC236}">
                <a16:creationId xmlns:a16="http://schemas.microsoft.com/office/drawing/2014/main" id="{3022FF18-3D3E-46CB-BFD1-E82F95E3F132}"/>
              </a:ext>
            </a:extLst>
          </p:cNvPr>
          <p:cNvSpPr txBox="1">
            <a:spLocks noChangeArrowheads="1"/>
          </p:cNvSpPr>
          <p:nvPr/>
        </p:nvSpPr>
        <p:spPr bwMode="auto">
          <a:xfrm>
            <a:off x="2039044" y="337807"/>
            <a:ext cx="1475346" cy="1643063"/>
          </a:xfrm>
          <a:prstGeom prst="rect">
            <a:avLst/>
          </a:prstGeom>
          <a:solidFill>
            <a:schemeClr val="accent5">
              <a:lumMod val="60000"/>
              <a:lumOff val="40000"/>
            </a:schemeClr>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Inventory</a:t>
            </a:r>
            <a:endParaRPr lang="en-US" altLang="en-US" sz="1400"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u="sng" dirty="0" err="1">
                <a:latin typeface="Arial" panose="020B0604020202020204" pitchFamily="34" charset="0"/>
              </a:rPr>
              <a:t>Product_id</a:t>
            </a:r>
            <a:endParaRPr lang="en-US" altLang="en-US" sz="1200" u="sng"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err="1">
                <a:latin typeface="Arial" panose="020B0604020202020204" pitchFamily="34" charset="0"/>
              </a:rPr>
              <a:t>Product_Name</a:t>
            </a:r>
            <a:endParaRPr lang="en-US" altLang="en-US" sz="1200"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strike="noStrike" cap="none" normalizeH="0" baseline="0" dirty="0">
                <a:ln>
                  <a:noFill/>
                </a:ln>
                <a:solidFill>
                  <a:schemeClr val="tx1"/>
                </a:solidFill>
                <a:effectLst/>
                <a:latin typeface="Arial" panose="020B0604020202020204" pitchFamily="34" charset="0"/>
              </a:rPr>
              <a:t>Quantity</a:t>
            </a:r>
          </a:p>
        </p:txBody>
      </p:sp>
      <p:sp>
        <p:nvSpPr>
          <p:cNvPr id="28" name="Text Box 3">
            <a:extLst>
              <a:ext uri="{FF2B5EF4-FFF2-40B4-BE49-F238E27FC236}">
                <a16:creationId xmlns:a16="http://schemas.microsoft.com/office/drawing/2014/main" id="{1EFFCA07-0175-48E8-A4CF-7959D97F669A}"/>
              </a:ext>
            </a:extLst>
          </p:cNvPr>
          <p:cNvSpPr txBox="1">
            <a:spLocks noChangeArrowheads="1"/>
          </p:cNvSpPr>
          <p:nvPr/>
        </p:nvSpPr>
        <p:spPr bwMode="auto">
          <a:xfrm>
            <a:off x="2008181" y="4831119"/>
            <a:ext cx="1475346" cy="1643063"/>
          </a:xfrm>
          <a:prstGeom prst="rect">
            <a:avLst/>
          </a:prstGeom>
          <a:solidFill>
            <a:schemeClr val="accent5">
              <a:lumMod val="60000"/>
              <a:lumOff val="40000"/>
            </a:schemeClr>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Provider</a:t>
            </a:r>
            <a:endParaRPr lang="en-US" altLang="en-US" sz="1400"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u="sng" dirty="0" err="1">
                <a:latin typeface="Arial" panose="020B0604020202020204" pitchFamily="34" charset="0"/>
              </a:rPr>
              <a:t>Provider_name</a:t>
            </a:r>
            <a:endParaRPr lang="en-US" altLang="en-US" sz="1200" u="sng"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strike="noStrike" cap="none" normalizeH="0" baseline="0" dirty="0" err="1">
                <a:ln>
                  <a:noFill/>
                </a:ln>
                <a:solidFill>
                  <a:schemeClr val="tx1"/>
                </a:solidFill>
                <a:effectLst/>
                <a:latin typeface="Arial" panose="020B0604020202020204" pitchFamily="34" charset="0"/>
              </a:rPr>
              <a:t>Pro_address</a:t>
            </a:r>
            <a:endParaRPr kumimoji="0" lang="en-US" altLang="en-US" sz="1200" b="0" i="0" strike="noStrike" cap="none" normalizeH="0" baseline="0" dirty="0">
              <a:ln>
                <a:noFill/>
              </a:ln>
              <a:solidFill>
                <a:schemeClr val="tx1"/>
              </a:solidFill>
              <a:effectLst/>
              <a:latin typeface="Arial" panose="020B0604020202020204" pitchFamily="34" charset="0"/>
            </a:endParaRPr>
          </a:p>
        </p:txBody>
      </p:sp>
      <p:sp>
        <p:nvSpPr>
          <p:cNvPr id="30" name="Text Box 3">
            <a:extLst>
              <a:ext uri="{FF2B5EF4-FFF2-40B4-BE49-F238E27FC236}">
                <a16:creationId xmlns:a16="http://schemas.microsoft.com/office/drawing/2014/main" id="{4355F9EE-D755-4966-B600-EFB4282F3603}"/>
              </a:ext>
            </a:extLst>
          </p:cNvPr>
          <p:cNvSpPr txBox="1">
            <a:spLocks noChangeArrowheads="1"/>
          </p:cNvSpPr>
          <p:nvPr/>
        </p:nvSpPr>
        <p:spPr bwMode="auto">
          <a:xfrm>
            <a:off x="5383199" y="4825237"/>
            <a:ext cx="1475346" cy="1643063"/>
          </a:xfrm>
          <a:prstGeom prst="rect">
            <a:avLst/>
          </a:prstGeom>
          <a:solidFill>
            <a:schemeClr val="accent5">
              <a:lumMod val="60000"/>
              <a:lumOff val="40000"/>
            </a:schemeClr>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Client_Info</a:t>
            </a:r>
            <a:endPar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u="sng" dirty="0" err="1">
                <a:latin typeface="Arial" panose="020B0604020202020204" pitchFamily="34" charset="0"/>
              </a:rPr>
              <a:t>Client_id</a:t>
            </a:r>
            <a:endParaRPr lang="en-US" altLang="en-US" sz="1200" u="sng"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strike="noStrike" cap="none" normalizeH="0" baseline="0" dirty="0" err="1">
                <a:ln>
                  <a:noFill/>
                </a:ln>
                <a:solidFill>
                  <a:schemeClr val="tx1"/>
                </a:solidFill>
                <a:effectLst/>
                <a:latin typeface="Arial" panose="020B0604020202020204" pitchFamily="34" charset="0"/>
              </a:rPr>
              <a:t>Client_name</a:t>
            </a:r>
            <a:endParaRPr kumimoji="0" lang="en-US" altLang="en-US" sz="1200" b="0" i="0"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err="1">
                <a:latin typeface="Arial" panose="020B0604020202020204" pitchFamily="34" charset="0"/>
              </a:rPr>
              <a:t>Client_address</a:t>
            </a:r>
            <a:endParaRPr lang="en-US" altLang="en-US" sz="1200"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strike="noStrike" cap="none" normalizeH="0" baseline="0" dirty="0" err="1">
                <a:ln>
                  <a:noFill/>
                </a:ln>
                <a:solidFill>
                  <a:schemeClr val="tx1"/>
                </a:solidFill>
                <a:effectLst/>
                <a:latin typeface="Arial" panose="020B0604020202020204" pitchFamily="34" charset="0"/>
              </a:rPr>
              <a:t>Client_phone</a:t>
            </a:r>
            <a:endParaRPr kumimoji="0" lang="en-US" altLang="en-US" sz="1200" b="0" i="0"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err="1">
                <a:latin typeface="Arial" panose="020B0604020202020204" pitchFamily="34" charset="0"/>
              </a:rPr>
              <a:t>Is_VIP_client</a:t>
            </a:r>
            <a:endParaRPr lang="en-US" altLang="en-US" sz="1200"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strike="noStrike" cap="none" normalizeH="0" baseline="0" dirty="0">
                <a:ln>
                  <a:noFill/>
                </a:ln>
                <a:solidFill>
                  <a:schemeClr val="tx1"/>
                </a:solidFill>
                <a:effectLst/>
                <a:latin typeface="Arial" panose="020B0604020202020204" pitchFamily="34" charset="0"/>
              </a:rPr>
              <a:t>Birthday</a:t>
            </a:r>
          </a:p>
        </p:txBody>
      </p:sp>
      <p:sp>
        <p:nvSpPr>
          <p:cNvPr id="35" name="Text Box 3">
            <a:extLst>
              <a:ext uri="{FF2B5EF4-FFF2-40B4-BE49-F238E27FC236}">
                <a16:creationId xmlns:a16="http://schemas.microsoft.com/office/drawing/2014/main" id="{8DF8036D-1D20-47E2-9A5A-6369A2C4B7B2}"/>
              </a:ext>
            </a:extLst>
          </p:cNvPr>
          <p:cNvSpPr txBox="1">
            <a:spLocks noChangeArrowheads="1"/>
          </p:cNvSpPr>
          <p:nvPr/>
        </p:nvSpPr>
        <p:spPr bwMode="auto">
          <a:xfrm>
            <a:off x="9695321" y="4825237"/>
            <a:ext cx="1475346" cy="1643063"/>
          </a:xfrm>
          <a:prstGeom prst="rect">
            <a:avLst/>
          </a:prstGeom>
          <a:solidFill>
            <a:schemeClr val="accent5">
              <a:lumMod val="60000"/>
              <a:lumOff val="40000"/>
            </a:schemeClr>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Purchase</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sng" strike="noStrike" cap="none" normalizeH="0" baseline="0" dirty="0" err="1">
                <a:ln>
                  <a:noFill/>
                </a:ln>
                <a:solidFill>
                  <a:schemeClr val="tx1"/>
                </a:solidFill>
                <a:effectLst/>
                <a:latin typeface="Arial" panose="020B0604020202020204" pitchFamily="34" charset="0"/>
              </a:rPr>
              <a:t>Purchase_</a:t>
            </a:r>
            <a:r>
              <a:rPr lang="en-US" altLang="en-US" sz="1200" u="sng" dirty="0" err="1">
                <a:latin typeface="Arial" panose="020B0604020202020204" pitchFamily="34" charset="0"/>
              </a:rPr>
              <a:t>id</a:t>
            </a:r>
            <a:endParaRPr lang="en-US" altLang="en-US" sz="1200" u="sng"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err="1">
                <a:latin typeface="Arial" panose="020B0604020202020204" pitchFamily="34" charset="0"/>
              </a:rPr>
              <a:t>Client_id</a:t>
            </a:r>
            <a:endParaRPr lang="en-US" altLang="en-US" sz="1200"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strike="noStrike" cap="none" normalizeH="0" baseline="0" dirty="0" err="1">
                <a:ln>
                  <a:noFill/>
                </a:ln>
                <a:solidFill>
                  <a:schemeClr val="tx1"/>
                </a:solidFill>
                <a:effectLst/>
                <a:latin typeface="Arial" panose="020B0604020202020204" pitchFamily="34" charset="0"/>
              </a:rPr>
              <a:t>Pur_date</a:t>
            </a:r>
            <a:endParaRPr kumimoji="0" lang="en-US" altLang="en-US" sz="1200" b="0" i="0"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latin typeface="Arial" panose="020B0604020202020204" pitchFamily="34" charset="0"/>
              </a:rPr>
              <a:t>Amount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strike="noStrike" cap="none" normalizeH="0" baseline="0" dirty="0" err="1">
                <a:ln>
                  <a:noFill/>
                </a:ln>
                <a:solidFill>
                  <a:schemeClr val="tx1"/>
                </a:solidFill>
                <a:effectLst/>
                <a:latin typeface="Arial" panose="020B0604020202020204" pitchFamily="34" charset="0"/>
              </a:rPr>
              <a:t>Purchase_list</a:t>
            </a:r>
            <a:r>
              <a:rPr kumimoji="0" lang="en-US" altLang="en-US" sz="1200" b="0" i="0" strike="noStrike" cap="none" normalizeH="0" baseline="0" dirty="0">
                <a:ln>
                  <a:noFill/>
                </a:ln>
                <a:solidFill>
                  <a:schemeClr val="tx1"/>
                </a:solidFill>
                <a:effectLst/>
                <a:latin typeface="Arial" panose="020B0604020202020204" pitchFamily="34"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latin typeface="Arial" panose="020B0604020202020204" pitchFamily="34" charset="0"/>
              </a:rPr>
              <a:t>Cashier</a:t>
            </a:r>
            <a:endParaRPr kumimoji="0" lang="en-US" altLang="en-US" sz="1200" b="0" i="0" strike="noStrike" cap="none" normalizeH="0" baseline="0" dirty="0">
              <a:ln>
                <a:noFill/>
              </a:ln>
              <a:solidFill>
                <a:schemeClr val="tx1"/>
              </a:solidFill>
              <a:effectLst/>
              <a:latin typeface="Arial" panose="020B0604020202020204" pitchFamily="34" charset="0"/>
            </a:endParaRPr>
          </a:p>
        </p:txBody>
      </p:sp>
      <p:sp>
        <p:nvSpPr>
          <p:cNvPr id="37" name="Diamond 6">
            <a:extLst>
              <a:ext uri="{FF2B5EF4-FFF2-40B4-BE49-F238E27FC236}">
                <a16:creationId xmlns:a16="http://schemas.microsoft.com/office/drawing/2014/main" id="{2E6D8A62-2E58-4A86-95A5-B2FADADDC746}"/>
              </a:ext>
            </a:extLst>
          </p:cNvPr>
          <p:cNvSpPr>
            <a:spLocks noChangeArrowheads="1"/>
          </p:cNvSpPr>
          <p:nvPr/>
        </p:nvSpPr>
        <p:spPr bwMode="auto">
          <a:xfrm>
            <a:off x="2181092" y="3096075"/>
            <a:ext cx="1182888" cy="619839"/>
          </a:xfrm>
          <a:prstGeom prst="diamond">
            <a:avLst/>
          </a:prstGeom>
          <a:solidFill>
            <a:srgbClr val="FFFFFF"/>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Supplies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9" name="Diamond 6">
            <a:extLst>
              <a:ext uri="{FF2B5EF4-FFF2-40B4-BE49-F238E27FC236}">
                <a16:creationId xmlns:a16="http://schemas.microsoft.com/office/drawing/2014/main" id="{68C80C2E-D379-4509-AAAD-1BD09C7FBD14}"/>
              </a:ext>
            </a:extLst>
          </p:cNvPr>
          <p:cNvSpPr>
            <a:spLocks noChangeArrowheads="1"/>
          </p:cNvSpPr>
          <p:nvPr/>
        </p:nvSpPr>
        <p:spPr bwMode="auto">
          <a:xfrm>
            <a:off x="5504556" y="627696"/>
            <a:ext cx="1182888" cy="619839"/>
          </a:xfrm>
          <a:prstGeom prst="diamond">
            <a:avLst/>
          </a:prstGeom>
          <a:solidFill>
            <a:srgbClr val="FFFFFF"/>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Works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6" name="Diamond 6">
            <a:extLst>
              <a:ext uri="{FF2B5EF4-FFF2-40B4-BE49-F238E27FC236}">
                <a16:creationId xmlns:a16="http://schemas.microsoft.com/office/drawing/2014/main" id="{A433C942-449E-469A-B199-6B0BFE5A1B65}"/>
              </a:ext>
            </a:extLst>
          </p:cNvPr>
          <p:cNvSpPr>
            <a:spLocks noChangeArrowheads="1"/>
          </p:cNvSpPr>
          <p:nvPr/>
        </p:nvSpPr>
        <p:spPr bwMode="auto">
          <a:xfrm>
            <a:off x="5584133" y="3942364"/>
            <a:ext cx="867585" cy="413406"/>
          </a:xfrm>
          <a:prstGeom prst="diamond">
            <a:avLst/>
          </a:prstGeom>
          <a:solidFill>
            <a:srgbClr val="FFFFFF"/>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Has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cxnSp>
        <p:nvCxnSpPr>
          <p:cNvPr id="57" name="Straight Connector 56">
            <a:extLst>
              <a:ext uri="{FF2B5EF4-FFF2-40B4-BE49-F238E27FC236}">
                <a16:creationId xmlns:a16="http://schemas.microsoft.com/office/drawing/2014/main" id="{05156B56-5420-4533-8DE5-D517F81D2832}"/>
              </a:ext>
            </a:extLst>
          </p:cNvPr>
          <p:cNvCxnSpPr>
            <a:cxnSpLocks/>
          </p:cNvCxnSpPr>
          <p:nvPr/>
        </p:nvCxnSpPr>
        <p:spPr>
          <a:xfrm>
            <a:off x="5949771" y="4325799"/>
            <a:ext cx="0" cy="520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4D48DD5-9078-4F8B-8231-D9EE23D5F7B2}"/>
              </a:ext>
            </a:extLst>
          </p:cNvPr>
          <p:cNvCxnSpPr>
            <a:cxnSpLocks/>
          </p:cNvCxnSpPr>
          <p:nvPr/>
        </p:nvCxnSpPr>
        <p:spPr>
          <a:xfrm>
            <a:off x="6096000" y="4325798"/>
            <a:ext cx="0" cy="520059"/>
          </a:xfrm>
          <a:prstGeom prst="line">
            <a:avLst/>
          </a:prstGeom>
        </p:spPr>
        <p:style>
          <a:lnRef idx="1">
            <a:schemeClr val="accent1"/>
          </a:lnRef>
          <a:fillRef idx="0">
            <a:schemeClr val="accent1"/>
          </a:fillRef>
          <a:effectRef idx="0">
            <a:schemeClr val="accent1"/>
          </a:effectRef>
          <a:fontRef idx="minor">
            <a:schemeClr val="tx1"/>
          </a:fontRef>
        </p:style>
      </p:cxnSp>
      <p:sp>
        <p:nvSpPr>
          <p:cNvPr id="61" name="Diamond 6">
            <a:extLst>
              <a:ext uri="{FF2B5EF4-FFF2-40B4-BE49-F238E27FC236}">
                <a16:creationId xmlns:a16="http://schemas.microsoft.com/office/drawing/2014/main" id="{60317ECA-2054-4A0B-A9B8-AA87F591B22A}"/>
              </a:ext>
            </a:extLst>
          </p:cNvPr>
          <p:cNvSpPr>
            <a:spLocks noChangeArrowheads="1"/>
          </p:cNvSpPr>
          <p:nvPr/>
        </p:nvSpPr>
        <p:spPr bwMode="auto">
          <a:xfrm>
            <a:off x="3351735" y="2229655"/>
            <a:ext cx="1475346" cy="563696"/>
          </a:xfrm>
          <a:prstGeom prst="diamond">
            <a:avLst/>
          </a:prstGeom>
          <a:solidFill>
            <a:srgbClr val="FFFFFF"/>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Record</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1" name="Arrow: Up 50">
            <a:extLst>
              <a:ext uri="{FF2B5EF4-FFF2-40B4-BE49-F238E27FC236}">
                <a16:creationId xmlns:a16="http://schemas.microsoft.com/office/drawing/2014/main" id="{54DE092E-2EB1-4208-9DA3-098FF008B6D0}"/>
              </a:ext>
            </a:extLst>
          </p:cNvPr>
          <p:cNvSpPr/>
          <p:nvPr/>
        </p:nvSpPr>
        <p:spPr>
          <a:xfrm rot="10800000">
            <a:off x="6004188" y="1240457"/>
            <a:ext cx="183623" cy="580819"/>
          </a:xfrm>
          <a:prstGeom prst="upArrow">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TextBox 51">
            <a:extLst>
              <a:ext uri="{FF2B5EF4-FFF2-40B4-BE49-F238E27FC236}">
                <a16:creationId xmlns:a16="http://schemas.microsoft.com/office/drawing/2014/main" id="{C93F7CE7-DC9E-4296-94B5-646A821B85D1}"/>
              </a:ext>
            </a:extLst>
          </p:cNvPr>
          <p:cNvSpPr txBox="1"/>
          <p:nvPr/>
        </p:nvSpPr>
        <p:spPr>
          <a:xfrm>
            <a:off x="3916630" y="106532"/>
            <a:ext cx="1988421" cy="1600438"/>
          </a:xfrm>
          <a:prstGeom prst="rect">
            <a:avLst/>
          </a:prstGeom>
          <a:noFill/>
        </p:spPr>
        <p:txBody>
          <a:bodyPr wrap="square" rtlCol="0">
            <a:spAutoFit/>
          </a:bodyPr>
          <a:lstStyle/>
          <a:p>
            <a:r>
              <a:rPr lang="en-US" sz="1400" dirty="0"/>
              <a:t>Relation: Works</a:t>
            </a:r>
          </a:p>
          <a:p>
            <a:pPr marL="171450" indent="-171450">
              <a:buFont typeface="Arial" panose="020B0604020202020204" pitchFamily="34" charset="0"/>
              <a:buChar char="•"/>
            </a:pPr>
            <a:r>
              <a:rPr lang="en-US" sz="1200" dirty="0"/>
              <a:t>Each employee works at at-least in one store  and at-most in one store</a:t>
            </a:r>
          </a:p>
          <a:p>
            <a:pPr marL="171450" indent="-171450">
              <a:buFont typeface="Arial" panose="020B0604020202020204" pitchFamily="34" charset="0"/>
              <a:buChar char="•"/>
            </a:pPr>
            <a:r>
              <a:rPr lang="en-US" sz="1200" dirty="0"/>
              <a:t>Each store has at-least one employee and at most many employee </a:t>
            </a:r>
          </a:p>
          <a:p>
            <a:pPr marL="171450" indent="-171450">
              <a:buFont typeface="Arial" panose="020B0604020202020204" pitchFamily="34" charset="0"/>
              <a:buChar char="•"/>
            </a:pPr>
            <a:endParaRPr lang="en-US" sz="1200" dirty="0"/>
          </a:p>
        </p:txBody>
      </p:sp>
      <p:sp>
        <p:nvSpPr>
          <p:cNvPr id="53" name="TextBox 52">
            <a:extLst>
              <a:ext uri="{FF2B5EF4-FFF2-40B4-BE49-F238E27FC236}">
                <a16:creationId xmlns:a16="http://schemas.microsoft.com/office/drawing/2014/main" id="{DAD0EA9A-329D-4437-8A8E-E089D373792F}"/>
              </a:ext>
            </a:extLst>
          </p:cNvPr>
          <p:cNvSpPr txBox="1"/>
          <p:nvPr/>
        </p:nvSpPr>
        <p:spPr>
          <a:xfrm>
            <a:off x="3282095" y="2802547"/>
            <a:ext cx="1988421" cy="1415772"/>
          </a:xfrm>
          <a:prstGeom prst="rect">
            <a:avLst/>
          </a:prstGeom>
          <a:noFill/>
        </p:spPr>
        <p:txBody>
          <a:bodyPr wrap="square" rtlCol="0">
            <a:spAutoFit/>
          </a:bodyPr>
          <a:lstStyle/>
          <a:p>
            <a:r>
              <a:rPr lang="en-US" sz="1400" dirty="0"/>
              <a:t>Relation: Records</a:t>
            </a:r>
          </a:p>
          <a:p>
            <a:pPr marL="171450" indent="-171450">
              <a:buFont typeface="Arial" panose="020B0604020202020204" pitchFamily="34" charset="0"/>
              <a:buChar char="•"/>
            </a:pPr>
            <a:r>
              <a:rPr lang="en-US" sz="1200" dirty="0"/>
              <a:t>Each store may have at least zero and at most many inventories.</a:t>
            </a:r>
          </a:p>
          <a:p>
            <a:pPr marL="171450" indent="-171450">
              <a:buFont typeface="Arial" panose="020B0604020202020204" pitchFamily="34" charset="0"/>
              <a:buChar char="•"/>
            </a:pPr>
            <a:r>
              <a:rPr lang="en-US" sz="1200" dirty="0"/>
              <a:t>Each Inventory associated with at least one and at most one store</a:t>
            </a:r>
          </a:p>
        </p:txBody>
      </p:sp>
      <p:sp>
        <p:nvSpPr>
          <p:cNvPr id="58" name="TextBox 57">
            <a:extLst>
              <a:ext uri="{FF2B5EF4-FFF2-40B4-BE49-F238E27FC236}">
                <a16:creationId xmlns:a16="http://schemas.microsoft.com/office/drawing/2014/main" id="{DDC650A6-10B1-4EF9-A789-6A6799486279}"/>
              </a:ext>
            </a:extLst>
          </p:cNvPr>
          <p:cNvSpPr txBox="1"/>
          <p:nvPr/>
        </p:nvSpPr>
        <p:spPr>
          <a:xfrm>
            <a:off x="579916" y="2740533"/>
            <a:ext cx="1797948" cy="1785104"/>
          </a:xfrm>
          <a:prstGeom prst="rect">
            <a:avLst/>
          </a:prstGeom>
          <a:noFill/>
        </p:spPr>
        <p:txBody>
          <a:bodyPr wrap="square" rtlCol="0">
            <a:spAutoFit/>
          </a:bodyPr>
          <a:lstStyle/>
          <a:p>
            <a:r>
              <a:rPr lang="en-US" sz="1400" dirty="0"/>
              <a:t>Relation: Supplies</a:t>
            </a:r>
          </a:p>
          <a:p>
            <a:pPr marL="285750" indent="-285750">
              <a:buFont typeface="Arial" panose="020B0604020202020204" pitchFamily="34" charset="0"/>
              <a:buChar char="•"/>
            </a:pPr>
            <a:r>
              <a:rPr lang="en-US" sz="1200" dirty="0"/>
              <a:t>Each Inventory has at least one and at most multiple associated providers.</a:t>
            </a:r>
          </a:p>
          <a:p>
            <a:pPr marL="285750" indent="-285750">
              <a:buFont typeface="Arial" panose="020B0604020202020204" pitchFamily="34" charset="0"/>
              <a:buChar char="•"/>
            </a:pPr>
            <a:r>
              <a:rPr lang="en-US" sz="1200" dirty="0"/>
              <a:t>Each provider supplies at least zero and at most many products</a:t>
            </a:r>
          </a:p>
        </p:txBody>
      </p:sp>
      <p:sp>
        <p:nvSpPr>
          <p:cNvPr id="68" name="TextBox 67">
            <a:extLst>
              <a:ext uri="{FF2B5EF4-FFF2-40B4-BE49-F238E27FC236}">
                <a16:creationId xmlns:a16="http://schemas.microsoft.com/office/drawing/2014/main" id="{6F29A6FB-02F6-4989-99FE-34AAA26AE41F}"/>
              </a:ext>
            </a:extLst>
          </p:cNvPr>
          <p:cNvSpPr txBox="1"/>
          <p:nvPr/>
        </p:nvSpPr>
        <p:spPr>
          <a:xfrm>
            <a:off x="6908385" y="3141532"/>
            <a:ext cx="1988421" cy="1600438"/>
          </a:xfrm>
          <a:prstGeom prst="rect">
            <a:avLst/>
          </a:prstGeom>
          <a:noFill/>
        </p:spPr>
        <p:txBody>
          <a:bodyPr wrap="square" rtlCol="0">
            <a:spAutoFit/>
          </a:bodyPr>
          <a:lstStyle/>
          <a:p>
            <a:r>
              <a:rPr lang="en-US" sz="1400" dirty="0"/>
              <a:t>Relation: Has</a:t>
            </a:r>
          </a:p>
          <a:p>
            <a:pPr marL="285750" indent="-285750">
              <a:buFont typeface="Arial" panose="020B0604020202020204" pitchFamily="34" charset="0"/>
              <a:buChar char="•"/>
            </a:pPr>
            <a:r>
              <a:rPr lang="en-US" sz="1200" dirty="0"/>
              <a:t>Each store can have at most many clients (but at least zero)</a:t>
            </a:r>
          </a:p>
          <a:p>
            <a:pPr marL="285750" indent="-285750">
              <a:buFont typeface="Arial" panose="020B0604020202020204" pitchFamily="34" charset="0"/>
              <a:buChar char="•"/>
            </a:pPr>
            <a:r>
              <a:rPr lang="en-US" sz="1200" dirty="0"/>
              <a:t>Each client may visit at least one store and at most many.</a:t>
            </a:r>
          </a:p>
          <a:p>
            <a:pPr marL="285750" indent="-285750">
              <a:buFont typeface="Arial" panose="020B0604020202020204" pitchFamily="34" charset="0"/>
              <a:buChar char="•"/>
            </a:pPr>
            <a:endParaRPr lang="en-US" sz="1200" dirty="0"/>
          </a:p>
        </p:txBody>
      </p:sp>
      <p:sp>
        <p:nvSpPr>
          <p:cNvPr id="72" name="TextBox 71">
            <a:extLst>
              <a:ext uri="{FF2B5EF4-FFF2-40B4-BE49-F238E27FC236}">
                <a16:creationId xmlns:a16="http://schemas.microsoft.com/office/drawing/2014/main" id="{3FD82C7C-9D15-4DA7-AC82-1C3390323D3F}"/>
              </a:ext>
            </a:extLst>
          </p:cNvPr>
          <p:cNvSpPr txBox="1"/>
          <p:nvPr/>
        </p:nvSpPr>
        <p:spPr>
          <a:xfrm>
            <a:off x="9487520" y="3245419"/>
            <a:ext cx="1988421" cy="1600438"/>
          </a:xfrm>
          <a:prstGeom prst="rect">
            <a:avLst/>
          </a:prstGeom>
          <a:noFill/>
        </p:spPr>
        <p:txBody>
          <a:bodyPr wrap="square" rtlCol="0">
            <a:spAutoFit/>
          </a:bodyPr>
          <a:lstStyle/>
          <a:p>
            <a:r>
              <a:rPr lang="en-US" sz="1400" dirty="0"/>
              <a:t>Relation: Purchased</a:t>
            </a:r>
          </a:p>
          <a:p>
            <a:pPr marL="171450" indent="-171450">
              <a:buFont typeface="Arial" panose="020B0604020202020204" pitchFamily="34" charset="0"/>
              <a:buChar char="•"/>
            </a:pPr>
            <a:r>
              <a:rPr lang="en-US" sz="1200" dirty="0"/>
              <a:t>Each purchase is made by at least and at most one client.</a:t>
            </a:r>
          </a:p>
          <a:p>
            <a:pPr marL="171450" indent="-171450">
              <a:buFont typeface="Arial" panose="020B0604020202020204" pitchFamily="34" charset="0"/>
              <a:buChar char="•"/>
            </a:pPr>
            <a:r>
              <a:rPr lang="en-US" sz="1200" dirty="0"/>
              <a:t>Each Client may have many purchase history (or zero history)</a:t>
            </a:r>
          </a:p>
          <a:p>
            <a:pPr marL="285750" indent="-285750">
              <a:buFont typeface="Arial" panose="020B0604020202020204" pitchFamily="34" charset="0"/>
              <a:buChar char="•"/>
            </a:pPr>
            <a:endParaRPr lang="en-US" sz="1200" dirty="0"/>
          </a:p>
        </p:txBody>
      </p:sp>
      <p:cxnSp>
        <p:nvCxnSpPr>
          <p:cNvPr id="6" name="Straight Arrow Connector 5">
            <a:extLst>
              <a:ext uri="{FF2B5EF4-FFF2-40B4-BE49-F238E27FC236}">
                <a16:creationId xmlns:a16="http://schemas.microsoft.com/office/drawing/2014/main" id="{D98D1A78-DC9D-4B48-82AD-62672669576E}"/>
              </a:ext>
            </a:extLst>
          </p:cNvPr>
          <p:cNvCxnSpPr>
            <a:stCxn id="4" idx="1"/>
            <a:endCxn id="30" idx="3"/>
          </p:cNvCxnSpPr>
          <p:nvPr/>
        </p:nvCxnSpPr>
        <p:spPr>
          <a:xfrm flipH="1">
            <a:off x="6858545" y="5583627"/>
            <a:ext cx="734251" cy="63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871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06A765-EA18-4BE3-8E74-B2858710A52A}"/>
              </a:ext>
            </a:extLst>
          </p:cNvPr>
          <p:cNvSpPr txBox="1"/>
          <p:nvPr/>
        </p:nvSpPr>
        <p:spPr>
          <a:xfrm>
            <a:off x="1557891" y="1008433"/>
            <a:ext cx="9379398" cy="2092881"/>
          </a:xfrm>
          <a:prstGeom prst="rect">
            <a:avLst/>
          </a:prstGeom>
          <a:noFill/>
        </p:spPr>
        <p:txBody>
          <a:bodyPr wrap="square" rtlCol="0">
            <a:spAutoFit/>
          </a:bodyPr>
          <a:lstStyle/>
          <a:p>
            <a:r>
              <a:rPr lang="en-US" dirty="0"/>
              <a:t>Constrain</a:t>
            </a:r>
            <a:endParaRPr lang="en-US" sz="1400" dirty="0"/>
          </a:p>
          <a:p>
            <a:endParaRPr lang="en-US" sz="1400" dirty="0"/>
          </a:p>
          <a:p>
            <a:r>
              <a:rPr lang="en-US" altLang="en-US" sz="1400" b="1" dirty="0" err="1"/>
              <a:t>Employee_type</a:t>
            </a:r>
            <a:r>
              <a:rPr lang="en-US" altLang="en-US" sz="1400" b="1" dirty="0"/>
              <a:t> (manager, assistant manager, cashier, cleaner)</a:t>
            </a:r>
          </a:p>
          <a:p>
            <a:endParaRPr lang="en-US" altLang="en-US" sz="1400" dirty="0"/>
          </a:p>
          <a:p>
            <a:r>
              <a:rPr lang="en-US" altLang="en-US" sz="1400" dirty="0"/>
              <a:t>An employee can be a manager, an assistant manager, cashier, cleaner etc. But employee can not play more than one role at the same time. It is insufficient to have separate columns for each of the employment type. So, this constrain is added.</a:t>
            </a:r>
          </a:p>
          <a:p>
            <a:endParaRPr lang="en-US" altLang="en-US" sz="1400" dirty="0"/>
          </a:p>
          <a:p>
            <a:endParaRPr lang="en-US" altLang="en-US" sz="1400" dirty="0"/>
          </a:p>
          <a:p>
            <a:endParaRPr lang="en-US" sz="1400" dirty="0"/>
          </a:p>
        </p:txBody>
      </p:sp>
    </p:spTree>
    <p:extLst>
      <p:ext uri="{BB962C8B-B14F-4D97-AF65-F5344CB8AC3E}">
        <p14:creationId xmlns:p14="http://schemas.microsoft.com/office/powerpoint/2010/main" val="2266860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6E713D-CC3D-4AC3-A771-145B986F2F81}"/>
              </a:ext>
            </a:extLst>
          </p:cNvPr>
          <p:cNvSpPr txBox="1"/>
          <p:nvPr/>
        </p:nvSpPr>
        <p:spPr>
          <a:xfrm>
            <a:off x="590143" y="665825"/>
            <a:ext cx="5396368" cy="5693866"/>
          </a:xfrm>
          <a:prstGeom prst="rect">
            <a:avLst/>
          </a:prstGeom>
          <a:noFill/>
        </p:spPr>
        <p:txBody>
          <a:bodyPr wrap="square" rtlCol="0">
            <a:spAutoFit/>
          </a:bodyPr>
          <a:lstStyle/>
          <a:p>
            <a:r>
              <a:rPr lang="en-US" sz="1400" b="1" dirty="0"/>
              <a:t>Inventory</a:t>
            </a:r>
            <a:r>
              <a:rPr lang="en-US" sz="1400" dirty="0"/>
              <a:t> (</a:t>
            </a:r>
            <a:r>
              <a:rPr lang="en-US" sz="1400" u="sng" dirty="0"/>
              <a:t>product_id</a:t>
            </a:r>
            <a:r>
              <a:rPr lang="en-US" sz="1400" dirty="0"/>
              <a:t>, product_name, quantity</a:t>
            </a:r>
            <a:r>
              <a:rPr lang="en-US" sz="1400" u="sng" dirty="0"/>
              <a:t>, </a:t>
            </a:r>
            <a:r>
              <a:rPr lang="en-US" sz="1400" u="sng" dirty="0" err="1"/>
              <a:t>store_id</a:t>
            </a:r>
            <a:r>
              <a:rPr lang="en-US" sz="1400" dirty="0"/>
              <a:t>)</a:t>
            </a:r>
          </a:p>
          <a:p>
            <a:endParaRPr lang="en-US" sz="1400" dirty="0"/>
          </a:p>
          <a:p>
            <a:endParaRPr lang="en-US" sz="1400" dirty="0"/>
          </a:p>
          <a:p>
            <a:endParaRPr lang="en-US" sz="1400" dirty="0"/>
          </a:p>
          <a:p>
            <a:r>
              <a:rPr lang="en-US" sz="1400" b="1" dirty="0"/>
              <a:t>Provider</a:t>
            </a:r>
            <a:r>
              <a:rPr lang="en-US" sz="1400" dirty="0"/>
              <a:t> (</a:t>
            </a:r>
            <a:r>
              <a:rPr lang="en-US" sz="1400" dirty="0" err="1"/>
              <a:t>provider_</a:t>
            </a:r>
            <a:r>
              <a:rPr lang="en-US" sz="1400" u="sng" dirty="0" err="1"/>
              <a:t>name</a:t>
            </a:r>
            <a:r>
              <a:rPr lang="en-US" sz="1400" dirty="0"/>
              <a:t>, address)</a:t>
            </a:r>
          </a:p>
          <a:p>
            <a:endParaRPr lang="en-US" sz="1400" dirty="0"/>
          </a:p>
          <a:p>
            <a:endParaRPr lang="en-US" sz="1400" dirty="0"/>
          </a:p>
          <a:p>
            <a:endParaRPr lang="en-US" sz="1400" dirty="0"/>
          </a:p>
          <a:p>
            <a:r>
              <a:rPr lang="en-US" sz="1400" b="1" dirty="0"/>
              <a:t>Walmart_Store </a:t>
            </a:r>
            <a:r>
              <a:rPr lang="en-US" sz="1400" dirty="0"/>
              <a:t>(</a:t>
            </a:r>
            <a:r>
              <a:rPr kumimoji="0" lang="en-US" altLang="en-US" sz="1400" i="0" u="sng" strike="noStrike" cap="none" normalizeH="0" baseline="0" dirty="0">
                <a:ln>
                  <a:noFill/>
                </a:ln>
                <a:solidFill>
                  <a:schemeClr val="tx1"/>
                </a:solidFill>
                <a:effectLst/>
              </a:rPr>
              <a:t>Store_id</a:t>
            </a:r>
            <a:r>
              <a:rPr kumimoji="0" lang="en-US" altLang="en-US" sz="1400" i="0" strike="noStrike" cap="none" normalizeH="0" baseline="0" dirty="0">
                <a:ln>
                  <a:noFill/>
                </a:ln>
                <a:solidFill>
                  <a:schemeClr val="tx1"/>
                </a:solidFill>
                <a:effectLst/>
              </a:rPr>
              <a:t>, </a:t>
            </a:r>
            <a:r>
              <a:rPr lang="en-US" sz="1400" dirty="0"/>
              <a:t>location)</a:t>
            </a:r>
          </a:p>
          <a:p>
            <a:endParaRPr lang="en-US" sz="1400" dirty="0"/>
          </a:p>
          <a:p>
            <a:endParaRPr lang="en-US" sz="1400" dirty="0"/>
          </a:p>
          <a:p>
            <a:endParaRPr lang="en-US" sz="1400" dirty="0"/>
          </a:p>
          <a:p>
            <a:r>
              <a:rPr kumimoji="0" lang="en-US" altLang="en-US" sz="1400" b="1" i="0"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Employee_INFO</a:t>
            </a:r>
            <a:r>
              <a:rPr kumimoji="0" lang="en-US" altLang="en-US" sz="1400" b="1" i="0"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altLang="en-US" sz="1400" dirty="0">
                <a:latin typeface="Calibri" panose="020F0502020204030204" pitchFamily="34" charset="0"/>
                <a:ea typeface="Calibri" panose="020F0502020204030204" pitchFamily="34" charset="0"/>
                <a:cs typeface="Times New Roman" panose="02020603050405020304" pitchFamily="18" charset="0"/>
              </a:rPr>
              <a:t>(</a:t>
            </a:r>
            <a:r>
              <a:rPr lang="en-US" altLang="en-US" sz="1400" u="sng" dirty="0">
                <a:latin typeface="Calibri" panose="020F0502020204030204" pitchFamily="34" charset="0"/>
                <a:ea typeface="Calibri" panose="020F0502020204030204" pitchFamily="34" charset="0"/>
                <a:cs typeface="Times New Roman" panose="02020603050405020304" pitchFamily="18" charset="0"/>
              </a:rPr>
              <a:t>emp_id,</a:t>
            </a:r>
            <a:r>
              <a:rPr lang="en-US" altLang="en-US" sz="1400" dirty="0">
                <a:latin typeface="Calibri" panose="020F0502020204030204" pitchFamily="34" charset="0"/>
                <a:ea typeface="Calibri" panose="020F0502020204030204" pitchFamily="34" charset="0"/>
                <a:cs typeface="Times New Roman" panose="02020603050405020304" pitchFamily="18" charset="0"/>
              </a:rPr>
              <a:t> </a:t>
            </a:r>
            <a:r>
              <a:rPr lang="en-US" altLang="en-US" sz="1400" dirty="0" err="1">
                <a:latin typeface="Calibri" panose="020F0502020204030204" pitchFamily="34" charset="0"/>
                <a:ea typeface="Calibri" panose="020F0502020204030204" pitchFamily="34" charset="0"/>
                <a:cs typeface="Times New Roman" panose="02020603050405020304" pitchFamily="18" charset="0"/>
              </a:rPr>
              <a:t>emp_name</a:t>
            </a:r>
            <a:r>
              <a:rPr lang="en-US" altLang="en-US" sz="1400" dirty="0">
                <a:latin typeface="Calibri" panose="020F0502020204030204" pitchFamily="34" charset="0"/>
                <a:ea typeface="Calibri" panose="020F0502020204030204" pitchFamily="34" charset="0"/>
                <a:cs typeface="Times New Roman" panose="02020603050405020304" pitchFamily="18" charset="0"/>
              </a:rPr>
              <a:t>, address, salary, </a:t>
            </a:r>
            <a:r>
              <a:rPr kumimoji="0" lang="en-US" altLang="en-US" sz="1400" i="0" u="sng" strike="noStrike" cap="none" normalizeH="0" baseline="0" dirty="0">
                <a:ln>
                  <a:noFill/>
                </a:ln>
                <a:solidFill>
                  <a:schemeClr val="tx1"/>
                </a:solidFill>
                <a:effectLst/>
              </a:rPr>
              <a:t>Store_id</a:t>
            </a:r>
            <a:r>
              <a:rPr kumimoji="0" lang="en-US" altLang="en-US" sz="1400" i="0" strike="noStrike" cap="none" normalizeH="0" baseline="0" dirty="0">
                <a:ln>
                  <a:noFill/>
                </a:ln>
                <a:solidFill>
                  <a:schemeClr val="tx1"/>
                </a:solidFill>
                <a:effectLst/>
                <a:latin typeface="Calibri" panose="020F0502020204030204" pitchFamily="34" charset="0"/>
                <a:cs typeface="Times New Roman" panose="02020603050405020304" pitchFamily="18" charset="0"/>
              </a:rPr>
              <a:t>)</a:t>
            </a:r>
          </a:p>
          <a:p>
            <a:endParaRPr kumimoji="0" lang="en-US" altLang="en-US" sz="1400" i="0"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endParaRPr kumimoji="0" lang="en-US" altLang="en-US" sz="1400" i="0"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endParaRPr lang="en-US" altLang="en-US" sz="1400" dirty="0">
              <a:latin typeface="Calibri" panose="020F0502020204030204" pitchFamily="34" charset="0"/>
              <a:ea typeface="Calibri" panose="020F0502020204030204" pitchFamily="34" charset="0"/>
              <a:cs typeface="Times New Roman" panose="02020603050405020304" pitchFamily="18" charset="0"/>
            </a:endParaRPr>
          </a:p>
          <a:p>
            <a:r>
              <a:rPr lang="en-US" sz="1400" b="1" dirty="0">
                <a:latin typeface="Calibri" panose="020F0502020204030204" pitchFamily="34" charset="0"/>
                <a:cs typeface="Times New Roman" panose="02020603050405020304" pitchFamily="18" charset="0"/>
              </a:rPr>
              <a:t>Phones </a:t>
            </a:r>
            <a:r>
              <a:rPr lang="en-US" sz="1400" dirty="0">
                <a:latin typeface="Calibri" panose="020F0502020204030204" pitchFamily="34" charset="0"/>
                <a:cs typeface="Times New Roman" panose="02020603050405020304" pitchFamily="18" charset="0"/>
              </a:rPr>
              <a:t>(</a:t>
            </a:r>
            <a:r>
              <a:rPr lang="en-US" sz="1400" u="sng" dirty="0">
                <a:latin typeface="Calibri" panose="020F0502020204030204" pitchFamily="34" charset="0"/>
                <a:cs typeface="Times New Roman" panose="02020603050405020304" pitchFamily="18" charset="0"/>
              </a:rPr>
              <a:t>emp_id</a:t>
            </a:r>
            <a:r>
              <a:rPr lang="en-US" sz="1400" dirty="0">
                <a:latin typeface="Calibri" panose="020F0502020204030204" pitchFamily="34" charset="0"/>
                <a:cs typeface="Times New Roman" panose="02020603050405020304" pitchFamily="18" charset="0"/>
              </a:rPr>
              <a:t>, </a:t>
            </a:r>
            <a:r>
              <a:rPr lang="en-US" sz="1400" u="sng" dirty="0">
                <a:latin typeface="Calibri" panose="020F0502020204030204" pitchFamily="34" charset="0"/>
                <a:cs typeface="Times New Roman" panose="02020603050405020304" pitchFamily="18" charset="0"/>
              </a:rPr>
              <a:t>phone</a:t>
            </a:r>
            <a:r>
              <a:rPr lang="en-US" sz="1400" dirty="0">
                <a:latin typeface="Calibri" panose="020F0502020204030204" pitchFamily="34" charset="0"/>
                <a:cs typeface="Times New Roman" panose="02020603050405020304" pitchFamily="18" charset="0"/>
              </a:rPr>
              <a:t>)</a:t>
            </a:r>
          </a:p>
          <a:p>
            <a:endParaRPr lang="en-US" sz="1400" dirty="0">
              <a:latin typeface="Calibri" panose="020F0502020204030204" pitchFamily="34" charset="0"/>
              <a:cs typeface="Times New Roman" panose="02020603050405020304" pitchFamily="18" charset="0"/>
            </a:endParaRPr>
          </a:p>
          <a:p>
            <a:endParaRPr lang="en-US" sz="1400" dirty="0">
              <a:latin typeface="Calibri" panose="020F0502020204030204" pitchFamily="34" charset="0"/>
              <a:cs typeface="Times New Roman" panose="02020603050405020304" pitchFamily="18" charset="0"/>
            </a:endParaRPr>
          </a:p>
          <a:p>
            <a:endParaRPr lang="en-US" sz="1400" dirty="0">
              <a:latin typeface="Calibri" panose="020F0502020204030204" pitchFamily="34" charset="0"/>
              <a:cs typeface="Times New Roman" panose="02020603050405020304" pitchFamily="18" charset="0"/>
            </a:endParaRPr>
          </a:p>
          <a:p>
            <a:r>
              <a:rPr lang="en-US" sz="1400" b="1" dirty="0"/>
              <a:t>Employee_type</a:t>
            </a:r>
            <a:r>
              <a:rPr lang="en-US" sz="1400" dirty="0"/>
              <a:t>(</a:t>
            </a:r>
            <a:r>
              <a:rPr lang="en-US" altLang="en-US" sz="1400" u="sng" dirty="0">
                <a:latin typeface="Calibri" panose="020F0502020204030204" pitchFamily="34" charset="0"/>
                <a:ea typeface="Calibri" panose="020F0502020204030204" pitchFamily="34" charset="0"/>
                <a:cs typeface="Times New Roman" panose="02020603050405020304" pitchFamily="18" charset="0"/>
              </a:rPr>
              <a:t>emp_id</a:t>
            </a:r>
            <a:r>
              <a:rPr lang="en-US" altLang="en-US" sz="1400" dirty="0">
                <a:latin typeface="Calibri" panose="020F0502020204030204" pitchFamily="34" charset="0"/>
                <a:ea typeface="Calibri" panose="020F0502020204030204" pitchFamily="34" charset="0"/>
                <a:cs typeface="Times New Roman" panose="02020603050405020304" pitchFamily="18" charset="0"/>
              </a:rPr>
              <a:t>, </a:t>
            </a:r>
            <a:r>
              <a:rPr lang="en-US" altLang="en-US" sz="1400" u="sng" dirty="0">
                <a:latin typeface="Calibri" panose="020F0502020204030204" pitchFamily="34" charset="0"/>
                <a:ea typeface="Calibri" panose="020F0502020204030204" pitchFamily="34" charset="0"/>
                <a:cs typeface="Times New Roman" panose="02020603050405020304" pitchFamily="18" charset="0"/>
              </a:rPr>
              <a:t>emp_type</a:t>
            </a:r>
            <a:r>
              <a:rPr lang="en-US" sz="1400" dirty="0"/>
              <a:t>)</a:t>
            </a:r>
          </a:p>
          <a:p>
            <a:endParaRPr lang="en-US" sz="1400" dirty="0"/>
          </a:p>
          <a:p>
            <a:endParaRPr lang="en-US" sz="1400" dirty="0"/>
          </a:p>
          <a:p>
            <a:endParaRPr lang="en-US" sz="1400" b="1" dirty="0"/>
          </a:p>
          <a:p>
            <a:endParaRPr lang="en-US" sz="1400" b="1" dirty="0"/>
          </a:p>
          <a:p>
            <a:endParaRPr lang="en-US" sz="1400" dirty="0"/>
          </a:p>
        </p:txBody>
      </p:sp>
      <p:sp>
        <p:nvSpPr>
          <p:cNvPr id="7" name="TextBox 6">
            <a:extLst>
              <a:ext uri="{FF2B5EF4-FFF2-40B4-BE49-F238E27FC236}">
                <a16:creationId xmlns:a16="http://schemas.microsoft.com/office/drawing/2014/main" id="{F966D00F-29C7-4709-B004-3B7AEA62D41A}"/>
              </a:ext>
            </a:extLst>
          </p:cNvPr>
          <p:cNvSpPr txBox="1"/>
          <p:nvPr/>
        </p:nvSpPr>
        <p:spPr>
          <a:xfrm>
            <a:off x="1644134" y="941235"/>
            <a:ext cx="522016" cy="461665"/>
          </a:xfrm>
          <a:prstGeom prst="rect">
            <a:avLst/>
          </a:prstGeom>
          <a:noFill/>
        </p:spPr>
        <p:txBody>
          <a:bodyPr wrap="square" rtlCol="0">
            <a:spAutoFit/>
          </a:bodyPr>
          <a:lstStyle/>
          <a:p>
            <a:r>
              <a:rPr lang="en-US" sz="1200" dirty="0"/>
              <a:t>PK</a:t>
            </a:r>
          </a:p>
          <a:p>
            <a:pPr marL="285750" indent="-285750">
              <a:buFont typeface="Arial" panose="020B0604020202020204" pitchFamily="34" charset="0"/>
              <a:buChar char="•"/>
            </a:pPr>
            <a:endParaRPr lang="en-US" sz="1200" dirty="0"/>
          </a:p>
        </p:txBody>
      </p:sp>
      <p:sp>
        <p:nvSpPr>
          <p:cNvPr id="8" name="TextBox 7">
            <a:extLst>
              <a:ext uri="{FF2B5EF4-FFF2-40B4-BE49-F238E27FC236}">
                <a16:creationId xmlns:a16="http://schemas.microsoft.com/office/drawing/2014/main" id="{D0585356-6F48-4832-902B-C79645AF3DDE}"/>
              </a:ext>
            </a:extLst>
          </p:cNvPr>
          <p:cNvSpPr txBox="1"/>
          <p:nvPr/>
        </p:nvSpPr>
        <p:spPr>
          <a:xfrm>
            <a:off x="6205491" y="587085"/>
            <a:ext cx="5615349" cy="5262979"/>
          </a:xfrm>
          <a:prstGeom prst="rect">
            <a:avLst/>
          </a:prstGeom>
          <a:noFill/>
        </p:spPr>
        <p:txBody>
          <a:bodyPr wrap="square" rtlCol="0">
            <a:spAutoFit/>
          </a:bodyPr>
          <a:lstStyle/>
          <a:p>
            <a:endParaRPr lang="en-US" sz="1400" dirty="0"/>
          </a:p>
          <a:p>
            <a:r>
              <a:rPr lang="en-US" sz="1400" b="1" dirty="0" err="1"/>
              <a:t>Client_info</a:t>
            </a:r>
            <a:r>
              <a:rPr lang="en-US" sz="1400" dirty="0"/>
              <a:t>(</a:t>
            </a:r>
            <a:r>
              <a:rPr lang="en-US" sz="1400" u="sng" dirty="0"/>
              <a:t>client_id</a:t>
            </a:r>
            <a:r>
              <a:rPr lang="en-US" sz="1400" dirty="0"/>
              <a:t>, client_name, address, phone, is_vip_client, birthday</a:t>
            </a:r>
            <a:r>
              <a:rPr kumimoji="0" lang="en-US" altLang="en-US" sz="1400" i="0" strike="noStrike" cap="none" normalizeH="0" baseline="0" dirty="0">
                <a:ln>
                  <a:noFill/>
                </a:ln>
                <a:solidFill>
                  <a:schemeClr val="tx1"/>
                </a:solidFill>
                <a:effectLst/>
              </a:rPr>
              <a:t>)</a:t>
            </a:r>
          </a:p>
          <a:p>
            <a:endParaRPr lang="en-US" altLang="en-US" sz="1400" dirty="0"/>
          </a:p>
          <a:p>
            <a:endParaRPr kumimoji="0" lang="en-US" altLang="en-US" sz="1400" i="0" strike="noStrike" cap="none" normalizeH="0" baseline="0" dirty="0">
              <a:ln>
                <a:noFill/>
              </a:ln>
              <a:solidFill>
                <a:schemeClr val="tx1"/>
              </a:solidFill>
              <a:effectLst/>
            </a:endParaRPr>
          </a:p>
          <a:p>
            <a:r>
              <a:rPr kumimoji="0" lang="en-US" altLang="en-US" sz="1400" i="0" strike="noStrike" cap="none" normalizeH="0" baseline="0" dirty="0">
                <a:ln>
                  <a:noFill/>
                </a:ln>
                <a:solidFill>
                  <a:schemeClr val="tx1"/>
                </a:solidFill>
                <a:effectLst/>
              </a:rPr>
              <a:t> </a:t>
            </a:r>
          </a:p>
          <a:p>
            <a:r>
              <a:rPr lang="en-US" sz="1400" b="1" dirty="0"/>
              <a:t>Purchase</a:t>
            </a:r>
            <a:r>
              <a:rPr lang="en-US" sz="1400" dirty="0"/>
              <a:t>(</a:t>
            </a:r>
            <a:r>
              <a:rPr lang="en-US" sz="1400" u="sng" dirty="0"/>
              <a:t>purchase_id</a:t>
            </a:r>
            <a:r>
              <a:rPr lang="en-US" sz="1400" dirty="0"/>
              <a:t>, client_id, pur_date, amount, </a:t>
            </a:r>
            <a:r>
              <a:rPr lang="en-US" sz="1400" dirty="0" err="1">
                <a:latin typeface="Calibri" panose="020F0502020204030204" pitchFamily="34" charset="0"/>
                <a:cs typeface="Times New Roman" panose="02020603050405020304" pitchFamily="18" charset="0"/>
              </a:rPr>
              <a:t>emp_id,store_id</a:t>
            </a:r>
            <a:r>
              <a:rPr lang="en-US" sz="1400" dirty="0"/>
              <a:t>)</a:t>
            </a:r>
          </a:p>
          <a:p>
            <a:endParaRPr lang="en-US" sz="1400" dirty="0"/>
          </a:p>
          <a:p>
            <a:endParaRPr lang="en-US" sz="1400" dirty="0"/>
          </a:p>
          <a:p>
            <a:endParaRPr lang="en-US" sz="1400" dirty="0"/>
          </a:p>
          <a:p>
            <a:r>
              <a:rPr lang="en-US" sz="1400" b="1" dirty="0"/>
              <a:t>Purchase_list</a:t>
            </a:r>
            <a:r>
              <a:rPr lang="en-US" sz="1400" dirty="0"/>
              <a:t>(</a:t>
            </a:r>
            <a:r>
              <a:rPr lang="en-US" sz="1400" u="sng" dirty="0"/>
              <a:t>purchase_id</a:t>
            </a:r>
            <a:r>
              <a:rPr lang="en-US" sz="1400" dirty="0"/>
              <a:t>, </a:t>
            </a:r>
            <a:r>
              <a:rPr lang="en-US" sz="1400" u="sng" dirty="0"/>
              <a:t>product</a:t>
            </a:r>
            <a:r>
              <a:rPr lang="en-US" sz="1400" dirty="0"/>
              <a:t>)</a:t>
            </a:r>
          </a:p>
          <a:p>
            <a:endParaRPr lang="en-US" sz="1400" dirty="0"/>
          </a:p>
          <a:p>
            <a:endParaRPr lang="en-US" sz="1400" dirty="0"/>
          </a:p>
          <a:p>
            <a:endParaRPr lang="en-US" sz="1400" dirty="0"/>
          </a:p>
          <a:p>
            <a:endParaRPr lang="en-US" sz="1400" dirty="0"/>
          </a:p>
          <a:p>
            <a:endParaRPr lang="en-US" sz="1400" dirty="0"/>
          </a:p>
          <a:p>
            <a:endParaRPr lang="en-US" sz="1400" dirty="0"/>
          </a:p>
          <a:p>
            <a:r>
              <a:rPr lang="en-US" sz="1400" b="1" dirty="0"/>
              <a:t>Supplies</a:t>
            </a:r>
            <a:r>
              <a:rPr lang="en-US" sz="1400" dirty="0"/>
              <a:t> (</a:t>
            </a:r>
            <a:r>
              <a:rPr lang="en-US" sz="1400" u="sng" dirty="0"/>
              <a:t>product_id</a:t>
            </a:r>
            <a:r>
              <a:rPr lang="en-US" sz="1400" dirty="0"/>
              <a:t>, provider_name, </a:t>
            </a:r>
            <a:r>
              <a:rPr lang="en-US" sz="1400" dirty="0" err="1"/>
              <a:t>store_id</a:t>
            </a:r>
            <a:r>
              <a:rPr lang="en-US" sz="1400" dirty="0"/>
              <a:t>)</a:t>
            </a:r>
          </a:p>
          <a:p>
            <a:endParaRPr lang="en-US" sz="1400" dirty="0"/>
          </a:p>
          <a:p>
            <a:endParaRPr lang="en-US" sz="1400" dirty="0"/>
          </a:p>
          <a:p>
            <a:endParaRPr lang="en-US" sz="1400" dirty="0"/>
          </a:p>
          <a:p>
            <a:r>
              <a:rPr lang="en-US" sz="1400" b="1" dirty="0"/>
              <a:t>Has</a:t>
            </a:r>
            <a:r>
              <a:rPr lang="en-US" sz="1400" dirty="0"/>
              <a:t> (</a:t>
            </a:r>
            <a:r>
              <a:rPr lang="en-US" sz="1400" u="sng" dirty="0"/>
              <a:t>client_id</a:t>
            </a:r>
            <a:r>
              <a:rPr lang="en-US" sz="1400" dirty="0"/>
              <a:t>,</a:t>
            </a:r>
            <a:r>
              <a:rPr kumimoji="0" lang="en-US" altLang="en-US" sz="1400" i="0" u="sng" strike="noStrike" cap="none" normalizeH="0" baseline="0" dirty="0">
                <a:ln>
                  <a:noFill/>
                </a:ln>
                <a:solidFill>
                  <a:schemeClr val="tx1"/>
                </a:solidFill>
                <a:effectLst/>
              </a:rPr>
              <a:t> Store_id</a:t>
            </a:r>
            <a:r>
              <a:rPr lang="en-US" sz="1400" dirty="0"/>
              <a:t>)</a:t>
            </a:r>
            <a:endParaRPr lang="en-US" sz="1400" b="1" dirty="0"/>
          </a:p>
          <a:p>
            <a:endParaRPr lang="en-US" sz="1400" b="1" dirty="0"/>
          </a:p>
          <a:p>
            <a:endParaRPr lang="en-US" sz="1400" b="1" dirty="0"/>
          </a:p>
          <a:p>
            <a:endParaRPr lang="en-US" sz="1400" dirty="0"/>
          </a:p>
        </p:txBody>
      </p:sp>
      <p:sp>
        <p:nvSpPr>
          <p:cNvPr id="9" name="TextBox 8">
            <a:extLst>
              <a:ext uri="{FF2B5EF4-FFF2-40B4-BE49-F238E27FC236}">
                <a16:creationId xmlns:a16="http://schemas.microsoft.com/office/drawing/2014/main" id="{8A55723E-9230-4500-9CB2-4235A3F161E7}"/>
              </a:ext>
            </a:extLst>
          </p:cNvPr>
          <p:cNvSpPr txBox="1"/>
          <p:nvPr/>
        </p:nvSpPr>
        <p:spPr>
          <a:xfrm>
            <a:off x="1459183" y="1821604"/>
            <a:ext cx="522016" cy="461665"/>
          </a:xfrm>
          <a:prstGeom prst="rect">
            <a:avLst/>
          </a:prstGeom>
          <a:noFill/>
        </p:spPr>
        <p:txBody>
          <a:bodyPr wrap="square" rtlCol="0">
            <a:spAutoFit/>
          </a:bodyPr>
          <a:lstStyle/>
          <a:p>
            <a:r>
              <a:rPr lang="en-US" sz="1200" dirty="0"/>
              <a:t>PK</a:t>
            </a:r>
          </a:p>
          <a:p>
            <a:pPr marL="285750" indent="-285750">
              <a:buFont typeface="Arial" panose="020B0604020202020204" pitchFamily="34" charset="0"/>
              <a:buChar char="•"/>
            </a:pPr>
            <a:endParaRPr lang="en-US" sz="1200" dirty="0"/>
          </a:p>
        </p:txBody>
      </p:sp>
      <p:sp>
        <p:nvSpPr>
          <p:cNvPr id="10" name="TextBox 9">
            <a:extLst>
              <a:ext uri="{FF2B5EF4-FFF2-40B4-BE49-F238E27FC236}">
                <a16:creationId xmlns:a16="http://schemas.microsoft.com/office/drawing/2014/main" id="{F546BFD8-93B7-4577-B242-479CD2FC5760}"/>
              </a:ext>
            </a:extLst>
          </p:cNvPr>
          <p:cNvSpPr txBox="1"/>
          <p:nvPr/>
        </p:nvSpPr>
        <p:spPr>
          <a:xfrm>
            <a:off x="1981199" y="2701973"/>
            <a:ext cx="522016" cy="461665"/>
          </a:xfrm>
          <a:prstGeom prst="rect">
            <a:avLst/>
          </a:prstGeom>
          <a:noFill/>
        </p:spPr>
        <p:txBody>
          <a:bodyPr wrap="square" rtlCol="0">
            <a:spAutoFit/>
          </a:bodyPr>
          <a:lstStyle/>
          <a:p>
            <a:r>
              <a:rPr lang="en-US" sz="1200" dirty="0"/>
              <a:t>PK</a:t>
            </a:r>
          </a:p>
          <a:p>
            <a:pPr marL="285750" indent="-285750">
              <a:buFont typeface="Arial" panose="020B0604020202020204" pitchFamily="34" charset="0"/>
              <a:buChar char="•"/>
            </a:pPr>
            <a:endParaRPr lang="en-US" sz="1200" dirty="0"/>
          </a:p>
        </p:txBody>
      </p:sp>
      <p:sp>
        <p:nvSpPr>
          <p:cNvPr id="11" name="TextBox 10">
            <a:extLst>
              <a:ext uri="{FF2B5EF4-FFF2-40B4-BE49-F238E27FC236}">
                <a16:creationId xmlns:a16="http://schemas.microsoft.com/office/drawing/2014/main" id="{B13B2516-61BC-4B4A-B31E-76217C99384C}"/>
              </a:ext>
            </a:extLst>
          </p:cNvPr>
          <p:cNvSpPr txBox="1"/>
          <p:nvPr/>
        </p:nvSpPr>
        <p:spPr>
          <a:xfrm>
            <a:off x="1644134" y="3582342"/>
            <a:ext cx="522016" cy="461665"/>
          </a:xfrm>
          <a:prstGeom prst="rect">
            <a:avLst/>
          </a:prstGeom>
          <a:noFill/>
        </p:spPr>
        <p:txBody>
          <a:bodyPr wrap="square" rtlCol="0">
            <a:spAutoFit/>
          </a:bodyPr>
          <a:lstStyle/>
          <a:p>
            <a:r>
              <a:rPr lang="en-US" sz="1200" dirty="0"/>
              <a:t>PK</a:t>
            </a:r>
          </a:p>
          <a:p>
            <a:pPr marL="285750" indent="-285750">
              <a:buFont typeface="Arial" panose="020B0604020202020204" pitchFamily="34" charset="0"/>
              <a:buChar char="•"/>
            </a:pPr>
            <a:endParaRPr lang="en-US" sz="1200" dirty="0"/>
          </a:p>
        </p:txBody>
      </p:sp>
      <p:sp>
        <p:nvSpPr>
          <p:cNvPr id="12" name="TextBox 11">
            <a:extLst>
              <a:ext uri="{FF2B5EF4-FFF2-40B4-BE49-F238E27FC236}">
                <a16:creationId xmlns:a16="http://schemas.microsoft.com/office/drawing/2014/main" id="{C124C5FF-D15D-4E1F-9681-B2606B0B9137}"/>
              </a:ext>
            </a:extLst>
          </p:cNvPr>
          <p:cNvSpPr txBox="1"/>
          <p:nvPr/>
        </p:nvSpPr>
        <p:spPr>
          <a:xfrm>
            <a:off x="2045109" y="4319417"/>
            <a:ext cx="522016" cy="461665"/>
          </a:xfrm>
          <a:prstGeom prst="rect">
            <a:avLst/>
          </a:prstGeom>
          <a:noFill/>
        </p:spPr>
        <p:txBody>
          <a:bodyPr wrap="square" rtlCol="0">
            <a:spAutoFit/>
          </a:bodyPr>
          <a:lstStyle/>
          <a:p>
            <a:r>
              <a:rPr lang="en-US" sz="1200" dirty="0"/>
              <a:t>PK</a:t>
            </a:r>
          </a:p>
          <a:p>
            <a:pPr marL="285750" indent="-285750">
              <a:buFont typeface="Arial" panose="020B0604020202020204" pitchFamily="34" charset="0"/>
              <a:buChar char="•"/>
            </a:pPr>
            <a:endParaRPr lang="en-US" sz="1200" dirty="0"/>
          </a:p>
        </p:txBody>
      </p:sp>
      <p:sp>
        <p:nvSpPr>
          <p:cNvPr id="13" name="TextBox 12">
            <a:extLst>
              <a:ext uri="{FF2B5EF4-FFF2-40B4-BE49-F238E27FC236}">
                <a16:creationId xmlns:a16="http://schemas.microsoft.com/office/drawing/2014/main" id="{8B22662F-0571-495B-8767-0978EEF80BD4}"/>
              </a:ext>
            </a:extLst>
          </p:cNvPr>
          <p:cNvSpPr txBox="1"/>
          <p:nvPr/>
        </p:nvSpPr>
        <p:spPr>
          <a:xfrm>
            <a:off x="2757432" y="5221752"/>
            <a:ext cx="522016" cy="461665"/>
          </a:xfrm>
          <a:prstGeom prst="rect">
            <a:avLst/>
          </a:prstGeom>
          <a:noFill/>
        </p:spPr>
        <p:txBody>
          <a:bodyPr wrap="square" rtlCol="0">
            <a:spAutoFit/>
          </a:bodyPr>
          <a:lstStyle/>
          <a:p>
            <a:r>
              <a:rPr lang="en-US" sz="1200" dirty="0"/>
              <a:t>PK</a:t>
            </a:r>
          </a:p>
          <a:p>
            <a:pPr marL="285750" indent="-285750">
              <a:buFont typeface="Arial" panose="020B0604020202020204" pitchFamily="34" charset="0"/>
              <a:buChar char="•"/>
            </a:pPr>
            <a:endParaRPr lang="en-US" sz="1200" dirty="0"/>
          </a:p>
        </p:txBody>
      </p:sp>
      <p:sp>
        <p:nvSpPr>
          <p:cNvPr id="14" name="TextBox 13">
            <a:extLst>
              <a:ext uri="{FF2B5EF4-FFF2-40B4-BE49-F238E27FC236}">
                <a16:creationId xmlns:a16="http://schemas.microsoft.com/office/drawing/2014/main" id="{0F5156EF-3271-4B96-B4FD-67094FEAC410}"/>
              </a:ext>
            </a:extLst>
          </p:cNvPr>
          <p:cNvSpPr txBox="1"/>
          <p:nvPr/>
        </p:nvSpPr>
        <p:spPr>
          <a:xfrm>
            <a:off x="6901194" y="1084757"/>
            <a:ext cx="522016" cy="461665"/>
          </a:xfrm>
          <a:prstGeom prst="rect">
            <a:avLst/>
          </a:prstGeom>
          <a:noFill/>
        </p:spPr>
        <p:txBody>
          <a:bodyPr wrap="square" rtlCol="0">
            <a:spAutoFit/>
          </a:bodyPr>
          <a:lstStyle/>
          <a:p>
            <a:r>
              <a:rPr lang="en-US" sz="1200" dirty="0"/>
              <a:t>PK</a:t>
            </a:r>
          </a:p>
          <a:p>
            <a:pPr marL="285750" indent="-285750">
              <a:buFont typeface="Arial" panose="020B0604020202020204" pitchFamily="34" charset="0"/>
              <a:buChar char="•"/>
            </a:pPr>
            <a:endParaRPr lang="en-US" sz="1200" dirty="0"/>
          </a:p>
        </p:txBody>
      </p:sp>
      <p:sp>
        <p:nvSpPr>
          <p:cNvPr id="15" name="TextBox 14">
            <a:extLst>
              <a:ext uri="{FF2B5EF4-FFF2-40B4-BE49-F238E27FC236}">
                <a16:creationId xmlns:a16="http://schemas.microsoft.com/office/drawing/2014/main" id="{FCAD1435-6E42-461C-ADC8-C1B314F39FC9}"/>
              </a:ext>
            </a:extLst>
          </p:cNvPr>
          <p:cNvSpPr txBox="1"/>
          <p:nvPr/>
        </p:nvSpPr>
        <p:spPr>
          <a:xfrm>
            <a:off x="7282934" y="1937014"/>
            <a:ext cx="522016" cy="461665"/>
          </a:xfrm>
          <a:prstGeom prst="rect">
            <a:avLst/>
          </a:prstGeom>
          <a:noFill/>
        </p:spPr>
        <p:txBody>
          <a:bodyPr wrap="square" rtlCol="0">
            <a:spAutoFit/>
          </a:bodyPr>
          <a:lstStyle/>
          <a:p>
            <a:r>
              <a:rPr lang="en-US" sz="1200" dirty="0"/>
              <a:t>PK</a:t>
            </a:r>
          </a:p>
          <a:p>
            <a:pPr marL="285750" indent="-285750">
              <a:buFont typeface="Arial" panose="020B0604020202020204" pitchFamily="34" charset="0"/>
              <a:buChar char="•"/>
            </a:pPr>
            <a:endParaRPr lang="en-US" sz="1200" dirty="0"/>
          </a:p>
        </p:txBody>
      </p:sp>
      <p:sp>
        <p:nvSpPr>
          <p:cNvPr id="16" name="TextBox 15">
            <a:extLst>
              <a:ext uri="{FF2B5EF4-FFF2-40B4-BE49-F238E27FC236}">
                <a16:creationId xmlns:a16="http://schemas.microsoft.com/office/drawing/2014/main" id="{35731D29-F6BD-44AB-A974-2A6A70B37C22}"/>
              </a:ext>
            </a:extLst>
          </p:cNvPr>
          <p:cNvSpPr txBox="1"/>
          <p:nvPr/>
        </p:nvSpPr>
        <p:spPr>
          <a:xfrm>
            <a:off x="8491149" y="2837997"/>
            <a:ext cx="522016" cy="461665"/>
          </a:xfrm>
          <a:prstGeom prst="rect">
            <a:avLst/>
          </a:prstGeom>
          <a:noFill/>
        </p:spPr>
        <p:txBody>
          <a:bodyPr wrap="square" rtlCol="0">
            <a:spAutoFit/>
          </a:bodyPr>
          <a:lstStyle/>
          <a:p>
            <a:r>
              <a:rPr lang="en-US" sz="1200" dirty="0"/>
              <a:t>PK</a:t>
            </a:r>
          </a:p>
          <a:p>
            <a:pPr marL="285750" indent="-285750">
              <a:buFont typeface="Arial" panose="020B0604020202020204" pitchFamily="34" charset="0"/>
              <a:buChar char="•"/>
            </a:pPr>
            <a:endParaRPr lang="en-US" sz="1200" dirty="0"/>
          </a:p>
        </p:txBody>
      </p:sp>
      <p:sp>
        <p:nvSpPr>
          <p:cNvPr id="19" name="TextBox 18">
            <a:extLst>
              <a:ext uri="{FF2B5EF4-FFF2-40B4-BE49-F238E27FC236}">
                <a16:creationId xmlns:a16="http://schemas.microsoft.com/office/drawing/2014/main" id="{FC99A0C4-9296-48D9-B289-DD6BFBC2A811}"/>
              </a:ext>
            </a:extLst>
          </p:cNvPr>
          <p:cNvSpPr txBox="1"/>
          <p:nvPr/>
        </p:nvSpPr>
        <p:spPr>
          <a:xfrm>
            <a:off x="6664112" y="4534635"/>
            <a:ext cx="1310143" cy="461665"/>
          </a:xfrm>
          <a:prstGeom prst="rect">
            <a:avLst/>
          </a:prstGeom>
          <a:noFill/>
        </p:spPr>
        <p:txBody>
          <a:bodyPr wrap="square" rtlCol="0">
            <a:spAutoFit/>
          </a:bodyPr>
          <a:lstStyle/>
          <a:p>
            <a:r>
              <a:rPr lang="en-US" sz="1200" dirty="0"/>
              <a:t>FK to Inventory</a:t>
            </a:r>
          </a:p>
          <a:p>
            <a:pPr marL="285750" indent="-285750">
              <a:buFont typeface="Arial" panose="020B0604020202020204" pitchFamily="34" charset="0"/>
              <a:buChar char="•"/>
            </a:pPr>
            <a:endParaRPr lang="en-US" sz="1200" dirty="0"/>
          </a:p>
        </p:txBody>
      </p:sp>
      <p:sp>
        <p:nvSpPr>
          <p:cNvPr id="20" name="TextBox 19">
            <a:extLst>
              <a:ext uri="{FF2B5EF4-FFF2-40B4-BE49-F238E27FC236}">
                <a16:creationId xmlns:a16="http://schemas.microsoft.com/office/drawing/2014/main" id="{3E8D8472-54DA-4E1D-931B-0A4D5DA2C091}"/>
              </a:ext>
            </a:extLst>
          </p:cNvPr>
          <p:cNvSpPr txBox="1"/>
          <p:nvPr/>
        </p:nvSpPr>
        <p:spPr>
          <a:xfrm>
            <a:off x="7804950" y="4534634"/>
            <a:ext cx="1109201" cy="461665"/>
          </a:xfrm>
          <a:prstGeom prst="rect">
            <a:avLst/>
          </a:prstGeom>
          <a:noFill/>
        </p:spPr>
        <p:txBody>
          <a:bodyPr wrap="square" rtlCol="0">
            <a:spAutoFit/>
          </a:bodyPr>
          <a:lstStyle/>
          <a:p>
            <a:r>
              <a:rPr lang="en-US" sz="1200" dirty="0"/>
              <a:t>FK to Provider</a:t>
            </a:r>
          </a:p>
          <a:p>
            <a:pPr marL="285750" indent="-285750">
              <a:buFont typeface="Arial" panose="020B0604020202020204" pitchFamily="34" charset="0"/>
              <a:buChar char="•"/>
            </a:pPr>
            <a:endParaRPr lang="en-US" sz="1200" dirty="0"/>
          </a:p>
        </p:txBody>
      </p:sp>
      <p:sp>
        <p:nvSpPr>
          <p:cNvPr id="21" name="TextBox 20">
            <a:extLst>
              <a:ext uri="{FF2B5EF4-FFF2-40B4-BE49-F238E27FC236}">
                <a16:creationId xmlns:a16="http://schemas.microsoft.com/office/drawing/2014/main" id="{CD50D284-1353-488E-B45C-B017C0FBD18E}"/>
              </a:ext>
            </a:extLst>
          </p:cNvPr>
          <p:cNvSpPr txBox="1"/>
          <p:nvPr/>
        </p:nvSpPr>
        <p:spPr>
          <a:xfrm>
            <a:off x="6435117" y="5405319"/>
            <a:ext cx="1109201" cy="461665"/>
          </a:xfrm>
          <a:prstGeom prst="rect">
            <a:avLst/>
          </a:prstGeom>
          <a:noFill/>
        </p:spPr>
        <p:txBody>
          <a:bodyPr wrap="square" rtlCol="0">
            <a:spAutoFit/>
          </a:bodyPr>
          <a:lstStyle/>
          <a:p>
            <a:r>
              <a:rPr lang="en-US" sz="1200" dirty="0"/>
              <a:t>FK to Client</a:t>
            </a:r>
          </a:p>
          <a:p>
            <a:pPr marL="285750" indent="-285750">
              <a:buFont typeface="Arial" panose="020B0604020202020204" pitchFamily="34" charset="0"/>
              <a:buChar char="•"/>
            </a:pPr>
            <a:endParaRPr lang="en-US" sz="1200" dirty="0"/>
          </a:p>
        </p:txBody>
      </p:sp>
      <p:sp>
        <p:nvSpPr>
          <p:cNvPr id="23" name="TextBox 22">
            <a:extLst>
              <a:ext uri="{FF2B5EF4-FFF2-40B4-BE49-F238E27FC236}">
                <a16:creationId xmlns:a16="http://schemas.microsoft.com/office/drawing/2014/main" id="{11FFB5F0-0212-4111-A8C7-78FF76E8450F}"/>
              </a:ext>
            </a:extLst>
          </p:cNvPr>
          <p:cNvSpPr txBox="1"/>
          <p:nvPr/>
        </p:nvSpPr>
        <p:spPr>
          <a:xfrm>
            <a:off x="7337909" y="5405319"/>
            <a:ext cx="1722238" cy="461665"/>
          </a:xfrm>
          <a:prstGeom prst="rect">
            <a:avLst/>
          </a:prstGeom>
          <a:noFill/>
        </p:spPr>
        <p:txBody>
          <a:bodyPr wrap="square" rtlCol="0">
            <a:spAutoFit/>
          </a:bodyPr>
          <a:lstStyle/>
          <a:p>
            <a:r>
              <a:rPr lang="en-US" sz="1200" dirty="0"/>
              <a:t>FK to Walmart_Store</a:t>
            </a:r>
          </a:p>
          <a:p>
            <a:pPr marL="285750" indent="-285750">
              <a:buFont typeface="Arial" panose="020B0604020202020204" pitchFamily="34" charset="0"/>
              <a:buChar char="•"/>
            </a:pPr>
            <a:endParaRPr lang="en-US" sz="1200" dirty="0"/>
          </a:p>
        </p:txBody>
      </p:sp>
      <p:sp>
        <p:nvSpPr>
          <p:cNvPr id="24" name="TextBox 23">
            <a:extLst>
              <a:ext uri="{FF2B5EF4-FFF2-40B4-BE49-F238E27FC236}">
                <a16:creationId xmlns:a16="http://schemas.microsoft.com/office/drawing/2014/main" id="{E8059A7D-CF5E-498B-A060-32C53429096E}"/>
              </a:ext>
            </a:extLst>
          </p:cNvPr>
          <p:cNvSpPr txBox="1"/>
          <p:nvPr/>
        </p:nvSpPr>
        <p:spPr>
          <a:xfrm>
            <a:off x="7173558" y="2820240"/>
            <a:ext cx="1109201" cy="461665"/>
          </a:xfrm>
          <a:prstGeom prst="rect">
            <a:avLst/>
          </a:prstGeom>
          <a:noFill/>
        </p:spPr>
        <p:txBody>
          <a:bodyPr wrap="square" rtlCol="0">
            <a:spAutoFit/>
          </a:bodyPr>
          <a:lstStyle/>
          <a:p>
            <a:r>
              <a:rPr lang="en-US" sz="1200" dirty="0"/>
              <a:t>FK to Purchase</a:t>
            </a:r>
          </a:p>
          <a:p>
            <a:pPr marL="285750" indent="-285750">
              <a:buFont typeface="Arial" panose="020B0604020202020204" pitchFamily="34" charset="0"/>
              <a:buChar char="•"/>
            </a:pPr>
            <a:endParaRPr lang="en-US" sz="1200" dirty="0"/>
          </a:p>
        </p:txBody>
      </p:sp>
      <p:sp>
        <p:nvSpPr>
          <p:cNvPr id="25" name="TextBox 24">
            <a:extLst>
              <a:ext uri="{FF2B5EF4-FFF2-40B4-BE49-F238E27FC236}">
                <a16:creationId xmlns:a16="http://schemas.microsoft.com/office/drawing/2014/main" id="{C237A44D-0BFE-4E25-AED7-F20B63B2CAB1}"/>
              </a:ext>
            </a:extLst>
          </p:cNvPr>
          <p:cNvSpPr txBox="1"/>
          <p:nvPr/>
        </p:nvSpPr>
        <p:spPr>
          <a:xfrm>
            <a:off x="9626607" y="1937013"/>
            <a:ext cx="1470480" cy="461665"/>
          </a:xfrm>
          <a:prstGeom prst="rect">
            <a:avLst/>
          </a:prstGeom>
          <a:noFill/>
        </p:spPr>
        <p:txBody>
          <a:bodyPr wrap="square" rtlCol="0">
            <a:spAutoFit/>
          </a:bodyPr>
          <a:lstStyle/>
          <a:p>
            <a:r>
              <a:rPr lang="en-US" sz="1200" dirty="0"/>
              <a:t>FK to Employee</a:t>
            </a:r>
          </a:p>
          <a:p>
            <a:pPr marL="285750" indent="-285750">
              <a:buFont typeface="Arial" panose="020B0604020202020204" pitchFamily="34" charset="0"/>
              <a:buChar char="•"/>
            </a:pPr>
            <a:endParaRPr lang="en-US" sz="1200" dirty="0"/>
          </a:p>
        </p:txBody>
      </p:sp>
      <p:sp>
        <p:nvSpPr>
          <p:cNvPr id="26" name="TextBox 25">
            <a:extLst>
              <a:ext uri="{FF2B5EF4-FFF2-40B4-BE49-F238E27FC236}">
                <a16:creationId xmlns:a16="http://schemas.microsoft.com/office/drawing/2014/main" id="{DE24C04C-D1A5-49EF-BD4F-AED34B33438B}"/>
              </a:ext>
            </a:extLst>
          </p:cNvPr>
          <p:cNvSpPr txBox="1"/>
          <p:nvPr/>
        </p:nvSpPr>
        <p:spPr>
          <a:xfrm>
            <a:off x="1529653" y="5199786"/>
            <a:ext cx="1470480" cy="461665"/>
          </a:xfrm>
          <a:prstGeom prst="rect">
            <a:avLst/>
          </a:prstGeom>
          <a:noFill/>
        </p:spPr>
        <p:txBody>
          <a:bodyPr wrap="square" rtlCol="0">
            <a:spAutoFit/>
          </a:bodyPr>
          <a:lstStyle/>
          <a:p>
            <a:r>
              <a:rPr lang="en-US" sz="1200" dirty="0"/>
              <a:t>FK to Employee</a:t>
            </a:r>
          </a:p>
          <a:p>
            <a:pPr marL="285750" indent="-285750">
              <a:buFont typeface="Arial" panose="020B0604020202020204" pitchFamily="34" charset="0"/>
              <a:buChar char="•"/>
            </a:pPr>
            <a:endParaRPr lang="en-US" sz="1200" dirty="0"/>
          </a:p>
        </p:txBody>
      </p:sp>
      <p:sp>
        <p:nvSpPr>
          <p:cNvPr id="27" name="TextBox 26">
            <a:extLst>
              <a:ext uri="{FF2B5EF4-FFF2-40B4-BE49-F238E27FC236}">
                <a16:creationId xmlns:a16="http://schemas.microsoft.com/office/drawing/2014/main" id="{9AECA9BA-F3F6-4C7D-B459-BB09332E585E}"/>
              </a:ext>
            </a:extLst>
          </p:cNvPr>
          <p:cNvSpPr txBox="1"/>
          <p:nvPr/>
        </p:nvSpPr>
        <p:spPr>
          <a:xfrm>
            <a:off x="888426" y="4319416"/>
            <a:ext cx="1470480" cy="461665"/>
          </a:xfrm>
          <a:prstGeom prst="rect">
            <a:avLst/>
          </a:prstGeom>
          <a:noFill/>
        </p:spPr>
        <p:txBody>
          <a:bodyPr wrap="square" rtlCol="0">
            <a:spAutoFit/>
          </a:bodyPr>
          <a:lstStyle/>
          <a:p>
            <a:r>
              <a:rPr lang="en-US" sz="1200" dirty="0"/>
              <a:t>FK to Employee</a:t>
            </a:r>
          </a:p>
          <a:p>
            <a:pPr marL="285750" indent="-285750">
              <a:buFont typeface="Arial" panose="020B0604020202020204" pitchFamily="34" charset="0"/>
              <a:buChar char="•"/>
            </a:pPr>
            <a:endParaRPr lang="en-US" sz="1200" dirty="0"/>
          </a:p>
        </p:txBody>
      </p:sp>
      <p:sp>
        <p:nvSpPr>
          <p:cNvPr id="28" name="TextBox 27">
            <a:extLst>
              <a:ext uri="{FF2B5EF4-FFF2-40B4-BE49-F238E27FC236}">
                <a16:creationId xmlns:a16="http://schemas.microsoft.com/office/drawing/2014/main" id="{0D6D3420-1890-42E0-9768-5A52AB76523E}"/>
              </a:ext>
            </a:extLst>
          </p:cNvPr>
          <p:cNvSpPr txBox="1"/>
          <p:nvPr/>
        </p:nvSpPr>
        <p:spPr>
          <a:xfrm>
            <a:off x="3327094" y="3546400"/>
            <a:ext cx="1722238" cy="461665"/>
          </a:xfrm>
          <a:prstGeom prst="rect">
            <a:avLst/>
          </a:prstGeom>
          <a:noFill/>
        </p:spPr>
        <p:txBody>
          <a:bodyPr wrap="square" rtlCol="0">
            <a:spAutoFit/>
          </a:bodyPr>
          <a:lstStyle/>
          <a:p>
            <a:r>
              <a:rPr lang="en-US" sz="1200" dirty="0"/>
              <a:t>FK to Walmart_Store</a:t>
            </a:r>
          </a:p>
          <a:p>
            <a:pPr marL="285750" indent="-285750">
              <a:buFont typeface="Arial" panose="020B0604020202020204" pitchFamily="34" charset="0"/>
              <a:buChar char="•"/>
            </a:pPr>
            <a:endParaRPr lang="en-US" sz="1200" dirty="0"/>
          </a:p>
        </p:txBody>
      </p:sp>
      <p:sp>
        <p:nvSpPr>
          <p:cNvPr id="29" name="TextBox 28">
            <a:extLst>
              <a:ext uri="{FF2B5EF4-FFF2-40B4-BE49-F238E27FC236}">
                <a16:creationId xmlns:a16="http://schemas.microsoft.com/office/drawing/2014/main" id="{B1FE268B-EDD0-43CD-AB3B-F046D8867684}"/>
              </a:ext>
            </a:extLst>
          </p:cNvPr>
          <p:cNvSpPr txBox="1"/>
          <p:nvPr/>
        </p:nvSpPr>
        <p:spPr>
          <a:xfrm>
            <a:off x="3550485" y="963941"/>
            <a:ext cx="1722238" cy="461665"/>
          </a:xfrm>
          <a:prstGeom prst="rect">
            <a:avLst/>
          </a:prstGeom>
          <a:noFill/>
        </p:spPr>
        <p:txBody>
          <a:bodyPr wrap="square" rtlCol="0">
            <a:spAutoFit/>
          </a:bodyPr>
          <a:lstStyle/>
          <a:p>
            <a:r>
              <a:rPr lang="en-US" sz="1200" dirty="0"/>
              <a:t>FK to Walmart_Store</a:t>
            </a:r>
          </a:p>
          <a:p>
            <a:pPr marL="285750" indent="-285750">
              <a:buFont typeface="Arial" panose="020B0604020202020204" pitchFamily="34" charset="0"/>
              <a:buChar char="•"/>
            </a:pPr>
            <a:endParaRPr lang="en-US" sz="1200" dirty="0"/>
          </a:p>
        </p:txBody>
      </p:sp>
    </p:spTree>
    <p:extLst>
      <p:ext uri="{BB962C8B-B14F-4D97-AF65-F5344CB8AC3E}">
        <p14:creationId xmlns:p14="http://schemas.microsoft.com/office/powerpoint/2010/main" val="633011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2701</TotalTime>
  <Words>490</Words>
  <Application>Microsoft Office PowerPoint</Application>
  <PresentationFormat>Widescreen</PresentationFormat>
  <Paragraphs>128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RupakKumar Das</dc:creator>
  <cp:lastModifiedBy>Das, RupakKumar</cp:lastModifiedBy>
  <cp:revision>146</cp:revision>
  <dcterms:created xsi:type="dcterms:W3CDTF">2021-03-01T15:48:50Z</dcterms:created>
  <dcterms:modified xsi:type="dcterms:W3CDTF">2021-05-04T05:17:19Z</dcterms:modified>
</cp:coreProperties>
</file>