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45"/>
  </p:notesMasterIdLst>
  <p:sldIdLst>
    <p:sldId id="256" r:id="rId2"/>
    <p:sldId id="257" r:id="rId3"/>
    <p:sldId id="284" r:id="rId4"/>
    <p:sldId id="259" r:id="rId5"/>
    <p:sldId id="258" r:id="rId6"/>
    <p:sldId id="260" r:id="rId7"/>
    <p:sldId id="261" r:id="rId8"/>
    <p:sldId id="262" r:id="rId9"/>
    <p:sldId id="263" r:id="rId10"/>
    <p:sldId id="283" r:id="rId11"/>
    <p:sldId id="264" r:id="rId12"/>
    <p:sldId id="265" r:id="rId13"/>
    <p:sldId id="292" r:id="rId14"/>
    <p:sldId id="291" r:id="rId15"/>
    <p:sldId id="267" r:id="rId16"/>
    <p:sldId id="268" r:id="rId17"/>
    <p:sldId id="272" r:id="rId18"/>
    <p:sldId id="273" r:id="rId19"/>
    <p:sldId id="274" r:id="rId20"/>
    <p:sldId id="275" r:id="rId21"/>
    <p:sldId id="270" r:id="rId22"/>
    <p:sldId id="296" r:id="rId23"/>
    <p:sldId id="269" r:id="rId24"/>
    <p:sldId id="271" r:id="rId25"/>
    <p:sldId id="276" r:id="rId26"/>
    <p:sldId id="278" r:id="rId27"/>
    <p:sldId id="285" r:id="rId28"/>
    <p:sldId id="279" r:id="rId29"/>
    <p:sldId id="286" r:id="rId30"/>
    <p:sldId id="287" r:id="rId31"/>
    <p:sldId id="293" r:id="rId32"/>
    <p:sldId id="288" r:id="rId33"/>
    <p:sldId id="280" r:id="rId34"/>
    <p:sldId id="289" r:id="rId35"/>
    <p:sldId id="297" r:id="rId36"/>
    <p:sldId id="290" r:id="rId37"/>
    <p:sldId id="282" r:id="rId38"/>
    <p:sldId id="281" r:id="rId39"/>
    <p:sldId id="298" r:id="rId40"/>
    <p:sldId id="299" r:id="rId41"/>
    <p:sldId id="300" r:id="rId42"/>
    <p:sldId id="294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F8EB-A1EB-4CCB-9C8C-E82B345DCCC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95E4F-E779-4269-987D-579DDD1A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95E4F-E779-4269-987D-579DDD1A24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2B15-32CF-4AD6-A46F-589070F5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BEB4-8482-455D-8D98-5DEC8FE7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7E02-3F39-4897-8269-BFE00E20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ED4-EC82-4397-AFAF-147A72A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5BDE-FBEE-4C15-AB9C-3A99260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563-B2C5-4416-8D73-3112BBF4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5635-48D5-4A21-B1DF-08CFB56D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99B2-62C4-490A-B30F-A5F27FF5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B20F-2C9C-4A33-B626-01080689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5CA1-C2F3-4C08-9260-3DEF3C5C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3F3A4-356D-4796-9535-9A0118E1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804B-9EB1-4FA6-A048-7F9CF0A31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1248-B72B-498F-924E-5D733DD4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9B2A-C427-4321-A38D-04F9A039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B498-B2EF-44CE-81D5-4E3BC792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750"/>
            <a:ext cx="9905998" cy="9462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10394707" cy="42653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37D7-6347-4033-8184-2D5D564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B356-23B7-4E52-9C86-97377284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4544-13CB-4437-921F-45A1E93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296C-9853-4411-951D-23F86E84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7EA6-710C-46C6-A6F9-E8A47C86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A84-0DDF-4A51-AD37-C61C2270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9C3F-E006-4093-B80A-9E6EFF20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E39-A8CB-478F-A3D3-37CE37D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646C-D35F-46DC-85C7-3696E190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7DC5-34EC-4EAB-876E-7D6003BA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4BD4-1A07-484C-AA66-1B017AD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B898-23E9-40AD-83F4-3DBC89CBE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0004-F8AA-4480-AEA8-AB689AB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72FD-5B89-4B6C-ADAD-C4A72437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EC92-D541-499F-950A-A9B33934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07E8-AC1E-49CE-AB28-1D2CC6BF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930A-4243-4A5A-BC56-FF3E7868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D422-BCBD-4ECD-9182-EC2DF8F4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8752-8BA1-4DAD-8FD8-18A6A555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B55F6-67F0-487E-B39D-854B64E55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7578B-2511-451C-9D7C-571D8D3C2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F96C9-F528-464D-9CA8-44B8A3D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0B1B-8536-44FB-8075-D40B5509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F777C-0B8F-4515-8EC8-9171D303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98D-D9A6-4502-A774-FB6B990B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94C64-19AE-4F63-822F-5084AFFF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6F82-4710-4319-A97C-739BB9B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2BAF-019F-4A30-B21C-93F3B2D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30291-F0E1-48E5-AC9A-0739D0D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B8DA-B60F-4EB7-A380-2003E7BC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0EED-0C00-4DF2-B7E5-C546AB01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979E-C39C-4BBE-AF9B-D644C42A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8692-D7B6-4E18-99C5-B5A164FA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50F0-A4D7-4EC0-B92E-7C589F1D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4A1A6-26B4-489C-B791-4361FAD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7C56-FAC7-4324-B911-CD386C9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AA63-88A5-4534-95F0-9ADB721B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6EA3-DBCE-4DF0-98C0-057393D3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C8FB6-BCE9-4206-888A-CE8D5492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825DF-35F9-4ABC-AE58-23DFEAB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3B93-43CE-42CA-9582-55EB277A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C0951-0790-416A-90DD-CF62CC77DD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7DF6-78B1-406E-B258-4A163841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3834B-389E-484E-8415-D43F4050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3ABB-60E1-43A7-981A-51198FAC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31" y="2224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91BE-C0FD-45C4-8C45-4590B952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131" y="1784062"/>
            <a:ext cx="10515600" cy="421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2011-4659-427A-B60A-D7286F5DD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013F-C3E7-40FE-9453-261A2BD8D3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CCF75E-4030-4430-89DD-FB5CA7BADDC4}"/>
              </a:ext>
            </a:extLst>
          </p:cNvPr>
          <p:cNvSpPr/>
          <p:nvPr userDrawn="1"/>
        </p:nvSpPr>
        <p:spPr>
          <a:xfrm>
            <a:off x="-953202" y="5878807"/>
            <a:ext cx="14346980" cy="1096408"/>
          </a:xfrm>
          <a:custGeom>
            <a:avLst/>
            <a:gdLst>
              <a:gd name="connsiteX0" fmla="*/ 961515 w 14346980"/>
              <a:gd name="connsiteY0" fmla="*/ 505368 h 1096408"/>
              <a:gd name="connsiteX1" fmla="*/ 2507682 w 14346980"/>
              <a:gd name="connsiteY1" fmla="*/ 239360 h 1096408"/>
              <a:gd name="connsiteX2" fmla="*/ 6622482 w 14346980"/>
              <a:gd name="connsiteY2" fmla="*/ 555244 h 1096408"/>
              <a:gd name="connsiteX3" fmla="*/ 13156286 w 14346980"/>
              <a:gd name="connsiteY3" fmla="*/ 6604 h 1096408"/>
              <a:gd name="connsiteX4" fmla="*/ 13147973 w 14346980"/>
              <a:gd name="connsiteY4" fmla="*/ 1004131 h 1096408"/>
              <a:gd name="connsiteX5" fmla="*/ 961515 w 14346980"/>
              <a:gd name="connsiteY5" fmla="*/ 995818 h 1096408"/>
              <a:gd name="connsiteX6" fmla="*/ 961515 w 14346980"/>
              <a:gd name="connsiteY6" fmla="*/ 505368 h 109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6980" h="1096408">
                <a:moveTo>
                  <a:pt x="961515" y="505368"/>
                </a:moveTo>
                <a:cubicBezTo>
                  <a:pt x="1219209" y="379292"/>
                  <a:pt x="1564188" y="231047"/>
                  <a:pt x="2507682" y="239360"/>
                </a:cubicBezTo>
                <a:cubicBezTo>
                  <a:pt x="3451176" y="247673"/>
                  <a:pt x="4847715" y="594037"/>
                  <a:pt x="6622482" y="555244"/>
                </a:cubicBezTo>
                <a:cubicBezTo>
                  <a:pt x="8397249" y="516451"/>
                  <a:pt x="12068704" y="-68210"/>
                  <a:pt x="13156286" y="6604"/>
                </a:cubicBezTo>
                <a:cubicBezTo>
                  <a:pt x="14243868" y="81418"/>
                  <a:pt x="15180435" y="839262"/>
                  <a:pt x="13147973" y="1004131"/>
                </a:cubicBezTo>
                <a:cubicBezTo>
                  <a:pt x="11115511" y="1169000"/>
                  <a:pt x="2989821" y="1078945"/>
                  <a:pt x="961515" y="995818"/>
                </a:cubicBezTo>
                <a:cubicBezTo>
                  <a:pt x="-1066791" y="912691"/>
                  <a:pt x="703821" y="631444"/>
                  <a:pt x="961515" y="505368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  <p:sldLayoutId id="21474845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7D92-2DFA-4104-A833-CD11F3E2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Essentials for ReactJS</a:t>
            </a:r>
          </a:p>
        </p:txBody>
      </p:sp>
    </p:spTree>
    <p:extLst>
      <p:ext uri="{BB962C8B-B14F-4D97-AF65-F5344CB8AC3E}">
        <p14:creationId xmlns:p14="http://schemas.microsoft.com/office/powerpoint/2010/main" val="214007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CF7D20-D7BA-4917-B63D-EE1E171BCFED}"/>
              </a:ext>
            </a:extLst>
          </p:cNvPr>
          <p:cNvSpPr txBox="1">
            <a:spLocks/>
          </p:cNvSpPr>
          <p:nvPr/>
        </p:nvSpPr>
        <p:spPr>
          <a:xfrm>
            <a:off x="1129649" y="2955866"/>
            <a:ext cx="9932701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8444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D9F2-3AEC-4977-AFB4-F581ACBA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copy objects/arrays?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4B70-08DC-4CCA-BEB0-916A2EC0E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8333" y="1409054"/>
            <a:ext cx="5616292" cy="33111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Shallow Copy – we only copy the first layer of the object from the original</a:t>
            </a:r>
          </a:p>
          <a:p>
            <a:pPr lvl="1"/>
            <a:endParaRPr lang="en-US" dirty="0"/>
          </a:p>
          <a:p>
            <a:r>
              <a:rPr lang="en-US" dirty="0"/>
              <a:t>Deep Copy –we have copied the object fully and it does not reference any values in the original</a:t>
            </a:r>
          </a:p>
        </p:txBody>
      </p:sp>
    </p:spTree>
    <p:extLst>
      <p:ext uri="{BB962C8B-B14F-4D97-AF65-F5344CB8AC3E}">
        <p14:creationId xmlns:p14="http://schemas.microsoft.com/office/powerpoint/2010/main" val="1452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13A4-CFDC-4C40-94C6-41E88AF2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9FD8-5E31-4744-AE27-3E83A2ED03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05952"/>
            <a:ext cx="5305601" cy="1813836"/>
          </a:xfrm>
        </p:spPr>
        <p:txBody>
          <a:bodyPr>
            <a:normAutofit/>
          </a:bodyPr>
          <a:lstStyle/>
          <a:p>
            <a:r>
              <a:rPr lang="en-US" sz="2000" dirty="0"/>
              <a:t>To do a shallow copy, we can use the following.</a:t>
            </a:r>
          </a:p>
          <a:p>
            <a:pPr lvl="2"/>
            <a:r>
              <a:rPr lang="en-US" sz="1600" dirty="0"/>
              <a:t>Object – </a:t>
            </a:r>
            <a:r>
              <a:rPr lang="en-US" sz="1600" dirty="0" err="1"/>
              <a:t>Object.assign</a:t>
            </a:r>
            <a:r>
              <a:rPr lang="en-US" sz="1600" dirty="0"/>
              <a:t>()</a:t>
            </a:r>
          </a:p>
          <a:p>
            <a:pPr lvl="2"/>
            <a:r>
              <a:rPr lang="en-US" sz="1600" dirty="0"/>
              <a:t>Array – </a:t>
            </a:r>
            <a:r>
              <a:rPr lang="en-US" sz="1600" dirty="0" err="1"/>
              <a:t>Array.slice</a:t>
            </a:r>
            <a:r>
              <a:rPr lang="en-US" sz="1600" dirty="0"/>
              <a:t>()</a:t>
            </a:r>
          </a:p>
          <a:p>
            <a:pPr lvl="2"/>
            <a:r>
              <a:rPr lang="en-US" dirty="0"/>
              <a:t>Both – spread operator (…)</a:t>
            </a:r>
          </a:p>
        </p:txBody>
      </p:sp>
    </p:spTree>
    <p:extLst>
      <p:ext uri="{BB962C8B-B14F-4D97-AF65-F5344CB8AC3E}">
        <p14:creationId xmlns:p14="http://schemas.microsoft.com/office/powerpoint/2010/main" val="1585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4ABE31-F0C6-49FD-A33E-D3656CBEA429}"/>
              </a:ext>
            </a:extLst>
          </p:cNvPr>
          <p:cNvGrpSpPr/>
          <p:nvPr/>
        </p:nvGrpSpPr>
        <p:grpSpPr>
          <a:xfrm>
            <a:off x="663775" y="3039216"/>
            <a:ext cx="8985623" cy="2604383"/>
            <a:chOff x="985010" y="3028034"/>
            <a:chExt cx="8985623" cy="2604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F28784-D6B1-4691-B013-3A0BE71F0FED}"/>
                </a:ext>
              </a:extLst>
            </p:cNvPr>
            <p:cNvGrpSpPr/>
            <p:nvPr/>
          </p:nvGrpSpPr>
          <p:grpSpPr>
            <a:xfrm>
              <a:off x="985010" y="3716213"/>
              <a:ext cx="8985623" cy="1916204"/>
              <a:chOff x="1519164" y="4020644"/>
              <a:chExt cx="8985623" cy="191620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B353EA-6138-441D-BFEC-6FA5745D2078}"/>
                  </a:ext>
                </a:extLst>
              </p:cNvPr>
              <p:cNvSpPr/>
              <p:nvPr/>
            </p:nvSpPr>
            <p:spPr>
              <a:xfrm>
                <a:off x="3325802" y="4636083"/>
                <a:ext cx="1418601" cy="777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userDetails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2B0C51-7CB9-46BD-B45D-C9FE93F14260}"/>
                  </a:ext>
                </a:extLst>
              </p:cNvPr>
              <p:cNvSpPr txBox="1"/>
              <p:nvPr/>
            </p:nvSpPr>
            <p:spPr>
              <a:xfrm>
                <a:off x="1519164" y="4219158"/>
                <a:ext cx="9701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Original </a:t>
                </a:r>
              </a:p>
              <a:p>
                <a:r>
                  <a:rPr lang="en-US" dirty="0"/>
                  <a:t>Object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150BB1-385C-4E5C-8631-8F9C93C472F2}"/>
                  </a:ext>
                </a:extLst>
              </p:cNvPr>
              <p:cNvSpPr txBox="1"/>
              <p:nvPr/>
            </p:nvSpPr>
            <p:spPr>
              <a:xfrm>
                <a:off x="1519164" y="5290517"/>
                <a:ext cx="919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Object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E343A8C-0180-4D1D-87F8-97BB78322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021" y="4942661"/>
                <a:ext cx="7821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12A270-89F5-4CC2-B571-56356406671B}"/>
                  </a:ext>
                </a:extLst>
              </p:cNvPr>
              <p:cNvSpPr/>
              <p:nvPr/>
            </p:nvSpPr>
            <p:spPr>
              <a:xfrm>
                <a:off x="6010244" y="4197220"/>
                <a:ext cx="1214991" cy="6511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5F4A5C-2CED-483D-B148-93528DB2ABA4}"/>
                  </a:ext>
                </a:extLst>
              </p:cNvPr>
              <p:cNvSpPr/>
              <p:nvPr/>
            </p:nvSpPr>
            <p:spPr>
              <a:xfrm>
                <a:off x="5736234" y="4020644"/>
                <a:ext cx="1821191" cy="18440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66AADA-8947-427A-961A-45A43511F62A}"/>
                  </a:ext>
                </a:extLst>
              </p:cNvPr>
              <p:cNvSpPr/>
              <p:nvPr/>
            </p:nvSpPr>
            <p:spPr>
              <a:xfrm>
                <a:off x="6059487" y="4803455"/>
                <a:ext cx="1214991" cy="777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address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A31CBF-1327-4ED0-9FBC-63376516D739}"/>
                  </a:ext>
                </a:extLst>
              </p:cNvPr>
              <p:cNvSpPr/>
              <p:nvPr/>
            </p:nvSpPr>
            <p:spPr>
              <a:xfrm>
                <a:off x="9086186" y="4430187"/>
                <a:ext cx="1418601" cy="1001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City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Country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province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4624CEF-0D1E-40B1-ACF5-9B0F2B1B7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5235" y="5024917"/>
                <a:ext cx="1653377" cy="193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473F01-A721-478C-8949-AB15250C32ED}"/>
                </a:ext>
              </a:extLst>
            </p:cNvPr>
            <p:cNvSpPr txBox="1"/>
            <p:nvPr/>
          </p:nvSpPr>
          <p:spPr>
            <a:xfrm>
              <a:off x="985010" y="3028034"/>
              <a:ext cx="3945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Copy Object = Original Object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2BAA8C-43EE-446E-B1DD-8AECA1E253E9}"/>
              </a:ext>
            </a:extLst>
          </p:cNvPr>
          <p:cNvCxnSpPr>
            <a:cxnSpLocks/>
          </p:cNvCxnSpPr>
          <p:nvPr/>
        </p:nvCxnSpPr>
        <p:spPr>
          <a:xfrm flipV="1">
            <a:off x="1510772" y="4957479"/>
            <a:ext cx="935019" cy="14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E2280A-6468-4A64-8C17-8EDD468A70B0}"/>
              </a:ext>
            </a:extLst>
          </p:cNvPr>
          <p:cNvCxnSpPr>
            <a:cxnSpLocks/>
          </p:cNvCxnSpPr>
          <p:nvPr/>
        </p:nvCxnSpPr>
        <p:spPr>
          <a:xfrm>
            <a:off x="1510772" y="4303045"/>
            <a:ext cx="935019" cy="16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61F0A6-02F3-46E2-9BF5-4CD88B519ADD}"/>
              </a:ext>
            </a:extLst>
          </p:cNvPr>
          <p:cNvSpPr txBox="1"/>
          <p:nvPr/>
        </p:nvSpPr>
        <p:spPr>
          <a:xfrm>
            <a:off x="663775" y="410168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it works?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C95A9-5109-4AF4-B70B-AF8DA1B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8" y="1261222"/>
            <a:ext cx="2185554" cy="13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12AD6A-C99B-492E-A3DF-3E9832941D9F}"/>
              </a:ext>
            </a:extLst>
          </p:cNvPr>
          <p:cNvSpPr/>
          <p:nvPr/>
        </p:nvSpPr>
        <p:spPr>
          <a:xfrm>
            <a:off x="1691717" y="3985043"/>
            <a:ext cx="1418601" cy="77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8DDF6B-C0E9-44A8-8AC0-D6FF08C9C7D4}"/>
              </a:ext>
            </a:extLst>
          </p:cNvPr>
          <p:cNvSpPr/>
          <p:nvPr/>
        </p:nvSpPr>
        <p:spPr>
          <a:xfrm>
            <a:off x="1706640" y="4936955"/>
            <a:ext cx="1418601" cy="77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ACA7B-D758-4B51-BA5C-881554B28142}"/>
              </a:ext>
            </a:extLst>
          </p:cNvPr>
          <p:cNvSpPr txBox="1"/>
          <p:nvPr/>
        </p:nvSpPr>
        <p:spPr>
          <a:xfrm>
            <a:off x="645668" y="406825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  <a:p>
            <a:r>
              <a:rPr lang="en-US" dirty="0"/>
              <a:t>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E25F1C-0E79-4C43-B8FA-FFCCD7D6F460}"/>
              </a:ext>
            </a:extLst>
          </p:cNvPr>
          <p:cNvSpPr txBox="1"/>
          <p:nvPr/>
        </p:nvSpPr>
        <p:spPr>
          <a:xfrm>
            <a:off x="645668" y="4976808"/>
            <a:ext cx="91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3357DC-0E74-4A45-9AF3-664547FBE2DE}"/>
              </a:ext>
            </a:extLst>
          </p:cNvPr>
          <p:cNvCxnSpPr>
            <a:cxnSpLocks/>
          </p:cNvCxnSpPr>
          <p:nvPr/>
        </p:nvCxnSpPr>
        <p:spPr>
          <a:xfrm>
            <a:off x="3249138" y="5346694"/>
            <a:ext cx="1379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7E0CC-CDA9-43AD-93E5-B443A4CD7490}"/>
              </a:ext>
            </a:extLst>
          </p:cNvPr>
          <p:cNvSpPr/>
          <p:nvPr/>
        </p:nvSpPr>
        <p:spPr>
          <a:xfrm>
            <a:off x="4688032" y="3858537"/>
            <a:ext cx="1214991" cy="65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F36388-8F63-4A54-A33B-77E1966DE3E4}"/>
              </a:ext>
            </a:extLst>
          </p:cNvPr>
          <p:cNvSpPr/>
          <p:nvPr/>
        </p:nvSpPr>
        <p:spPr>
          <a:xfrm>
            <a:off x="4862738" y="3980391"/>
            <a:ext cx="901465" cy="681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04A027-8388-4A42-B8AA-D567EB5C8F42}"/>
              </a:ext>
            </a:extLst>
          </p:cNvPr>
          <p:cNvSpPr/>
          <p:nvPr/>
        </p:nvSpPr>
        <p:spPr>
          <a:xfrm>
            <a:off x="4731524" y="4083055"/>
            <a:ext cx="1214991" cy="77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415D1-A255-44FC-8A58-81B1C001968A}"/>
              </a:ext>
            </a:extLst>
          </p:cNvPr>
          <p:cNvSpPr/>
          <p:nvPr/>
        </p:nvSpPr>
        <p:spPr>
          <a:xfrm>
            <a:off x="8067835" y="3822234"/>
            <a:ext cx="1418601" cy="1001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9B72F4-F5DE-4AC1-A00D-640E8E1204CB}"/>
              </a:ext>
            </a:extLst>
          </p:cNvPr>
          <p:cNvCxnSpPr>
            <a:cxnSpLocks/>
          </p:cNvCxnSpPr>
          <p:nvPr/>
        </p:nvCxnSpPr>
        <p:spPr>
          <a:xfrm flipV="1">
            <a:off x="6005303" y="4286992"/>
            <a:ext cx="1623916" cy="1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6B0F6-E2FB-4569-BE46-EB567AE7D4C8}"/>
              </a:ext>
            </a:extLst>
          </p:cNvPr>
          <p:cNvSpPr/>
          <p:nvPr/>
        </p:nvSpPr>
        <p:spPr>
          <a:xfrm>
            <a:off x="4857271" y="4963386"/>
            <a:ext cx="968276" cy="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3677A2-FE89-46CC-9B2D-9CE211587DAB}"/>
              </a:ext>
            </a:extLst>
          </p:cNvPr>
          <p:cNvSpPr/>
          <p:nvPr/>
        </p:nvSpPr>
        <p:spPr>
          <a:xfrm>
            <a:off x="4733913" y="5000229"/>
            <a:ext cx="1214991" cy="65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0A9F9B-F773-45ED-9EA0-F4E64C904A0F}"/>
              </a:ext>
            </a:extLst>
          </p:cNvPr>
          <p:cNvCxnSpPr>
            <a:cxnSpLocks/>
          </p:cNvCxnSpPr>
          <p:nvPr/>
        </p:nvCxnSpPr>
        <p:spPr>
          <a:xfrm>
            <a:off x="3258191" y="4374655"/>
            <a:ext cx="1379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B664F7-32E8-467E-9610-034D1A78326B}"/>
              </a:ext>
            </a:extLst>
          </p:cNvPr>
          <p:cNvCxnSpPr>
            <a:cxnSpLocks/>
          </p:cNvCxnSpPr>
          <p:nvPr/>
        </p:nvCxnSpPr>
        <p:spPr>
          <a:xfrm flipV="1">
            <a:off x="6027389" y="5318232"/>
            <a:ext cx="1623916" cy="1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E4935FA-E702-415E-8508-5FE6226FA789}"/>
              </a:ext>
            </a:extLst>
          </p:cNvPr>
          <p:cNvSpPr/>
          <p:nvPr/>
        </p:nvSpPr>
        <p:spPr>
          <a:xfrm>
            <a:off x="8076887" y="4914817"/>
            <a:ext cx="1418601" cy="1001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40633-FF93-4EC7-9EE5-8821401FE247}"/>
              </a:ext>
            </a:extLst>
          </p:cNvPr>
          <p:cNvSpPr txBox="1"/>
          <p:nvPr/>
        </p:nvSpPr>
        <p:spPr>
          <a:xfrm>
            <a:off x="704984" y="3249041"/>
            <a:ext cx="905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Shallow Copy and update </a:t>
            </a:r>
            <a:r>
              <a:rPr lang="en-US" sz="2400" b="1" dirty="0" err="1"/>
              <a:t>userDetails</a:t>
            </a:r>
            <a:r>
              <a:rPr lang="en-US" sz="2400" b="1" dirty="0"/>
              <a:t> (</a:t>
            </a:r>
            <a:r>
              <a:rPr lang="en-US" sz="2400" b="1" dirty="0" err="1"/>
              <a:t>userDetails</a:t>
            </a:r>
            <a:r>
              <a:rPr lang="en-US" sz="2400" b="1" dirty="0"/>
              <a:t> = { name, address})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A7623-8B40-4FA9-B2D8-D8FCF95E7E9B}"/>
              </a:ext>
            </a:extLst>
          </p:cNvPr>
          <p:cNvSpPr/>
          <p:nvPr/>
        </p:nvSpPr>
        <p:spPr>
          <a:xfrm>
            <a:off x="1684172" y="1061024"/>
            <a:ext cx="1418601" cy="77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F36FD-0DB9-4FF8-BB4A-9021E766B68B}"/>
              </a:ext>
            </a:extLst>
          </p:cNvPr>
          <p:cNvSpPr/>
          <p:nvPr/>
        </p:nvSpPr>
        <p:spPr>
          <a:xfrm>
            <a:off x="1684172" y="2119278"/>
            <a:ext cx="1418601" cy="777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3570E-E3BA-4B44-8AC7-057642AED9EA}"/>
              </a:ext>
            </a:extLst>
          </p:cNvPr>
          <p:cNvSpPr txBox="1"/>
          <p:nvPr/>
        </p:nvSpPr>
        <p:spPr>
          <a:xfrm>
            <a:off x="645668" y="1126691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  <a:p>
            <a:r>
              <a:rPr lang="en-US" dirty="0"/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2563C-2594-4BEC-B6F1-6D53674D9C15}"/>
              </a:ext>
            </a:extLst>
          </p:cNvPr>
          <p:cNvSpPr txBox="1"/>
          <p:nvPr/>
        </p:nvSpPr>
        <p:spPr>
          <a:xfrm>
            <a:off x="645668" y="2198050"/>
            <a:ext cx="91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2B667E-A8CD-456F-BE06-0606BB306193}"/>
              </a:ext>
            </a:extLst>
          </p:cNvPr>
          <p:cNvCxnSpPr/>
          <p:nvPr/>
        </p:nvCxnSpPr>
        <p:spPr>
          <a:xfrm>
            <a:off x="3239506" y="1449857"/>
            <a:ext cx="141005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D7404D-D099-42BB-B21F-CA48904B6B5E}"/>
              </a:ext>
            </a:extLst>
          </p:cNvPr>
          <p:cNvCxnSpPr/>
          <p:nvPr/>
        </p:nvCxnSpPr>
        <p:spPr>
          <a:xfrm flipV="1">
            <a:off x="3290781" y="2283837"/>
            <a:ext cx="1350235" cy="22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0DBC9-730C-4977-91E3-1DA504AB7A04}"/>
              </a:ext>
            </a:extLst>
          </p:cNvPr>
          <p:cNvSpPr/>
          <p:nvPr/>
        </p:nvSpPr>
        <p:spPr>
          <a:xfrm>
            <a:off x="5136748" y="1104753"/>
            <a:ext cx="1214991" cy="65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91CB8-96F9-489D-AB11-D5067E83E291}"/>
              </a:ext>
            </a:extLst>
          </p:cNvPr>
          <p:cNvSpPr/>
          <p:nvPr/>
        </p:nvSpPr>
        <p:spPr>
          <a:xfrm>
            <a:off x="4862738" y="928177"/>
            <a:ext cx="1821191" cy="1844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A508C5-5EEB-479C-930E-8385BD625AE1}"/>
              </a:ext>
            </a:extLst>
          </p:cNvPr>
          <p:cNvSpPr/>
          <p:nvPr/>
        </p:nvSpPr>
        <p:spPr>
          <a:xfrm>
            <a:off x="5185991" y="1710988"/>
            <a:ext cx="1214991" cy="777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CB60D-D319-4909-B558-CE19EBF3F3E9}"/>
              </a:ext>
            </a:extLst>
          </p:cNvPr>
          <p:cNvSpPr/>
          <p:nvPr/>
        </p:nvSpPr>
        <p:spPr>
          <a:xfrm>
            <a:off x="8212690" y="1337720"/>
            <a:ext cx="1418601" cy="1001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4B0CE2-7C2E-486C-914F-AF0AEF04E8BE}"/>
              </a:ext>
            </a:extLst>
          </p:cNvPr>
          <p:cNvCxnSpPr>
            <a:cxnSpLocks/>
          </p:cNvCxnSpPr>
          <p:nvPr/>
        </p:nvCxnSpPr>
        <p:spPr>
          <a:xfrm flipV="1">
            <a:off x="6351739" y="1932450"/>
            <a:ext cx="1653377" cy="19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F3A1E5-94B7-4A6E-BAEC-67AE2A08FC7A}"/>
              </a:ext>
            </a:extLst>
          </p:cNvPr>
          <p:cNvSpPr txBox="1"/>
          <p:nvPr/>
        </p:nvSpPr>
        <p:spPr>
          <a:xfrm>
            <a:off x="633710" y="461265"/>
            <a:ext cx="390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Shallow Copy – </a:t>
            </a:r>
            <a:r>
              <a:rPr lang="en-US" sz="2400" b="1" dirty="0" err="1"/>
              <a:t>Object.assign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56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3" grpId="0"/>
      <p:bldP spid="24" grpId="0" animBg="1"/>
      <p:bldP spid="25" grpId="0"/>
      <p:bldP spid="26" grpId="0" animBg="1"/>
      <p:bldP spid="30" grpId="0" animBg="1"/>
      <p:bldP spid="32" grpId="0"/>
      <p:bldP spid="38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7A39-6915-47DC-A762-D725BD29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B2AA-D989-4B23-A4FE-CAF86172B7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8471691" cy="4719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the name states it will do a deep copy of the object so that if you change a property of an object, it will not affect the other copy.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 err="1"/>
              <a:t>JSON.parse</a:t>
            </a:r>
            <a:r>
              <a:rPr lang="en-US" b="1" dirty="0"/>
              <a:t>(</a:t>
            </a:r>
            <a:r>
              <a:rPr lang="en-US" b="1" dirty="0" err="1"/>
              <a:t>JSON.stringify</a:t>
            </a:r>
            <a:r>
              <a:rPr lang="en-US" b="1" dirty="0"/>
              <a:t>(object))</a:t>
            </a:r>
          </a:p>
          <a:p>
            <a:pPr lvl="2"/>
            <a:r>
              <a:rPr lang="en-US" dirty="0"/>
              <a:t>bit </a:t>
            </a:r>
            <a:r>
              <a:rPr lang="en-US" b="1" dirty="0"/>
              <a:t>slow</a:t>
            </a:r>
            <a:r>
              <a:rPr lang="en-US" dirty="0"/>
              <a:t> in terms of </a:t>
            </a:r>
            <a:r>
              <a:rPr lang="en-US" b="1" dirty="0"/>
              <a:t>performance</a:t>
            </a:r>
            <a:r>
              <a:rPr lang="en-US" dirty="0"/>
              <a:t> but the </a:t>
            </a:r>
            <a:r>
              <a:rPr lang="en-US" b="1" dirty="0"/>
              <a:t>easiest to code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will cause some </a:t>
            </a:r>
            <a:r>
              <a:rPr lang="en-US" b="1" dirty="0"/>
              <a:t>data loss </a:t>
            </a:r>
            <a:r>
              <a:rPr lang="en-US" dirty="0"/>
              <a:t>if your object contains </a:t>
            </a:r>
            <a:r>
              <a:rPr lang="en-US" b="1" dirty="0"/>
              <a:t>function, new Date(), undefined, etc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Packages/Libraries</a:t>
            </a:r>
          </a:p>
          <a:p>
            <a:pPr lvl="2"/>
            <a:r>
              <a:rPr lang="en-US" b="1" dirty="0" err="1"/>
              <a:t>Lodash</a:t>
            </a:r>
            <a:r>
              <a:rPr lang="en-US" dirty="0"/>
              <a:t> – </a:t>
            </a:r>
            <a:r>
              <a:rPr lang="en-US" dirty="0" err="1"/>
              <a:t>cloneDeep</a:t>
            </a:r>
            <a:r>
              <a:rPr lang="en-US" dirty="0"/>
              <a:t> function</a:t>
            </a:r>
          </a:p>
          <a:p>
            <a:pPr lvl="2"/>
            <a:r>
              <a:rPr lang="en-US" b="1" dirty="0" err="1"/>
              <a:t>Jquery</a:t>
            </a:r>
            <a:r>
              <a:rPr lang="en-US" dirty="0"/>
              <a:t> – </a:t>
            </a:r>
            <a:r>
              <a:rPr lang="en-US" dirty="0" err="1"/>
              <a:t>jQuery.extend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Or CREATE YOUR OWN!</a:t>
            </a:r>
          </a:p>
        </p:txBody>
      </p:sp>
    </p:spTree>
    <p:extLst>
      <p:ext uri="{BB962C8B-B14F-4D97-AF65-F5344CB8AC3E}">
        <p14:creationId xmlns:p14="http://schemas.microsoft.com/office/powerpoint/2010/main" val="35934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1972BE-61C8-4F18-BD43-B2EB585B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49" y="2955866"/>
            <a:ext cx="9932701" cy="946268"/>
          </a:xfrm>
        </p:spPr>
        <p:txBody>
          <a:bodyPr>
            <a:noAutofit/>
          </a:bodyPr>
          <a:lstStyle/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2648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EA86-FCA2-406E-A5FE-E7A005D1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B4CD-BB39-432D-B35E-BAD943FB7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647575" cy="4265335"/>
          </a:xfrm>
        </p:spPr>
        <p:txBody>
          <a:bodyPr/>
          <a:lstStyle/>
          <a:p>
            <a:r>
              <a:rPr lang="en-US" dirty="0"/>
              <a:t>easily create a </a:t>
            </a:r>
            <a:r>
              <a:rPr lang="en-US" b="1" dirty="0"/>
              <a:t>shallow copy </a:t>
            </a:r>
            <a:r>
              <a:rPr lang="en-US" dirty="0"/>
              <a:t>of an object </a:t>
            </a:r>
          </a:p>
          <a:p>
            <a:endParaRPr lang="en-US" dirty="0"/>
          </a:p>
          <a:p>
            <a:r>
              <a:rPr lang="en-US" dirty="0"/>
              <a:t>mostly use if you want to copy an </a:t>
            </a:r>
            <a:r>
              <a:rPr lang="en-US" b="1" dirty="0"/>
              <a:t>object/array </a:t>
            </a:r>
            <a:r>
              <a:rPr lang="en-US" dirty="0"/>
              <a:t>and </a:t>
            </a:r>
            <a:r>
              <a:rPr lang="en-US" b="1" dirty="0"/>
              <a:t>add/modify </a:t>
            </a:r>
            <a:r>
              <a:rPr lang="en-US" dirty="0"/>
              <a:t>values in it.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52849-3416-4F43-A3F7-412D0CEC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89" y="4265863"/>
            <a:ext cx="389572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BD721-EC52-44E7-899D-F43635DA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89" y="1600199"/>
            <a:ext cx="4467225" cy="182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5BAF7-7017-4C43-9F20-7F9C9CECCB50}"/>
              </a:ext>
            </a:extLst>
          </p:cNvPr>
          <p:cNvSpPr txBox="1"/>
          <p:nvPr/>
        </p:nvSpPr>
        <p:spPr>
          <a:xfrm>
            <a:off x="6494805" y="111166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86272-17C0-408A-9326-F5222234BBE5}"/>
              </a:ext>
            </a:extLst>
          </p:cNvPr>
          <p:cNvSpPr txBox="1"/>
          <p:nvPr/>
        </p:nvSpPr>
        <p:spPr>
          <a:xfrm>
            <a:off x="6494805" y="3856180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1751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8125-AFE5-4E2D-94FA-1626AD51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8636-94E1-4ACF-B5DC-6A5CA438E7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545025" cy="4265335"/>
          </a:xfrm>
        </p:spPr>
        <p:txBody>
          <a:bodyPr>
            <a:normAutofit/>
          </a:bodyPr>
          <a:lstStyle/>
          <a:p>
            <a:r>
              <a:rPr lang="en-US" dirty="0"/>
              <a:t>allows us to represent an indefinite number of arguments as </a:t>
            </a:r>
            <a:r>
              <a:rPr lang="en-US" b="1" dirty="0"/>
              <a:t>an array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Compared with “arguments” object, </a:t>
            </a:r>
            <a:r>
              <a:rPr lang="en-US" b="1" dirty="0"/>
              <a:t>rest parameters </a:t>
            </a:r>
            <a:r>
              <a:rPr lang="en-US" dirty="0"/>
              <a:t>can </a:t>
            </a:r>
            <a:r>
              <a:rPr lang="en-US" b="1" dirty="0"/>
              <a:t>use array functions</a:t>
            </a:r>
            <a:r>
              <a:rPr lang="en-US" dirty="0"/>
              <a:t> while </a:t>
            </a:r>
            <a:r>
              <a:rPr lang="en-US" b="1" dirty="0"/>
              <a:t>arguments cannot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57ABB-B483-4B02-A60E-98AEBECE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33" y="1296332"/>
            <a:ext cx="386715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43568-95B4-4DD1-87D9-168627E1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33" y="3428999"/>
            <a:ext cx="3429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646-C05E-426F-8434-07E579E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0291-4251-471D-8DA4-22845288AD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172075" cy="4777209"/>
          </a:xfrm>
        </p:spPr>
        <p:txBody>
          <a:bodyPr>
            <a:normAutofit/>
          </a:bodyPr>
          <a:lstStyle/>
          <a:p>
            <a:r>
              <a:rPr lang="en-US" dirty="0"/>
              <a:t>JavaScript expression that makes it possible to unpack values from arrays, or properties from objects, into distinct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change the name, assign default values and use rest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302EB-EBB3-4471-9926-5E35F93F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71" y="3514536"/>
            <a:ext cx="2463105" cy="1453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03927-3504-4FB3-BCE2-38DFE13C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71" y="5163416"/>
            <a:ext cx="4781561" cy="704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D1746-2A28-4ABC-BDB7-98E7FC94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92" y="1342351"/>
            <a:ext cx="29146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EFC2C-5064-4492-B36B-4745369DE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71" y="2178813"/>
            <a:ext cx="4981575" cy="55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19AB0-3565-454E-85C8-E1920840D4B7}"/>
              </a:ext>
            </a:extLst>
          </p:cNvPr>
          <p:cNvSpPr txBox="1"/>
          <p:nvPr/>
        </p:nvSpPr>
        <p:spPr>
          <a:xfrm>
            <a:off x="6705014" y="834667"/>
            <a:ext cx="3065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Without </a:t>
            </a:r>
            <a:r>
              <a:rPr lang="en-US" sz="2400" b="1" dirty="0" err="1"/>
              <a:t>Destructuring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7F635-9464-42C5-B2FC-785686B91008}"/>
              </a:ext>
            </a:extLst>
          </p:cNvPr>
          <p:cNvSpPr txBox="1"/>
          <p:nvPr/>
        </p:nvSpPr>
        <p:spPr>
          <a:xfrm>
            <a:off x="6705014" y="2901457"/>
            <a:ext cx="26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 err="1"/>
              <a:t>Destructuring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813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0395-CB49-434E-8373-D85F0A15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6" y="473958"/>
            <a:ext cx="9905998" cy="831068"/>
          </a:xfrm>
        </p:spPr>
        <p:txBody>
          <a:bodyPr/>
          <a:lstStyle/>
          <a:p>
            <a:r>
              <a:rPr lang="en-US" dirty="0"/>
              <a:t>Why we need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5196-8A7F-4356-A919-2E2E42C28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381938"/>
            <a:ext cx="10394707" cy="40941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VanillaJS</a:t>
            </a:r>
            <a:r>
              <a:rPr lang="en-US" dirty="0"/>
              <a:t> vs React codes</a:t>
            </a:r>
          </a:p>
          <a:p>
            <a:endParaRPr lang="en-US" dirty="0"/>
          </a:p>
          <a:p>
            <a:r>
              <a:rPr lang="en-US" dirty="0"/>
              <a:t>Understand advance </a:t>
            </a:r>
            <a:r>
              <a:rPr lang="en-US" dirty="0" err="1"/>
              <a:t>VanillaJS</a:t>
            </a:r>
            <a:r>
              <a:rPr lang="en-US" dirty="0"/>
              <a:t> codes</a:t>
            </a:r>
          </a:p>
          <a:p>
            <a:endParaRPr lang="en-US" dirty="0"/>
          </a:p>
          <a:p>
            <a:r>
              <a:rPr lang="en-US" dirty="0"/>
              <a:t>Create a well-architected code</a:t>
            </a:r>
          </a:p>
        </p:txBody>
      </p:sp>
    </p:spTree>
    <p:extLst>
      <p:ext uri="{BB962C8B-B14F-4D97-AF65-F5344CB8AC3E}">
        <p14:creationId xmlns:p14="http://schemas.microsoft.com/office/powerpoint/2010/main" val="27898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059D1D-1BC9-4F67-A7BC-FBB2F156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49" y="2955866"/>
            <a:ext cx="9932701" cy="946268"/>
          </a:xfrm>
        </p:spPr>
        <p:txBody>
          <a:bodyPr>
            <a:noAutofit/>
          </a:bodyPr>
          <a:lstStyle/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249637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D4DA-BAEF-4C73-AC74-05C1B5DA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00B2-53C2-4760-BBFA-2B92C48064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746598" cy="5079301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template for creating objects. </a:t>
            </a:r>
          </a:p>
          <a:p>
            <a:endParaRPr lang="en-US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encapsulate data with code to work on that data.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AF98-349F-4F3F-BC0D-3C129082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have in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313F-46B8-4545-A893-1E65CE63D1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173018"/>
            <a:ext cx="7358114" cy="4231902"/>
          </a:xfrm>
        </p:spPr>
        <p:txBody>
          <a:bodyPr/>
          <a:lstStyle/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executed when you initialize the class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methods you can use using that class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Public variables 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– can be access when you instantiate the class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Private variables 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– can only be access inside the class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Static variables 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– can be called without the need to instantiate the class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“this” object 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– reference the class itself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use “extends” to get the attributes of a parent class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Super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calling base class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4B4-B909-4FBD-ABEC-313A1CFD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0C3D7-7D57-4352-8CDD-1FECE360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484" y="1113135"/>
            <a:ext cx="2924808" cy="48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5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76B2D1-047A-44C6-A09F-07CA3A0A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49" y="2955866"/>
            <a:ext cx="9932701" cy="946268"/>
          </a:xfrm>
        </p:spPr>
        <p:txBody>
          <a:bodyPr>
            <a:noAutofit/>
          </a:bodyPr>
          <a:lstStyle/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017749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6647-2207-449B-83E7-5954CE37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“this”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21F7-EFB0-425F-9983-DAE7C7CD7E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most cases, the value of this is determined by how a function is called</a:t>
            </a:r>
          </a:p>
          <a:p>
            <a:r>
              <a:rPr lang="en-US" dirty="0"/>
              <a:t>In simple terms this object refers to the parent object where you call the function unless you use “binding”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82EB7-60E0-43F5-B001-34383525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12" y="2737503"/>
            <a:ext cx="6460495" cy="27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E778-4425-46F1-B6E5-6ED38258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4E9-1FFD-48AD-BF1C-1EFB3B13C9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536195" cy="5027466"/>
          </a:xfrm>
        </p:spPr>
        <p:txBody>
          <a:bodyPr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compact alternative </a:t>
            </a:r>
            <a:r>
              <a:rPr lang="en-US" dirty="0"/>
              <a:t>to a traditional function expression, but is limited and </a:t>
            </a:r>
            <a:r>
              <a:rPr lang="en-US" b="1" dirty="0"/>
              <a:t>can't be used in all situations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Does not have its own bindings to </a:t>
            </a:r>
            <a:r>
              <a:rPr lang="en-US" b="1" dirty="0"/>
              <a:t>this</a:t>
            </a:r>
            <a:r>
              <a:rPr lang="en-US" dirty="0"/>
              <a:t> or </a:t>
            </a:r>
            <a:r>
              <a:rPr lang="en-US" b="1" dirty="0"/>
              <a:t>super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Does not have </a:t>
            </a:r>
            <a:r>
              <a:rPr lang="en-US" b="1" dirty="0"/>
              <a:t>arguments object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suitable for </a:t>
            </a:r>
            <a:r>
              <a:rPr lang="en-US" b="1" dirty="0"/>
              <a:t>call, apply and bind methods</a:t>
            </a:r>
          </a:p>
          <a:p>
            <a:pPr lvl="1"/>
            <a:r>
              <a:rPr lang="en-US" dirty="0"/>
              <a:t>Can not be used as constructors. </a:t>
            </a:r>
          </a:p>
          <a:p>
            <a:pPr lvl="1"/>
            <a:r>
              <a:rPr lang="en-US" dirty="0"/>
              <a:t>Can not use yield, within its body.</a:t>
            </a:r>
          </a:p>
          <a:p>
            <a:pPr lvl="1"/>
            <a:r>
              <a:rPr lang="en-US" dirty="0"/>
              <a:t>do not default this to the window scope, rather they </a:t>
            </a:r>
            <a:r>
              <a:rPr lang="en-US" b="1" dirty="0"/>
              <a:t>execute in the scope they are created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98CBC-B541-4AA2-9096-396D4F54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41" y="1296332"/>
            <a:ext cx="4305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0533-814D-4589-81DB-ADBFD92E26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5314147" cy="4265335"/>
          </a:xfrm>
        </p:spPr>
        <p:txBody>
          <a:bodyPr/>
          <a:lstStyle/>
          <a:p>
            <a:r>
              <a:rPr lang="en-US" dirty="0"/>
              <a:t>Standard Function</a:t>
            </a:r>
          </a:p>
          <a:p>
            <a:pPr lvl="1"/>
            <a:r>
              <a:rPr lang="en-US" dirty="0"/>
              <a:t>“this” object refers to the parent object of the function where it has been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Arrow Function</a:t>
            </a:r>
          </a:p>
          <a:p>
            <a:pPr lvl="1"/>
            <a:r>
              <a:rPr lang="en-US" dirty="0"/>
              <a:t>it retains the “this” where it was created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7DB36-2BCB-4618-8496-B58DD302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F9357-705B-48C1-8C1F-46B52802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03" y="1173018"/>
            <a:ext cx="4489213" cy="1886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32825-B076-4292-B46A-AD718112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04" y="3428999"/>
            <a:ext cx="4476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C8A3AE-77D1-413D-A8A6-6034B319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49" y="2955866"/>
            <a:ext cx="9932701" cy="946268"/>
          </a:xfrm>
        </p:spPr>
        <p:txBody>
          <a:bodyPr>
            <a:noAutofit/>
          </a:bodyPr>
          <a:lstStyle/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613946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9208-7775-4541-AD4D-B4B21ACA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Javascript</a:t>
            </a:r>
            <a:r>
              <a:rPr lang="en-US" dirty="0"/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7A5E-4757-4855-A10B-86F49D394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493608" cy="4552207"/>
          </a:xfrm>
        </p:spPr>
        <p:txBody>
          <a:bodyPr>
            <a:normAutofit/>
          </a:bodyPr>
          <a:lstStyle/>
          <a:p>
            <a:r>
              <a:rPr lang="en-US" b="1" dirty="0" err="1"/>
              <a:t>Javascript</a:t>
            </a:r>
            <a:r>
              <a:rPr lang="en-US" dirty="0"/>
              <a:t> is </a:t>
            </a:r>
            <a:r>
              <a:rPr lang="en-US" b="1" dirty="0"/>
              <a:t>single threaded </a:t>
            </a:r>
            <a:r>
              <a:rPr lang="en-US" dirty="0"/>
              <a:t>and has a </a:t>
            </a:r>
            <a:r>
              <a:rPr lang="en-US" b="1" dirty="0"/>
              <a:t>synchronous</a:t>
            </a:r>
            <a:r>
              <a:rPr lang="en-US" dirty="0"/>
              <a:t> execution model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Synchronous</a:t>
            </a:r>
            <a:r>
              <a:rPr lang="en-US" dirty="0"/>
              <a:t> – one command/code is being executed at a time</a:t>
            </a:r>
          </a:p>
          <a:p>
            <a:endParaRPr lang="en-US" dirty="0"/>
          </a:p>
          <a:p>
            <a:r>
              <a:rPr lang="en-US" b="1" dirty="0"/>
              <a:t>Asynchronous</a:t>
            </a:r>
            <a:r>
              <a:rPr lang="en-US" dirty="0"/>
              <a:t> – codes are executed in the background and will give way for others to be executed (e.g. </a:t>
            </a:r>
            <a:r>
              <a:rPr lang="en-US" dirty="0" err="1"/>
              <a:t>setTimeout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Long running function </a:t>
            </a:r>
            <a:r>
              <a:rPr lang="en-US" dirty="0"/>
              <a:t>will </a:t>
            </a:r>
            <a:r>
              <a:rPr lang="en-US" b="1" dirty="0"/>
              <a:t>block</a:t>
            </a:r>
            <a:r>
              <a:rPr lang="en-US" dirty="0"/>
              <a:t> your </a:t>
            </a:r>
            <a:r>
              <a:rPr lang="en-US" b="1" dirty="0"/>
              <a:t>code</a:t>
            </a:r>
            <a:r>
              <a:rPr lang="en-US" dirty="0"/>
              <a:t> and your </a:t>
            </a:r>
            <a:r>
              <a:rPr lang="en-US" b="1" dirty="0"/>
              <a:t>user</a:t>
            </a:r>
            <a:r>
              <a:rPr lang="en-US" dirty="0"/>
              <a:t> – USE </a:t>
            </a:r>
            <a:r>
              <a:rPr lang="en-US" b="1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5945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DF2B-F419-4D60-B518-1E2A756A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376D-D84D-41DE-AD3C-6DCC07BDA5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6190579" cy="4552207"/>
          </a:xfrm>
        </p:spPr>
        <p:txBody>
          <a:bodyPr/>
          <a:lstStyle/>
          <a:p>
            <a:r>
              <a:rPr lang="en-US" dirty="0"/>
              <a:t>context in which values and expressions are "visible" or can be referenced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child scopes have access to parent scopes, but not vice versa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function serves as a closure in JavaScript, and thus creates a scope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C2B718-DBB3-41A6-93B7-E3E3EB5DF939}"/>
              </a:ext>
            </a:extLst>
          </p:cNvPr>
          <p:cNvGrpSpPr/>
          <p:nvPr/>
        </p:nvGrpSpPr>
        <p:grpSpPr>
          <a:xfrm>
            <a:off x="7662401" y="744561"/>
            <a:ext cx="4418176" cy="5034344"/>
            <a:chOff x="7597211" y="699884"/>
            <a:chExt cx="4418176" cy="50343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C0D574-AB2D-4480-B0C4-996C03AD0803}"/>
                </a:ext>
              </a:extLst>
            </p:cNvPr>
            <p:cNvSpPr/>
            <p:nvPr/>
          </p:nvSpPr>
          <p:spPr>
            <a:xfrm>
              <a:off x="7597211" y="699884"/>
              <a:ext cx="4418176" cy="5034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0726C6-F15E-4A3D-9334-F0E26F1D6E0D}"/>
                </a:ext>
              </a:extLst>
            </p:cNvPr>
            <p:cNvSpPr txBox="1"/>
            <p:nvPr/>
          </p:nvSpPr>
          <p:spPr>
            <a:xfrm>
              <a:off x="7708306" y="86534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Global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5FC8C6-B3AC-4D34-A3F2-439822E9BB46}"/>
                </a:ext>
              </a:extLst>
            </p:cNvPr>
            <p:cNvSpPr txBox="1"/>
            <p:nvPr/>
          </p:nvSpPr>
          <p:spPr>
            <a:xfrm>
              <a:off x="7708679" y="1217968"/>
              <a:ext cx="1029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 x = 5;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8B9230-F503-4D46-B6AE-1BFE27021EC0}"/>
              </a:ext>
            </a:extLst>
          </p:cNvPr>
          <p:cNvGrpSpPr/>
          <p:nvPr/>
        </p:nvGrpSpPr>
        <p:grpSpPr>
          <a:xfrm>
            <a:off x="8137789" y="1610696"/>
            <a:ext cx="3467400" cy="3426394"/>
            <a:chOff x="8137789" y="1610696"/>
            <a:chExt cx="3467400" cy="34263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75146E-FC67-4DE9-9C60-CF31EC5B0C69}"/>
                </a:ext>
              </a:extLst>
            </p:cNvPr>
            <p:cNvSpPr/>
            <p:nvPr/>
          </p:nvSpPr>
          <p:spPr>
            <a:xfrm>
              <a:off x="8137789" y="1610696"/>
              <a:ext cx="3467400" cy="342639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BDF397-0179-4D8D-BB03-BD3C93475186}"/>
                </a:ext>
              </a:extLst>
            </p:cNvPr>
            <p:cNvSpPr txBox="1"/>
            <p:nvPr/>
          </p:nvSpPr>
          <p:spPr>
            <a:xfrm>
              <a:off x="8137789" y="1714498"/>
              <a:ext cx="176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parentFunction</a:t>
              </a:r>
              <a:r>
                <a:rPr lang="en-US" dirty="0"/>
                <a:t>()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86270E-D7E9-482F-AF5E-F7A22107C0A3}"/>
                </a:ext>
              </a:extLst>
            </p:cNvPr>
            <p:cNvSpPr txBox="1"/>
            <p:nvPr/>
          </p:nvSpPr>
          <p:spPr>
            <a:xfrm>
              <a:off x="8190264" y="2285543"/>
              <a:ext cx="2404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can access “x” and “y”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A59921-FC3C-4F2A-AB6A-ABED91AAC28B}"/>
                </a:ext>
              </a:extLst>
            </p:cNvPr>
            <p:cNvSpPr txBox="1"/>
            <p:nvPr/>
          </p:nvSpPr>
          <p:spPr>
            <a:xfrm>
              <a:off x="8153319" y="2019512"/>
              <a:ext cx="11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 y = 12;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6AB56D-4578-48BF-A72C-5FF8EE29FA64}"/>
              </a:ext>
            </a:extLst>
          </p:cNvPr>
          <p:cNvSpPr txBox="1"/>
          <p:nvPr/>
        </p:nvSpPr>
        <p:spPr>
          <a:xfrm>
            <a:off x="7727209" y="5199722"/>
            <a:ext cx="384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can access “x” but cannot access “y, z”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3065D-3375-41C9-A95B-BBA6CCC687AF}"/>
              </a:ext>
            </a:extLst>
          </p:cNvPr>
          <p:cNvSpPr/>
          <p:nvPr/>
        </p:nvSpPr>
        <p:spPr>
          <a:xfrm>
            <a:off x="8356418" y="2693858"/>
            <a:ext cx="3052217" cy="19289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093A8-ECAD-4D9B-8DA8-A38EA51D8E92}"/>
              </a:ext>
            </a:extLst>
          </p:cNvPr>
          <p:cNvSpPr txBox="1"/>
          <p:nvPr/>
        </p:nvSpPr>
        <p:spPr>
          <a:xfrm>
            <a:off x="8390532" y="2735722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childFunction</a:t>
            </a:r>
            <a:r>
              <a:rPr lang="en-US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3867D-8F03-433C-9783-FC5D24AF828A}"/>
              </a:ext>
            </a:extLst>
          </p:cNvPr>
          <p:cNvSpPr txBox="1"/>
          <p:nvPr/>
        </p:nvSpPr>
        <p:spPr>
          <a:xfrm>
            <a:off x="8390532" y="3077067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z = 33;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92D521-8DE8-4F10-BAE3-A3CC8C9CF220}"/>
              </a:ext>
            </a:extLst>
          </p:cNvPr>
          <p:cNvSpPr txBox="1"/>
          <p:nvPr/>
        </p:nvSpPr>
        <p:spPr>
          <a:xfrm>
            <a:off x="8390532" y="3387764"/>
            <a:ext cx="27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access “x”, “y” and “z”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46059-7FD9-406D-BB6A-95080777E394}"/>
              </a:ext>
            </a:extLst>
          </p:cNvPr>
          <p:cNvSpPr txBox="1"/>
          <p:nvPr/>
        </p:nvSpPr>
        <p:spPr>
          <a:xfrm>
            <a:off x="8223307" y="4622807"/>
            <a:ext cx="18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cannot access “z”</a:t>
            </a:r>
          </a:p>
        </p:txBody>
      </p:sp>
    </p:spTree>
    <p:extLst>
      <p:ext uri="{BB962C8B-B14F-4D97-AF65-F5344CB8AC3E}">
        <p14:creationId xmlns:p14="http://schemas.microsoft.com/office/powerpoint/2010/main" val="10687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DC72-11D0-410E-9969-BB2AED54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Concept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5F462-0F57-49BA-905F-152B46E821A0}"/>
              </a:ext>
            </a:extLst>
          </p:cNvPr>
          <p:cNvSpPr/>
          <p:nvPr/>
        </p:nvSpPr>
        <p:spPr>
          <a:xfrm>
            <a:off x="1059679" y="1905712"/>
            <a:ext cx="1982624" cy="334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530B8-A53C-4929-AA65-44DF704BF5C9}"/>
              </a:ext>
            </a:extLst>
          </p:cNvPr>
          <p:cNvSpPr txBox="1"/>
          <p:nvPr/>
        </p:nvSpPr>
        <p:spPr>
          <a:xfrm>
            <a:off x="1059679" y="1422766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D1E83-22DD-46E1-929C-ABA7533ECFFF}"/>
              </a:ext>
            </a:extLst>
          </p:cNvPr>
          <p:cNvSpPr txBox="1"/>
          <p:nvPr/>
        </p:nvSpPr>
        <p:spPr>
          <a:xfrm>
            <a:off x="5718223" y="461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548BF-37F6-433C-9E06-3172BBE70852}"/>
              </a:ext>
            </a:extLst>
          </p:cNvPr>
          <p:cNvSpPr/>
          <p:nvPr/>
        </p:nvSpPr>
        <p:spPr>
          <a:xfrm>
            <a:off x="1060711" y="4727686"/>
            <a:ext cx="1982623" cy="5212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getMoney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CEEA1-F9AA-49BB-AEA4-838146219B9E}"/>
              </a:ext>
            </a:extLst>
          </p:cNvPr>
          <p:cNvSpPr/>
          <p:nvPr/>
        </p:nvSpPr>
        <p:spPr>
          <a:xfrm>
            <a:off x="1059679" y="4206393"/>
            <a:ext cx="1982623" cy="52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money = 500;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925F397-225A-4A72-8911-11F1950D7610}"/>
              </a:ext>
            </a:extLst>
          </p:cNvPr>
          <p:cNvCxnSpPr>
            <a:cxnSpLocks/>
          </p:cNvCxnSpPr>
          <p:nvPr/>
        </p:nvCxnSpPr>
        <p:spPr>
          <a:xfrm flipV="1">
            <a:off x="5115208" y="5435235"/>
            <a:ext cx="576292" cy="1507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1FC0D8E-979D-439D-A616-A4E0B20D7832}"/>
              </a:ext>
            </a:extLst>
          </p:cNvPr>
          <p:cNvSpPr/>
          <p:nvPr/>
        </p:nvSpPr>
        <p:spPr>
          <a:xfrm>
            <a:off x="3862699" y="5315484"/>
            <a:ext cx="1187865" cy="83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08F023E-7BAA-4E8B-91DF-CCA2FED12059}"/>
              </a:ext>
            </a:extLst>
          </p:cNvPr>
          <p:cNvCxnSpPr>
            <a:cxnSpLocks/>
          </p:cNvCxnSpPr>
          <p:nvPr/>
        </p:nvCxnSpPr>
        <p:spPr>
          <a:xfrm rot="10800000">
            <a:off x="3206095" y="4913832"/>
            <a:ext cx="747570" cy="521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AF4675-F7B1-4AD0-ACE9-A7E881070C04}"/>
              </a:ext>
            </a:extLst>
          </p:cNvPr>
          <p:cNvSpPr/>
          <p:nvPr/>
        </p:nvSpPr>
        <p:spPr>
          <a:xfrm>
            <a:off x="4530474" y="1519300"/>
            <a:ext cx="2285579" cy="2819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C1BA5E-8209-42DC-93C9-5F8DB561E58B}"/>
              </a:ext>
            </a:extLst>
          </p:cNvPr>
          <p:cNvGrpSpPr/>
          <p:nvPr/>
        </p:nvGrpSpPr>
        <p:grpSpPr>
          <a:xfrm>
            <a:off x="5800612" y="5043007"/>
            <a:ext cx="4556552" cy="837488"/>
            <a:chOff x="6146220" y="4413080"/>
            <a:chExt cx="4556552" cy="837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B638-307A-4797-9D1B-2B74C6FC4008}"/>
                </a:ext>
              </a:extLst>
            </p:cNvPr>
            <p:cNvSpPr/>
            <p:nvPr/>
          </p:nvSpPr>
          <p:spPr>
            <a:xfrm>
              <a:off x="6146220" y="4413080"/>
              <a:ext cx="4556552" cy="837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447D7C-F5F7-47DA-AD8D-B04D15953E88}"/>
                </a:ext>
              </a:extLst>
            </p:cNvPr>
            <p:cNvSpPr/>
            <p:nvPr/>
          </p:nvSpPr>
          <p:spPr>
            <a:xfrm>
              <a:off x="6315342" y="4548500"/>
              <a:ext cx="1247686" cy="521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onClickCb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3CAD08-8760-499F-9AC3-77AE07442CC7}"/>
                </a:ext>
              </a:extLst>
            </p:cNvPr>
            <p:cNvSpPr/>
            <p:nvPr/>
          </p:nvSpPr>
          <p:spPr>
            <a:xfrm>
              <a:off x="7800886" y="4547677"/>
              <a:ext cx="1247686" cy="521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onLoadCb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6E3580-CB4C-4B2B-B10C-637EA8AA5A9B}"/>
                </a:ext>
              </a:extLst>
            </p:cNvPr>
            <p:cNvSpPr/>
            <p:nvPr/>
          </p:nvSpPr>
          <p:spPr>
            <a:xfrm>
              <a:off x="9212366" y="4547677"/>
              <a:ext cx="1247686" cy="521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timeoutCb</a:t>
              </a:r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F62D174-9E30-48BD-A558-4858E8BDDC65}"/>
              </a:ext>
            </a:extLst>
          </p:cNvPr>
          <p:cNvSpPr txBox="1"/>
          <p:nvPr/>
        </p:nvSpPr>
        <p:spPr>
          <a:xfrm>
            <a:off x="4468702" y="105201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F5CA73-A89A-4E20-8EDF-2C6F449605AD}"/>
              </a:ext>
            </a:extLst>
          </p:cNvPr>
          <p:cNvSpPr/>
          <p:nvPr/>
        </p:nvSpPr>
        <p:spPr>
          <a:xfrm>
            <a:off x="4948565" y="1851193"/>
            <a:ext cx="333286" cy="298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4C2BC6-9570-4706-9B01-A7F3D7A041EC}"/>
              </a:ext>
            </a:extLst>
          </p:cNvPr>
          <p:cNvSpPr/>
          <p:nvPr/>
        </p:nvSpPr>
        <p:spPr>
          <a:xfrm>
            <a:off x="4948565" y="3649179"/>
            <a:ext cx="333286" cy="298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740262-DB4E-4D2A-84D9-ED2D55DB1F67}"/>
              </a:ext>
            </a:extLst>
          </p:cNvPr>
          <p:cNvSpPr/>
          <p:nvPr/>
        </p:nvSpPr>
        <p:spPr>
          <a:xfrm>
            <a:off x="5281851" y="2635186"/>
            <a:ext cx="333286" cy="298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CA2F6-8926-4407-B8E7-9559EB1D14B4}"/>
              </a:ext>
            </a:extLst>
          </p:cNvPr>
          <p:cNvSpPr/>
          <p:nvPr/>
        </p:nvSpPr>
        <p:spPr>
          <a:xfrm>
            <a:off x="5707390" y="3317796"/>
            <a:ext cx="333286" cy="298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8EE209-14CC-423F-863D-08D8A78CD65C}"/>
              </a:ext>
            </a:extLst>
          </p:cNvPr>
          <p:cNvSpPr/>
          <p:nvPr/>
        </p:nvSpPr>
        <p:spPr>
          <a:xfrm>
            <a:off x="5766746" y="1886719"/>
            <a:ext cx="333286" cy="298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835396-7B3C-4058-8D32-2FE9AACA80B0}"/>
              </a:ext>
            </a:extLst>
          </p:cNvPr>
          <p:cNvSpPr/>
          <p:nvPr/>
        </p:nvSpPr>
        <p:spPr>
          <a:xfrm>
            <a:off x="1059678" y="3684949"/>
            <a:ext cx="1982623" cy="5212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money;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FC8330-8146-4384-ACA4-6D735C271170}"/>
              </a:ext>
            </a:extLst>
          </p:cNvPr>
          <p:cNvSpPr/>
          <p:nvPr/>
        </p:nvSpPr>
        <p:spPr>
          <a:xfrm>
            <a:off x="7495793" y="1506765"/>
            <a:ext cx="2285579" cy="2832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D5FC6-698F-4F04-B9B0-85A101CABF86}"/>
              </a:ext>
            </a:extLst>
          </p:cNvPr>
          <p:cNvSpPr txBox="1"/>
          <p:nvPr/>
        </p:nvSpPr>
        <p:spPr>
          <a:xfrm>
            <a:off x="7455278" y="1092763"/>
            <a:ext cx="10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APIs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2D2A0-7EEA-4066-A1E4-45D5DEF8EA79}"/>
              </a:ext>
            </a:extLst>
          </p:cNvPr>
          <p:cNvSpPr/>
          <p:nvPr/>
        </p:nvSpPr>
        <p:spPr>
          <a:xfrm>
            <a:off x="7980688" y="1662406"/>
            <a:ext cx="1247686" cy="52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74CD4-11C6-42D1-BA45-4FDDA0D73477}"/>
              </a:ext>
            </a:extLst>
          </p:cNvPr>
          <p:cNvSpPr/>
          <p:nvPr/>
        </p:nvSpPr>
        <p:spPr>
          <a:xfrm>
            <a:off x="7980688" y="2311029"/>
            <a:ext cx="1247686" cy="52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AJAX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64A1CB-83F2-4B00-9B9F-A5513FF46CDD}"/>
              </a:ext>
            </a:extLst>
          </p:cNvPr>
          <p:cNvSpPr/>
          <p:nvPr/>
        </p:nvSpPr>
        <p:spPr>
          <a:xfrm>
            <a:off x="7975438" y="2997762"/>
            <a:ext cx="1247686" cy="52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17862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20" grpId="0" animBg="1"/>
      <p:bldP spid="21" grpId="0" animBg="1"/>
      <p:bldP spid="25" grpId="0" animBg="1"/>
      <p:bldP spid="31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27" grpId="0" animBg="1"/>
      <p:bldP spid="28" grpId="0"/>
      <p:bldP spid="29" grpId="0" animBg="1"/>
      <p:bldP spid="3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F8284-D132-4585-913D-2F33D396EF95}"/>
              </a:ext>
            </a:extLst>
          </p:cNvPr>
          <p:cNvSpPr/>
          <p:nvPr/>
        </p:nvSpPr>
        <p:spPr>
          <a:xfrm>
            <a:off x="1738689" y="1923819"/>
            <a:ext cx="1982624" cy="334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D5400-4D32-483D-B038-8480489C3C2E}"/>
              </a:ext>
            </a:extLst>
          </p:cNvPr>
          <p:cNvSpPr txBox="1"/>
          <p:nvPr/>
        </p:nvSpPr>
        <p:spPr>
          <a:xfrm>
            <a:off x="1738689" y="144087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45751-2B5C-4436-B0A3-F2DD04BBF639}"/>
              </a:ext>
            </a:extLst>
          </p:cNvPr>
          <p:cNvSpPr txBox="1"/>
          <p:nvPr/>
        </p:nvSpPr>
        <p:spPr>
          <a:xfrm>
            <a:off x="6397233" y="463710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63886-8CD3-4CD2-9ADE-37E6E0D63539}"/>
              </a:ext>
            </a:extLst>
          </p:cNvPr>
          <p:cNvSpPr/>
          <p:nvPr/>
        </p:nvSpPr>
        <p:spPr>
          <a:xfrm>
            <a:off x="1730668" y="4745793"/>
            <a:ext cx="1982623" cy="5212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D09321F-DB03-46EF-866C-7EE9C4076DBE}"/>
              </a:ext>
            </a:extLst>
          </p:cNvPr>
          <p:cNvCxnSpPr>
            <a:cxnSpLocks/>
          </p:cNvCxnSpPr>
          <p:nvPr/>
        </p:nvCxnSpPr>
        <p:spPr>
          <a:xfrm flipV="1">
            <a:off x="5794218" y="5453342"/>
            <a:ext cx="576292" cy="1507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FC287F-94AE-44BD-811B-DCAC96363A9D}"/>
              </a:ext>
            </a:extLst>
          </p:cNvPr>
          <p:cNvSpPr/>
          <p:nvPr/>
        </p:nvSpPr>
        <p:spPr>
          <a:xfrm>
            <a:off x="4541709" y="5333591"/>
            <a:ext cx="1187865" cy="83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F77DFA-D372-4EB8-BFAC-B44A772B4A99}"/>
              </a:ext>
            </a:extLst>
          </p:cNvPr>
          <p:cNvCxnSpPr>
            <a:cxnSpLocks/>
          </p:cNvCxnSpPr>
          <p:nvPr/>
        </p:nvCxnSpPr>
        <p:spPr>
          <a:xfrm rot="10800000">
            <a:off x="3885105" y="4931939"/>
            <a:ext cx="747570" cy="521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FC53B-9FE7-4E32-B30E-FBBFC4B3F148}"/>
              </a:ext>
            </a:extLst>
          </p:cNvPr>
          <p:cNvSpPr/>
          <p:nvPr/>
        </p:nvSpPr>
        <p:spPr>
          <a:xfrm>
            <a:off x="8174803" y="1524872"/>
            <a:ext cx="2285579" cy="2832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5B08F-0091-45B5-91EF-C0712979A0CD}"/>
              </a:ext>
            </a:extLst>
          </p:cNvPr>
          <p:cNvSpPr txBox="1"/>
          <p:nvPr/>
        </p:nvSpPr>
        <p:spPr>
          <a:xfrm>
            <a:off x="8134288" y="1110870"/>
            <a:ext cx="10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APIs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C9710-7545-40BC-8E34-CCE9AC25B46E}"/>
              </a:ext>
            </a:extLst>
          </p:cNvPr>
          <p:cNvSpPr/>
          <p:nvPr/>
        </p:nvSpPr>
        <p:spPr>
          <a:xfrm>
            <a:off x="6435154" y="5039402"/>
            <a:ext cx="4556552" cy="837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761AAFE-565E-40AE-88AC-750C19A4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750"/>
            <a:ext cx="9905998" cy="946268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, 5000)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1954BE-04E4-4F5A-BA4E-369BE8309158}"/>
              </a:ext>
            </a:extLst>
          </p:cNvPr>
          <p:cNvSpPr/>
          <p:nvPr/>
        </p:nvSpPr>
        <p:spPr>
          <a:xfrm>
            <a:off x="8603821" y="1663172"/>
            <a:ext cx="1247686" cy="52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timer(</a:t>
            </a:r>
            <a:r>
              <a:rPr lang="en-US" dirty="0" err="1"/>
              <a:t>cb</a:t>
            </a:r>
            <a:r>
              <a:rPr lang="en-US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3092BC-7741-45FC-AE3C-E30A76118D86}"/>
              </a:ext>
            </a:extLst>
          </p:cNvPr>
          <p:cNvSpPr/>
          <p:nvPr/>
        </p:nvSpPr>
        <p:spPr>
          <a:xfrm>
            <a:off x="6804556" y="5192695"/>
            <a:ext cx="1247686" cy="52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244B36-67F0-4227-B299-4177CE22375C}"/>
              </a:ext>
            </a:extLst>
          </p:cNvPr>
          <p:cNvSpPr/>
          <p:nvPr/>
        </p:nvSpPr>
        <p:spPr>
          <a:xfrm>
            <a:off x="1730668" y="4745793"/>
            <a:ext cx="1982622" cy="52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B399-C13A-47CA-93DE-58563BED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9948-97B7-48D6-A427-55DE879AEA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4198455" cy="4265335"/>
          </a:xfrm>
        </p:spPr>
        <p:txBody>
          <a:bodyPr/>
          <a:lstStyle/>
          <a:p>
            <a:r>
              <a:rPr lang="en-US" b="1" dirty="0"/>
              <a:t>Asynchronous</a:t>
            </a:r>
            <a:r>
              <a:rPr lang="en-US" dirty="0"/>
              <a:t> JavaScript, or JavaScript that uses </a:t>
            </a:r>
            <a:r>
              <a:rPr lang="en-US" b="1" dirty="0"/>
              <a:t>callbacks</a:t>
            </a:r>
            <a:r>
              <a:rPr lang="en-US" dirty="0"/>
              <a:t>, is </a:t>
            </a:r>
            <a:r>
              <a:rPr lang="en-US" b="1" dirty="0"/>
              <a:t>hard</a:t>
            </a:r>
            <a:r>
              <a:rPr lang="en-US" dirty="0"/>
              <a:t> to get right </a:t>
            </a:r>
            <a:r>
              <a:rPr lang="en-US" b="1" dirty="0"/>
              <a:t>intuitively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8119F-DFB0-43BB-BE6C-ADF43F97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296332"/>
            <a:ext cx="5080253" cy="22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14A8-F578-43D6-8167-56AEBD5A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6A58-CC25-40BC-A0E8-881DA100CA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1"/>
            <a:ext cx="4339925" cy="3429577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used to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handle asynchronous invocations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nicely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Has 3 </a:t>
            </a:r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different states</a:t>
            </a:r>
          </a:p>
          <a:p>
            <a:pPr lvl="1"/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</a:rPr>
              <a:t>Pending</a:t>
            </a:r>
          </a:p>
          <a:p>
            <a:pPr lvl="1"/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Fulfilled</a:t>
            </a:r>
          </a:p>
          <a:p>
            <a:pPr lvl="1"/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</a:rPr>
              <a:t>Rejected</a:t>
            </a:r>
            <a:endParaRPr lang="en-US" b="1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41D28-C450-4F30-9940-C6328DB0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41" y="1296331"/>
            <a:ext cx="5197354" cy="25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0FF-C7B9-4E95-97E0-13E306A9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6837-4CF8-43E0-A67D-C9C620308A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8390209" cy="4668632"/>
          </a:xfrm>
        </p:spPr>
        <p:txBody>
          <a:bodyPr>
            <a:normAutofit/>
          </a:bodyPr>
          <a:lstStyle/>
          <a:p>
            <a:r>
              <a:rPr lang="en-US" b="1" dirty="0"/>
              <a:t>Constructor</a:t>
            </a:r>
            <a:r>
              <a:rPr lang="en-US" dirty="0"/>
              <a:t> – Promise(</a:t>
            </a:r>
            <a:r>
              <a:rPr lang="en-US" dirty="0" err="1"/>
              <a:t>paramFn</a:t>
            </a:r>
            <a:r>
              <a:rPr lang="en-US" dirty="0"/>
              <a:t>) - used to wrap functions that do not support promises</a:t>
            </a:r>
          </a:p>
          <a:p>
            <a:pPr lvl="1"/>
            <a:r>
              <a:rPr lang="en-US" b="1" dirty="0" err="1"/>
              <a:t>paramFn</a:t>
            </a:r>
            <a:r>
              <a:rPr lang="en-US" b="1" dirty="0"/>
              <a:t>(resolve, reject) - resolve</a:t>
            </a:r>
            <a:r>
              <a:rPr lang="en-US" dirty="0"/>
              <a:t> if fulfilled, </a:t>
            </a:r>
            <a:r>
              <a:rPr lang="en-US" b="1" dirty="0"/>
              <a:t>reject</a:t>
            </a:r>
            <a:r>
              <a:rPr lang="en-US" dirty="0"/>
              <a:t> if rejected</a:t>
            </a:r>
          </a:p>
          <a:p>
            <a:pPr lvl="1"/>
            <a:endParaRPr lang="en-US" dirty="0"/>
          </a:p>
          <a:p>
            <a:r>
              <a:rPr lang="en-US" b="1" dirty="0" err="1"/>
              <a:t>Promise.resolve</a:t>
            </a:r>
            <a:r>
              <a:rPr lang="en-US" b="1" dirty="0"/>
              <a:t>(value) </a:t>
            </a:r>
            <a:r>
              <a:rPr lang="en-US" dirty="0"/>
              <a:t>- returns a new Promise object that is </a:t>
            </a:r>
            <a:r>
              <a:rPr lang="en-US" b="1" dirty="0"/>
              <a:t>resolved</a:t>
            </a:r>
            <a:r>
              <a:rPr lang="en-US" dirty="0"/>
              <a:t> with the given </a:t>
            </a:r>
            <a:r>
              <a:rPr lang="en-US" b="1" dirty="0"/>
              <a:t>value</a:t>
            </a:r>
          </a:p>
          <a:p>
            <a:endParaRPr lang="en-US" b="1" dirty="0"/>
          </a:p>
          <a:p>
            <a:r>
              <a:rPr lang="en-US" b="1" dirty="0" err="1"/>
              <a:t>Promise.reject</a:t>
            </a:r>
            <a:r>
              <a:rPr lang="en-US" b="1" dirty="0"/>
              <a:t>(reason) </a:t>
            </a:r>
            <a:r>
              <a:rPr lang="en-US" dirty="0"/>
              <a:t>- returns a new Promise object that is </a:t>
            </a:r>
            <a:r>
              <a:rPr lang="en-US" b="1" dirty="0"/>
              <a:t>rejected</a:t>
            </a:r>
            <a:r>
              <a:rPr lang="en-US" dirty="0"/>
              <a:t> with the given </a:t>
            </a:r>
            <a:r>
              <a:rPr lang="en-US" b="1" dirty="0"/>
              <a:t>reason</a:t>
            </a:r>
          </a:p>
          <a:p>
            <a:endParaRPr lang="en-US" b="1" dirty="0"/>
          </a:p>
          <a:p>
            <a:r>
              <a:rPr lang="en-US" b="1" dirty="0" err="1"/>
              <a:t>Promise.all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) </a:t>
            </a:r>
            <a:r>
              <a:rPr lang="en-US" dirty="0"/>
              <a:t>– wait for </a:t>
            </a:r>
            <a:r>
              <a:rPr lang="en-US" b="1" dirty="0"/>
              <a:t>all</a:t>
            </a:r>
            <a:r>
              <a:rPr lang="en-US" dirty="0"/>
              <a:t> promises to be </a:t>
            </a:r>
            <a:r>
              <a:rPr lang="en-US" b="1" dirty="0"/>
              <a:t>resolved</a:t>
            </a:r>
            <a:r>
              <a:rPr lang="en-US" dirty="0"/>
              <a:t>, or for </a:t>
            </a:r>
            <a:r>
              <a:rPr lang="en-US" b="1" dirty="0"/>
              <a:t>any</a:t>
            </a:r>
            <a:r>
              <a:rPr lang="en-US" dirty="0"/>
              <a:t> to be </a:t>
            </a:r>
            <a:r>
              <a:rPr lang="en-US" b="1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37994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1DCD-7184-45E5-882C-029F8F8AF3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653539"/>
            <a:ext cx="8019016" cy="470611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 err="1"/>
              <a:t>Promise.allSettled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) </a:t>
            </a:r>
            <a:r>
              <a:rPr lang="en-US" dirty="0"/>
              <a:t>- wait until </a:t>
            </a:r>
            <a:r>
              <a:rPr lang="en-US" b="1" dirty="0"/>
              <a:t>all promises have settled</a:t>
            </a:r>
            <a:r>
              <a:rPr lang="en-US" dirty="0"/>
              <a:t> (each may resolve or reject)</a:t>
            </a:r>
          </a:p>
          <a:p>
            <a:endParaRPr lang="en-US" dirty="0"/>
          </a:p>
          <a:p>
            <a:r>
              <a:rPr lang="en-US" b="1" dirty="0" err="1"/>
              <a:t>Promise.any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) </a:t>
            </a:r>
            <a:r>
              <a:rPr lang="en-US" dirty="0"/>
              <a:t>- as soon as </a:t>
            </a:r>
            <a:r>
              <a:rPr lang="en-US" b="1" dirty="0"/>
              <a:t>one</a:t>
            </a:r>
            <a:r>
              <a:rPr lang="en-US" dirty="0"/>
              <a:t> of the promises in the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b="1" dirty="0"/>
              <a:t>fulfills</a:t>
            </a:r>
            <a:r>
              <a:rPr lang="en-US" dirty="0"/>
              <a:t>, returns a single promise that resolves with the value from that promise</a:t>
            </a:r>
          </a:p>
          <a:p>
            <a:endParaRPr lang="en-US" dirty="0"/>
          </a:p>
          <a:p>
            <a:r>
              <a:rPr lang="en-US" b="1" dirty="0" err="1"/>
              <a:t>Promise.race</a:t>
            </a:r>
            <a:r>
              <a:rPr lang="en-US" b="1" dirty="0"/>
              <a:t>(</a:t>
            </a:r>
            <a:r>
              <a:rPr lang="en-US" b="1" dirty="0" err="1"/>
              <a:t>iterable</a:t>
            </a:r>
            <a:r>
              <a:rPr lang="en-US" b="1" dirty="0"/>
              <a:t>) </a:t>
            </a:r>
            <a:r>
              <a:rPr lang="en-US" dirty="0"/>
              <a:t>- wait until </a:t>
            </a:r>
            <a:r>
              <a:rPr lang="en-US" b="1" dirty="0"/>
              <a:t>any</a:t>
            </a:r>
            <a:r>
              <a:rPr lang="en-US" dirty="0"/>
              <a:t> of the promises is </a:t>
            </a:r>
            <a:r>
              <a:rPr lang="en-US" b="1" dirty="0"/>
              <a:t>resolved or rejected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EEB3-57EF-4938-AB9A-BEB6F3D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C3B1-C787-4902-8CAA-330035D4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8716134" cy="4515993"/>
          </a:xfrm>
        </p:spPr>
        <p:txBody>
          <a:bodyPr/>
          <a:lstStyle/>
          <a:p>
            <a:r>
              <a:rPr lang="en-US" b="1" dirty="0"/>
              <a:t>then(</a:t>
            </a:r>
            <a:r>
              <a:rPr lang="en-US" b="1" dirty="0" err="1"/>
              <a:t>onFulfilled</a:t>
            </a:r>
            <a:r>
              <a:rPr lang="en-US" b="1" dirty="0"/>
              <a:t>, </a:t>
            </a:r>
            <a:r>
              <a:rPr lang="en-US" b="1" dirty="0" err="1"/>
              <a:t>onRejected</a:t>
            </a:r>
            <a:r>
              <a:rPr lang="en-US" b="1" dirty="0"/>
              <a:t>) </a:t>
            </a:r>
            <a:r>
              <a:rPr lang="en-US" dirty="0"/>
              <a:t>– called after the promise is done executing</a:t>
            </a:r>
          </a:p>
          <a:p>
            <a:pPr lvl="1"/>
            <a:r>
              <a:rPr lang="en-US" b="1" dirty="0" err="1"/>
              <a:t>onFulFilled</a:t>
            </a:r>
            <a:r>
              <a:rPr lang="en-US" dirty="0"/>
              <a:t> – function that will be called when Promise is fulfilled</a:t>
            </a:r>
          </a:p>
          <a:p>
            <a:pPr lvl="1"/>
            <a:r>
              <a:rPr lang="en-US" b="1" dirty="0" err="1"/>
              <a:t>onRejected</a:t>
            </a:r>
            <a:r>
              <a:rPr lang="en-US" dirty="0"/>
              <a:t> – function that will be called when Promise is rejected</a:t>
            </a:r>
          </a:p>
          <a:p>
            <a:pPr lvl="1"/>
            <a:endParaRPr lang="en-US" dirty="0"/>
          </a:p>
          <a:p>
            <a:r>
              <a:rPr lang="en-US" b="1" dirty="0"/>
              <a:t>catch(reason) </a:t>
            </a:r>
            <a:r>
              <a:rPr lang="en-US" dirty="0"/>
              <a:t>– called when the promise is </a:t>
            </a:r>
            <a:r>
              <a:rPr lang="en-US" b="1" dirty="0"/>
              <a:t>rejected</a:t>
            </a:r>
            <a:r>
              <a:rPr lang="en-US" dirty="0"/>
              <a:t> when </a:t>
            </a:r>
            <a:r>
              <a:rPr lang="en-US" b="1" dirty="0" err="1"/>
              <a:t>onRejected</a:t>
            </a:r>
            <a:r>
              <a:rPr lang="en-US" dirty="0"/>
              <a:t> in </a:t>
            </a:r>
            <a:r>
              <a:rPr lang="en-US" b="1" dirty="0"/>
              <a:t>then</a:t>
            </a:r>
            <a:r>
              <a:rPr lang="en-US" dirty="0"/>
              <a:t> is </a:t>
            </a:r>
            <a:r>
              <a:rPr lang="en-US" b="1" dirty="0"/>
              <a:t>not present</a:t>
            </a:r>
          </a:p>
          <a:p>
            <a:pPr lvl="1"/>
            <a:r>
              <a:rPr lang="en-US" dirty="0"/>
              <a:t>this will also catch errors when an error occurs in </a:t>
            </a:r>
            <a:r>
              <a:rPr lang="en-US" dirty="0" err="1"/>
              <a:t>onFulFilled</a:t>
            </a:r>
            <a:r>
              <a:rPr lang="en-US" dirty="0"/>
              <a:t> and </a:t>
            </a:r>
            <a:r>
              <a:rPr lang="en-US" dirty="0" err="1"/>
              <a:t>onRejected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finally() </a:t>
            </a:r>
            <a:r>
              <a:rPr lang="en-US" dirty="0"/>
              <a:t>– called </a:t>
            </a:r>
            <a:r>
              <a:rPr lang="en-US" b="1" dirty="0"/>
              <a:t>either</a:t>
            </a:r>
            <a:r>
              <a:rPr lang="en-US" dirty="0"/>
              <a:t> promise is </a:t>
            </a:r>
            <a:r>
              <a:rPr lang="en-US" b="1" dirty="0"/>
              <a:t>fulfilled or rejected</a:t>
            </a:r>
          </a:p>
          <a:p>
            <a:pPr lvl="1"/>
            <a:r>
              <a:rPr lang="en-US" dirty="0"/>
              <a:t>does not have any parameters. If you want to do something with the </a:t>
            </a:r>
            <a:r>
              <a:rPr lang="en-US" b="1" dirty="0"/>
              <a:t>data returned </a:t>
            </a:r>
            <a:r>
              <a:rPr lang="en-US" dirty="0"/>
              <a:t>by </a:t>
            </a:r>
            <a:r>
              <a:rPr lang="en-US" b="1" dirty="0"/>
              <a:t>then</a:t>
            </a:r>
            <a:r>
              <a:rPr lang="en-US" dirty="0"/>
              <a:t> or </a:t>
            </a:r>
            <a:r>
              <a:rPr lang="en-US" b="1" dirty="0"/>
              <a:t>catch</a:t>
            </a:r>
            <a:r>
              <a:rPr lang="en-US" dirty="0"/>
              <a:t>, then just use </a:t>
            </a:r>
            <a:r>
              <a:rPr lang="en-US" b="1" dirty="0"/>
              <a:t>“then” after the catch</a:t>
            </a:r>
          </a:p>
        </p:txBody>
      </p:sp>
    </p:spTree>
    <p:extLst>
      <p:ext uri="{BB962C8B-B14F-4D97-AF65-F5344CB8AC3E}">
        <p14:creationId xmlns:p14="http://schemas.microsoft.com/office/powerpoint/2010/main" val="25486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0AF3-4E9D-4950-8A12-6376FF2F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FF01-E8F6-4C42-977B-AAAAF584CA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296332"/>
            <a:ext cx="5918612" cy="4624634"/>
          </a:xfrm>
        </p:spPr>
        <p:txBody>
          <a:bodyPr>
            <a:normAutofit/>
          </a:bodyPr>
          <a:lstStyle/>
          <a:p>
            <a:r>
              <a:rPr lang="en-US" dirty="0"/>
              <a:t>use to make a function asynchronous</a:t>
            </a:r>
          </a:p>
          <a:p>
            <a:endParaRPr lang="en-US" dirty="0"/>
          </a:p>
          <a:p>
            <a:r>
              <a:rPr lang="en-US" dirty="0"/>
              <a:t>can use “</a:t>
            </a:r>
            <a:r>
              <a:rPr lang="en-US" b="1" dirty="0"/>
              <a:t>await</a:t>
            </a:r>
            <a:r>
              <a:rPr lang="en-US" dirty="0"/>
              <a:t>” keyword so you can wait for an asynchronous invocation to finish before executing next codes</a:t>
            </a:r>
          </a:p>
          <a:p>
            <a:endParaRPr lang="en-US" dirty="0"/>
          </a:p>
          <a:p>
            <a:r>
              <a:rPr lang="en-US" dirty="0"/>
              <a:t>cleaner style than </a:t>
            </a:r>
            <a:r>
              <a:rPr lang="en-US" b="1" dirty="0"/>
              <a:t>Promise</a:t>
            </a:r>
            <a:r>
              <a:rPr lang="en-US" dirty="0"/>
              <a:t> as you do not need to do chaining that much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returns</a:t>
            </a:r>
            <a:r>
              <a:rPr lang="en-US" dirty="0"/>
              <a:t> a </a:t>
            </a:r>
            <a:r>
              <a:rPr lang="en-US" b="1" dirty="0"/>
              <a:t>Promise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BE2D9-5994-499B-A1B9-1BFCD56B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08" y="1296332"/>
            <a:ext cx="3914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F2E6ED-AAF9-4DBE-AB87-4EF27733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49" y="2955866"/>
            <a:ext cx="9932701" cy="946268"/>
          </a:xfrm>
        </p:spPr>
        <p:txBody>
          <a:bodyPr>
            <a:noAutofit/>
          </a:bodyPr>
          <a:lstStyle/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1112930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5601-203F-4E9E-A1AA-0605343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&amp;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8294-CC35-4527-BE85-8C5C37B7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1403817"/>
            <a:ext cx="4880216" cy="4217728"/>
          </a:xfrm>
        </p:spPr>
        <p:txBody>
          <a:bodyPr/>
          <a:lstStyle/>
          <a:p>
            <a:r>
              <a:rPr lang="en-US" dirty="0"/>
              <a:t>Export functions before 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Export apart from declarations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D6C2D-EFD4-45C2-8148-46158683C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9351" y="1848691"/>
            <a:ext cx="4295775" cy="150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06AE9-A845-472F-A674-88994391C3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351" y="3880758"/>
            <a:ext cx="2896309" cy="17407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D4917D-8179-4777-8242-AD0ED92BEFDC}"/>
              </a:ext>
            </a:extLst>
          </p:cNvPr>
          <p:cNvSpPr txBox="1">
            <a:spLocks/>
          </p:cNvSpPr>
          <p:nvPr/>
        </p:nvSpPr>
        <p:spPr>
          <a:xfrm>
            <a:off x="5854931" y="1403817"/>
            <a:ext cx="4880216" cy="421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import them, use the code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E4DB6-F1F8-4535-AABD-96D2DBE2B2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4931" y="2081819"/>
            <a:ext cx="59436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7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E35A-65B6-4EBE-BC41-7914D398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&amp; 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B91A-F202-487C-AD44-3F2BBB0B1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1635" y="1316776"/>
            <a:ext cx="5284366" cy="4359747"/>
          </a:xfrm>
        </p:spPr>
        <p:txBody>
          <a:bodyPr>
            <a:normAutofit/>
          </a:bodyPr>
          <a:lstStyle/>
          <a:p>
            <a:r>
              <a:rPr lang="en-US" b="1" dirty="0"/>
              <a:t>Hoisting</a:t>
            </a:r>
            <a:r>
              <a:rPr lang="en-US" dirty="0"/>
              <a:t> – the variable and function declarations are put into memory during the compile phase, but stay exactly where you typed them in your code.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Block scoped </a:t>
            </a:r>
            <a:r>
              <a:rPr lang="en-US" dirty="0"/>
              <a:t>- is the area within if, switch conditions or for and while loops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9C252-07E0-471E-91D1-63B73EE2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84" y="1480559"/>
            <a:ext cx="388620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AACCB-D77E-4AEE-93AA-202E608B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84" y="2814562"/>
            <a:ext cx="3332800" cy="28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DC5D-0D74-4FD3-934D-B1E12124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84" y="1012433"/>
            <a:ext cx="4608612" cy="4217728"/>
          </a:xfrm>
        </p:spPr>
        <p:txBody>
          <a:bodyPr/>
          <a:lstStyle/>
          <a:p>
            <a:r>
              <a:rPr lang="en-US" dirty="0"/>
              <a:t>Export “as”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C1684-CB59-434E-A4E1-B7A29440B1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4796" y="583589"/>
            <a:ext cx="3943350" cy="2343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95AC15-FE10-4F74-9C76-FA3571B43608}"/>
              </a:ext>
            </a:extLst>
          </p:cNvPr>
          <p:cNvSpPr txBox="1">
            <a:spLocks/>
          </p:cNvSpPr>
          <p:nvPr/>
        </p:nvSpPr>
        <p:spPr>
          <a:xfrm>
            <a:off x="606184" y="4327959"/>
            <a:ext cx="4608612" cy="37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“as”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97001-7544-4537-BD50-8DCEA9E3FE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4796" y="4069415"/>
            <a:ext cx="5943600" cy="24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39BA-1F8C-4F88-9E85-DB9F3495A4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14796" y="4773180"/>
            <a:ext cx="3771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494D-6D5A-4838-87BF-2F6250A6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995881"/>
            <a:ext cx="10515600" cy="5005909"/>
          </a:xfrm>
        </p:spPr>
        <p:txBody>
          <a:bodyPr/>
          <a:lstStyle/>
          <a:p>
            <a:r>
              <a:rPr lang="en-US" dirty="0"/>
              <a:t>Export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Importing default export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8E491-C305-4C5F-82C5-EE6477B3CC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0899" y="995881"/>
            <a:ext cx="3752850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A9207-8B6A-4AF6-9F26-7A8AE1CA62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0899" y="3334834"/>
            <a:ext cx="2714625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871B9-F51D-43EE-BF28-1FB61F8068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0899" y="4770516"/>
            <a:ext cx="3257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F7E-0A63-4939-AD01-ACCC3F7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1617-13BF-49FB-B36C-D50423A113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296332"/>
            <a:ext cx="10394707" cy="4660848"/>
          </a:xfrm>
        </p:spPr>
        <p:txBody>
          <a:bodyPr/>
          <a:lstStyle/>
          <a:p>
            <a:r>
              <a:rPr lang="en-US" b="1" dirty="0"/>
              <a:t>Scope</a:t>
            </a:r>
            <a:r>
              <a:rPr lang="en-US" dirty="0"/>
              <a:t> – hierarchy on how we can access variables</a:t>
            </a:r>
          </a:p>
          <a:p>
            <a:r>
              <a:rPr lang="en-US" b="1" dirty="0"/>
              <a:t>Hoisting</a:t>
            </a:r>
            <a:r>
              <a:rPr lang="en-US" dirty="0"/>
              <a:t> – declaration of variables are added to memory first before execution</a:t>
            </a:r>
          </a:p>
          <a:p>
            <a:r>
              <a:rPr lang="en-US" b="1" dirty="0"/>
              <a:t>Block Scope</a:t>
            </a:r>
            <a:r>
              <a:rPr lang="en-US" dirty="0"/>
              <a:t> - is the area within if, switch conditions or for and while loops (let and const)</a:t>
            </a:r>
          </a:p>
          <a:p>
            <a:r>
              <a:rPr lang="en-US" b="1" dirty="0"/>
              <a:t>Logical OR, AND </a:t>
            </a:r>
            <a:r>
              <a:rPr lang="en-US" dirty="0"/>
              <a:t>– returns the value in the conditions, not just true/false</a:t>
            </a:r>
          </a:p>
          <a:p>
            <a:r>
              <a:rPr lang="en-US" b="1" dirty="0"/>
              <a:t>Primitive Values </a:t>
            </a:r>
            <a:r>
              <a:rPr lang="en-US" dirty="0"/>
              <a:t>– stores the value</a:t>
            </a:r>
          </a:p>
          <a:p>
            <a:r>
              <a:rPr lang="en-US" b="1" dirty="0"/>
              <a:t>Reference Type </a:t>
            </a:r>
            <a:r>
              <a:rPr lang="en-US" dirty="0"/>
              <a:t>– stores the reference to the memory (object/arrays)</a:t>
            </a:r>
          </a:p>
          <a:p>
            <a:r>
              <a:rPr lang="en-US" b="1" dirty="0"/>
              <a:t>Shallow Copy </a:t>
            </a:r>
            <a:r>
              <a:rPr lang="en-US" dirty="0"/>
              <a:t>– copies only the first layer of an object/array</a:t>
            </a:r>
          </a:p>
          <a:p>
            <a:r>
              <a:rPr lang="en-US" b="1" dirty="0"/>
              <a:t>Deep Copy </a:t>
            </a:r>
            <a:r>
              <a:rPr lang="en-US" dirty="0"/>
              <a:t>– copies all the layer of an object/array</a:t>
            </a:r>
          </a:p>
          <a:p>
            <a:r>
              <a:rPr lang="en-US" b="1" dirty="0"/>
              <a:t>Spread</a:t>
            </a:r>
            <a:r>
              <a:rPr lang="en-US" dirty="0"/>
              <a:t> – creates a shallow copy of an object/array</a:t>
            </a:r>
          </a:p>
          <a:p>
            <a:r>
              <a:rPr lang="en-US" b="1" dirty="0"/>
              <a:t>Rest Parameters </a:t>
            </a:r>
            <a:r>
              <a:rPr lang="en-US" dirty="0"/>
              <a:t>– put all the parameters in an array, use this instead of arguments obj</a:t>
            </a:r>
          </a:p>
          <a:p>
            <a:r>
              <a:rPr lang="en-US" b="1" dirty="0" err="1"/>
              <a:t>Destructuring</a:t>
            </a:r>
            <a:r>
              <a:rPr lang="en-US" dirty="0"/>
              <a:t> – get keys/data efficiently from object/array</a:t>
            </a:r>
          </a:p>
        </p:txBody>
      </p:sp>
    </p:spTree>
    <p:extLst>
      <p:ext uri="{BB962C8B-B14F-4D97-AF65-F5344CB8AC3E}">
        <p14:creationId xmlns:p14="http://schemas.microsoft.com/office/powerpoint/2010/main" val="325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4128-431D-4821-8127-462A8B2B7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552261"/>
            <a:ext cx="10394707" cy="5009406"/>
          </a:xfrm>
        </p:spPr>
        <p:txBody>
          <a:bodyPr/>
          <a:lstStyle/>
          <a:p>
            <a:r>
              <a:rPr lang="en-US" b="1" dirty="0"/>
              <a:t>Classes</a:t>
            </a:r>
            <a:r>
              <a:rPr lang="en-US" dirty="0"/>
              <a:t> - 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template for creating objects and encapsulating data</a:t>
            </a:r>
          </a:p>
          <a:p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</a:rPr>
              <a:t>this object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 - </a:t>
            </a:r>
            <a:r>
              <a:rPr lang="en-US" dirty="0"/>
              <a:t>refers to the parent object where you call the function unless you use “binding”</a:t>
            </a:r>
          </a:p>
          <a:p>
            <a:r>
              <a:rPr lang="en-US" b="1" dirty="0"/>
              <a:t>Arrow Functions</a:t>
            </a:r>
            <a:r>
              <a:rPr lang="en-US" dirty="0"/>
              <a:t> – it retains the “this” where it was created</a:t>
            </a:r>
          </a:p>
          <a:p>
            <a:r>
              <a:rPr lang="en-US" b="1" dirty="0"/>
              <a:t>Asynchronous code </a:t>
            </a:r>
            <a:r>
              <a:rPr lang="en-US" dirty="0"/>
              <a:t>– executed in the Web API and it’s non blocking</a:t>
            </a:r>
          </a:p>
          <a:p>
            <a:r>
              <a:rPr lang="en-US" b="1" dirty="0"/>
              <a:t>Callback Hell </a:t>
            </a:r>
            <a:r>
              <a:rPr lang="en-US" dirty="0"/>
              <a:t>– hellish way of adding callback functions to asynchronous invocations</a:t>
            </a:r>
          </a:p>
          <a:p>
            <a:r>
              <a:rPr lang="en-US" b="1" dirty="0"/>
              <a:t>Promise</a:t>
            </a:r>
            <a:r>
              <a:rPr lang="en-US" dirty="0"/>
              <a:t> – handle async codes nicely using chaining (then, catch, finally)</a:t>
            </a:r>
          </a:p>
          <a:p>
            <a:r>
              <a:rPr lang="en-US" b="1" dirty="0"/>
              <a:t>Async/await </a:t>
            </a:r>
            <a:r>
              <a:rPr lang="en-US" dirty="0"/>
              <a:t>– handle async codes nicely using “await” keyword, async function returns Promise</a:t>
            </a:r>
          </a:p>
          <a:p>
            <a:r>
              <a:rPr lang="en-US" b="1" dirty="0"/>
              <a:t>Export/Import </a:t>
            </a:r>
            <a:r>
              <a:rPr lang="en-US" dirty="0"/>
              <a:t>– to create reusable functions that can be used anywhere in your codebase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564-A491-41AA-B394-4A43DE88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VAR, LET and CONST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9A0DA2-DD3B-4033-83C0-F73225F2AED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2543424"/>
              </p:ext>
            </p:extLst>
          </p:nvPr>
        </p:nvGraphicFramePr>
        <p:xfrm>
          <a:off x="838200" y="1574800"/>
          <a:ext cx="101663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587">
                  <a:extLst>
                    <a:ext uri="{9D8B030D-6E8A-4147-A177-3AD203B41FA5}">
                      <a16:colId xmlns:a16="http://schemas.microsoft.com/office/drawing/2014/main" val="3196115211"/>
                    </a:ext>
                  </a:extLst>
                </a:gridCol>
                <a:gridCol w="2541587">
                  <a:extLst>
                    <a:ext uri="{9D8B030D-6E8A-4147-A177-3AD203B41FA5}">
                      <a16:colId xmlns:a16="http://schemas.microsoft.com/office/drawing/2014/main" val="2183195326"/>
                    </a:ext>
                  </a:extLst>
                </a:gridCol>
                <a:gridCol w="2541587">
                  <a:extLst>
                    <a:ext uri="{9D8B030D-6E8A-4147-A177-3AD203B41FA5}">
                      <a16:colId xmlns:a16="http://schemas.microsoft.com/office/drawing/2014/main" val="1041641030"/>
                    </a:ext>
                  </a:extLst>
                </a:gridCol>
                <a:gridCol w="2541587">
                  <a:extLst>
                    <a:ext uri="{9D8B030D-6E8A-4147-A177-3AD203B41FA5}">
                      <a16:colId xmlns:a16="http://schemas.microsoft.com/office/drawing/2014/main" val="2239036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6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Redeclare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6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4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27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F535-A415-4333-941E-E7D671B6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49" y="2955866"/>
            <a:ext cx="9932701" cy="946268"/>
          </a:xfrm>
        </p:spPr>
        <p:txBody>
          <a:bodyPr>
            <a:noAutofit/>
          </a:bodyPr>
          <a:lstStyle/>
          <a:p>
            <a:r>
              <a:rPr lang="en-US" sz="8000" dirty="0"/>
              <a:t>Let’s play with it!</a:t>
            </a:r>
          </a:p>
        </p:txBody>
      </p:sp>
    </p:spTree>
    <p:extLst>
      <p:ext uri="{BB962C8B-B14F-4D97-AF65-F5344CB8AC3E}">
        <p14:creationId xmlns:p14="http://schemas.microsoft.com/office/powerpoint/2010/main" val="31015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3873-2921-4195-9E58-42799832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 “||” &amp; AND “&amp;&amp;”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4E50-2628-4D21-B1F6-1AEF44E21C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375498"/>
            <a:ext cx="7729306" cy="4657833"/>
          </a:xfrm>
        </p:spPr>
        <p:txBody>
          <a:bodyPr>
            <a:normAutofit/>
          </a:bodyPr>
          <a:lstStyle/>
          <a:p>
            <a:r>
              <a:rPr lang="en-US" dirty="0"/>
              <a:t>Logical OR returns true if 1 of the conditions is true</a:t>
            </a:r>
          </a:p>
          <a:p>
            <a:endParaRPr lang="en-US" dirty="0"/>
          </a:p>
          <a:p>
            <a:r>
              <a:rPr lang="en-US" dirty="0"/>
              <a:t>Logical AND returns true if all the conditions are true</a:t>
            </a:r>
          </a:p>
          <a:p>
            <a:endParaRPr lang="en-US" dirty="0"/>
          </a:p>
          <a:p>
            <a:r>
              <a:rPr lang="en-US" dirty="0"/>
              <a:t>But for </a:t>
            </a:r>
            <a:r>
              <a:rPr lang="en-US" b="1" dirty="0" err="1"/>
              <a:t>javascript</a:t>
            </a:r>
            <a:r>
              <a:rPr lang="en-US" dirty="0"/>
              <a:t> it returns the values that you have used in the condition </a:t>
            </a:r>
            <a:r>
              <a:rPr lang="en-US" b="1" dirty="0"/>
              <a:t>(e.g. 5 || 6 === 5)</a:t>
            </a:r>
          </a:p>
          <a:p>
            <a:endParaRPr lang="en-US" dirty="0"/>
          </a:p>
          <a:p>
            <a:r>
              <a:rPr lang="en-US" dirty="0"/>
              <a:t>Truthy Values – true, {}, [], “0”, “false”, new Date(), Infinity, -Infinity, non zero numbers</a:t>
            </a:r>
          </a:p>
          <a:p>
            <a:endParaRPr lang="en-US" dirty="0"/>
          </a:p>
          <a:p>
            <a:r>
              <a:rPr lang="en-US" dirty="0" err="1"/>
              <a:t>Falsy</a:t>
            </a:r>
            <a:r>
              <a:rPr lang="en-US" dirty="0"/>
              <a:t> Values -  false, 0, -0, 0n, “”, null, undefined,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CF7D20-D7BA-4917-B63D-EE1E171BCFED}"/>
              </a:ext>
            </a:extLst>
          </p:cNvPr>
          <p:cNvSpPr txBox="1">
            <a:spLocks/>
          </p:cNvSpPr>
          <p:nvPr/>
        </p:nvSpPr>
        <p:spPr>
          <a:xfrm>
            <a:off x="1129649" y="2955866"/>
            <a:ext cx="9932701" cy="94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0"/>
              <a:t>Let’s play with it!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160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34DF-CE52-463B-A503-C8E0934B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 Values vs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34E4-B87E-4DBD-8B05-61C107DAFB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7" y="1340956"/>
            <a:ext cx="5197354" cy="4908841"/>
          </a:xfrm>
        </p:spPr>
        <p:txBody>
          <a:bodyPr/>
          <a:lstStyle/>
          <a:p>
            <a:r>
              <a:rPr lang="en-US" dirty="0"/>
              <a:t>Primitive Values – string, number, </a:t>
            </a:r>
            <a:r>
              <a:rPr lang="en-US" dirty="0" err="1"/>
              <a:t>bigint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undefined, and symbol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 Type – Object and Arrays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F77A7-0690-48DF-803A-BC7E5A3F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07" y="1340956"/>
            <a:ext cx="362902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7BCA5-41D0-4EC3-A654-DC56333C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07" y="3793020"/>
            <a:ext cx="3819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1706</Words>
  <Application>Microsoft Office PowerPoint</Application>
  <PresentationFormat>Widescreen</PresentationFormat>
  <Paragraphs>302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</vt:lpstr>
      <vt:lpstr>Arial Black</vt:lpstr>
      <vt:lpstr>Calibri</vt:lpstr>
      <vt:lpstr>Office Theme</vt:lpstr>
      <vt:lpstr>Javascript Essentials for ReactJS</vt:lpstr>
      <vt:lpstr>Why we need this?</vt:lpstr>
      <vt:lpstr>Scope</vt:lpstr>
      <vt:lpstr>Hoisting &amp; Block Scope</vt:lpstr>
      <vt:lpstr>VAR, LET and CONST</vt:lpstr>
      <vt:lpstr>Let’s play with it!</vt:lpstr>
      <vt:lpstr>Logical OR “||” &amp; AND “&amp;&amp;”</vt:lpstr>
      <vt:lpstr>PowerPoint Presentation</vt:lpstr>
      <vt:lpstr>Primitive Values vs Reference Type</vt:lpstr>
      <vt:lpstr>PowerPoint Presentation</vt:lpstr>
      <vt:lpstr>How can we copy objects/arrays?</vt:lpstr>
      <vt:lpstr>Shallow copy</vt:lpstr>
      <vt:lpstr>PowerPoint Presentation</vt:lpstr>
      <vt:lpstr>PowerPoint Presentation</vt:lpstr>
      <vt:lpstr>Deep copy</vt:lpstr>
      <vt:lpstr>Let’s play with it!</vt:lpstr>
      <vt:lpstr>Spread operator</vt:lpstr>
      <vt:lpstr>Rest parameters</vt:lpstr>
      <vt:lpstr>Destructuring</vt:lpstr>
      <vt:lpstr>Let’s play with it!</vt:lpstr>
      <vt:lpstr>Classes</vt:lpstr>
      <vt:lpstr>What do we have in Classes?</vt:lpstr>
      <vt:lpstr>Classes Example</vt:lpstr>
      <vt:lpstr>Let’s play with it!</vt:lpstr>
      <vt:lpstr>Who is “this” object?</vt:lpstr>
      <vt:lpstr>Arrow functions</vt:lpstr>
      <vt:lpstr>Simple terms</vt:lpstr>
      <vt:lpstr>Let’s play with it!</vt:lpstr>
      <vt:lpstr>How Javascript works?</vt:lpstr>
      <vt:lpstr>Runtime Concept</vt:lpstr>
      <vt:lpstr>Example: setTimeout(cb, 5000)</vt:lpstr>
      <vt:lpstr>Callback Hell</vt:lpstr>
      <vt:lpstr>Promise</vt:lpstr>
      <vt:lpstr>Promise API</vt:lpstr>
      <vt:lpstr>PowerPoint Presentation</vt:lpstr>
      <vt:lpstr>Instance Methods</vt:lpstr>
      <vt:lpstr>Async/await</vt:lpstr>
      <vt:lpstr>Let’s play with it!</vt:lpstr>
      <vt:lpstr>Export &amp; Import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essentials for reactJS</dc:title>
  <dc:creator>Rysh</dc:creator>
  <cp:lastModifiedBy>Rysher Magbanua</cp:lastModifiedBy>
  <cp:revision>176</cp:revision>
  <dcterms:created xsi:type="dcterms:W3CDTF">2020-12-23T10:09:25Z</dcterms:created>
  <dcterms:modified xsi:type="dcterms:W3CDTF">2021-03-14T02:49:08Z</dcterms:modified>
</cp:coreProperties>
</file>