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328" r:id="rId6"/>
    <p:sldId id="278" r:id="rId7"/>
    <p:sldId id="279" r:id="rId8"/>
    <p:sldId id="260" r:id="rId9"/>
    <p:sldId id="261" r:id="rId10"/>
    <p:sldId id="262" r:id="rId11"/>
    <p:sldId id="268" r:id="rId12"/>
    <p:sldId id="263" r:id="rId13"/>
    <p:sldId id="299" r:id="rId14"/>
    <p:sldId id="264" r:id="rId15"/>
    <p:sldId id="265" r:id="rId16"/>
    <p:sldId id="266" r:id="rId17"/>
    <p:sldId id="267" r:id="rId18"/>
    <p:sldId id="272" r:id="rId19"/>
    <p:sldId id="269" r:id="rId20"/>
    <p:sldId id="270" r:id="rId21"/>
    <p:sldId id="273" r:id="rId22"/>
    <p:sldId id="271" r:id="rId23"/>
    <p:sldId id="274" r:id="rId24"/>
    <p:sldId id="275" r:id="rId25"/>
    <p:sldId id="276" r:id="rId26"/>
    <p:sldId id="277" r:id="rId27"/>
    <p:sldId id="291" r:id="rId28"/>
    <p:sldId id="292" r:id="rId29"/>
    <p:sldId id="300" r:id="rId30"/>
    <p:sldId id="301" r:id="rId31"/>
    <p:sldId id="281" r:id="rId32"/>
    <p:sldId id="282" r:id="rId33"/>
    <p:sldId id="285" r:id="rId34"/>
    <p:sldId id="283" r:id="rId35"/>
    <p:sldId id="302" r:id="rId36"/>
    <p:sldId id="284" r:id="rId37"/>
    <p:sldId id="286" r:id="rId38"/>
    <p:sldId id="287" r:id="rId39"/>
    <p:sldId id="303" r:id="rId40"/>
    <p:sldId id="288" r:id="rId41"/>
    <p:sldId id="289" r:id="rId42"/>
    <p:sldId id="329" r:id="rId43"/>
    <p:sldId id="290" r:id="rId44"/>
    <p:sldId id="304" r:id="rId45"/>
    <p:sldId id="293" r:id="rId46"/>
    <p:sldId id="294" r:id="rId47"/>
    <p:sldId id="295" r:id="rId48"/>
    <p:sldId id="296" r:id="rId49"/>
    <p:sldId id="297" r:id="rId50"/>
    <p:sldId id="305" r:id="rId51"/>
    <p:sldId id="298" r:id="rId52"/>
    <p:sldId id="306" r:id="rId53"/>
    <p:sldId id="307" r:id="rId54"/>
    <p:sldId id="308" r:id="rId55"/>
    <p:sldId id="326" r:id="rId56"/>
    <p:sldId id="309" r:id="rId57"/>
    <p:sldId id="312" r:id="rId58"/>
    <p:sldId id="311" r:id="rId59"/>
    <p:sldId id="310" r:id="rId60"/>
    <p:sldId id="313" r:id="rId61"/>
    <p:sldId id="315" r:id="rId62"/>
    <p:sldId id="314" r:id="rId63"/>
    <p:sldId id="316" r:id="rId64"/>
    <p:sldId id="318" r:id="rId65"/>
    <p:sldId id="317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94769"/>
  </p:normalViewPr>
  <p:slideViewPr>
    <p:cSldViewPr snapToGrid="0">
      <p:cViewPr varScale="1">
        <p:scale>
          <a:sx n="106" d="100"/>
          <a:sy n="10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F8EB-A1EB-4CCB-9C8C-E82B345DCCCF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5E4F-E779-4269-987D-579DDD1A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B15-32CF-4AD6-A46F-589070F5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BEB4-8482-455D-8D98-5DEC8FE7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7E02-3F39-4897-8269-BFE00E20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ED4-EC82-4397-AFAF-147A72A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5BDE-FBEE-4C15-AB9C-3A99260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563-B2C5-4416-8D73-3112BBF4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5635-48D5-4A21-B1DF-08CFB56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9B2-62C4-490A-B30F-A5F27FF5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B20F-2C9C-4A33-B626-01080689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5CA1-C2F3-4C08-9260-3DEF3C5C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3F3A4-356D-4796-9535-9A0118E1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804B-9EB1-4FA6-A048-7F9CF0A3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1248-B72B-498F-924E-5D733DD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9B2A-C427-4321-A38D-04F9A039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B498-B2EF-44CE-81D5-4E3BC79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750"/>
            <a:ext cx="9905998" cy="946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898646" y="1296332"/>
            <a:ext cx="10394707" cy="42653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7D7-6347-4033-8184-2D5D564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B356-23B7-4E52-9C86-97377284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4544-13CB-4437-921F-45A1E9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296C-9853-4411-951D-23F86E84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7EA6-710C-46C6-A6F9-E8A47C8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A84-0DDF-4A51-AD37-C61C2270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9C3F-E006-4093-B80A-9E6EFF20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E39-A8CB-478F-A3D3-37CE37D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646C-D35F-46DC-85C7-3696E190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7DC5-34EC-4EAB-876E-7D6003BA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BD4-1A07-484C-AA66-1B017AD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B898-23E9-40AD-83F4-3DBC89CB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0004-F8AA-4480-AEA8-AB689AB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72FD-5B89-4B6C-ADAD-C4A72437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EC92-D541-499F-950A-A9B3393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07E8-AC1E-49CE-AB28-1D2CC6BF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930A-4243-4A5A-BC56-FF3E786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D422-BCBD-4ECD-9182-EC2DF8F4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8752-8BA1-4DAD-8FD8-18A6A555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B55F6-67F0-487E-B39D-854B64E55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7578B-2511-451C-9D7C-571D8D3C2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F96C9-F528-464D-9CA8-44B8A3D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0B1B-8536-44FB-8075-D40B5509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77C-0B8F-4515-8EC8-9171D303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98D-D9A6-4502-A774-FB6B990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94C64-19AE-4F63-822F-5084AFFF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6F82-4710-4319-A97C-739BB9B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2BAF-019F-4A30-B21C-93F3B2D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0291-F0E1-48E5-AC9A-0739D0D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B8DA-B60F-4EB7-A380-2003E7BC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0EED-0C00-4DF2-B7E5-C546AB01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979E-C39C-4BBE-AF9B-D644C42A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8692-D7B6-4E18-99C5-B5A164FA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50F0-A4D7-4EC0-B92E-7C589F1D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A1A6-26B4-489C-B791-4361FAD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7C56-FAC7-4324-B911-CD386C9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AA63-88A5-4534-95F0-9ADB721B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EA3-DBCE-4DF0-98C0-057393D3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C8FB6-BCE9-4206-888A-CE8D5492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825DF-35F9-4ABC-AE58-23DFEAB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3B93-43CE-42CA-9582-55EB277A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7DF6-78B1-406E-B258-4A163841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3834B-389E-484E-8415-D43F405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3ABB-60E1-43A7-981A-51198FAC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1" y="2224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91BE-C0FD-45C4-8C45-4590B952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31" y="1784062"/>
            <a:ext cx="10515600" cy="421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2011-4659-427A-B60A-D7286F5DD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CCF75E-4030-4430-89DD-FB5CA7BADDC4}"/>
              </a:ext>
            </a:extLst>
          </p:cNvPr>
          <p:cNvSpPr/>
          <p:nvPr userDrawn="1"/>
        </p:nvSpPr>
        <p:spPr>
          <a:xfrm>
            <a:off x="-953202" y="5878807"/>
            <a:ext cx="14346980" cy="1096408"/>
          </a:xfrm>
          <a:custGeom>
            <a:avLst/>
            <a:gdLst>
              <a:gd name="connsiteX0" fmla="*/ 961515 w 14346980"/>
              <a:gd name="connsiteY0" fmla="*/ 505368 h 1096408"/>
              <a:gd name="connsiteX1" fmla="*/ 2507682 w 14346980"/>
              <a:gd name="connsiteY1" fmla="*/ 239360 h 1096408"/>
              <a:gd name="connsiteX2" fmla="*/ 6622482 w 14346980"/>
              <a:gd name="connsiteY2" fmla="*/ 555244 h 1096408"/>
              <a:gd name="connsiteX3" fmla="*/ 13156286 w 14346980"/>
              <a:gd name="connsiteY3" fmla="*/ 6604 h 1096408"/>
              <a:gd name="connsiteX4" fmla="*/ 13147973 w 14346980"/>
              <a:gd name="connsiteY4" fmla="*/ 1004131 h 1096408"/>
              <a:gd name="connsiteX5" fmla="*/ 961515 w 14346980"/>
              <a:gd name="connsiteY5" fmla="*/ 995818 h 1096408"/>
              <a:gd name="connsiteX6" fmla="*/ 961515 w 14346980"/>
              <a:gd name="connsiteY6" fmla="*/ 505368 h 109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6980" h="1096408">
                <a:moveTo>
                  <a:pt x="961515" y="505368"/>
                </a:moveTo>
                <a:cubicBezTo>
                  <a:pt x="1219209" y="379292"/>
                  <a:pt x="1564188" y="231047"/>
                  <a:pt x="2507682" y="239360"/>
                </a:cubicBezTo>
                <a:cubicBezTo>
                  <a:pt x="3451176" y="247673"/>
                  <a:pt x="4847715" y="594037"/>
                  <a:pt x="6622482" y="555244"/>
                </a:cubicBezTo>
                <a:cubicBezTo>
                  <a:pt x="8397249" y="516451"/>
                  <a:pt x="12068704" y="-68210"/>
                  <a:pt x="13156286" y="6604"/>
                </a:cubicBezTo>
                <a:cubicBezTo>
                  <a:pt x="14243868" y="81418"/>
                  <a:pt x="15180435" y="839262"/>
                  <a:pt x="13147973" y="1004131"/>
                </a:cubicBezTo>
                <a:cubicBezTo>
                  <a:pt x="11115511" y="1169000"/>
                  <a:pt x="2989821" y="1078945"/>
                  <a:pt x="961515" y="995818"/>
                </a:cubicBezTo>
                <a:cubicBezTo>
                  <a:pt x="-1066791" y="912691"/>
                  <a:pt x="703821" y="631444"/>
                  <a:pt x="961515" y="505368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  <p:sldLayoutId id="21474845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7D92-2DFA-4104-A833-CD11F3E2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Started - ReactJS</a:t>
            </a:r>
          </a:p>
        </p:txBody>
      </p:sp>
    </p:spTree>
    <p:extLst>
      <p:ext uri="{BB962C8B-B14F-4D97-AF65-F5344CB8AC3E}">
        <p14:creationId xmlns:p14="http://schemas.microsoft.com/office/powerpoint/2010/main" val="214007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63DB-9C71-4832-8A26-938EC32F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25DA-04E8-4165-926B-415A05748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4539628" cy="4265335"/>
          </a:xfrm>
        </p:spPr>
        <p:txBody>
          <a:bodyPr/>
          <a:lstStyle/>
          <a:p>
            <a:r>
              <a:rPr lang="en-US" dirty="0"/>
              <a:t>pass a string as the </a:t>
            </a:r>
            <a:r>
              <a:rPr lang="en-US" b="1" dirty="0"/>
              <a:t>“</a:t>
            </a:r>
            <a:r>
              <a:rPr lang="en-US" b="1" dirty="0" err="1"/>
              <a:t>className</a:t>
            </a:r>
            <a:r>
              <a:rPr lang="en-US" b="1" dirty="0"/>
              <a:t>” </a:t>
            </a:r>
            <a:r>
              <a:rPr lang="en-US" dirty="0"/>
              <a:t>prop</a:t>
            </a:r>
          </a:p>
          <a:p>
            <a:endParaRPr lang="en-US" dirty="0"/>
          </a:p>
          <a:p>
            <a:r>
              <a:rPr lang="en-US" dirty="0"/>
              <a:t>most </a:t>
            </a:r>
            <a:r>
              <a:rPr lang="en-US" b="1" dirty="0" err="1"/>
              <a:t>className</a:t>
            </a:r>
            <a:r>
              <a:rPr lang="en-US" dirty="0"/>
              <a:t> depends on </a:t>
            </a:r>
            <a:r>
              <a:rPr lang="en-US" b="1" dirty="0"/>
              <a:t>props/state </a:t>
            </a:r>
            <a:r>
              <a:rPr lang="en-US" dirty="0"/>
              <a:t>to </a:t>
            </a:r>
            <a:r>
              <a:rPr lang="en-US" b="1" dirty="0"/>
              <a:t>dynamically</a:t>
            </a:r>
            <a:r>
              <a:rPr lang="en-US" dirty="0"/>
              <a:t> render UI</a:t>
            </a:r>
          </a:p>
          <a:p>
            <a:endParaRPr lang="en-US" dirty="0"/>
          </a:p>
          <a:p>
            <a:r>
              <a:rPr lang="en-US" dirty="0"/>
              <a:t>generally </a:t>
            </a:r>
            <a:r>
              <a:rPr lang="en-US" b="1" dirty="0"/>
              <a:t>better performance than inline styles</a:t>
            </a:r>
            <a:r>
              <a:rPr lang="en-US" dirty="0"/>
              <a:t> (e.g. caching of </a:t>
            </a:r>
            <a:r>
              <a:rPr lang="en-US" dirty="0" err="1"/>
              <a:t>css</a:t>
            </a:r>
            <a:r>
              <a:rPr lang="en-US" dirty="0"/>
              <a:t> files)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A5ED3-15D4-49BE-9866-5EFA6BA7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32" y="1296332"/>
            <a:ext cx="5276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C8B8-E5FA-4DF8-B961-96D1FBB3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0942-7CFD-4150-9F76-699A77C67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377025" cy="4265335"/>
          </a:xfrm>
        </p:spPr>
        <p:txBody>
          <a:bodyPr/>
          <a:lstStyle/>
          <a:p>
            <a:r>
              <a:rPr lang="en-US" dirty="0"/>
              <a:t>To use typescript for props we can use “interface”</a:t>
            </a:r>
          </a:p>
          <a:p>
            <a:endParaRPr lang="en-US" dirty="0"/>
          </a:p>
          <a:p>
            <a:r>
              <a:rPr lang="en-US" dirty="0"/>
              <a:t>Interface defines the schema of what properties an object can have</a:t>
            </a:r>
          </a:p>
          <a:p>
            <a:endParaRPr lang="en-US" dirty="0"/>
          </a:p>
          <a:p>
            <a:r>
              <a:rPr lang="en-US" dirty="0"/>
              <a:t>To define an optional property, just add a suffix “?”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CC1B-DBAE-41AC-A01E-6D66A0CA7D95}"/>
              </a:ext>
            </a:extLst>
          </p:cNvPr>
          <p:cNvSpPr txBox="1"/>
          <p:nvPr/>
        </p:nvSpPr>
        <p:spPr>
          <a:xfrm>
            <a:off x="6514197" y="1296332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D49A0-4755-4942-A5B7-637D1149F301}"/>
              </a:ext>
            </a:extLst>
          </p:cNvPr>
          <p:cNvSpPr txBox="1"/>
          <p:nvPr/>
        </p:nvSpPr>
        <p:spPr>
          <a:xfrm>
            <a:off x="6514197" y="3244333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interface to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A852C-A0EC-4604-9C6B-740632D3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75" y="1788978"/>
            <a:ext cx="2590800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87ED9B-23C7-4FE2-A012-0DCD4969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75" y="3736979"/>
            <a:ext cx="4105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344C7E-E623-4EA2-A55A-E9DACA2F710C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17206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C72-ABB2-4A15-A605-3D158D5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68C4-2A93-43ED-84A5-58CE05E4DB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5" y="1296332"/>
            <a:ext cx="6050795" cy="4265335"/>
          </a:xfrm>
        </p:spPr>
        <p:txBody>
          <a:bodyPr>
            <a:normAutofit/>
          </a:bodyPr>
          <a:lstStyle/>
          <a:p>
            <a:r>
              <a:rPr lang="en-US" dirty="0"/>
              <a:t>do something or update the UI if the user clicks, hover, etc.</a:t>
            </a:r>
          </a:p>
          <a:p>
            <a:endParaRPr lang="en-US" dirty="0"/>
          </a:p>
          <a:p>
            <a:r>
              <a:rPr lang="en-US" dirty="0"/>
              <a:t>Fetch data and show it in the UI</a:t>
            </a:r>
          </a:p>
          <a:p>
            <a:endParaRPr lang="en-US" dirty="0"/>
          </a:p>
          <a:p>
            <a:r>
              <a:rPr lang="en-US" dirty="0"/>
              <a:t>When props data changes, we </a:t>
            </a:r>
            <a:r>
              <a:rPr lang="en-US" dirty="0" err="1"/>
              <a:t>wanna</a:t>
            </a:r>
            <a:r>
              <a:rPr lang="en-US" dirty="0"/>
              <a:t> do something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3A7-6ABE-461E-84AE-2C02C75E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B206-D0B5-424A-8F95-4DF5FDAE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794" y="1443789"/>
            <a:ext cx="7497937" cy="444687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similar to props, but it is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private and fully controlled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by the component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should be treated as </a:t>
            </a:r>
            <a:r>
              <a:rPr lang="en-US" b="1" dirty="0">
                <a:solidFill>
                  <a:srgbClr val="000000"/>
                </a:solidFill>
              </a:rPr>
              <a:t>immutable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000000"/>
                </a:solidFill>
              </a:rPr>
              <a:t>update state</a:t>
            </a:r>
            <a:r>
              <a:rPr lang="en-US" dirty="0">
                <a:solidFill>
                  <a:srgbClr val="000000"/>
                </a:solidFill>
              </a:rPr>
              <a:t>, use </a:t>
            </a:r>
            <a:r>
              <a:rPr lang="en-US" b="1" dirty="0" err="1">
                <a:solidFill>
                  <a:srgbClr val="000000"/>
                </a:solidFill>
              </a:rPr>
              <a:t>this.setState</a:t>
            </a:r>
            <a:r>
              <a:rPr lang="en-US" dirty="0">
                <a:solidFill>
                  <a:srgbClr val="000000"/>
                </a:solidFill>
              </a:rPr>
              <a:t>() which will trigger a </a:t>
            </a:r>
            <a:r>
              <a:rPr lang="en-US" dirty="0" err="1">
                <a:solidFill>
                  <a:srgbClr val="000000"/>
                </a:solidFill>
              </a:rPr>
              <a:t>rerender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if you </a:t>
            </a:r>
            <a:r>
              <a:rPr lang="en-US" b="1" dirty="0">
                <a:solidFill>
                  <a:srgbClr val="000000"/>
                </a:solidFill>
              </a:rPr>
              <a:t>update</a:t>
            </a:r>
            <a:r>
              <a:rPr lang="en-US" dirty="0">
                <a:solidFill>
                  <a:srgbClr val="000000"/>
                </a:solidFill>
              </a:rPr>
              <a:t> the state </a:t>
            </a:r>
            <a:r>
              <a:rPr lang="en-US" b="1" dirty="0">
                <a:solidFill>
                  <a:srgbClr val="000000"/>
                </a:solidFill>
              </a:rPr>
              <a:t>directly</a:t>
            </a:r>
            <a:r>
              <a:rPr lang="en-US" dirty="0">
                <a:solidFill>
                  <a:srgbClr val="000000"/>
                </a:solidFill>
              </a:rPr>
              <a:t>, it will </a:t>
            </a:r>
            <a:r>
              <a:rPr lang="en-US" b="1" dirty="0">
                <a:solidFill>
                  <a:srgbClr val="000000"/>
                </a:solidFill>
              </a:rPr>
              <a:t>not do a </a:t>
            </a:r>
            <a:r>
              <a:rPr lang="en-US" b="1" dirty="0" err="1">
                <a:solidFill>
                  <a:srgbClr val="000000"/>
                </a:solidFill>
              </a:rPr>
              <a:t>rerender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you can only </a:t>
            </a:r>
            <a:r>
              <a:rPr lang="en-US" b="1" dirty="0">
                <a:solidFill>
                  <a:srgbClr val="000000"/>
                </a:solidFill>
              </a:rPr>
              <a:t>update state directly</a:t>
            </a:r>
            <a:r>
              <a:rPr lang="en-US" dirty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000000"/>
                </a:solidFill>
              </a:rPr>
              <a:t>constructor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6F1A29-FB1B-450C-9E06-B4B94EC434AE}"/>
              </a:ext>
            </a:extLst>
          </p:cNvPr>
          <p:cNvSpPr txBox="1">
            <a:spLocks/>
          </p:cNvSpPr>
          <p:nvPr/>
        </p:nvSpPr>
        <p:spPr>
          <a:xfrm>
            <a:off x="838200" y="4879921"/>
            <a:ext cx="10324411" cy="81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90A7-0BC5-4E06-A453-7BF1795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setState</a:t>
            </a:r>
            <a:r>
              <a:rPr lang="en-US" dirty="0"/>
              <a:t> function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33C4-C973-443A-9A9B-42ECBDFB7B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36318" cy="46424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Asynchronous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multiple calls </a:t>
            </a:r>
            <a:r>
              <a:rPr lang="en-US" dirty="0">
                <a:solidFill>
                  <a:srgbClr val="000000"/>
                </a:solidFill>
              </a:rPr>
              <a:t>may be </a:t>
            </a:r>
            <a:r>
              <a:rPr lang="en-US" b="1" dirty="0">
                <a:solidFill>
                  <a:srgbClr val="000000"/>
                </a:solidFill>
              </a:rPr>
              <a:t>batch</a:t>
            </a:r>
            <a:r>
              <a:rPr lang="en-US" dirty="0">
                <a:solidFill>
                  <a:srgbClr val="000000"/>
                </a:solidFill>
              </a:rPr>
              <a:t> for </a:t>
            </a:r>
            <a:r>
              <a:rPr lang="en-US" b="1" dirty="0">
                <a:solidFill>
                  <a:srgbClr val="000000"/>
                </a:solidFill>
              </a:rPr>
              <a:t>performance </a:t>
            </a:r>
            <a:r>
              <a:rPr lang="en-US" dirty="0">
                <a:solidFill>
                  <a:srgbClr val="000000"/>
                </a:solidFill>
              </a:rPr>
              <a:t>gain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first parameter </a:t>
            </a:r>
            <a:r>
              <a:rPr lang="en-US" dirty="0">
                <a:solidFill>
                  <a:srgbClr val="000000"/>
                </a:solidFill>
              </a:rPr>
              <a:t>can be a </a:t>
            </a:r>
            <a:r>
              <a:rPr lang="en-US" b="1" dirty="0">
                <a:solidFill>
                  <a:srgbClr val="000000"/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or an </a:t>
            </a:r>
            <a:r>
              <a:rPr lang="en-US" b="1" dirty="0">
                <a:solidFill>
                  <a:srgbClr val="000000"/>
                </a:solidFill>
              </a:rPr>
              <a:t>object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object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b="1" dirty="0">
                <a:solidFill>
                  <a:srgbClr val="000000"/>
                </a:solidFill>
              </a:rPr>
              <a:t>first parameter</a:t>
            </a:r>
            <a:r>
              <a:rPr lang="en-US" dirty="0">
                <a:solidFill>
                  <a:srgbClr val="000000"/>
                </a:solidFill>
              </a:rPr>
              <a:t>, you </a:t>
            </a:r>
            <a:r>
              <a:rPr lang="en-US" b="1" dirty="0">
                <a:solidFill>
                  <a:srgbClr val="000000"/>
                </a:solidFill>
              </a:rPr>
              <a:t>only</a:t>
            </a:r>
            <a:r>
              <a:rPr lang="en-US" dirty="0">
                <a:solidFill>
                  <a:srgbClr val="000000"/>
                </a:solidFill>
              </a:rPr>
              <a:t> need to </a:t>
            </a:r>
            <a:r>
              <a:rPr lang="en-US" b="1" dirty="0">
                <a:solidFill>
                  <a:srgbClr val="000000"/>
                </a:solidFill>
              </a:rPr>
              <a:t>add the state</a:t>
            </a:r>
            <a:r>
              <a:rPr lang="en-US" dirty="0">
                <a:solidFill>
                  <a:srgbClr val="000000"/>
                </a:solidFill>
              </a:rPr>
              <a:t> you want to </a:t>
            </a:r>
            <a:r>
              <a:rPr lang="en-US" b="1" dirty="0">
                <a:solidFill>
                  <a:srgbClr val="000000"/>
                </a:solidFill>
              </a:rPr>
              <a:t>update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first parameter </a:t>
            </a: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b="1" dirty="0">
                <a:solidFill>
                  <a:srgbClr val="000000"/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should be used if we want to </a:t>
            </a:r>
            <a:r>
              <a:rPr lang="en-US" b="1" dirty="0">
                <a:solidFill>
                  <a:srgbClr val="000000"/>
                </a:solidFill>
              </a:rPr>
              <a:t>update based </a:t>
            </a:r>
            <a:r>
              <a:rPr lang="en-US" dirty="0">
                <a:solidFill>
                  <a:srgbClr val="000000"/>
                </a:solidFill>
              </a:rPr>
              <a:t>on the </a:t>
            </a:r>
            <a:r>
              <a:rPr lang="en-US" b="1" dirty="0">
                <a:solidFill>
                  <a:srgbClr val="000000"/>
                </a:solidFill>
              </a:rPr>
              <a:t>previous state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Second parameter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callback function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2AB-6308-4806-B74E-913A2834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9ED65-DA1F-4150-9A61-8BE053C35C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3062" y="1443038"/>
            <a:ext cx="8905875" cy="397192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E2E31DE-6E62-4EC5-907C-854B51A5E3A9}"/>
              </a:ext>
            </a:extLst>
          </p:cNvPr>
          <p:cNvSpPr/>
          <p:nvPr/>
        </p:nvSpPr>
        <p:spPr>
          <a:xfrm>
            <a:off x="1430448" y="1173018"/>
            <a:ext cx="322303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9782ED-97AB-4E69-B308-F2D2E932E982}"/>
              </a:ext>
            </a:extLst>
          </p:cNvPr>
          <p:cNvSpPr/>
          <p:nvPr/>
        </p:nvSpPr>
        <p:spPr>
          <a:xfrm>
            <a:off x="7521165" y="1168957"/>
            <a:ext cx="322303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EEF-424B-448D-B6DE-1D9594A8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7" y="251841"/>
            <a:ext cx="9905998" cy="946268"/>
          </a:xfrm>
        </p:spPr>
        <p:txBody>
          <a:bodyPr/>
          <a:lstStyle/>
          <a:p>
            <a:r>
              <a:rPr lang="en-US" dirty="0"/>
              <a:t>Lifecycle - Mounting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93D4-2F90-4F3D-86D6-AE5E559AE7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768" y="1296332"/>
            <a:ext cx="5553777" cy="4700207"/>
          </a:xfrm>
        </p:spPr>
        <p:txBody>
          <a:bodyPr>
            <a:normAutofit/>
          </a:bodyPr>
          <a:lstStyle/>
          <a:p>
            <a:r>
              <a:rPr lang="en-US" b="1" dirty="0"/>
              <a:t>1. constructor</a:t>
            </a:r>
            <a:r>
              <a:rPr lang="en-US" dirty="0"/>
              <a:t> – initialize class/component</a:t>
            </a:r>
          </a:p>
          <a:p>
            <a:endParaRPr lang="en-US" dirty="0"/>
          </a:p>
          <a:p>
            <a:r>
              <a:rPr lang="en-US" b="1" dirty="0"/>
              <a:t>2. static </a:t>
            </a:r>
            <a:r>
              <a:rPr lang="en-US" b="1" dirty="0" err="1"/>
              <a:t>getDerivedStateFromProps</a:t>
            </a:r>
            <a:r>
              <a:rPr lang="en-US" b="1" dirty="0"/>
              <a:t> </a:t>
            </a:r>
            <a:r>
              <a:rPr lang="en-US" dirty="0"/>
              <a:t>- method exists for </a:t>
            </a:r>
            <a:r>
              <a:rPr lang="en-US" b="1" dirty="0"/>
              <a:t>rare</a:t>
            </a:r>
            <a:r>
              <a:rPr lang="en-US" dirty="0"/>
              <a:t> </a:t>
            </a:r>
            <a:r>
              <a:rPr lang="en-US" b="1" dirty="0"/>
              <a:t>use cases </a:t>
            </a:r>
            <a:r>
              <a:rPr lang="en-US" dirty="0"/>
              <a:t>where the state depends on changes in props over time</a:t>
            </a:r>
          </a:p>
          <a:p>
            <a:pPr lvl="1"/>
            <a:endParaRPr lang="en-US" dirty="0"/>
          </a:p>
          <a:p>
            <a:r>
              <a:rPr lang="en-US" b="1" dirty="0"/>
              <a:t>3. render</a:t>
            </a:r>
            <a:r>
              <a:rPr lang="en-US" dirty="0"/>
              <a:t> – required as this should return the elements of your component</a:t>
            </a:r>
          </a:p>
          <a:p>
            <a:endParaRPr lang="en-US" dirty="0"/>
          </a:p>
          <a:p>
            <a:r>
              <a:rPr lang="en-US" b="1" dirty="0"/>
              <a:t>4. </a:t>
            </a:r>
            <a:r>
              <a:rPr lang="en-US" b="1" dirty="0" err="1"/>
              <a:t>componentDidMount</a:t>
            </a:r>
            <a:r>
              <a:rPr lang="en-US" dirty="0"/>
              <a:t> – called after render and react updates the DOM and Refs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2D3C611-6B78-4E80-A81C-33ECE7ED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22" y="1010653"/>
            <a:ext cx="5960768" cy="4700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1A26B-C42B-DC46-BFDC-29F95CC06110}"/>
              </a:ext>
            </a:extLst>
          </p:cNvPr>
          <p:cNvSpPr txBox="1"/>
          <p:nvPr/>
        </p:nvSpPr>
        <p:spPr>
          <a:xfrm>
            <a:off x="898647" y="927000"/>
            <a:ext cx="473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Rendering Steps: </a:t>
            </a:r>
          </a:p>
        </p:txBody>
      </p:sp>
    </p:spTree>
    <p:extLst>
      <p:ext uri="{BB962C8B-B14F-4D97-AF65-F5344CB8AC3E}">
        <p14:creationId xmlns:p14="http://schemas.microsoft.com/office/powerpoint/2010/main" val="10045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C1F-89A0-4AD2-B2AF-3E5D8ADE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- Unmounting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340C-58F0-40FB-853A-0C026B3291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520377" cy="4265335"/>
          </a:xfrm>
        </p:spPr>
        <p:txBody>
          <a:bodyPr/>
          <a:lstStyle/>
          <a:p>
            <a:r>
              <a:rPr lang="en-US" dirty="0"/>
              <a:t>invoked immediately before a component is unmounted and destroyed</a:t>
            </a:r>
          </a:p>
          <a:p>
            <a:endParaRPr lang="en-US" dirty="0"/>
          </a:p>
          <a:p>
            <a:r>
              <a:rPr lang="en-US" dirty="0"/>
              <a:t>perform any necessary cleanup in this method, such as invalidating timers, canceling network requests, or cleaning up any subscriptions that were created in </a:t>
            </a:r>
            <a:r>
              <a:rPr lang="en-US" dirty="0" err="1"/>
              <a:t>componentDidMount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69F77-653A-484E-ACCE-23E834A0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29" y="1296332"/>
            <a:ext cx="6100785" cy="42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C8B8-E5FA-4DF8-B961-96D1FBB3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0942-7CFD-4150-9F76-699A77C67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377025" cy="4265335"/>
          </a:xfrm>
        </p:spPr>
        <p:txBody>
          <a:bodyPr/>
          <a:lstStyle/>
          <a:p>
            <a:r>
              <a:rPr lang="en-US" dirty="0"/>
              <a:t>To use typescript for state we can use “interface”</a:t>
            </a:r>
          </a:p>
          <a:p>
            <a:r>
              <a:rPr lang="en-US" dirty="0"/>
              <a:t>Interface defines the schema of what properties an object can have</a:t>
            </a:r>
          </a:p>
          <a:p>
            <a:r>
              <a:rPr lang="en-US" dirty="0"/>
              <a:t>To define an optional property, just add a suffix “?”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CC1B-DBAE-41AC-A01E-6D66A0CA7D95}"/>
              </a:ext>
            </a:extLst>
          </p:cNvPr>
          <p:cNvSpPr txBox="1"/>
          <p:nvPr/>
        </p:nvSpPr>
        <p:spPr>
          <a:xfrm>
            <a:off x="6514197" y="1296332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D49A0-4755-4942-A5B7-637D1149F301}"/>
              </a:ext>
            </a:extLst>
          </p:cNvPr>
          <p:cNvSpPr txBox="1"/>
          <p:nvPr/>
        </p:nvSpPr>
        <p:spPr>
          <a:xfrm>
            <a:off x="6514197" y="3244333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interface to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9D32-E18A-4781-AA03-488F3067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75" y="1731846"/>
            <a:ext cx="25146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B20A1-769E-4B79-9E80-815DAE4F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75" y="3736979"/>
            <a:ext cx="4857549" cy="15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0395-CB49-434E-8373-D85F0A15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473958"/>
            <a:ext cx="9905998" cy="831068"/>
          </a:xfrm>
        </p:spPr>
        <p:txBody>
          <a:bodyPr/>
          <a:lstStyle/>
          <a:p>
            <a:r>
              <a:rPr lang="en-US" dirty="0"/>
              <a:t>Let’s Get Started -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5196-8A7F-4356-A919-2E2E42C28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381938"/>
            <a:ext cx="7819841" cy="4094123"/>
          </a:xfrm>
        </p:spPr>
        <p:txBody>
          <a:bodyPr>
            <a:normAutofit/>
          </a:bodyPr>
          <a:lstStyle/>
          <a:p>
            <a:r>
              <a:rPr lang="en-US" dirty="0"/>
              <a:t>We will learn everything that we need to know in ReactJS library excluding hooks</a:t>
            </a:r>
          </a:p>
          <a:p>
            <a:r>
              <a:rPr lang="en-US" dirty="0"/>
              <a:t>Different use cases</a:t>
            </a:r>
          </a:p>
          <a:p>
            <a:r>
              <a:rPr lang="en-US" dirty="0"/>
              <a:t>Issues encountered by most React Developers</a:t>
            </a:r>
          </a:p>
          <a:p>
            <a:r>
              <a:rPr lang="en-US" dirty="0"/>
              <a:t>Learn to code the React Way!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b="1" dirty="0"/>
              <a:t>Create React App </a:t>
            </a:r>
            <a:r>
              <a:rPr lang="en-US" dirty="0"/>
              <a:t>library which is a very powerful tool to get started with ReactJS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98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EB9D11-6248-4100-8801-7F85D87A1EA7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35207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4252-938A-4ED5-A7F0-FB429FF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ADB03F-63D6-4D9E-A63F-9F3D8DE008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3062" y="1443038"/>
            <a:ext cx="8905875" cy="397192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F1A806-B32A-4EDA-B6C6-6B878A5FB629}"/>
              </a:ext>
            </a:extLst>
          </p:cNvPr>
          <p:cNvSpPr/>
          <p:nvPr/>
        </p:nvSpPr>
        <p:spPr>
          <a:xfrm>
            <a:off x="4179682" y="1173018"/>
            <a:ext cx="3693783" cy="442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DB0B-FF13-41A0-925C-EA13F6C3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- 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FDD6-8669-442A-9BE5-E6CA495002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359703"/>
            <a:ext cx="8363049" cy="4729083"/>
          </a:xfrm>
        </p:spPr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err="1"/>
              <a:t>getDerivedStateFromProps</a:t>
            </a:r>
            <a:r>
              <a:rPr lang="en-US" b="1" dirty="0"/>
              <a:t>() </a:t>
            </a:r>
            <a:r>
              <a:rPr lang="en-US" dirty="0"/>
              <a:t>– same with mounting, set the state depending on Props, called </a:t>
            </a:r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 err="1"/>
              <a:t>shouldComponentUpdate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shouldComponentUpdate</a:t>
            </a:r>
            <a:r>
              <a:rPr lang="en-US" b="1" dirty="0"/>
              <a:t>(</a:t>
            </a:r>
            <a:r>
              <a:rPr lang="en-US" b="1" dirty="0" err="1"/>
              <a:t>nextProps</a:t>
            </a:r>
            <a:r>
              <a:rPr lang="en-US" b="1" dirty="0"/>
              <a:t>, </a:t>
            </a:r>
            <a:r>
              <a:rPr lang="en-US" b="1" dirty="0" err="1"/>
              <a:t>nextState</a:t>
            </a:r>
            <a:r>
              <a:rPr lang="en-US" b="1" dirty="0"/>
              <a:t>)</a:t>
            </a:r>
            <a:r>
              <a:rPr lang="en-US" dirty="0"/>
              <a:t> – let react know if the component is affected by new state or props</a:t>
            </a:r>
          </a:p>
          <a:p>
            <a:pPr lvl="1"/>
            <a:r>
              <a:rPr lang="en-US" dirty="0"/>
              <a:t>Invoke before render() method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is to always </a:t>
            </a:r>
            <a:r>
              <a:rPr lang="en-US" b="1" dirty="0" err="1"/>
              <a:t>rerender</a:t>
            </a:r>
            <a:r>
              <a:rPr lang="en-US" b="1" dirty="0"/>
              <a:t> (true)</a:t>
            </a:r>
          </a:p>
          <a:p>
            <a:pPr lvl="1"/>
            <a:r>
              <a:rPr lang="en-US" dirty="0"/>
              <a:t>Can compare current to new props/state</a:t>
            </a:r>
          </a:p>
          <a:p>
            <a:pPr lvl="1"/>
            <a:endParaRPr lang="en-US" dirty="0"/>
          </a:p>
          <a:p>
            <a:r>
              <a:rPr lang="en-US" b="1" dirty="0"/>
              <a:t>render() </a:t>
            </a:r>
            <a:r>
              <a:rPr lang="en-US" dirty="0"/>
              <a:t>– render component</a:t>
            </a:r>
          </a:p>
        </p:txBody>
      </p:sp>
    </p:spTree>
    <p:extLst>
      <p:ext uri="{BB962C8B-B14F-4D97-AF65-F5344CB8AC3E}">
        <p14:creationId xmlns:p14="http://schemas.microsoft.com/office/powerpoint/2010/main" val="250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3158-51DB-4CC4-870E-6F05E87EA9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699562"/>
            <a:ext cx="6853785" cy="5330045"/>
          </a:xfrm>
        </p:spPr>
        <p:txBody>
          <a:bodyPr/>
          <a:lstStyle/>
          <a:p>
            <a:r>
              <a:rPr lang="en-US" b="1" dirty="0" err="1"/>
              <a:t>getSnapshotBeforeUpdate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prevState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invoked</a:t>
            </a:r>
            <a:r>
              <a:rPr lang="en-US" dirty="0"/>
              <a:t> right </a:t>
            </a:r>
            <a:r>
              <a:rPr lang="en-US" b="1" dirty="0"/>
              <a:t>before</a:t>
            </a:r>
            <a:r>
              <a:rPr lang="en-US" dirty="0"/>
              <a:t> the most </a:t>
            </a:r>
            <a:r>
              <a:rPr lang="en-US" b="1" dirty="0"/>
              <a:t>recently rendered output </a:t>
            </a:r>
            <a:r>
              <a:rPr lang="en-US" dirty="0"/>
              <a:t>is </a:t>
            </a:r>
            <a:r>
              <a:rPr lang="en-US" b="1" dirty="0"/>
              <a:t>committed</a:t>
            </a:r>
            <a:r>
              <a:rPr lang="en-US" dirty="0"/>
              <a:t> to the </a:t>
            </a:r>
            <a:r>
              <a:rPr lang="en-US" b="1" dirty="0"/>
              <a:t>DOM</a:t>
            </a:r>
          </a:p>
          <a:p>
            <a:pPr lvl="1"/>
            <a:r>
              <a:rPr lang="en-US" dirty="0"/>
              <a:t>enables your component to </a:t>
            </a:r>
            <a:r>
              <a:rPr lang="en-US" b="1" dirty="0"/>
              <a:t>capture</a:t>
            </a:r>
            <a:r>
              <a:rPr lang="en-US" dirty="0"/>
              <a:t> some </a:t>
            </a:r>
            <a:r>
              <a:rPr lang="en-US" b="1" dirty="0"/>
              <a:t>information</a:t>
            </a:r>
            <a:r>
              <a:rPr lang="en-US" dirty="0"/>
              <a:t> from the </a:t>
            </a:r>
            <a:r>
              <a:rPr lang="en-US" b="1" dirty="0"/>
              <a:t>DOM</a:t>
            </a:r>
            <a:r>
              <a:rPr lang="en-US" dirty="0"/>
              <a:t> (e.g. scroll position) </a:t>
            </a:r>
            <a:r>
              <a:rPr lang="en-US" b="1" dirty="0"/>
              <a:t>before</a:t>
            </a:r>
            <a:r>
              <a:rPr lang="en-US" dirty="0"/>
              <a:t> it is potentially </a:t>
            </a:r>
            <a:r>
              <a:rPr lang="en-US" b="1" dirty="0"/>
              <a:t>changed</a:t>
            </a:r>
          </a:p>
          <a:p>
            <a:pPr lvl="1"/>
            <a:r>
              <a:rPr lang="en-US" b="1" dirty="0"/>
              <a:t>value returned </a:t>
            </a:r>
            <a:r>
              <a:rPr lang="en-US" dirty="0"/>
              <a:t>by the function will be </a:t>
            </a:r>
            <a:r>
              <a:rPr lang="en-US" b="1" dirty="0"/>
              <a:t>passed</a:t>
            </a:r>
            <a:r>
              <a:rPr lang="en-US" dirty="0"/>
              <a:t> to </a:t>
            </a:r>
            <a:r>
              <a:rPr lang="en-US" b="1" dirty="0" err="1"/>
              <a:t>componentDidUpdate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 err="1"/>
              <a:t>componentDidUpdate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prevState</a:t>
            </a:r>
            <a:r>
              <a:rPr lang="en-US" b="1" dirty="0"/>
              <a:t>, snapshot)</a:t>
            </a:r>
          </a:p>
          <a:p>
            <a:pPr lvl="1"/>
            <a:r>
              <a:rPr lang="en-US" dirty="0"/>
              <a:t>invoked immediately after updating occurs</a:t>
            </a:r>
          </a:p>
          <a:p>
            <a:pPr lvl="1"/>
            <a:r>
              <a:rPr lang="en-US" dirty="0"/>
              <a:t>may call </a:t>
            </a:r>
            <a:r>
              <a:rPr lang="en-US" b="1" dirty="0" err="1"/>
              <a:t>setState</a:t>
            </a:r>
            <a:r>
              <a:rPr lang="en-US" dirty="0"/>
              <a:t> but make sure it is </a:t>
            </a:r>
            <a:r>
              <a:rPr lang="en-US" b="1" dirty="0"/>
              <a:t>wrap</a:t>
            </a:r>
            <a:r>
              <a:rPr lang="en-US" dirty="0"/>
              <a:t> in a </a:t>
            </a:r>
            <a:r>
              <a:rPr lang="en-US" b="1" dirty="0"/>
              <a:t>condition</a:t>
            </a:r>
          </a:p>
          <a:p>
            <a:pPr lvl="1"/>
            <a:r>
              <a:rPr lang="en-US" b="1" dirty="0"/>
              <a:t>mostly used </a:t>
            </a:r>
            <a:r>
              <a:rPr lang="en-US" dirty="0"/>
              <a:t>if you want to </a:t>
            </a:r>
            <a:r>
              <a:rPr lang="en-US" b="1" dirty="0"/>
              <a:t>do</a:t>
            </a:r>
            <a:r>
              <a:rPr lang="en-US" dirty="0"/>
              <a:t> something when a property in </a:t>
            </a:r>
            <a:r>
              <a:rPr lang="en-US" b="1" dirty="0"/>
              <a:t>previous</a:t>
            </a:r>
            <a:r>
              <a:rPr lang="en-US" dirty="0"/>
              <a:t> and </a:t>
            </a:r>
            <a:r>
              <a:rPr lang="en-US" b="1" dirty="0"/>
              <a:t>current</a:t>
            </a:r>
            <a:r>
              <a:rPr lang="en-US" dirty="0"/>
              <a:t> props are </a:t>
            </a:r>
            <a:r>
              <a:rPr lang="en-US" b="1" dirty="0"/>
              <a:t>not equal </a:t>
            </a:r>
            <a:r>
              <a:rPr lang="en-US" dirty="0"/>
              <a:t>(e.g. </a:t>
            </a:r>
            <a:r>
              <a:rPr lang="en-US" dirty="0" err="1"/>
              <a:t>userID</a:t>
            </a:r>
            <a:r>
              <a:rPr lang="en-US" dirty="0"/>
              <a:t> has changed)</a:t>
            </a:r>
          </a:p>
        </p:txBody>
      </p:sp>
    </p:spTree>
    <p:extLst>
      <p:ext uri="{BB962C8B-B14F-4D97-AF65-F5344CB8AC3E}">
        <p14:creationId xmlns:p14="http://schemas.microsoft.com/office/powerpoint/2010/main" val="3134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6626-9C96-4044-928D-5D567118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2D6-63B2-4AF1-B041-5A39BC4F1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030130" cy="4265335"/>
          </a:xfrm>
        </p:spPr>
        <p:txBody>
          <a:bodyPr/>
          <a:lstStyle/>
          <a:p>
            <a:r>
              <a:rPr lang="en-US" dirty="0"/>
              <a:t>called when there is an </a:t>
            </a:r>
            <a:r>
              <a:rPr lang="en-US" b="1" dirty="0"/>
              <a:t>error</a:t>
            </a:r>
            <a:r>
              <a:rPr lang="en-US" dirty="0"/>
              <a:t> during rendering, in a </a:t>
            </a:r>
            <a:r>
              <a:rPr lang="en-US" b="1" dirty="0"/>
              <a:t>lifecycle method</a:t>
            </a:r>
            <a:r>
              <a:rPr lang="en-US" dirty="0"/>
              <a:t>, or in the </a:t>
            </a:r>
            <a:r>
              <a:rPr lang="en-US" b="1" dirty="0"/>
              <a:t>constructor of any child component</a:t>
            </a:r>
          </a:p>
          <a:p>
            <a:endParaRPr lang="en-US" dirty="0"/>
          </a:p>
          <a:p>
            <a:r>
              <a:rPr lang="en-US" b="1" dirty="0"/>
              <a:t>static </a:t>
            </a:r>
            <a:r>
              <a:rPr lang="en-US" b="1" dirty="0" err="1"/>
              <a:t>getDerivedStateFromError</a:t>
            </a:r>
            <a:r>
              <a:rPr lang="en-US" b="1" dirty="0"/>
              <a:t>(error)</a:t>
            </a:r>
          </a:p>
          <a:p>
            <a:pPr lvl="1"/>
            <a:r>
              <a:rPr lang="en-US" dirty="0"/>
              <a:t>invoked after an error has been thrown by a </a:t>
            </a:r>
            <a:r>
              <a:rPr lang="en-US" b="1" dirty="0"/>
              <a:t>descendant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receives the error that was thrown as a parameter and should return a value to update state</a:t>
            </a:r>
          </a:p>
          <a:p>
            <a:pPr lvl="1"/>
            <a:r>
              <a:rPr lang="en-US" dirty="0"/>
              <a:t>is called during the </a:t>
            </a:r>
            <a:r>
              <a:rPr lang="en-US" b="1" dirty="0"/>
              <a:t>“render” phase</a:t>
            </a:r>
            <a:r>
              <a:rPr lang="en-US" dirty="0"/>
              <a:t>, so </a:t>
            </a:r>
            <a:r>
              <a:rPr lang="en-US" b="1" dirty="0"/>
              <a:t>side-effects</a:t>
            </a:r>
            <a:r>
              <a:rPr lang="en-US" dirty="0"/>
              <a:t> are </a:t>
            </a:r>
            <a:r>
              <a:rPr lang="en-US" b="1" dirty="0"/>
              <a:t>not permitted</a:t>
            </a:r>
            <a:r>
              <a:rPr lang="en-US" dirty="0"/>
              <a:t>. For those use cases, use </a:t>
            </a:r>
            <a:r>
              <a:rPr lang="en-US" b="1" dirty="0" err="1"/>
              <a:t>componentDidCatch</a:t>
            </a:r>
            <a:r>
              <a:rPr lang="en-US" b="1" dirty="0"/>
              <a:t>() </a:t>
            </a:r>
            <a:r>
              <a:rPr lang="en-US" dirty="0"/>
              <a:t>instead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access </a:t>
            </a:r>
            <a:r>
              <a:rPr lang="en-US" b="1" dirty="0"/>
              <a:t>component (this object)</a:t>
            </a:r>
            <a:r>
              <a:rPr lang="en-US" dirty="0"/>
              <a:t>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D31FD-BECC-42A9-9B53-C8F7BBF2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70" y="2081462"/>
            <a:ext cx="6030130" cy="12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68BE-06A4-46DB-8B21-95C6902E87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608268"/>
            <a:ext cx="5197354" cy="4896239"/>
          </a:xfrm>
        </p:spPr>
        <p:txBody>
          <a:bodyPr>
            <a:normAutofit/>
          </a:bodyPr>
          <a:lstStyle/>
          <a:p>
            <a:r>
              <a:rPr lang="en-US" b="1" dirty="0" err="1"/>
              <a:t>componentDidCatch</a:t>
            </a:r>
            <a:r>
              <a:rPr lang="en-US" b="1" dirty="0"/>
              <a:t>(error, info)</a:t>
            </a:r>
          </a:p>
          <a:p>
            <a:pPr lvl="1"/>
            <a:r>
              <a:rPr lang="en-US" dirty="0"/>
              <a:t>invoked after an error has been thrown by a </a:t>
            </a:r>
            <a:r>
              <a:rPr lang="en-US" b="1" dirty="0"/>
              <a:t>descendant</a:t>
            </a:r>
            <a:r>
              <a:rPr lang="en-US" dirty="0"/>
              <a:t> component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b="1" dirty="0"/>
              <a:t>error</a:t>
            </a:r>
            <a:r>
              <a:rPr lang="en-US" dirty="0"/>
              <a:t> – error that was thrown (</a:t>
            </a:r>
            <a:r>
              <a:rPr lang="en-US" b="1" dirty="0"/>
              <a:t>same</a:t>
            </a:r>
            <a:r>
              <a:rPr lang="en-US" dirty="0"/>
              <a:t> with </a:t>
            </a:r>
            <a:r>
              <a:rPr lang="en-US" b="1" dirty="0" err="1"/>
              <a:t>getDerivedStateFromError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info</a:t>
            </a:r>
            <a:r>
              <a:rPr lang="en-US" dirty="0"/>
              <a:t> - An object with a </a:t>
            </a:r>
            <a:r>
              <a:rPr lang="en-US" b="1" dirty="0" err="1"/>
              <a:t>componentStack</a:t>
            </a:r>
            <a:r>
              <a:rPr lang="en-US" dirty="0"/>
              <a:t> key containing information about which component threw the error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called during the </a:t>
            </a:r>
            <a:r>
              <a:rPr lang="en-US" b="1" dirty="0"/>
              <a:t>“commit” </a:t>
            </a:r>
            <a:r>
              <a:rPr lang="en-US" dirty="0"/>
              <a:t>phase, so </a:t>
            </a:r>
            <a:r>
              <a:rPr lang="en-US" b="1" dirty="0"/>
              <a:t>side-effects</a:t>
            </a:r>
            <a:r>
              <a:rPr lang="en-US" dirty="0"/>
              <a:t> are </a:t>
            </a:r>
            <a:r>
              <a:rPr lang="en-US" b="1" dirty="0"/>
              <a:t>permitted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should be </a:t>
            </a:r>
            <a:r>
              <a:rPr lang="en-US" b="1" dirty="0"/>
              <a:t>used</a:t>
            </a:r>
            <a:r>
              <a:rPr lang="en-US" dirty="0"/>
              <a:t> for things like </a:t>
            </a:r>
            <a:r>
              <a:rPr lang="en-US" b="1" dirty="0"/>
              <a:t>logging errors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8CAA9-11A7-4E41-8E2A-25F3C449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135" y="890337"/>
            <a:ext cx="6134865" cy="313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A4A35-DCC2-4443-9D54-17C6CA98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13" y="4873260"/>
            <a:ext cx="8799425" cy="1319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2841E-5E92-4388-8597-B019304F5D28}"/>
              </a:ext>
            </a:extLst>
          </p:cNvPr>
          <p:cNvSpPr txBox="1"/>
          <p:nvPr/>
        </p:nvSpPr>
        <p:spPr>
          <a:xfrm>
            <a:off x="6793117" y="42360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5E8F3-3AF2-44FC-90DB-041CD068CE4B}"/>
              </a:ext>
            </a:extLst>
          </p:cNvPr>
          <p:cNvSpPr txBox="1"/>
          <p:nvPr/>
        </p:nvSpPr>
        <p:spPr>
          <a:xfrm>
            <a:off x="6793117" y="4025373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38134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2D200-1ECF-4370-81E9-3659ACC7DD04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223983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21E8-7628-412F-B5B3-849CCA71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45"/>
            <a:ext cx="9905998" cy="946268"/>
          </a:xfrm>
        </p:spPr>
        <p:txBody>
          <a:bodyPr/>
          <a:lstStyle/>
          <a:p>
            <a:r>
              <a:rPr lang="en-US" dirty="0"/>
              <a:t>Extras – Lifecycle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D7407B-C60C-4173-9255-C38023C6E5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0408" y="2117293"/>
            <a:ext cx="8905875" cy="39719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34FCC-E967-4EAF-9714-1AA41A30A3BB}"/>
              </a:ext>
            </a:extLst>
          </p:cNvPr>
          <p:cNvSpPr txBox="1"/>
          <p:nvPr/>
        </p:nvSpPr>
        <p:spPr>
          <a:xfrm>
            <a:off x="267854" y="1460489"/>
            <a:ext cx="31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UNSAFE_componentWillMount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384A7-5714-475B-B8EB-5F5352E64194}"/>
              </a:ext>
            </a:extLst>
          </p:cNvPr>
          <p:cNvSpPr txBox="1"/>
          <p:nvPr/>
        </p:nvSpPr>
        <p:spPr>
          <a:xfrm>
            <a:off x="2476624" y="1164899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UNSAFE_componentWillReceiveProps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F267-AF9F-4B23-8EDF-4F1FDD65DB8A}"/>
              </a:ext>
            </a:extLst>
          </p:cNvPr>
          <p:cNvSpPr txBox="1"/>
          <p:nvPr/>
        </p:nvSpPr>
        <p:spPr>
          <a:xfrm>
            <a:off x="5689104" y="1469726"/>
            <a:ext cx="324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UNSAFE_componentWillUpdate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9E519-9C29-43BA-9EED-FB82B0ED954D}"/>
              </a:ext>
            </a:extLst>
          </p:cNvPr>
          <p:cNvCxnSpPr/>
          <p:nvPr/>
        </p:nvCxnSpPr>
        <p:spPr>
          <a:xfrm>
            <a:off x="1403927" y="1829821"/>
            <a:ext cx="683491" cy="18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B4669-6911-440C-BCA0-E744D30BAAF0}"/>
              </a:ext>
            </a:extLst>
          </p:cNvPr>
          <p:cNvCxnSpPr>
            <a:cxnSpLocks/>
          </p:cNvCxnSpPr>
          <p:nvPr/>
        </p:nvCxnSpPr>
        <p:spPr>
          <a:xfrm>
            <a:off x="3546764" y="1829821"/>
            <a:ext cx="1669225" cy="19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56F8E-4EFD-4ACE-9632-50EAA251C15E}"/>
              </a:ext>
            </a:extLst>
          </p:cNvPr>
          <p:cNvCxnSpPr>
            <a:cxnSpLocks/>
          </p:cNvCxnSpPr>
          <p:nvPr/>
        </p:nvCxnSpPr>
        <p:spPr>
          <a:xfrm flipH="1">
            <a:off x="5791199" y="1839058"/>
            <a:ext cx="1302328" cy="188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25D-A2B8-49AE-8F64-27511E75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8AF-A783-4782-8FF6-A54BAAA88D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8572613" cy="4613580"/>
          </a:xfrm>
        </p:spPr>
        <p:txBody>
          <a:bodyPr/>
          <a:lstStyle/>
          <a:p>
            <a:r>
              <a:rPr lang="en-US" dirty="0"/>
              <a:t>In future versions of react they will fire more than once</a:t>
            </a:r>
          </a:p>
          <a:p>
            <a:endParaRPr lang="en-US" dirty="0"/>
          </a:p>
          <a:p>
            <a:r>
              <a:rPr lang="en-US" dirty="0"/>
              <a:t>Also a lot of people misuse this lifecycle</a:t>
            </a:r>
          </a:p>
          <a:p>
            <a:endParaRPr lang="en-US" dirty="0"/>
          </a:p>
          <a:p>
            <a:r>
              <a:rPr lang="en-US" dirty="0"/>
              <a:t>In future versions it will produce some bugs so they want you to avoid using this </a:t>
            </a:r>
          </a:p>
          <a:p>
            <a:endParaRPr lang="en-US" dirty="0"/>
          </a:p>
          <a:p>
            <a:r>
              <a:rPr lang="en-US" dirty="0"/>
              <a:t>Just use </a:t>
            </a:r>
            <a:r>
              <a:rPr lang="en-US" dirty="0" err="1"/>
              <a:t>componentDidMount</a:t>
            </a:r>
            <a:r>
              <a:rPr lang="en-US" dirty="0"/>
              <a:t> or </a:t>
            </a:r>
            <a:r>
              <a:rPr lang="en-US" dirty="0" err="1"/>
              <a:t>componentDidUpdate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DO NOT USE THEM IN  YOUR NEW CODES! IF YOU CAN, REFACTOR EXISTING CODE!</a:t>
            </a:r>
          </a:p>
        </p:txBody>
      </p:sp>
    </p:spTree>
    <p:extLst>
      <p:ext uri="{BB962C8B-B14F-4D97-AF65-F5344CB8AC3E}">
        <p14:creationId xmlns:p14="http://schemas.microsoft.com/office/powerpoint/2010/main" val="32574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2D200-1ECF-4370-81E9-3659ACC7DD04}"/>
              </a:ext>
            </a:extLst>
          </p:cNvPr>
          <p:cNvSpPr txBox="1">
            <a:spLocks/>
          </p:cNvSpPr>
          <p:nvPr/>
        </p:nvSpPr>
        <p:spPr>
          <a:xfrm>
            <a:off x="1074836" y="2955866"/>
            <a:ext cx="10042327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No Hands On</a:t>
            </a:r>
          </a:p>
        </p:txBody>
      </p:sp>
    </p:spTree>
    <p:extLst>
      <p:ext uri="{BB962C8B-B14F-4D97-AF65-F5344CB8AC3E}">
        <p14:creationId xmlns:p14="http://schemas.microsoft.com/office/powerpoint/2010/main" val="38077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63F5-C7D1-40E4-AC95-57B542A2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93" y="755873"/>
            <a:ext cx="8342014" cy="946268"/>
          </a:xfrm>
        </p:spPr>
        <p:txBody>
          <a:bodyPr/>
          <a:lstStyle/>
          <a:p>
            <a:r>
              <a:rPr lang="en-US" dirty="0"/>
              <a:t>SETUP ENVIRONMENT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D7F9A-11D4-4843-8905-C939E1392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590167"/>
            <a:ext cx="10394707" cy="4094123"/>
          </a:xfrm>
        </p:spPr>
        <p:txBody>
          <a:bodyPr>
            <a:normAutofit/>
          </a:bodyPr>
          <a:lstStyle/>
          <a:p>
            <a:r>
              <a:rPr lang="en-US" dirty="0"/>
              <a:t>NodeJS - https://nodejs.org/en/</a:t>
            </a:r>
          </a:p>
          <a:p>
            <a:r>
              <a:rPr lang="en-US" dirty="0"/>
              <a:t>Create react app - https://create-react-app.dev/docs/adding-typescript/</a:t>
            </a:r>
          </a:p>
        </p:txBody>
      </p:sp>
    </p:spTree>
    <p:extLst>
      <p:ext uri="{BB962C8B-B14F-4D97-AF65-F5344CB8AC3E}">
        <p14:creationId xmlns:p14="http://schemas.microsoft.com/office/powerpoint/2010/main" val="19537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AF7-4BA8-4A9B-8833-B9193F83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75B2-09FB-499E-9FEF-B7D4EE230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482903" cy="4265335"/>
          </a:xfrm>
        </p:spPr>
        <p:txBody>
          <a:bodyPr/>
          <a:lstStyle/>
          <a:p>
            <a:r>
              <a:rPr lang="en-US" dirty="0"/>
              <a:t>In some cases, we do not want to </a:t>
            </a:r>
            <a:r>
              <a:rPr lang="en-US" dirty="0" err="1"/>
              <a:t>rerender</a:t>
            </a:r>
            <a:r>
              <a:rPr lang="en-US" dirty="0"/>
              <a:t> our component for performance and efficiency</a:t>
            </a:r>
          </a:p>
          <a:p>
            <a:endParaRPr lang="en-US" dirty="0"/>
          </a:p>
          <a:p>
            <a:r>
              <a:rPr lang="en-US" b="1" dirty="0" err="1"/>
              <a:t>shouldComponentUpdate</a:t>
            </a:r>
            <a:r>
              <a:rPr lang="en-US" dirty="0"/>
              <a:t> is available for class component, how about in functional component?</a:t>
            </a:r>
          </a:p>
        </p:txBody>
      </p:sp>
    </p:spTree>
    <p:extLst>
      <p:ext uri="{BB962C8B-B14F-4D97-AF65-F5344CB8AC3E}">
        <p14:creationId xmlns:p14="http://schemas.microsoft.com/office/powerpoint/2010/main" val="40812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A42C-FCF2-47CA-BCCC-8D030708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ABA6-C830-4BC0-9BB7-F0E763FA52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619711" cy="4652081"/>
          </a:xfrm>
        </p:spPr>
        <p:txBody>
          <a:bodyPr>
            <a:normAutofit/>
          </a:bodyPr>
          <a:lstStyle/>
          <a:p>
            <a:r>
              <a:rPr lang="en-US" dirty="0"/>
              <a:t>is similar to </a:t>
            </a:r>
            <a:r>
              <a:rPr lang="en-US" dirty="0" err="1"/>
              <a:t>React.Component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difference is it implements </a:t>
            </a:r>
            <a:r>
              <a:rPr lang="en-US" b="1" dirty="0" err="1"/>
              <a:t>shouldComponentUpdate</a:t>
            </a:r>
            <a:r>
              <a:rPr lang="en-US" b="1" dirty="0"/>
              <a:t>() </a:t>
            </a:r>
            <a:r>
              <a:rPr lang="en-US" dirty="0"/>
              <a:t>with a shallow prop and state comparison</a:t>
            </a:r>
          </a:p>
          <a:p>
            <a:endParaRPr lang="en-US" dirty="0"/>
          </a:p>
          <a:p>
            <a:r>
              <a:rPr lang="en-US" dirty="0"/>
              <a:t>if you have a </a:t>
            </a:r>
            <a:r>
              <a:rPr lang="en-US" b="1" dirty="0"/>
              <a:t>nested data structure </a:t>
            </a:r>
            <a:r>
              <a:rPr lang="en-US" dirty="0"/>
              <a:t>and it didn’t </a:t>
            </a:r>
            <a:r>
              <a:rPr lang="en-US" dirty="0" err="1"/>
              <a:t>rerenders</a:t>
            </a:r>
            <a:r>
              <a:rPr lang="en-US" dirty="0"/>
              <a:t>, use </a:t>
            </a:r>
            <a:r>
              <a:rPr lang="en-US" b="1" dirty="0" err="1"/>
              <a:t>this.forceUpdate</a:t>
            </a:r>
            <a:r>
              <a:rPr lang="en-US" b="1" dirty="0"/>
              <a:t>() </a:t>
            </a:r>
            <a:r>
              <a:rPr lang="en-US" dirty="0"/>
              <a:t>to trigger a force update</a:t>
            </a:r>
          </a:p>
          <a:p>
            <a:endParaRPr lang="en-US" dirty="0"/>
          </a:p>
          <a:p>
            <a:r>
              <a:rPr lang="en-US" b="1" dirty="0"/>
              <a:t>better to use deep cloning </a:t>
            </a:r>
            <a:r>
              <a:rPr lang="en-US" dirty="0"/>
              <a:t>before you </a:t>
            </a:r>
            <a:r>
              <a:rPr lang="en-US" b="1" dirty="0"/>
              <a:t>update</a:t>
            </a:r>
            <a:r>
              <a:rPr lang="en-US" dirty="0"/>
              <a:t> your </a:t>
            </a:r>
            <a:r>
              <a:rPr lang="en-US" b="1" dirty="0"/>
              <a:t>state</a:t>
            </a:r>
            <a:r>
              <a:rPr lang="en-US" dirty="0"/>
              <a:t> to </a:t>
            </a:r>
            <a:r>
              <a:rPr lang="en-US" b="1" dirty="0"/>
              <a:t>prevent issues </a:t>
            </a:r>
            <a:r>
              <a:rPr lang="en-US" dirty="0"/>
              <a:t>as this only do shallow comparison</a:t>
            </a:r>
          </a:p>
          <a:p>
            <a:endParaRPr lang="en-US" dirty="0"/>
          </a:p>
          <a:p>
            <a:r>
              <a:rPr lang="en-US" b="1" dirty="0"/>
              <a:t>performance boost </a:t>
            </a:r>
            <a:r>
              <a:rPr lang="en-US" dirty="0"/>
              <a:t>in some cases</a:t>
            </a:r>
          </a:p>
        </p:txBody>
      </p:sp>
    </p:spTree>
    <p:extLst>
      <p:ext uri="{BB962C8B-B14F-4D97-AF65-F5344CB8AC3E}">
        <p14:creationId xmlns:p14="http://schemas.microsoft.com/office/powerpoint/2010/main" val="40518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9D9-2E3F-4D0B-86BA-321C995E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CC5-8BF8-4CEB-8F8F-95E22CF53C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1"/>
            <a:ext cx="7901322" cy="4632831"/>
          </a:xfrm>
        </p:spPr>
        <p:txBody>
          <a:bodyPr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higher order component </a:t>
            </a:r>
            <a:r>
              <a:rPr lang="en-US" dirty="0"/>
              <a:t>for </a:t>
            </a:r>
            <a:r>
              <a:rPr lang="en-US" b="1" dirty="0"/>
              <a:t>functional component</a:t>
            </a:r>
          </a:p>
          <a:p>
            <a:r>
              <a:rPr lang="en-US" dirty="0"/>
              <a:t>if component </a:t>
            </a:r>
            <a:r>
              <a:rPr lang="en-US" b="1" dirty="0"/>
              <a:t>renders</a:t>
            </a:r>
            <a:r>
              <a:rPr lang="en-US" dirty="0"/>
              <a:t> </a:t>
            </a:r>
            <a:r>
              <a:rPr lang="en-US" b="1" dirty="0"/>
              <a:t>same result</a:t>
            </a:r>
            <a:r>
              <a:rPr lang="en-US" dirty="0"/>
              <a:t> given the </a:t>
            </a:r>
            <a:r>
              <a:rPr lang="en-US" b="1" dirty="0"/>
              <a:t>same props</a:t>
            </a:r>
            <a:r>
              <a:rPr lang="en-US" dirty="0"/>
              <a:t>, you can </a:t>
            </a:r>
            <a:r>
              <a:rPr lang="en-US" b="1" dirty="0"/>
              <a:t>wrap</a:t>
            </a:r>
            <a:r>
              <a:rPr lang="en-US" dirty="0"/>
              <a:t> it with this so it will </a:t>
            </a:r>
            <a:r>
              <a:rPr lang="en-US" b="1" dirty="0"/>
              <a:t>not </a:t>
            </a:r>
            <a:r>
              <a:rPr lang="en-US" b="1" dirty="0" err="1"/>
              <a:t>rerender</a:t>
            </a:r>
            <a:endParaRPr lang="en-US" b="1" dirty="0"/>
          </a:p>
          <a:p>
            <a:r>
              <a:rPr lang="en-US" b="1" dirty="0"/>
              <a:t>performance boost </a:t>
            </a:r>
            <a:r>
              <a:rPr lang="en-US" dirty="0"/>
              <a:t>with some cases by </a:t>
            </a:r>
            <a:r>
              <a:rPr lang="en-US" b="1" dirty="0" err="1"/>
              <a:t>memoizing</a:t>
            </a:r>
            <a:r>
              <a:rPr lang="en-US" dirty="0"/>
              <a:t> the result</a:t>
            </a:r>
          </a:p>
          <a:p>
            <a:r>
              <a:rPr lang="en-US" dirty="0"/>
              <a:t>this only do </a:t>
            </a:r>
            <a:r>
              <a:rPr lang="en-US" b="1" dirty="0"/>
              <a:t>shallow checks for prop</a:t>
            </a:r>
            <a:r>
              <a:rPr lang="en-US" dirty="0"/>
              <a:t> changes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React.Memo</a:t>
            </a:r>
            <a:r>
              <a:rPr lang="en-US" b="1" dirty="0"/>
              <a:t>(Component, </a:t>
            </a:r>
            <a:r>
              <a:rPr lang="en-US" b="1" dirty="0" err="1"/>
              <a:t>compareFunction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Component</a:t>
            </a:r>
            <a:r>
              <a:rPr lang="en-US" dirty="0"/>
              <a:t> – component to </a:t>
            </a:r>
            <a:r>
              <a:rPr lang="en-US" dirty="0" err="1"/>
              <a:t>memoize</a:t>
            </a:r>
            <a:r>
              <a:rPr lang="en-US" dirty="0"/>
              <a:t> result</a:t>
            </a:r>
          </a:p>
          <a:p>
            <a:pPr lvl="1"/>
            <a:r>
              <a:rPr lang="en-US" b="1" dirty="0" err="1"/>
              <a:t>compareFunction</a:t>
            </a:r>
            <a:r>
              <a:rPr lang="en-US" b="1" dirty="0"/>
              <a:t>(</a:t>
            </a:r>
            <a:r>
              <a:rPr lang="en-US" b="1" dirty="0" err="1"/>
              <a:t>prevProps</a:t>
            </a:r>
            <a:r>
              <a:rPr lang="en-US" b="1" dirty="0"/>
              <a:t>, </a:t>
            </a:r>
            <a:r>
              <a:rPr lang="en-US" b="1" dirty="0" err="1"/>
              <a:t>nextProps</a:t>
            </a:r>
            <a:r>
              <a:rPr lang="en-US" b="1" dirty="0"/>
              <a:t>) </a:t>
            </a:r>
            <a:r>
              <a:rPr lang="en-US" dirty="0"/>
              <a:t>– used if you want to do your </a:t>
            </a:r>
            <a:r>
              <a:rPr lang="en-US" b="1" dirty="0"/>
              <a:t>own comparison</a:t>
            </a:r>
          </a:p>
          <a:p>
            <a:pPr lvl="1"/>
            <a:r>
              <a:rPr lang="en-US" dirty="0"/>
              <a:t>Return </a:t>
            </a:r>
            <a:r>
              <a:rPr lang="en-US" b="1" dirty="0"/>
              <a:t>true</a:t>
            </a:r>
            <a:r>
              <a:rPr lang="en-US" dirty="0"/>
              <a:t> if will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 err="1"/>
              <a:t>rerender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if </a:t>
            </a:r>
            <a:r>
              <a:rPr lang="en-US" b="1" dirty="0"/>
              <a:t>will </a:t>
            </a:r>
            <a:r>
              <a:rPr lang="en-US" b="1" dirty="0" err="1"/>
              <a:t>rerender</a:t>
            </a:r>
            <a:r>
              <a:rPr lang="en-US" dirty="0"/>
              <a:t>. </a:t>
            </a:r>
            <a:r>
              <a:rPr lang="en-US" b="1" dirty="0"/>
              <a:t>opposite</a:t>
            </a:r>
            <a:r>
              <a:rPr lang="en-US" dirty="0"/>
              <a:t> of </a:t>
            </a:r>
            <a:r>
              <a:rPr lang="en-US" b="1" dirty="0" err="1"/>
              <a:t>shouldComponentUpdate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85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E3C-776E-4895-8C37-113DAD7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E449-B4BA-484A-B1BB-1C001FB94A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might cause your </a:t>
            </a:r>
            <a:r>
              <a:rPr lang="en-US" b="1" dirty="0"/>
              <a:t>component not to </a:t>
            </a:r>
            <a:r>
              <a:rPr lang="en-US" b="1" dirty="0" err="1"/>
              <a:t>rerender</a:t>
            </a:r>
            <a:r>
              <a:rPr lang="en-US" b="1" dirty="0"/>
              <a:t> </a:t>
            </a:r>
            <a:r>
              <a:rPr lang="en-US" dirty="0"/>
              <a:t>when you </a:t>
            </a:r>
            <a:r>
              <a:rPr lang="en-US" b="1" dirty="0"/>
              <a:t>expect it to </a:t>
            </a:r>
            <a:r>
              <a:rPr lang="en-US" b="1" dirty="0" err="1"/>
              <a:t>rerender</a:t>
            </a:r>
            <a:r>
              <a:rPr lang="en-US" dirty="0"/>
              <a:t>, make sure you </a:t>
            </a:r>
            <a:r>
              <a:rPr lang="en-US" b="1" dirty="0"/>
              <a:t>understand how to use it</a:t>
            </a:r>
          </a:p>
          <a:p>
            <a:endParaRPr lang="en-US" b="1" dirty="0"/>
          </a:p>
          <a:p>
            <a:r>
              <a:rPr lang="en-US" dirty="0"/>
              <a:t>Shallow comparison is </a:t>
            </a:r>
            <a:r>
              <a:rPr lang="en-US" b="1" dirty="0"/>
              <a:t>NOT</a:t>
            </a:r>
            <a:r>
              <a:rPr lang="en-US" dirty="0"/>
              <a:t> that </a:t>
            </a:r>
            <a:r>
              <a:rPr lang="en-US" b="1" dirty="0"/>
              <a:t>CHEAP</a:t>
            </a:r>
            <a:r>
              <a:rPr lang="en-US" dirty="0"/>
              <a:t> so </a:t>
            </a:r>
            <a:r>
              <a:rPr lang="en-US" b="1" dirty="0"/>
              <a:t>DO NOT USE THEM EVERYWHERE</a:t>
            </a:r>
          </a:p>
          <a:p>
            <a:endParaRPr lang="en-US" b="1" dirty="0"/>
          </a:p>
          <a:p>
            <a:r>
              <a:rPr lang="en-US" dirty="0"/>
              <a:t>Check </a:t>
            </a:r>
            <a:r>
              <a:rPr lang="en-US" b="1" dirty="0"/>
              <a:t>how big the object is </a:t>
            </a:r>
            <a:r>
              <a:rPr lang="en-US" dirty="0"/>
              <a:t>and </a:t>
            </a:r>
            <a:r>
              <a:rPr lang="en-US" b="1" dirty="0"/>
              <a:t>how often does your component </a:t>
            </a:r>
            <a:r>
              <a:rPr lang="en-US" b="1" dirty="0" err="1"/>
              <a:t>rerenders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As a developer </a:t>
            </a:r>
            <a:r>
              <a:rPr lang="en-US" dirty="0"/>
              <a:t>it will be our job to use it the right way </a:t>
            </a:r>
            <a:r>
              <a:rPr lang="en-US" b="1" dirty="0"/>
              <a:t>because instead of improving performance, we might degrade 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USE IT WISELY!</a:t>
            </a:r>
          </a:p>
        </p:txBody>
      </p:sp>
    </p:spTree>
    <p:extLst>
      <p:ext uri="{BB962C8B-B14F-4D97-AF65-F5344CB8AC3E}">
        <p14:creationId xmlns:p14="http://schemas.microsoft.com/office/powerpoint/2010/main" val="27258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533CA6-2BC8-4E11-B664-7DFF237C8F3B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13946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AE8F-E6EB-43E3-A58B-9CD19922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61A9-3CC1-40F7-AD35-6E316D0CC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368428" cy="4265335"/>
          </a:xfrm>
        </p:spPr>
        <p:txBody>
          <a:bodyPr/>
          <a:lstStyle/>
          <a:p>
            <a:r>
              <a:rPr lang="en-US" dirty="0"/>
              <a:t>How to create reusable logic for your components?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E.g. tracking clicks, tracking mouse pointer, fetching data, etc..</a:t>
            </a:r>
          </a:p>
        </p:txBody>
      </p:sp>
    </p:spTree>
    <p:extLst>
      <p:ext uri="{BB962C8B-B14F-4D97-AF65-F5344CB8AC3E}">
        <p14:creationId xmlns:p14="http://schemas.microsoft.com/office/powerpoint/2010/main" val="3403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790-E53A-4D4E-8C92-FCB463D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RenderProps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72E-A614-473B-BDCD-A648782E40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520260" cy="4265335"/>
          </a:xfrm>
        </p:spPr>
        <p:txBody>
          <a:bodyPr/>
          <a:lstStyle/>
          <a:p>
            <a:r>
              <a:rPr lang="en-US" dirty="0"/>
              <a:t>refers to a technique for </a:t>
            </a:r>
            <a:r>
              <a:rPr lang="en-US" b="1" dirty="0"/>
              <a:t>sharing code </a:t>
            </a:r>
            <a:r>
              <a:rPr lang="en-US" dirty="0"/>
              <a:t>between </a:t>
            </a:r>
            <a:r>
              <a:rPr lang="en-US" b="1" dirty="0"/>
              <a:t>React components </a:t>
            </a:r>
            <a:r>
              <a:rPr lang="en-US" dirty="0"/>
              <a:t>using a </a:t>
            </a:r>
            <a:r>
              <a:rPr lang="en-US" b="1" dirty="0"/>
              <a:t>prop</a:t>
            </a:r>
            <a:r>
              <a:rPr lang="en-US" dirty="0"/>
              <a:t> whose value is a </a:t>
            </a:r>
            <a:r>
              <a:rPr lang="en-US" b="1" dirty="0"/>
              <a:t>function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that </a:t>
            </a:r>
            <a:r>
              <a:rPr lang="en-US" b="1" dirty="0"/>
              <a:t>returns</a:t>
            </a:r>
            <a:r>
              <a:rPr lang="en-US" dirty="0"/>
              <a:t> a </a:t>
            </a:r>
            <a:r>
              <a:rPr lang="en-US" b="1" dirty="0"/>
              <a:t>React Element/Component</a:t>
            </a:r>
          </a:p>
          <a:p>
            <a:endParaRPr lang="en-US" dirty="0"/>
          </a:p>
          <a:p>
            <a:r>
              <a:rPr lang="en-US" dirty="0"/>
              <a:t>render prop can </a:t>
            </a:r>
            <a:r>
              <a:rPr lang="en-US" b="1" dirty="0"/>
              <a:t>negate</a:t>
            </a:r>
            <a:r>
              <a:rPr lang="en-US" dirty="0"/>
              <a:t> the advantage that comes from using </a:t>
            </a:r>
            <a:r>
              <a:rPr lang="en-US" b="1" dirty="0" err="1"/>
              <a:t>React.PureComponent</a:t>
            </a:r>
            <a:r>
              <a:rPr lang="en-US" b="1" dirty="0"/>
              <a:t> </a:t>
            </a:r>
            <a:r>
              <a:rPr lang="en-US" dirty="0"/>
              <a:t>if you create the </a:t>
            </a:r>
            <a:r>
              <a:rPr lang="en-US" b="1" dirty="0"/>
              <a:t>function inside a render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F3558-9352-4A5A-BB5B-0038E93A98AB}"/>
              </a:ext>
            </a:extLst>
          </p:cNvPr>
          <p:cNvSpPr/>
          <p:nvPr/>
        </p:nvSpPr>
        <p:spPr>
          <a:xfrm>
            <a:off x="7681020" y="1296332"/>
            <a:ext cx="3612333" cy="56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Click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F213A-6347-4DE4-83A4-EFA829E37545}"/>
              </a:ext>
            </a:extLst>
          </p:cNvPr>
          <p:cNvSpPr/>
          <p:nvPr/>
        </p:nvSpPr>
        <p:spPr>
          <a:xfrm>
            <a:off x="7681019" y="2295624"/>
            <a:ext cx="3612333" cy="16203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958FA-CC83-4346-AEFA-354C0D59B608}"/>
              </a:ext>
            </a:extLst>
          </p:cNvPr>
          <p:cNvSpPr/>
          <p:nvPr/>
        </p:nvSpPr>
        <p:spPr>
          <a:xfrm>
            <a:off x="8572784" y="3018291"/>
            <a:ext cx="2046083" cy="7652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C623C-A0BF-4DF9-B78F-952D44D2F9AB}"/>
              </a:ext>
            </a:extLst>
          </p:cNvPr>
          <p:cNvSpPr txBox="1"/>
          <p:nvPr/>
        </p:nvSpPr>
        <p:spPr>
          <a:xfrm>
            <a:off x="8386343" y="2346458"/>
            <a:ext cx="255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 Component (</a:t>
            </a:r>
            <a:r>
              <a:rPr lang="en-US" b="1" dirty="0" err="1"/>
              <a:t>renderProps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5CC5B-5E57-4C4E-8A2A-34EE67F383BE}"/>
              </a:ext>
            </a:extLst>
          </p:cNvPr>
          <p:cNvSpPr/>
          <p:nvPr/>
        </p:nvSpPr>
        <p:spPr>
          <a:xfrm>
            <a:off x="7681019" y="4166228"/>
            <a:ext cx="3612333" cy="16203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F797C-C787-4633-938C-66CC6A17A952}"/>
              </a:ext>
            </a:extLst>
          </p:cNvPr>
          <p:cNvSpPr/>
          <p:nvPr/>
        </p:nvSpPr>
        <p:spPr>
          <a:xfrm>
            <a:off x="8572783" y="4910111"/>
            <a:ext cx="2046083" cy="7652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NewsFeed</a:t>
            </a:r>
            <a:r>
              <a:rPr lang="en-US" dirty="0">
                <a:solidFill>
                  <a:schemeClr val="tx1"/>
                </a:solidFill>
              </a:rPr>
              <a:t>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3621-3BBE-4D8F-9BE5-203D4B680666}"/>
              </a:ext>
            </a:extLst>
          </p:cNvPr>
          <p:cNvSpPr txBox="1"/>
          <p:nvPr/>
        </p:nvSpPr>
        <p:spPr>
          <a:xfrm>
            <a:off x="8440664" y="4152563"/>
            <a:ext cx="255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 Component (</a:t>
            </a:r>
            <a:r>
              <a:rPr lang="en-US" b="1" dirty="0" err="1"/>
              <a:t>renderProps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0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0DD-08FC-436A-AC22-62BEF2FB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9C63-49B0-49B6-BB0A-CFA262C87B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606227" cy="4265335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 b="1" dirty="0"/>
              <a:t>technique</a:t>
            </a:r>
            <a:r>
              <a:rPr lang="en-US" dirty="0"/>
              <a:t> in React for </a:t>
            </a:r>
            <a:r>
              <a:rPr lang="en-US" b="1" dirty="0"/>
              <a:t>reusing component logic</a:t>
            </a:r>
          </a:p>
          <a:p>
            <a:endParaRPr lang="en-US" b="1" dirty="0"/>
          </a:p>
          <a:p>
            <a:r>
              <a:rPr lang="en-US" b="1" dirty="0"/>
              <a:t>not part of the React API</a:t>
            </a:r>
            <a:r>
              <a:rPr lang="en-US" dirty="0"/>
              <a:t>, just a </a:t>
            </a:r>
            <a:r>
              <a:rPr lang="en-US" b="1" dirty="0"/>
              <a:t>pattern</a:t>
            </a:r>
            <a:r>
              <a:rPr lang="en-US" dirty="0"/>
              <a:t> that emerges from </a:t>
            </a:r>
            <a:r>
              <a:rPr lang="en-US" dirty="0" err="1"/>
              <a:t>React’s</a:t>
            </a:r>
            <a:r>
              <a:rPr lang="en-US" dirty="0"/>
              <a:t> compositional nature</a:t>
            </a:r>
          </a:p>
          <a:p>
            <a:endParaRPr lang="en-US" dirty="0"/>
          </a:p>
          <a:p>
            <a:r>
              <a:rPr lang="en-US" b="1" dirty="0"/>
              <a:t>As long as you can imagine, you can do it with HOC</a:t>
            </a:r>
            <a:r>
              <a:rPr lang="en-US" dirty="0"/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8FB7A-8A39-4F20-A87F-BBCDDFA4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27" y="1171507"/>
            <a:ext cx="5255374" cy="439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F209-97D4-4541-9967-72D774F8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76" y="2117775"/>
            <a:ext cx="4333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7955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9C7-D838-4B03-BA04-22D95297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DD18-F2D4-486B-A3CF-A1D99FBAD3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685034" cy="4265335"/>
          </a:xfrm>
        </p:spPr>
        <p:txBody>
          <a:bodyPr/>
          <a:lstStyle/>
          <a:p>
            <a:r>
              <a:rPr lang="en-US" dirty="0"/>
              <a:t>You have a reusable component and you </a:t>
            </a:r>
            <a:r>
              <a:rPr lang="en-US" dirty="0" err="1"/>
              <a:t>wanna</a:t>
            </a:r>
            <a:r>
              <a:rPr lang="en-US" dirty="0"/>
              <a:t> use that to render all your data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User1 = &lt;</a:t>
            </a:r>
            <a:r>
              <a:rPr lang="en-US" dirty="0" err="1"/>
              <a:t>UserComponent</a:t>
            </a:r>
            <a:r>
              <a:rPr lang="en-US" dirty="0"/>
              <a:t> user={user1} /&gt;</a:t>
            </a:r>
          </a:p>
          <a:p>
            <a:pPr lvl="1"/>
            <a:r>
              <a:rPr lang="en-US" dirty="0"/>
              <a:t>User2 = &lt;</a:t>
            </a:r>
            <a:r>
              <a:rPr lang="en-US" dirty="0" err="1"/>
              <a:t>UserComponent</a:t>
            </a:r>
            <a:r>
              <a:rPr lang="en-US" dirty="0"/>
              <a:t> user={user2} /&gt;</a:t>
            </a:r>
          </a:p>
          <a:p>
            <a:pPr lvl="1"/>
            <a:r>
              <a:rPr lang="en-US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69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8C3B-45EA-4311-A4C7-42675D0D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BF68-E642-48D8-BBF6-813D1AFFBF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514988" cy="4265335"/>
          </a:xfrm>
        </p:spPr>
        <p:txBody>
          <a:bodyPr/>
          <a:lstStyle/>
          <a:p>
            <a:r>
              <a:rPr lang="en-US" dirty="0"/>
              <a:t>let you </a:t>
            </a:r>
            <a:r>
              <a:rPr lang="en-US" b="1" dirty="0"/>
              <a:t>split</a:t>
            </a:r>
            <a:r>
              <a:rPr lang="en-US" dirty="0"/>
              <a:t> the </a:t>
            </a:r>
            <a:r>
              <a:rPr lang="en-US" b="1" dirty="0"/>
              <a:t>UI</a:t>
            </a:r>
            <a:r>
              <a:rPr lang="en-US" dirty="0"/>
              <a:t> into </a:t>
            </a:r>
            <a:r>
              <a:rPr lang="en-US" b="1" dirty="0"/>
              <a:t>independent, reusable pieces</a:t>
            </a:r>
            <a:r>
              <a:rPr lang="en-US" dirty="0"/>
              <a:t>, and think about each piece in </a:t>
            </a:r>
            <a:r>
              <a:rPr lang="en-US" b="1" dirty="0"/>
              <a:t>isolation</a:t>
            </a:r>
          </a:p>
          <a:p>
            <a:endParaRPr lang="en-US" b="1" dirty="0"/>
          </a:p>
          <a:p>
            <a:r>
              <a:rPr lang="en-US" dirty="0"/>
              <a:t>Can only have 1 parent element</a:t>
            </a:r>
          </a:p>
          <a:p>
            <a:endParaRPr lang="en-US" dirty="0"/>
          </a:p>
          <a:p>
            <a:r>
              <a:rPr lang="en-US" dirty="0"/>
              <a:t>use Fragments</a:t>
            </a:r>
            <a:r>
              <a:rPr lang="en-US" b="1" dirty="0"/>
              <a:t>(&lt;</a:t>
            </a:r>
            <a:r>
              <a:rPr lang="en-US" b="1" dirty="0" err="1"/>
              <a:t>React.Fragment</a:t>
            </a:r>
            <a:r>
              <a:rPr lang="en-US" b="1" dirty="0"/>
              <a:t>&gt; &lt;/</a:t>
            </a:r>
            <a:r>
              <a:rPr lang="en-US" b="1" dirty="0" err="1"/>
              <a:t>React.Fragment</a:t>
            </a:r>
            <a:r>
              <a:rPr lang="en-US" b="1" dirty="0"/>
              <a:t>&gt; or &lt;&gt;&lt;/&gt;) </a:t>
            </a:r>
            <a:r>
              <a:rPr lang="en-US" dirty="0"/>
              <a:t>to create an empty parent element</a:t>
            </a:r>
          </a:p>
          <a:p>
            <a:endParaRPr lang="en-US" b="1" dirty="0"/>
          </a:p>
          <a:p>
            <a:r>
              <a:rPr lang="en-US" b="1" dirty="0"/>
              <a:t>Name</a:t>
            </a:r>
            <a:r>
              <a:rPr lang="en-US" dirty="0"/>
              <a:t> of your </a:t>
            </a:r>
            <a:r>
              <a:rPr lang="en-US" b="1" dirty="0"/>
              <a:t>component</a:t>
            </a:r>
            <a:r>
              <a:rPr lang="en-US" dirty="0"/>
              <a:t> should have </a:t>
            </a:r>
            <a:r>
              <a:rPr lang="en-US" b="1" dirty="0"/>
              <a:t>first letter </a:t>
            </a:r>
            <a:r>
              <a:rPr lang="en-US" dirty="0"/>
              <a:t>be </a:t>
            </a:r>
            <a:r>
              <a:rPr lang="en-US" b="1" dirty="0"/>
              <a:t>capitalized</a:t>
            </a:r>
            <a:r>
              <a:rPr lang="en-US" dirty="0"/>
              <a:t> (e.g. </a:t>
            </a:r>
            <a:r>
              <a:rPr lang="en-US" b="1" dirty="0" err="1"/>
              <a:t>NewsFeed</a:t>
            </a:r>
            <a:r>
              <a:rPr lang="en-US" dirty="0"/>
              <a:t>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5A75A-0162-4AA5-BC39-43D90C0834FD}"/>
              </a:ext>
            </a:extLst>
          </p:cNvPr>
          <p:cNvSpPr/>
          <p:nvPr/>
        </p:nvSpPr>
        <p:spPr>
          <a:xfrm>
            <a:off x="6683142" y="1296332"/>
            <a:ext cx="3952837" cy="3892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9D31B-D40E-4AC7-B531-DAB9564F1CE4}"/>
              </a:ext>
            </a:extLst>
          </p:cNvPr>
          <p:cNvSpPr/>
          <p:nvPr/>
        </p:nvSpPr>
        <p:spPr>
          <a:xfrm>
            <a:off x="6683141" y="1299305"/>
            <a:ext cx="3952838" cy="102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 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146B1-0F42-4F49-8710-F2BDA968A45F}"/>
              </a:ext>
            </a:extLst>
          </p:cNvPr>
          <p:cNvSpPr/>
          <p:nvPr/>
        </p:nvSpPr>
        <p:spPr>
          <a:xfrm>
            <a:off x="6683141" y="2325319"/>
            <a:ext cx="1390932" cy="1023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24ACB-4468-4B3A-9BC0-D8983502BDA7}"/>
              </a:ext>
            </a:extLst>
          </p:cNvPr>
          <p:cNvSpPr/>
          <p:nvPr/>
        </p:nvSpPr>
        <p:spPr>
          <a:xfrm>
            <a:off x="6683141" y="3354306"/>
            <a:ext cx="1390932" cy="18350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BA390-6740-49E5-A40F-20E743ECC4AF}"/>
              </a:ext>
            </a:extLst>
          </p:cNvPr>
          <p:cNvSpPr/>
          <p:nvPr/>
        </p:nvSpPr>
        <p:spPr>
          <a:xfrm>
            <a:off x="8098564" y="2325319"/>
            <a:ext cx="2537415" cy="2864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6063F-C1FC-49B4-A4E4-2914E576ECC8}"/>
              </a:ext>
            </a:extLst>
          </p:cNvPr>
          <p:cNvSpPr/>
          <p:nvPr/>
        </p:nvSpPr>
        <p:spPr>
          <a:xfrm>
            <a:off x="8243101" y="3612666"/>
            <a:ext cx="2123371" cy="60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Facebook 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67C2A-D479-4EDB-9C66-F7A090D29EF4}"/>
              </a:ext>
            </a:extLst>
          </p:cNvPr>
          <p:cNvSpPr/>
          <p:nvPr/>
        </p:nvSpPr>
        <p:spPr>
          <a:xfrm>
            <a:off x="8243101" y="4316860"/>
            <a:ext cx="2123371" cy="60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Facebook 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ACB40-0F3C-4AF1-8B38-91E4449DC104}"/>
              </a:ext>
            </a:extLst>
          </p:cNvPr>
          <p:cNvSpPr txBox="1"/>
          <p:nvPr/>
        </p:nvSpPr>
        <p:spPr>
          <a:xfrm>
            <a:off x="8750141" y="2738113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Feed</a:t>
            </a:r>
          </a:p>
        </p:txBody>
      </p:sp>
    </p:spTree>
    <p:extLst>
      <p:ext uri="{BB962C8B-B14F-4D97-AF65-F5344CB8AC3E}">
        <p14:creationId xmlns:p14="http://schemas.microsoft.com/office/powerpoint/2010/main" val="41040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C36-A55D-48D7-82C0-95D62AC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532E-11DD-4C36-95DA-EAF3763AB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197354" cy="4265335"/>
          </a:xfrm>
        </p:spPr>
        <p:txBody>
          <a:bodyPr/>
          <a:lstStyle/>
          <a:p>
            <a:r>
              <a:rPr lang="en-US" dirty="0"/>
              <a:t>Can render multiple components by adding them in an array</a:t>
            </a:r>
          </a:p>
          <a:p>
            <a:endParaRPr lang="en-US" dirty="0"/>
          </a:p>
          <a:p>
            <a:r>
              <a:rPr lang="en-US" dirty="0"/>
              <a:t>Just add the array in your render method and all the elements will appear</a:t>
            </a:r>
          </a:p>
          <a:p>
            <a:endParaRPr lang="en-US" dirty="0"/>
          </a:p>
          <a:p>
            <a:r>
              <a:rPr lang="en-US" dirty="0"/>
              <a:t>When you run the code, you will see a warning about “</a:t>
            </a:r>
            <a:r>
              <a:rPr lang="en-US" b="1" dirty="0"/>
              <a:t>key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B8020-7560-49DB-BEFA-F48780D8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39" y="1173018"/>
            <a:ext cx="353377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D61F6-E5F7-4DCF-A5A8-1DC99E91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45" y="4713565"/>
            <a:ext cx="7239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9A48-9D97-42C3-A8DA-0AFBC3B6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576F-CE1A-4697-B3A3-A65D95558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686881" cy="47785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keys</a:t>
            </a:r>
            <a:r>
              <a:rPr lang="en-US" dirty="0"/>
              <a:t> help React </a:t>
            </a:r>
            <a:r>
              <a:rPr lang="en-US" b="1" dirty="0"/>
              <a:t>identify</a:t>
            </a:r>
            <a:r>
              <a:rPr lang="en-US" dirty="0"/>
              <a:t> which items have </a:t>
            </a:r>
            <a:r>
              <a:rPr lang="en-US" b="1" dirty="0"/>
              <a:t>changed</a:t>
            </a:r>
            <a:r>
              <a:rPr lang="en-US" dirty="0"/>
              <a:t>, are </a:t>
            </a:r>
            <a:r>
              <a:rPr lang="en-US" b="1" dirty="0"/>
              <a:t>added</a:t>
            </a:r>
            <a:r>
              <a:rPr lang="en-US" dirty="0"/>
              <a:t>, or are </a:t>
            </a:r>
            <a:r>
              <a:rPr lang="en-US" b="1" dirty="0"/>
              <a:t>removed</a:t>
            </a:r>
          </a:p>
          <a:p>
            <a:endParaRPr lang="en-US" b="1" dirty="0"/>
          </a:p>
          <a:p>
            <a:r>
              <a:rPr lang="en-US" b="1" dirty="0"/>
              <a:t>should be given </a:t>
            </a:r>
            <a:r>
              <a:rPr lang="en-US" dirty="0"/>
              <a:t>to the </a:t>
            </a:r>
            <a:r>
              <a:rPr lang="en-US" b="1" dirty="0"/>
              <a:t>elements</a:t>
            </a:r>
            <a:r>
              <a:rPr lang="en-US" dirty="0"/>
              <a:t> inside the </a:t>
            </a:r>
            <a:r>
              <a:rPr lang="en-US" b="1" dirty="0"/>
              <a:t>array</a:t>
            </a:r>
            <a:r>
              <a:rPr lang="en-US" dirty="0"/>
              <a:t> to give the elements a </a:t>
            </a:r>
            <a:r>
              <a:rPr lang="en-US" b="1" dirty="0"/>
              <a:t>stable identity</a:t>
            </a:r>
          </a:p>
          <a:p>
            <a:endParaRPr lang="en-US" b="1" dirty="0"/>
          </a:p>
          <a:p>
            <a:r>
              <a:rPr lang="en-US" dirty="0"/>
              <a:t>only has to be </a:t>
            </a:r>
            <a:r>
              <a:rPr lang="en-US" b="1" dirty="0"/>
              <a:t>unique</a:t>
            </a:r>
            <a:r>
              <a:rPr lang="en-US" dirty="0"/>
              <a:t> among its </a:t>
            </a:r>
            <a:r>
              <a:rPr lang="en-US" b="1" dirty="0"/>
              <a:t>siblings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</a:t>
            </a:r>
            <a:r>
              <a:rPr lang="en-US" b="1" dirty="0"/>
              <a:t>choose not to assign, React</a:t>
            </a:r>
            <a:r>
              <a:rPr lang="en-US" dirty="0"/>
              <a:t> will </a:t>
            </a:r>
            <a:r>
              <a:rPr lang="en-US" b="1" dirty="0"/>
              <a:t>default</a:t>
            </a:r>
            <a:r>
              <a:rPr lang="en-US" dirty="0"/>
              <a:t> to using </a:t>
            </a:r>
            <a:r>
              <a:rPr lang="en-US" b="1" dirty="0"/>
              <a:t>indexes</a:t>
            </a:r>
            <a:r>
              <a:rPr lang="en-US" dirty="0"/>
              <a:t> as keys (</a:t>
            </a:r>
            <a:r>
              <a:rPr lang="en-US" b="1" dirty="0"/>
              <a:t>using indexes is a bad practice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only necessary to the </a:t>
            </a:r>
            <a:r>
              <a:rPr lang="en-US" b="1" dirty="0"/>
              <a:t>top element </a:t>
            </a:r>
            <a:r>
              <a:rPr lang="en-US" dirty="0"/>
              <a:t>in your </a:t>
            </a:r>
            <a:r>
              <a:rPr lang="en-US" b="1" dirty="0"/>
              <a:t>array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65E35-D170-4421-A3D3-82D1111F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8" y="1296332"/>
            <a:ext cx="3581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246C-3114-4F64-9E88-DB49F2F1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Boost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C57F98-1747-43D3-89CF-2248CAD575B0}"/>
              </a:ext>
            </a:extLst>
          </p:cNvPr>
          <p:cNvSpPr/>
          <p:nvPr/>
        </p:nvSpPr>
        <p:spPr>
          <a:xfrm>
            <a:off x="1377214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2ADE6-AF37-48A4-9152-5FEB8732DE55}"/>
              </a:ext>
            </a:extLst>
          </p:cNvPr>
          <p:cNvSpPr/>
          <p:nvPr/>
        </p:nvSpPr>
        <p:spPr>
          <a:xfrm>
            <a:off x="6146881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&lt;div&gt;Pineapple&lt;/div&gt;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46A3B1-384B-4BF8-966C-D12700173DB3}"/>
              </a:ext>
            </a:extLst>
          </p:cNvPr>
          <p:cNvSpPr/>
          <p:nvPr/>
        </p:nvSpPr>
        <p:spPr>
          <a:xfrm>
            <a:off x="4642935" y="2298731"/>
            <a:ext cx="1372742" cy="74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916925-1A6C-4B5F-AD71-2A30F8DF4738}"/>
              </a:ext>
            </a:extLst>
          </p:cNvPr>
          <p:cNvSpPr/>
          <p:nvPr/>
        </p:nvSpPr>
        <p:spPr>
          <a:xfrm>
            <a:off x="1377214" y="1724873"/>
            <a:ext cx="3093371" cy="217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&lt;div&gt;Apple&lt;/div&gt;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&lt;div&gt;Strawberry&lt;/div&gt;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C8AF33-FBF9-4C9C-9043-14B48F2CD37A}"/>
              </a:ext>
            </a:extLst>
          </p:cNvPr>
          <p:cNvSpPr/>
          <p:nvPr/>
        </p:nvSpPr>
        <p:spPr>
          <a:xfrm>
            <a:off x="4622362" y="2298731"/>
            <a:ext cx="1372742" cy="74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58704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A5B-2783-4318-BE04-7DA7FD51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15BB-89F1-4E54-B019-CE6879E80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74819" cy="4265335"/>
          </a:xfrm>
        </p:spPr>
        <p:txBody>
          <a:bodyPr/>
          <a:lstStyle/>
          <a:p>
            <a:r>
              <a:rPr lang="en-US" dirty="0"/>
              <a:t>In some cases, you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b="1" dirty="0"/>
              <a:t>access the node </a:t>
            </a:r>
            <a:r>
              <a:rPr lang="en-US" dirty="0"/>
              <a:t>of your </a:t>
            </a:r>
            <a:r>
              <a:rPr lang="en-US" b="1" dirty="0"/>
              <a:t>element</a:t>
            </a:r>
            <a:r>
              <a:rPr lang="en-US" dirty="0"/>
              <a:t> to maybe do something (e.g. focus, get position, etc.)</a:t>
            </a:r>
          </a:p>
          <a:p>
            <a:endParaRPr lang="en-US" dirty="0"/>
          </a:p>
          <a:p>
            <a:r>
              <a:rPr lang="en-US" dirty="0"/>
              <a:t>You can use vanilla </a:t>
            </a:r>
            <a:r>
              <a:rPr lang="en-US" dirty="0" err="1"/>
              <a:t>javascripts</a:t>
            </a:r>
            <a:r>
              <a:rPr lang="en-US" dirty="0"/>
              <a:t> (e.g. </a:t>
            </a:r>
            <a:r>
              <a:rPr lang="en-US" dirty="0" err="1"/>
              <a:t>querySelector</a:t>
            </a:r>
            <a:r>
              <a:rPr lang="en-US" dirty="0"/>
              <a:t>) but there is a </a:t>
            </a:r>
            <a:r>
              <a:rPr lang="en-US" b="1" dirty="0"/>
              <a:t>React Way </a:t>
            </a:r>
            <a:r>
              <a:rPr lang="en-US" dirty="0"/>
              <a:t>of doing it!</a:t>
            </a:r>
          </a:p>
        </p:txBody>
      </p:sp>
    </p:spTree>
    <p:extLst>
      <p:ext uri="{BB962C8B-B14F-4D97-AF65-F5344CB8AC3E}">
        <p14:creationId xmlns:p14="http://schemas.microsoft.com/office/powerpoint/2010/main" val="41841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C4DB-E703-438C-BC06-2F4FA17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9FF2-40C5-4492-B28D-5450F58B11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7638771" cy="4742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way to </a:t>
            </a:r>
            <a:r>
              <a:rPr lang="en-US" b="1" dirty="0"/>
              <a:t>access DOM nodes</a:t>
            </a:r>
            <a:r>
              <a:rPr lang="en-US" dirty="0"/>
              <a:t> or </a:t>
            </a:r>
            <a:r>
              <a:rPr lang="en-US" b="1" dirty="0"/>
              <a:t>React elements created</a:t>
            </a:r>
            <a:r>
              <a:rPr lang="en-US" dirty="0"/>
              <a:t> in the </a:t>
            </a:r>
            <a:r>
              <a:rPr lang="en-US" b="1" dirty="0"/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b="1" dirty="0"/>
              <a:t>Refs objects </a:t>
            </a:r>
            <a:r>
              <a:rPr lang="en-US" dirty="0"/>
              <a:t>are </a:t>
            </a:r>
            <a:r>
              <a:rPr lang="en-US" b="1" dirty="0"/>
              <a:t>updated</a:t>
            </a:r>
            <a:r>
              <a:rPr lang="en-US" dirty="0"/>
              <a:t> in </a:t>
            </a:r>
            <a:r>
              <a:rPr lang="en-US" b="1" dirty="0" err="1"/>
              <a:t>componentDidMount</a:t>
            </a:r>
            <a:r>
              <a:rPr lang="en-US" b="1" dirty="0"/>
              <a:t>/</a:t>
            </a:r>
            <a:r>
              <a:rPr lang="en-US" b="1" dirty="0" err="1"/>
              <a:t>componentDidUpdate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Some good use cases</a:t>
            </a:r>
          </a:p>
          <a:p>
            <a:pPr lvl="1"/>
            <a:r>
              <a:rPr lang="en-US" dirty="0"/>
              <a:t>Managing </a:t>
            </a:r>
            <a:r>
              <a:rPr lang="en-US" b="1" dirty="0"/>
              <a:t>focus, text selection</a:t>
            </a:r>
            <a:r>
              <a:rPr lang="en-US" dirty="0"/>
              <a:t>, or media playback. </a:t>
            </a:r>
          </a:p>
          <a:p>
            <a:pPr lvl="1"/>
            <a:r>
              <a:rPr lang="en-US" dirty="0"/>
              <a:t>Getting an </a:t>
            </a:r>
            <a:r>
              <a:rPr lang="en-US" b="1" dirty="0"/>
              <a:t>element’s position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Triggering imperative animations. </a:t>
            </a:r>
          </a:p>
          <a:p>
            <a:pPr lvl="1"/>
            <a:r>
              <a:rPr lang="en-US" dirty="0"/>
              <a:t>Integrating with third-party DOM libraries.</a:t>
            </a:r>
          </a:p>
          <a:p>
            <a:pPr lvl="1"/>
            <a:endParaRPr lang="en-US" dirty="0"/>
          </a:p>
          <a:p>
            <a:r>
              <a:rPr lang="en-US" b="1" dirty="0"/>
              <a:t>AVOID OVERUSING REFS! CONSIDER USING PROPS OR STATE FIRST!</a:t>
            </a:r>
          </a:p>
        </p:txBody>
      </p:sp>
    </p:spTree>
    <p:extLst>
      <p:ext uri="{BB962C8B-B14F-4D97-AF65-F5344CB8AC3E}">
        <p14:creationId xmlns:p14="http://schemas.microsoft.com/office/powerpoint/2010/main" val="14369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74E-B7A8-40BD-9F76-F7EC8B3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Refs?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AFB4-A6BB-44C9-B7F6-F2B7E9E948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4" cy="4706116"/>
          </a:xfrm>
        </p:spPr>
        <p:txBody>
          <a:bodyPr>
            <a:normAutofit/>
          </a:bodyPr>
          <a:lstStyle/>
          <a:p>
            <a:r>
              <a:rPr lang="en-US" dirty="0"/>
              <a:t>Just use the </a:t>
            </a:r>
            <a:r>
              <a:rPr lang="en-US" b="1" dirty="0" err="1"/>
              <a:t>React.createRef</a:t>
            </a:r>
            <a:r>
              <a:rPr lang="en-US" b="1" dirty="0"/>
              <a:t> </a:t>
            </a:r>
            <a:r>
              <a:rPr lang="en-US" dirty="0"/>
              <a:t>and pass it to an </a:t>
            </a:r>
            <a:r>
              <a:rPr lang="en-US" b="1" dirty="0"/>
              <a:t>element</a:t>
            </a:r>
            <a:r>
              <a:rPr lang="en-US" dirty="0"/>
              <a:t> or </a:t>
            </a:r>
            <a:r>
              <a:rPr lang="en-US" b="1" dirty="0"/>
              <a:t>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callback refs – pass the element in the function’s parameter directly</a:t>
            </a:r>
          </a:p>
          <a:p>
            <a:pPr lvl="1"/>
            <a:r>
              <a:rPr lang="en-US" dirty="0"/>
              <a:t>React will call the ref callback with the </a:t>
            </a:r>
            <a:r>
              <a:rPr lang="en-US" b="1" dirty="0"/>
              <a:t>DOM element </a:t>
            </a:r>
            <a:r>
              <a:rPr lang="en-US" dirty="0"/>
              <a:t>when the </a:t>
            </a:r>
            <a:r>
              <a:rPr lang="en-US" b="1" dirty="0"/>
              <a:t>component mounts</a:t>
            </a:r>
            <a:r>
              <a:rPr lang="en-US" dirty="0"/>
              <a:t>, and call it with </a:t>
            </a:r>
            <a:r>
              <a:rPr lang="en-US" b="1" dirty="0"/>
              <a:t>null</a:t>
            </a:r>
            <a:r>
              <a:rPr lang="en-US" dirty="0"/>
              <a:t> when it </a:t>
            </a:r>
            <a:r>
              <a:rPr lang="en-US" b="1" dirty="0"/>
              <a:t>unmounts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6C8AA-88EE-4943-ACA2-CFC97150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90" y="40364"/>
            <a:ext cx="4677309" cy="3355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DD7404-FA7E-4DB2-88C0-0C2F8B0D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54" y="3429000"/>
            <a:ext cx="3967444" cy="33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5244-1DCD-47C1-8FA5-4D29105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39"/>
            <a:ext cx="5897578" cy="94626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access child component’s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D90F-73C0-4DDF-ADDE-808BB9EF5F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0127" y="1739948"/>
            <a:ext cx="5312031" cy="3891307"/>
          </a:xfrm>
        </p:spPr>
        <p:txBody>
          <a:bodyPr/>
          <a:lstStyle/>
          <a:p>
            <a:r>
              <a:rPr lang="en-US" dirty="0"/>
              <a:t>Just </a:t>
            </a:r>
            <a:r>
              <a:rPr lang="en-US" b="1" dirty="0"/>
              <a:t>pass</a:t>
            </a:r>
            <a:r>
              <a:rPr lang="en-US" dirty="0"/>
              <a:t> the </a:t>
            </a:r>
            <a:r>
              <a:rPr lang="en-US" b="1" dirty="0"/>
              <a:t>ref</a:t>
            </a:r>
            <a:r>
              <a:rPr lang="en-US" dirty="0"/>
              <a:t> as </a:t>
            </a:r>
            <a:r>
              <a:rPr lang="en-US" b="1" dirty="0"/>
              <a:t>prop</a:t>
            </a:r>
            <a:r>
              <a:rPr lang="en-US" dirty="0"/>
              <a:t> with a </a:t>
            </a:r>
            <a:r>
              <a:rPr lang="en-US" b="1" dirty="0"/>
              <a:t>different name </a:t>
            </a:r>
            <a:r>
              <a:rPr lang="en-US" dirty="0"/>
              <a:t>and assign that </a:t>
            </a:r>
            <a:r>
              <a:rPr lang="en-US" b="1" dirty="0"/>
              <a:t>prop</a:t>
            </a:r>
            <a:r>
              <a:rPr lang="en-US" dirty="0"/>
              <a:t> as a </a:t>
            </a:r>
            <a:r>
              <a:rPr lang="en-US" b="1" dirty="0"/>
              <a:t>ref</a:t>
            </a:r>
            <a:r>
              <a:rPr lang="en-US" dirty="0"/>
              <a:t> in an </a:t>
            </a:r>
            <a:r>
              <a:rPr lang="en-US" b="1" dirty="0"/>
              <a:t>element or class</a:t>
            </a:r>
          </a:p>
          <a:p>
            <a:pPr lvl="1"/>
            <a:r>
              <a:rPr lang="en-US" b="1" dirty="0"/>
              <a:t>Ref prop</a:t>
            </a:r>
            <a:r>
              <a:rPr lang="en-US" dirty="0"/>
              <a:t> is not accessible in the component even in props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Forwarding Ref – </a:t>
            </a:r>
            <a:r>
              <a:rPr lang="en-US" dirty="0"/>
              <a:t>pass a </a:t>
            </a:r>
            <a:r>
              <a:rPr lang="en-US" b="1" dirty="0"/>
              <a:t>“ref” prop</a:t>
            </a:r>
            <a:r>
              <a:rPr lang="en-US" dirty="0"/>
              <a:t> to a </a:t>
            </a:r>
            <a:r>
              <a:rPr lang="en-US" b="1" dirty="0"/>
              <a:t>functional component </a:t>
            </a:r>
            <a:r>
              <a:rPr lang="en-US" dirty="0"/>
              <a:t>and use </a:t>
            </a:r>
            <a:r>
              <a:rPr lang="en-US" b="1" dirty="0" err="1"/>
              <a:t>React.forwardRef</a:t>
            </a:r>
            <a:r>
              <a:rPr lang="en-US" b="1" dirty="0"/>
              <a:t> </a:t>
            </a:r>
            <a:r>
              <a:rPr lang="en-US" dirty="0"/>
              <a:t>to access that </a:t>
            </a:r>
            <a:r>
              <a:rPr lang="en-US" b="1" dirty="0"/>
              <a:t>ref</a:t>
            </a:r>
            <a:r>
              <a:rPr lang="en-US" dirty="0"/>
              <a:t> and </a:t>
            </a:r>
            <a:r>
              <a:rPr lang="en-US" b="1" dirty="0"/>
              <a:t>assign it to an element or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BEFF-83C2-4CAC-8252-0E559D39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75" y="438528"/>
            <a:ext cx="3097464" cy="2854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373DD5-708B-43AE-9E24-6CFF6892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75" y="3776981"/>
            <a:ext cx="4752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70A4-8214-445C-B9EC-3E7C0E5B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0EA4-68A8-418B-898D-9E3D4134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34867"/>
            <a:ext cx="5553075" cy="395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69239-A403-4C62-842C-81C6BA2F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52" y="2297223"/>
            <a:ext cx="5629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5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503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6262-24EC-47CF-B5DD-5779AE38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7B1F-BB21-4E60-A5C1-3D399057A1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293923" cy="4265335"/>
          </a:xfrm>
        </p:spPr>
        <p:txBody>
          <a:bodyPr/>
          <a:lstStyle/>
          <a:p>
            <a:r>
              <a:rPr lang="en-US" b="1" dirty="0"/>
              <a:t>Class Component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Functional Component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046AB-354B-403E-BEAF-40A1348B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043" y="3177625"/>
            <a:ext cx="3105150" cy="26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3698C-FC79-4689-A6A3-6480AF00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3" y="1431815"/>
            <a:ext cx="3600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DA9D-2EBB-4B46-BCA4-B296C2F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3279-AF4F-4FB8-AE0A-29F80E76A3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840066" cy="4265335"/>
          </a:xfrm>
        </p:spPr>
        <p:txBody>
          <a:bodyPr/>
          <a:lstStyle/>
          <a:p>
            <a:r>
              <a:rPr lang="en-US" b="1" dirty="0"/>
              <a:t>pass props/data</a:t>
            </a:r>
            <a:r>
              <a:rPr lang="en-US" dirty="0"/>
              <a:t> to many components</a:t>
            </a:r>
          </a:p>
          <a:p>
            <a:endParaRPr lang="en-US" dirty="0"/>
          </a:p>
          <a:p>
            <a:r>
              <a:rPr lang="en-US" dirty="0"/>
              <a:t>You would </a:t>
            </a:r>
            <a:r>
              <a:rPr lang="en-US" b="1" dirty="0"/>
              <a:t>end up adding it to top level component and pass</a:t>
            </a:r>
            <a:r>
              <a:rPr lang="en-US" dirty="0"/>
              <a:t> it to </a:t>
            </a:r>
            <a:r>
              <a:rPr lang="en-US" b="1" dirty="0"/>
              <a:t>each</a:t>
            </a:r>
            <a:r>
              <a:rPr lang="en-US" dirty="0"/>
              <a:t> and every </a:t>
            </a:r>
            <a:r>
              <a:rPr lang="en-US" b="1" dirty="0"/>
              <a:t>component</a:t>
            </a:r>
            <a:r>
              <a:rPr lang="en-US" dirty="0"/>
              <a:t> until you </a:t>
            </a:r>
            <a:r>
              <a:rPr lang="en-US" b="1" dirty="0"/>
              <a:t>reach</a:t>
            </a:r>
            <a:r>
              <a:rPr lang="en-US" dirty="0"/>
              <a:t> your 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b="1" dirty="0"/>
              <a:t>components</a:t>
            </a:r>
          </a:p>
          <a:p>
            <a:endParaRPr lang="en-US" dirty="0"/>
          </a:p>
          <a:p>
            <a:r>
              <a:rPr lang="en-US" dirty="0"/>
              <a:t>That’s a lot of </a:t>
            </a:r>
            <a:r>
              <a:rPr lang="en-US" b="1" dirty="0"/>
              <a:t>manual work </a:t>
            </a:r>
            <a:r>
              <a:rPr lang="en-US" dirty="0"/>
              <a:t>and </a:t>
            </a:r>
            <a:r>
              <a:rPr lang="en-US" b="1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0974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1A06-3B95-45F2-8CC0-2169C4C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5577-D961-495A-AED2-CD9F0378FD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282828" cy="4265335"/>
          </a:xfrm>
        </p:spPr>
        <p:txBody>
          <a:bodyPr/>
          <a:lstStyle/>
          <a:p>
            <a:r>
              <a:rPr lang="en-US" dirty="0"/>
              <a:t>a way to pass data through the component tree without having to pass props down manually at every level</a:t>
            </a:r>
          </a:p>
          <a:p>
            <a:endParaRPr lang="en-US" dirty="0"/>
          </a:p>
          <a:p>
            <a:r>
              <a:rPr lang="en-US" dirty="0"/>
              <a:t>designed to share data that can be considered “global” for a tree of React components</a:t>
            </a:r>
          </a:p>
          <a:p>
            <a:endParaRPr lang="en-US" dirty="0"/>
          </a:p>
          <a:p>
            <a:r>
              <a:rPr lang="en-US" dirty="0"/>
              <a:t>Mostly used for </a:t>
            </a:r>
            <a:r>
              <a:rPr lang="en-US" b="1" dirty="0"/>
              <a:t>current authenticated user, theme, or preferred language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b="1" dirty="0"/>
              <a:t>apply it sparingly because it makes component reuse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4690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C3A-B5F1-4C8E-9114-CAAC67E2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E183-7B42-4FFC-9CBD-E3E5F2428C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62036" cy="4265335"/>
          </a:xfrm>
        </p:spPr>
        <p:txBody>
          <a:bodyPr>
            <a:normAutofit/>
          </a:bodyPr>
          <a:lstStyle/>
          <a:p>
            <a:r>
              <a:rPr lang="en-US" b="1" dirty="0" err="1"/>
              <a:t>createContext</a:t>
            </a:r>
            <a:r>
              <a:rPr lang="en-US" dirty="0"/>
              <a:t> – create and returns a context Object</a:t>
            </a:r>
          </a:p>
          <a:p>
            <a:endParaRPr lang="en-US" dirty="0"/>
          </a:p>
          <a:p>
            <a:r>
              <a:rPr lang="en-US" b="1" dirty="0" err="1"/>
              <a:t>Context.Provider</a:t>
            </a:r>
            <a:r>
              <a:rPr lang="en-US" b="1" dirty="0"/>
              <a:t> </a:t>
            </a:r>
            <a:r>
              <a:rPr lang="en-US" dirty="0"/>
              <a:t>- context object comes with a Provider React for consumers to subscribe.</a:t>
            </a:r>
          </a:p>
          <a:p>
            <a:endParaRPr lang="en-US" dirty="0"/>
          </a:p>
          <a:p>
            <a:r>
              <a:rPr lang="en-US" b="1" dirty="0" err="1"/>
              <a:t>Context.Consumer</a:t>
            </a:r>
            <a:r>
              <a:rPr lang="en-US" b="1" dirty="0"/>
              <a:t> </a:t>
            </a:r>
            <a:r>
              <a:rPr lang="en-US" dirty="0"/>
              <a:t>- component that subscribes to context changes. This lets you subscribe to a context within a function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CAC7E-1B6E-4F12-A3FF-FC2A3B7A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50" y="1296332"/>
            <a:ext cx="40386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5324E-AA8B-40C0-B86D-D6F646E6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50" y="2237774"/>
            <a:ext cx="38671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6F8174-FDBF-4A52-978E-34E389CA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650" y="3665390"/>
            <a:ext cx="5000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3B20-D70F-4616-B728-37BF2A77C6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798898"/>
            <a:ext cx="5771661" cy="4762770"/>
          </a:xfrm>
        </p:spPr>
        <p:txBody>
          <a:bodyPr/>
          <a:lstStyle/>
          <a:p>
            <a:r>
              <a:rPr lang="en-US" b="1" dirty="0" err="1"/>
              <a:t>Context.displayName</a:t>
            </a:r>
            <a:r>
              <a:rPr lang="en-US" b="1" dirty="0"/>
              <a:t> </a:t>
            </a:r>
            <a:r>
              <a:rPr lang="en-US" dirty="0"/>
              <a:t>- React </a:t>
            </a:r>
            <a:r>
              <a:rPr lang="en-US" dirty="0" err="1"/>
              <a:t>DevTools</a:t>
            </a:r>
            <a:r>
              <a:rPr lang="en-US" dirty="0"/>
              <a:t> uses this string to determine what to display for the context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Class.contextType</a:t>
            </a:r>
            <a:r>
              <a:rPr lang="en-US" b="1" dirty="0"/>
              <a:t> </a:t>
            </a:r>
            <a:r>
              <a:rPr lang="en-US" dirty="0"/>
              <a:t>– determine which context to subscribe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this.context</a:t>
            </a:r>
            <a:r>
              <a:rPr lang="en-US" b="1" dirty="0"/>
              <a:t> </a:t>
            </a:r>
            <a:r>
              <a:rPr lang="en-US" dirty="0"/>
              <a:t>– use to access context value inside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DEDCB-6FAB-4C2A-876B-C3E74CD5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04" y="798898"/>
            <a:ext cx="48672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18F97-4B61-4A06-BDCB-4451C20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04" y="4194109"/>
            <a:ext cx="3705225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2CF00-A004-454C-9CD7-E6C288F6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04" y="2682240"/>
            <a:ext cx="2686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E133-D324-4FC0-9EF1-E75A4769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C8F5-9B74-468C-8B7C-4804132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69244"/>
            <a:ext cx="506730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6C8DF-C5F8-45F0-8C81-B9C56C0B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819525"/>
            <a:ext cx="4848225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76900-0A82-4660-9A5A-8BD91379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033085"/>
            <a:ext cx="233362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B3AE5F-B0F9-4231-8232-704B4F103487}"/>
              </a:ext>
            </a:extLst>
          </p:cNvPr>
          <p:cNvSpPr txBox="1"/>
          <p:nvPr/>
        </p:nvSpPr>
        <p:spPr>
          <a:xfrm>
            <a:off x="943276" y="1137884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Context: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114A1-5DB4-43F5-ABFD-C15821426D21}"/>
              </a:ext>
            </a:extLst>
          </p:cNvPr>
          <p:cNvSpPr txBox="1"/>
          <p:nvPr/>
        </p:nvSpPr>
        <p:spPr>
          <a:xfrm>
            <a:off x="943276" y="3402742"/>
            <a:ext cx="71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contextType</a:t>
            </a:r>
            <a:r>
              <a:rPr lang="en-US" b="1" dirty="0"/>
              <a:t> and context: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63A7A-DB92-43F5-B7C2-12C83D9CADDF}"/>
              </a:ext>
            </a:extLst>
          </p:cNvPr>
          <p:cNvSpPr txBox="1"/>
          <p:nvPr/>
        </p:nvSpPr>
        <p:spPr>
          <a:xfrm>
            <a:off x="943276" y="4601725"/>
            <a:ext cx="71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 changes needed for Consumer as it detects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544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7F6A-73D9-417B-8E4F-E8B9CA5E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BC78F-2893-4D67-944C-41E354891D65}"/>
              </a:ext>
            </a:extLst>
          </p:cNvPr>
          <p:cNvSpPr/>
          <p:nvPr/>
        </p:nvSpPr>
        <p:spPr>
          <a:xfrm>
            <a:off x="2660210" y="1294645"/>
            <a:ext cx="6871580" cy="3865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FB9A-ACF9-4DDF-AD27-D1205620E27F}"/>
              </a:ext>
            </a:extLst>
          </p:cNvPr>
          <p:cNvSpPr txBox="1"/>
          <p:nvPr/>
        </p:nvSpPr>
        <p:spPr>
          <a:xfrm>
            <a:off x="2824682" y="1512859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Context.Provider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1136F-4F96-4B97-A963-207EC3229E9E}"/>
              </a:ext>
            </a:extLst>
          </p:cNvPr>
          <p:cNvSpPr/>
          <p:nvPr/>
        </p:nvSpPr>
        <p:spPr>
          <a:xfrm>
            <a:off x="3714282" y="2003819"/>
            <a:ext cx="4763435" cy="26798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8E2D6-1310-4818-93A6-1A419B6176BC}"/>
              </a:ext>
            </a:extLst>
          </p:cNvPr>
          <p:cNvSpPr txBox="1"/>
          <p:nvPr/>
        </p:nvSpPr>
        <p:spPr>
          <a:xfrm>
            <a:off x="3846215" y="2222033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MyUIComponent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5B03E-0A77-4680-9A92-31421421A10E}"/>
              </a:ext>
            </a:extLst>
          </p:cNvPr>
          <p:cNvSpPr/>
          <p:nvPr/>
        </p:nvSpPr>
        <p:spPr>
          <a:xfrm>
            <a:off x="4327556" y="2797521"/>
            <a:ext cx="3539905" cy="63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Context.Consumer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B5218-1C0C-4F50-AB29-878A5B2DCF53}"/>
              </a:ext>
            </a:extLst>
          </p:cNvPr>
          <p:cNvSpPr/>
          <p:nvPr/>
        </p:nvSpPr>
        <p:spPr>
          <a:xfrm>
            <a:off x="4327556" y="3743623"/>
            <a:ext cx="3539905" cy="63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contextType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this.context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06279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12F5-CFD2-4774-85CC-57FE4BC2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1321-485E-4891-B65B-D6FCDF907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33160" cy="4265335"/>
          </a:xfrm>
        </p:spPr>
        <p:txBody>
          <a:bodyPr/>
          <a:lstStyle/>
          <a:p>
            <a:r>
              <a:rPr lang="en-US" b="1" dirty="0"/>
              <a:t>Bundling</a:t>
            </a:r>
            <a:r>
              <a:rPr lang="en-US" dirty="0"/>
              <a:t> is </a:t>
            </a:r>
            <a:r>
              <a:rPr lang="en-US" b="1" dirty="0"/>
              <a:t>great</a:t>
            </a:r>
            <a:r>
              <a:rPr lang="en-US" dirty="0"/>
              <a:t>, but as your </a:t>
            </a:r>
            <a:r>
              <a:rPr lang="en-US" b="1" dirty="0"/>
              <a:t>app grows</a:t>
            </a:r>
            <a:r>
              <a:rPr lang="en-US" dirty="0"/>
              <a:t>, your </a:t>
            </a:r>
            <a:r>
              <a:rPr lang="en-US" b="1" dirty="0"/>
              <a:t>bundle will grow too</a:t>
            </a:r>
            <a:r>
              <a:rPr lang="en-US" dirty="0"/>
              <a:t>. Especially if you are including </a:t>
            </a:r>
            <a:r>
              <a:rPr lang="en-US" b="1" dirty="0"/>
              <a:t>large</a:t>
            </a:r>
            <a:r>
              <a:rPr lang="en-US" dirty="0"/>
              <a:t> </a:t>
            </a:r>
            <a:r>
              <a:rPr lang="en-US" b="1" dirty="0"/>
              <a:t>third-party libraries</a:t>
            </a:r>
          </a:p>
          <a:p>
            <a:endParaRPr lang="en-US" dirty="0"/>
          </a:p>
          <a:p>
            <a:r>
              <a:rPr lang="en-US" dirty="0"/>
              <a:t>This will make the </a:t>
            </a:r>
            <a:r>
              <a:rPr lang="en-US" b="1" dirty="0"/>
              <a:t>initial load </a:t>
            </a:r>
            <a:r>
              <a:rPr lang="en-US" dirty="0"/>
              <a:t>of your application </a:t>
            </a:r>
            <a:r>
              <a:rPr lang="en-US" b="1" dirty="0"/>
              <a:t>slow</a:t>
            </a:r>
            <a:r>
              <a:rPr lang="en-US" dirty="0"/>
              <a:t> depending on the </a:t>
            </a:r>
            <a:r>
              <a:rPr lang="en-US" b="1" dirty="0"/>
              <a:t>users network speed</a:t>
            </a:r>
            <a:r>
              <a:rPr lang="en-US" dirty="0"/>
              <a:t> and </a:t>
            </a:r>
            <a:r>
              <a:rPr lang="en-US" b="1" dirty="0"/>
              <a:t>WE DON’T WANT THAT!</a:t>
            </a:r>
          </a:p>
        </p:txBody>
      </p:sp>
    </p:spTree>
    <p:extLst>
      <p:ext uri="{BB962C8B-B14F-4D97-AF65-F5344CB8AC3E}">
        <p14:creationId xmlns:p14="http://schemas.microsoft.com/office/powerpoint/2010/main" val="23512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829-9991-4706-98CD-EB70E203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BDB3-1507-4339-A66E-B584274DB9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7003695" cy="4265335"/>
          </a:xfrm>
        </p:spPr>
        <p:txBody>
          <a:bodyPr/>
          <a:lstStyle/>
          <a:p>
            <a:r>
              <a:rPr lang="en-US" dirty="0"/>
              <a:t>can help you “lazy-load” just the things that are currently needed by the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reduced the amount of code needed during the initial load and improve performance of your app</a:t>
            </a:r>
          </a:p>
        </p:txBody>
      </p:sp>
    </p:spTree>
    <p:extLst>
      <p:ext uri="{BB962C8B-B14F-4D97-AF65-F5344CB8AC3E}">
        <p14:creationId xmlns:p14="http://schemas.microsoft.com/office/powerpoint/2010/main" val="38358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D47-2E99-4C68-8EFD-4D88B205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8B7C-C7A6-484F-94A3-7DB5BDD900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482902" cy="4265335"/>
          </a:xfrm>
        </p:spPr>
        <p:txBody>
          <a:bodyPr/>
          <a:lstStyle/>
          <a:p>
            <a:r>
              <a:rPr lang="en-US" dirty="0"/>
              <a:t>to introduce </a:t>
            </a:r>
            <a:r>
              <a:rPr lang="en-US" b="1" dirty="0"/>
              <a:t>code-splitting</a:t>
            </a:r>
            <a:r>
              <a:rPr lang="en-US" dirty="0"/>
              <a:t> into your app is through the dynamic import() syntax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Webpack</a:t>
            </a:r>
            <a:r>
              <a:rPr lang="en-US" dirty="0"/>
              <a:t> comes across this syntax, it </a:t>
            </a:r>
            <a:r>
              <a:rPr lang="en-US" b="1" dirty="0"/>
              <a:t>automatically starts code-splitting</a:t>
            </a:r>
            <a:r>
              <a:rPr lang="en-US" dirty="0"/>
              <a:t> your app and this is </a:t>
            </a:r>
            <a:r>
              <a:rPr lang="en-US" b="1" dirty="0"/>
              <a:t>setup</a:t>
            </a:r>
            <a:r>
              <a:rPr lang="en-US" dirty="0"/>
              <a:t> in </a:t>
            </a:r>
            <a:r>
              <a:rPr lang="en-US" b="1" dirty="0"/>
              <a:t>Create React App </a:t>
            </a:r>
            <a:r>
              <a:rPr lang="en-US" dirty="0"/>
              <a:t>already.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39D38-7560-4397-B7B3-B59CC573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7" y="986739"/>
            <a:ext cx="4086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284-D769-48B1-8B80-CD009C8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7FF5-231F-41AE-ADAD-59563DD164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696714" cy="4652081"/>
          </a:xfrm>
        </p:spPr>
        <p:txBody>
          <a:bodyPr/>
          <a:lstStyle/>
          <a:p>
            <a:r>
              <a:rPr lang="en-US" dirty="0"/>
              <a:t>need to use </a:t>
            </a:r>
            <a:r>
              <a:rPr lang="en-US" b="1" dirty="0" err="1"/>
              <a:t>React.Component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called </a:t>
            </a:r>
            <a:r>
              <a:rPr lang="en-US" b="1" dirty="0"/>
              <a:t>“smart” or “stateful” </a:t>
            </a:r>
            <a:r>
              <a:rPr lang="en-US" dirty="0"/>
              <a:t>components</a:t>
            </a:r>
          </a:p>
          <a:p>
            <a:endParaRPr lang="en-US" dirty="0"/>
          </a:p>
          <a:p>
            <a:r>
              <a:rPr lang="en-US" dirty="0"/>
              <a:t>has state and </a:t>
            </a:r>
            <a:r>
              <a:rPr lang="en-US" b="1" dirty="0"/>
              <a:t>lifecycle methods (e.g.</a:t>
            </a:r>
            <a:r>
              <a:rPr lang="en-US" dirty="0"/>
              <a:t> </a:t>
            </a:r>
            <a:r>
              <a:rPr lang="en-US" b="1" dirty="0" err="1"/>
              <a:t>componentDidMount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can pass </a:t>
            </a:r>
            <a:r>
              <a:rPr lang="en-US" b="1" dirty="0"/>
              <a:t>props</a:t>
            </a:r>
            <a:r>
              <a:rPr lang="en-US" dirty="0"/>
              <a:t> down to class components and access them with </a:t>
            </a:r>
            <a:r>
              <a:rPr lang="en-US" b="1" dirty="0" err="1"/>
              <a:t>this.props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can use </a:t>
            </a:r>
            <a:r>
              <a:rPr lang="en-US" b="1" dirty="0"/>
              <a:t>refs</a:t>
            </a:r>
            <a:r>
              <a:rPr lang="en-US" dirty="0"/>
              <a:t> to reference elements in the component</a:t>
            </a:r>
          </a:p>
        </p:txBody>
      </p:sp>
    </p:spTree>
    <p:extLst>
      <p:ext uri="{BB962C8B-B14F-4D97-AF65-F5344CB8AC3E}">
        <p14:creationId xmlns:p14="http://schemas.microsoft.com/office/powerpoint/2010/main" val="27986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F1A-173B-4E65-A99A-492257C5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Lazy &amp; Suspense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8E3C-149F-4C1A-A37C-0A1559B81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295210" cy="4748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lets you render a dynamic import as a regular component</a:t>
            </a:r>
          </a:p>
          <a:p>
            <a:endParaRPr lang="en-US" dirty="0"/>
          </a:p>
          <a:p>
            <a:r>
              <a:rPr lang="en-US" dirty="0"/>
              <a:t>will automatically load the bundle containing the </a:t>
            </a:r>
            <a:r>
              <a:rPr lang="en-US" b="1" dirty="0" err="1"/>
              <a:t>OtherComponent</a:t>
            </a:r>
            <a:r>
              <a:rPr lang="en-US" dirty="0"/>
              <a:t> when this component is </a:t>
            </a:r>
            <a:r>
              <a:rPr lang="en-US" b="1" dirty="0"/>
              <a:t>first rendered</a:t>
            </a:r>
          </a:p>
          <a:p>
            <a:endParaRPr lang="en-US" dirty="0"/>
          </a:p>
          <a:p>
            <a:r>
              <a:rPr lang="en-US" dirty="0"/>
              <a:t>takes a </a:t>
            </a:r>
            <a:r>
              <a:rPr lang="en-US" b="1" dirty="0"/>
              <a:t>function</a:t>
            </a:r>
            <a:r>
              <a:rPr lang="en-US" dirty="0"/>
              <a:t> that must call a </a:t>
            </a:r>
            <a:r>
              <a:rPr lang="en-US" b="1" dirty="0"/>
              <a:t>dynamic import()</a:t>
            </a:r>
          </a:p>
          <a:p>
            <a:endParaRPr lang="en-US" b="1" dirty="0"/>
          </a:p>
          <a:p>
            <a:r>
              <a:rPr lang="en-US" dirty="0"/>
              <a:t>should then be </a:t>
            </a:r>
            <a:r>
              <a:rPr lang="en-US" b="1" dirty="0"/>
              <a:t>rendered</a:t>
            </a:r>
            <a:r>
              <a:rPr lang="en-US" dirty="0"/>
              <a:t> inside a </a:t>
            </a:r>
            <a:r>
              <a:rPr lang="en-US" b="1" dirty="0"/>
              <a:t>Suspense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, which allows us to show some fallback content (such as a loading indicator) while we’re waiting for the lazy component to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205F6-6C4E-4E70-8C0A-61F69CF7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7" y="871854"/>
            <a:ext cx="5791200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E8C02-A219-4528-AA3B-3922BE39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67" y="3357879"/>
            <a:ext cx="5084495" cy="24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AA6B-D010-4021-BCBA-BA02B6371D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927299"/>
            <a:ext cx="6185548" cy="5003402"/>
          </a:xfrm>
        </p:spPr>
        <p:txBody>
          <a:bodyPr/>
          <a:lstStyle/>
          <a:p>
            <a:r>
              <a:rPr lang="en-US" b="1" dirty="0" err="1"/>
              <a:t>React.lazy</a:t>
            </a:r>
            <a:r>
              <a:rPr lang="en-US" b="1" dirty="0"/>
              <a:t> and Suspense </a:t>
            </a:r>
            <a:r>
              <a:rPr lang="en-US" dirty="0"/>
              <a:t>are </a:t>
            </a:r>
            <a:r>
              <a:rPr lang="en-US" b="1" dirty="0"/>
              <a:t>not</a:t>
            </a:r>
            <a:r>
              <a:rPr lang="en-US" dirty="0"/>
              <a:t> yet </a:t>
            </a:r>
            <a:r>
              <a:rPr lang="en-US" b="1" dirty="0"/>
              <a:t>available</a:t>
            </a:r>
            <a:r>
              <a:rPr lang="en-US" dirty="0"/>
              <a:t> for </a:t>
            </a:r>
            <a:r>
              <a:rPr lang="en-US" b="1" dirty="0"/>
              <a:t>server-side rendering</a:t>
            </a:r>
            <a:r>
              <a:rPr lang="en-US" dirty="0"/>
              <a:t>. You can use </a:t>
            </a:r>
            <a:r>
              <a:rPr lang="en-US" b="1" dirty="0"/>
              <a:t>loadable components package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React.lazy</a:t>
            </a:r>
            <a:r>
              <a:rPr lang="en-US" b="1" dirty="0"/>
              <a:t> </a:t>
            </a:r>
            <a:r>
              <a:rPr lang="en-US" dirty="0"/>
              <a:t>currently only </a:t>
            </a:r>
            <a:r>
              <a:rPr lang="en-US" b="1" dirty="0"/>
              <a:t>supports default exports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219E0-230D-459D-A135-5BE042D0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31" y="927299"/>
            <a:ext cx="3248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D0A-EAA8-49EC-944F-0DAA4204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3454-3FD9-4FDE-848B-69E73E7D4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4" cy="4265335"/>
          </a:xfrm>
        </p:spPr>
        <p:txBody>
          <a:bodyPr/>
          <a:lstStyle/>
          <a:p>
            <a:r>
              <a:rPr lang="en-US" dirty="0"/>
              <a:t>In case we </a:t>
            </a:r>
            <a:r>
              <a:rPr lang="en-US" b="1" dirty="0"/>
              <a:t>experience issues </a:t>
            </a:r>
            <a:r>
              <a:rPr lang="en-US" dirty="0"/>
              <a:t>when </a:t>
            </a:r>
            <a:r>
              <a:rPr lang="en-US" b="1" dirty="0"/>
              <a:t>fetching</a:t>
            </a:r>
            <a:r>
              <a:rPr lang="en-US" dirty="0"/>
              <a:t> the </a:t>
            </a:r>
            <a:r>
              <a:rPr lang="en-US" b="1" dirty="0"/>
              <a:t>other components </a:t>
            </a:r>
            <a:r>
              <a:rPr lang="en-US" dirty="0"/>
              <a:t>using </a:t>
            </a:r>
            <a:r>
              <a:rPr lang="en-US" b="1" dirty="0"/>
              <a:t>Lazy and Suspense</a:t>
            </a:r>
            <a:r>
              <a:rPr lang="en-US" dirty="0"/>
              <a:t>, we can use Lifecycles for </a:t>
            </a:r>
            <a:r>
              <a:rPr lang="en-US" b="1" dirty="0"/>
              <a:t>Error handling (</a:t>
            </a:r>
            <a:r>
              <a:rPr lang="en-US" b="1" dirty="0" err="1"/>
              <a:t>getDerivedStateFromError</a:t>
            </a:r>
            <a:r>
              <a:rPr lang="en-US" b="1" dirty="0"/>
              <a:t>, </a:t>
            </a:r>
            <a:r>
              <a:rPr lang="en-US" b="1" dirty="0" err="1"/>
              <a:t>componentDidCatch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One way is to </a:t>
            </a:r>
            <a:r>
              <a:rPr lang="en-US" b="1" dirty="0"/>
              <a:t>create</a:t>
            </a:r>
            <a:r>
              <a:rPr lang="en-US" dirty="0"/>
              <a:t> a </a:t>
            </a:r>
            <a:r>
              <a:rPr lang="en-US" b="1" dirty="0"/>
              <a:t>component</a:t>
            </a:r>
            <a:r>
              <a:rPr lang="en-US" dirty="0"/>
              <a:t> that contains </a:t>
            </a:r>
            <a:r>
              <a:rPr lang="en-US" b="1" dirty="0"/>
              <a:t>error handling </a:t>
            </a:r>
            <a:r>
              <a:rPr lang="en-US" dirty="0"/>
              <a:t>and </a:t>
            </a:r>
            <a:r>
              <a:rPr lang="en-US" b="1" dirty="0"/>
              <a:t>wrap the lazy and suspense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7CB0C-60D4-49BE-B309-EDB2CB50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6332"/>
            <a:ext cx="5676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24588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8A1-47B6-4B95-A630-4771E926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BCC-ED2F-4329-992D-07B5CC59B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6000094" cy="4265335"/>
          </a:xfrm>
        </p:spPr>
        <p:txBody>
          <a:bodyPr/>
          <a:lstStyle/>
          <a:p>
            <a:r>
              <a:rPr lang="en-US" dirty="0"/>
              <a:t>You have </a:t>
            </a:r>
            <a:r>
              <a:rPr lang="en-US" b="1" dirty="0"/>
              <a:t>created</a:t>
            </a:r>
            <a:r>
              <a:rPr lang="en-US" dirty="0"/>
              <a:t> a </a:t>
            </a:r>
            <a:r>
              <a:rPr lang="en-US" b="1" dirty="0"/>
              <a:t>reusable</a:t>
            </a:r>
            <a:r>
              <a:rPr lang="en-US" dirty="0"/>
              <a:t> component</a:t>
            </a:r>
          </a:p>
          <a:p>
            <a:endParaRPr lang="en-US" dirty="0"/>
          </a:p>
          <a:p>
            <a:r>
              <a:rPr lang="en-US" dirty="0"/>
              <a:t>You want to make it </a:t>
            </a:r>
            <a:r>
              <a:rPr lang="en-US" b="1" dirty="0"/>
              <a:t>reusable</a:t>
            </a:r>
            <a:r>
              <a:rPr lang="en-US" dirty="0"/>
              <a:t> by </a:t>
            </a:r>
            <a:r>
              <a:rPr lang="en-US" b="1" dirty="0"/>
              <a:t>passing children </a:t>
            </a:r>
            <a:r>
              <a:rPr lang="en-US" dirty="0"/>
              <a:t>into it and maybe </a:t>
            </a:r>
            <a:r>
              <a:rPr lang="en-US" b="1" dirty="0"/>
              <a:t>customized</a:t>
            </a:r>
            <a:r>
              <a:rPr lang="en-US" dirty="0"/>
              <a:t> it a little</a:t>
            </a:r>
          </a:p>
          <a:p>
            <a:endParaRPr lang="en-US" dirty="0"/>
          </a:p>
          <a:p>
            <a:r>
              <a:rPr lang="en-US" dirty="0"/>
              <a:t>Sometimes you want to </a:t>
            </a:r>
            <a:r>
              <a:rPr lang="en-US" b="1" dirty="0"/>
              <a:t>override</a:t>
            </a:r>
            <a:r>
              <a:rPr lang="en-US" dirty="0"/>
              <a:t> the </a:t>
            </a:r>
            <a:r>
              <a:rPr lang="en-US" b="1" dirty="0"/>
              <a:t>props</a:t>
            </a:r>
            <a:r>
              <a:rPr lang="en-US" dirty="0"/>
              <a:t> of those </a:t>
            </a:r>
            <a:r>
              <a:rPr lang="en-US" b="1" dirty="0"/>
              <a:t>child</a:t>
            </a:r>
            <a:r>
              <a:rPr lang="en-US" dirty="0"/>
              <a:t> </a:t>
            </a:r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477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F88A-85C4-429C-9CC9-BD03830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React.Children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0B4E-01E0-4288-9CDB-451CA73694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9739175" cy="4265335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utilities</a:t>
            </a:r>
            <a:r>
              <a:rPr lang="en-US" dirty="0"/>
              <a:t> for dealing with the </a:t>
            </a:r>
            <a:r>
              <a:rPr lang="en-US" b="1" dirty="0" err="1"/>
              <a:t>this.props.children</a:t>
            </a:r>
            <a:r>
              <a:rPr lang="en-US" b="1" dirty="0"/>
              <a:t> opaque</a:t>
            </a:r>
            <a:r>
              <a:rPr lang="en-US" dirty="0"/>
              <a:t>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2DEF-1EB8-441A-899A-6A7C7530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7" y="3140590"/>
            <a:ext cx="4909995" cy="151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22636-98EB-4BEC-985F-7AAF6BB2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7591"/>
            <a:ext cx="5052538" cy="1910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1690-AD10-4316-90C8-8ECD6843A471}"/>
              </a:ext>
            </a:extLst>
          </p:cNvPr>
          <p:cNvSpPr txBox="1"/>
          <p:nvPr/>
        </p:nvSpPr>
        <p:spPr>
          <a:xfrm>
            <a:off x="1004037" y="247221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Children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4DF50-D053-4EE6-BC3C-C590D69C19F2}"/>
              </a:ext>
            </a:extLst>
          </p:cNvPr>
          <p:cNvSpPr txBox="1"/>
          <p:nvPr/>
        </p:nvSpPr>
        <p:spPr>
          <a:xfrm>
            <a:off x="6096000" y="2472210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Children</a:t>
            </a:r>
          </a:p>
        </p:txBody>
      </p:sp>
    </p:spTree>
    <p:extLst>
      <p:ext uri="{BB962C8B-B14F-4D97-AF65-F5344CB8AC3E}">
        <p14:creationId xmlns:p14="http://schemas.microsoft.com/office/powerpoint/2010/main" val="5340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B0B-DA64-4E1F-9492-CD0D41A9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React.Children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6711-D103-4281-A5E7-CFD6B82F6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932601" cy="4751383"/>
          </a:xfrm>
        </p:spPr>
        <p:txBody>
          <a:bodyPr>
            <a:normAutofit/>
          </a:bodyPr>
          <a:lstStyle/>
          <a:p>
            <a:r>
              <a:rPr lang="en-US" b="1" dirty="0" err="1"/>
              <a:t>React.Children.only</a:t>
            </a:r>
            <a:r>
              <a:rPr lang="en-US" b="1" dirty="0"/>
              <a:t>(children) </a:t>
            </a:r>
            <a:r>
              <a:rPr lang="en-US" dirty="0"/>
              <a:t>- this method throws an error if not only one</a:t>
            </a:r>
          </a:p>
          <a:p>
            <a:endParaRPr lang="en-US" dirty="0"/>
          </a:p>
          <a:p>
            <a:r>
              <a:rPr lang="en-US" b="1" dirty="0" err="1"/>
              <a:t>React.Children.count</a:t>
            </a:r>
            <a:r>
              <a:rPr lang="en-US" b="1" dirty="0"/>
              <a:t>(children)</a:t>
            </a:r>
          </a:p>
          <a:p>
            <a:endParaRPr lang="en-US" dirty="0"/>
          </a:p>
          <a:p>
            <a:r>
              <a:rPr lang="en-US" b="1" dirty="0" err="1"/>
              <a:t>React.Children.map</a:t>
            </a:r>
            <a:r>
              <a:rPr lang="en-US" b="1" dirty="0"/>
              <a:t>(children, function[(</a:t>
            </a:r>
            <a:r>
              <a:rPr lang="en-US" b="1" dirty="0" err="1"/>
              <a:t>thisArg</a:t>
            </a:r>
            <a:r>
              <a:rPr lang="en-US" b="1" dirty="0"/>
              <a:t>)]) </a:t>
            </a:r>
          </a:p>
          <a:p>
            <a:endParaRPr lang="en-US" dirty="0"/>
          </a:p>
          <a:p>
            <a:r>
              <a:rPr lang="en-US" b="1" dirty="0" err="1"/>
              <a:t>React.Children.forEach</a:t>
            </a:r>
            <a:r>
              <a:rPr lang="en-US" b="1" dirty="0"/>
              <a:t>(children, function[(</a:t>
            </a:r>
            <a:r>
              <a:rPr lang="en-US" b="1" dirty="0" err="1"/>
              <a:t>thisArg</a:t>
            </a:r>
            <a:r>
              <a:rPr lang="en-US" b="1" dirty="0"/>
              <a:t>)])</a:t>
            </a:r>
          </a:p>
          <a:p>
            <a:endParaRPr lang="en-US" dirty="0"/>
          </a:p>
          <a:p>
            <a:r>
              <a:rPr lang="en-US" b="1" dirty="0" err="1"/>
              <a:t>React.Children.toArray</a:t>
            </a:r>
            <a:r>
              <a:rPr lang="en-US" b="1" dirty="0"/>
              <a:t>(children)</a:t>
            </a:r>
          </a:p>
        </p:txBody>
      </p:sp>
    </p:spTree>
    <p:extLst>
      <p:ext uri="{BB962C8B-B14F-4D97-AF65-F5344CB8AC3E}">
        <p14:creationId xmlns:p14="http://schemas.microsoft.com/office/powerpoint/2010/main" val="2480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676-78C0-48AB-A1C1-ED50BAE0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React.cloneElement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057A-9D4E-4BAF-BD46-DDE8206CB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197353" cy="4452617"/>
          </a:xfrm>
        </p:spPr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and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new React element</a:t>
            </a:r>
            <a:r>
              <a:rPr lang="en-US" dirty="0"/>
              <a:t> using element as the starting point</a:t>
            </a:r>
          </a:p>
          <a:p>
            <a:endParaRPr lang="en-US" dirty="0"/>
          </a:p>
          <a:p>
            <a:r>
              <a:rPr lang="en-US" b="1" dirty="0"/>
              <a:t>resulting element </a:t>
            </a:r>
            <a:r>
              <a:rPr lang="en-US" dirty="0"/>
              <a:t>will have the </a:t>
            </a:r>
            <a:r>
              <a:rPr lang="en-US" b="1" dirty="0"/>
              <a:t>original</a:t>
            </a:r>
            <a:r>
              <a:rPr lang="en-US" dirty="0"/>
              <a:t> element’s </a:t>
            </a:r>
            <a:r>
              <a:rPr lang="en-US" b="1" dirty="0"/>
              <a:t>props</a:t>
            </a:r>
            <a:r>
              <a:rPr lang="en-US" dirty="0"/>
              <a:t> with the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props</a:t>
            </a:r>
            <a:r>
              <a:rPr lang="en-US" dirty="0"/>
              <a:t> </a:t>
            </a:r>
            <a:r>
              <a:rPr lang="en-US" b="1" dirty="0"/>
              <a:t>merged</a:t>
            </a:r>
            <a:r>
              <a:rPr lang="en-US" dirty="0"/>
              <a:t> in </a:t>
            </a:r>
            <a:r>
              <a:rPr lang="en-US" b="1" dirty="0"/>
              <a:t>shallowly</a:t>
            </a:r>
          </a:p>
          <a:p>
            <a:endParaRPr lang="en-US" dirty="0"/>
          </a:p>
          <a:p>
            <a:r>
              <a:rPr lang="en-US" b="1" dirty="0"/>
              <a:t>new children </a:t>
            </a:r>
            <a:r>
              <a:rPr lang="en-US" dirty="0"/>
              <a:t>will </a:t>
            </a:r>
            <a:r>
              <a:rPr lang="en-US" b="1" dirty="0"/>
              <a:t>replace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children</a:t>
            </a:r>
          </a:p>
          <a:p>
            <a:endParaRPr lang="en-US" dirty="0"/>
          </a:p>
          <a:p>
            <a:r>
              <a:rPr lang="en-US" b="1" dirty="0"/>
              <a:t>key</a:t>
            </a:r>
            <a:r>
              <a:rPr lang="en-US" dirty="0"/>
              <a:t> and </a:t>
            </a:r>
            <a:r>
              <a:rPr lang="en-US" b="1" dirty="0"/>
              <a:t>ref</a:t>
            </a:r>
            <a:r>
              <a:rPr lang="en-US" dirty="0"/>
              <a:t> from the original element will be </a:t>
            </a:r>
            <a:r>
              <a:rPr lang="en-US" b="1" dirty="0"/>
              <a:t>preserved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262B7-4ED6-4A48-91F0-5877DAEA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973"/>
            <a:ext cx="5513938" cy="19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BEAE-FF81-4D86-8355-5CF979F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React.isValidElement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6D74-6819-4AB5-B9CD-07B5D1592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4750716" cy="4265335"/>
          </a:xfrm>
        </p:spPr>
        <p:txBody>
          <a:bodyPr/>
          <a:lstStyle/>
          <a:p>
            <a:r>
              <a:rPr lang="en-US" dirty="0"/>
              <a:t>verifies the object is a React element</a:t>
            </a:r>
          </a:p>
          <a:p>
            <a:endParaRPr lang="en-US" dirty="0"/>
          </a:p>
          <a:p>
            <a:r>
              <a:rPr lang="en-US" dirty="0"/>
              <a:t>returns true or 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96666-D550-4189-B6E5-3F2E047B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2" y="2998931"/>
            <a:ext cx="6800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684DF-05C8-454F-BCCF-7B79FE6B337B}"/>
              </a:ext>
            </a:extLst>
          </p:cNvPr>
          <p:cNvSpPr txBox="1">
            <a:spLocks/>
          </p:cNvSpPr>
          <p:nvPr/>
        </p:nvSpPr>
        <p:spPr>
          <a:xfrm>
            <a:off x="898525" y="1296988"/>
            <a:ext cx="10394950" cy="4264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224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EFB8-59F6-4CC6-9C8C-42C6F305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9D2C-6C45-47E7-A5AC-2DD60A4DC1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7311702" cy="4575079"/>
          </a:xfrm>
        </p:spPr>
        <p:txBody>
          <a:bodyPr>
            <a:normAutofit/>
          </a:bodyPr>
          <a:lstStyle/>
          <a:p>
            <a:r>
              <a:rPr lang="en-US" dirty="0"/>
              <a:t>basic JavaScript functions (regular or arrow function)</a:t>
            </a:r>
          </a:p>
          <a:p>
            <a:r>
              <a:rPr lang="en-US" dirty="0"/>
              <a:t>referred as “</a:t>
            </a:r>
            <a:r>
              <a:rPr lang="en-US" b="1" dirty="0"/>
              <a:t>dumb</a:t>
            </a:r>
            <a:r>
              <a:rPr lang="en-US" dirty="0"/>
              <a:t>” or “</a:t>
            </a:r>
            <a:r>
              <a:rPr lang="en-US" b="1" dirty="0"/>
              <a:t>stateless</a:t>
            </a:r>
            <a:r>
              <a:rPr lang="en-US" dirty="0"/>
              <a:t>”</a:t>
            </a:r>
          </a:p>
          <a:p>
            <a:r>
              <a:rPr lang="en-US" dirty="0"/>
              <a:t>cannot use lifecycle methods like (e.g. </a:t>
            </a:r>
            <a:r>
              <a:rPr lang="en-US" dirty="0" err="1"/>
              <a:t>componentDidMount</a:t>
            </a:r>
            <a:r>
              <a:rPr lang="en-US" dirty="0"/>
              <a:t>)</a:t>
            </a:r>
          </a:p>
          <a:p>
            <a:r>
              <a:rPr lang="en-US" dirty="0"/>
              <a:t>does not have its own “refs”</a:t>
            </a:r>
          </a:p>
          <a:p>
            <a:r>
              <a:rPr lang="en-US" dirty="0"/>
              <a:t>no render method used in functional components</a:t>
            </a:r>
          </a:p>
          <a:p>
            <a:r>
              <a:rPr lang="en-US" dirty="0"/>
              <a:t>mainly responsible for UI and are typically presentational only (e.g. Input Component)</a:t>
            </a:r>
          </a:p>
          <a:p>
            <a:r>
              <a:rPr lang="en-US" dirty="0"/>
              <a:t>can accept and use props</a:t>
            </a:r>
          </a:p>
          <a:p>
            <a:r>
              <a:rPr lang="en-US" dirty="0"/>
              <a:t>mostly used if you do not need state management</a:t>
            </a:r>
          </a:p>
          <a:p>
            <a:endParaRPr lang="en-US" dirty="0"/>
          </a:p>
          <a:p>
            <a:r>
              <a:rPr lang="en-US" b="1" dirty="0"/>
              <a:t>Can use React Hooks!</a:t>
            </a:r>
          </a:p>
        </p:txBody>
      </p:sp>
    </p:spTree>
    <p:extLst>
      <p:ext uri="{BB962C8B-B14F-4D97-AF65-F5344CB8AC3E}">
        <p14:creationId xmlns:p14="http://schemas.microsoft.com/office/powerpoint/2010/main" val="28484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D290-46D1-4EAE-B0EE-DA2CA1A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6869-FFC2-4E87-9F12-F0B2050C4A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9449465" cy="46789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Component</a:t>
            </a:r>
            <a:r>
              <a:rPr lang="en-US" dirty="0"/>
              <a:t> - let you split the UI into independent, reusable pieces, and think about each piece in isolation</a:t>
            </a:r>
          </a:p>
          <a:p>
            <a:r>
              <a:rPr lang="en-US" b="1" dirty="0"/>
              <a:t>Props</a:t>
            </a:r>
            <a:r>
              <a:rPr lang="en-US" dirty="0"/>
              <a:t> - </a:t>
            </a:r>
            <a:r>
              <a:rPr lang="en-US" b="1" dirty="0"/>
              <a:t>input/parameters </a:t>
            </a:r>
            <a:r>
              <a:rPr lang="en-US" dirty="0"/>
              <a:t>that you can use to dynamically render your UI</a:t>
            </a:r>
          </a:p>
          <a:p>
            <a:r>
              <a:rPr lang="en-US" b="1" dirty="0"/>
              <a:t>State</a:t>
            </a:r>
            <a:r>
              <a:rPr lang="en-US" dirty="0"/>
              <a:t> -  data inside your component that will trigger a re-render when you update it</a:t>
            </a:r>
          </a:p>
          <a:p>
            <a:r>
              <a:rPr lang="en-US" b="1" dirty="0"/>
              <a:t>Lifecycle</a:t>
            </a:r>
          </a:p>
          <a:p>
            <a:pPr lvl="1"/>
            <a:r>
              <a:rPr lang="en-US" b="1" dirty="0"/>
              <a:t>Mounting</a:t>
            </a:r>
          </a:p>
          <a:p>
            <a:pPr lvl="2"/>
            <a:r>
              <a:rPr lang="en-US" dirty="0" err="1"/>
              <a:t>getDerivedStateFromProps</a:t>
            </a:r>
            <a:endParaRPr lang="en-US" dirty="0"/>
          </a:p>
          <a:p>
            <a:pPr lvl="2"/>
            <a:r>
              <a:rPr lang="en-US" dirty="0"/>
              <a:t>render</a:t>
            </a:r>
          </a:p>
          <a:p>
            <a:pPr lvl="2"/>
            <a:r>
              <a:rPr lang="en-US" dirty="0" err="1"/>
              <a:t>componentDidMount</a:t>
            </a:r>
            <a:endParaRPr lang="en-US" dirty="0"/>
          </a:p>
          <a:p>
            <a:pPr lvl="1"/>
            <a:r>
              <a:rPr lang="en-US" b="1" dirty="0"/>
              <a:t>Unmounting</a:t>
            </a:r>
          </a:p>
          <a:p>
            <a:pPr lvl="2"/>
            <a:r>
              <a:rPr lang="en-US" dirty="0" err="1"/>
              <a:t>componentWillUnmount</a:t>
            </a:r>
            <a:endParaRPr lang="en-US" dirty="0"/>
          </a:p>
          <a:p>
            <a:pPr lvl="1"/>
            <a:r>
              <a:rPr lang="en-US" b="1" dirty="0"/>
              <a:t>Updating</a:t>
            </a:r>
          </a:p>
          <a:p>
            <a:pPr lvl="2"/>
            <a:r>
              <a:rPr lang="en-US" dirty="0" err="1"/>
              <a:t>getDerivedStateFromProps</a:t>
            </a:r>
            <a:endParaRPr lang="en-US" dirty="0"/>
          </a:p>
          <a:p>
            <a:pPr lvl="2"/>
            <a:r>
              <a:rPr lang="en-US" dirty="0" err="1"/>
              <a:t>shouldComponentUpdate</a:t>
            </a:r>
            <a:endParaRPr lang="en-US" dirty="0"/>
          </a:p>
          <a:p>
            <a:pPr lvl="2"/>
            <a:r>
              <a:rPr lang="en-US" dirty="0"/>
              <a:t>render</a:t>
            </a:r>
          </a:p>
          <a:p>
            <a:pPr lvl="2"/>
            <a:r>
              <a:rPr lang="en-US" dirty="0" err="1"/>
              <a:t>getSnapshotBeforeUpdate</a:t>
            </a:r>
            <a:endParaRPr lang="en-US" dirty="0"/>
          </a:p>
          <a:p>
            <a:pPr lvl="2"/>
            <a:r>
              <a:rPr lang="en-US" dirty="0" err="1"/>
              <a:t>componentDidUpdate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C04F-2108-4ECF-8C5B-DB2CAE44FA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651846"/>
            <a:ext cx="10394707" cy="5181421"/>
          </a:xfrm>
        </p:spPr>
        <p:txBody>
          <a:bodyPr/>
          <a:lstStyle/>
          <a:p>
            <a:r>
              <a:rPr lang="en-US" b="1" dirty="0"/>
              <a:t>Lifecycle</a:t>
            </a:r>
          </a:p>
          <a:p>
            <a:pPr lvl="1"/>
            <a:r>
              <a:rPr lang="en-US" b="1" dirty="0"/>
              <a:t>Error Handling</a:t>
            </a:r>
          </a:p>
          <a:p>
            <a:pPr lvl="2"/>
            <a:r>
              <a:rPr lang="en-US" dirty="0" err="1"/>
              <a:t>getDerivedStateFromError</a:t>
            </a:r>
            <a:endParaRPr lang="en-US" dirty="0"/>
          </a:p>
          <a:p>
            <a:pPr lvl="2"/>
            <a:r>
              <a:rPr lang="en-US" dirty="0" err="1"/>
              <a:t>componentDidCatch</a:t>
            </a:r>
            <a:endParaRPr lang="en-US" dirty="0"/>
          </a:p>
          <a:p>
            <a:r>
              <a:rPr lang="en-US" b="1" dirty="0"/>
              <a:t>Lifecycle – deprecated &amp; unsafe</a:t>
            </a:r>
          </a:p>
          <a:p>
            <a:pPr lvl="1"/>
            <a:r>
              <a:rPr lang="en-US" dirty="0" err="1"/>
              <a:t>componentWillMount</a:t>
            </a:r>
            <a:endParaRPr lang="en-US" dirty="0"/>
          </a:p>
          <a:p>
            <a:pPr lvl="1"/>
            <a:r>
              <a:rPr lang="en-US" dirty="0" err="1"/>
              <a:t>componentWillReceiveProps</a:t>
            </a:r>
            <a:endParaRPr lang="en-US" dirty="0"/>
          </a:p>
          <a:p>
            <a:pPr lvl="1"/>
            <a:r>
              <a:rPr lang="en-US" dirty="0" err="1"/>
              <a:t>componentWillUpdate</a:t>
            </a:r>
            <a:endParaRPr lang="en-US" dirty="0"/>
          </a:p>
          <a:p>
            <a:r>
              <a:rPr lang="en-US" b="1" dirty="0"/>
              <a:t>Functional Component </a:t>
            </a:r>
            <a:r>
              <a:rPr lang="en-US" dirty="0"/>
              <a:t>– without lifecycle, </a:t>
            </a:r>
            <a:r>
              <a:rPr lang="en-US" b="1" dirty="0"/>
              <a:t>BUT WE WILL LEARN HOOKS LATER IN COURSE</a:t>
            </a:r>
          </a:p>
          <a:p>
            <a:r>
              <a:rPr lang="en-US" b="1" dirty="0"/>
              <a:t>Class Component </a:t>
            </a:r>
            <a:r>
              <a:rPr lang="en-US" dirty="0"/>
              <a:t>– with state and lifecycle</a:t>
            </a:r>
          </a:p>
          <a:p>
            <a:r>
              <a:rPr lang="en-US" b="1" dirty="0" err="1"/>
              <a:t>React.PureComponent</a:t>
            </a:r>
            <a:r>
              <a:rPr lang="en-US" b="1" dirty="0"/>
              <a:t> </a:t>
            </a:r>
            <a:r>
              <a:rPr lang="en-US" dirty="0"/>
              <a:t>– implements </a:t>
            </a:r>
            <a:r>
              <a:rPr lang="en-US" b="1" dirty="0" err="1"/>
              <a:t>shouldComponentUpdate</a:t>
            </a:r>
            <a:r>
              <a:rPr lang="en-US" dirty="0"/>
              <a:t> with </a:t>
            </a:r>
            <a:r>
              <a:rPr lang="en-US" b="1" dirty="0"/>
              <a:t>shallow checks </a:t>
            </a:r>
            <a:r>
              <a:rPr lang="en-US" dirty="0"/>
              <a:t>for props and state</a:t>
            </a:r>
          </a:p>
          <a:p>
            <a:r>
              <a:rPr lang="en-US" b="1" dirty="0" err="1"/>
              <a:t>React.Memo</a:t>
            </a:r>
            <a:r>
              <a:rPr lang="en-US" b="1" dirty="0"/>
              <a:t> </a:t>
            </a:r>
            <a:r>
              <a:rPr lang="en-US" dirty="0"/>
              <a:t>– shallow check for props in functional component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FEA2-DC88-4A89-A719-B31C7B992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344032"/>
            <a:ext cx="10394707" cy="5667469"/>
          </a:xfrm>
        </p:spPr>
        <p:txBody>
          <a:bodyPr/>
          <a:lstStyle/>
          <a:p>
            <a:r>
              <a:rPr lang="en-US" b="1" dirty="0"/>
              <a:t>Higher Order Component </a:t>
            </a:r>
            <a:r>
              <a:rPr lang="en-US" dirty="0"/>
              <a:t>– a pattern to reuse component logic using function that will return a component</a:t>
            </a:r>
          </a:p>
          <a:p>
            <a:r>
              <a:rPr lang="en-US" b="1" dirty="0" err="1"/>
              <a:t>RenderProps</a:t>
            </a:r>
            <a:r>
              <a:rPr lang="en-US" dirty="0"/>
              <a:t> – pattern to reuse component logic by passing component as a prop</a:t>
            </a:r>
          </a:p>
          <a:p>
            <a:r>
              <a:rPr lang="en-US" b="1" dirty="0"/>
              <a:t>List</a:t>
            </a:r>
            <a:r>
              <a:rPr lang="en-US" dirty="0"/>
              <a:t> – can render elements/components in an array</a:t>
            </a:r>
          </a:p>
          <a:p>
            <a:r>
              <a:rPr lang="en-US" b="1" dirty="0"/>
              <a:t>Keys</a:t>
            </a:r>
            <a:r>
              <a:rPr lang="en-US" dirty="0"/>
              <a:t> – mostly use in array of components/elements so React know which to add/update quickly</a:t>
            </a:r>
          </a:p>
          <a:p>
            <a:r>
              <a:rPr lang="en-US" b="1" dirty="0"/>
              <a:t>Refs</a:t>
            </a:r>
            <a:r>
              <a:rPr lang="en-US" dirty="0"/>
              <a:t> – use to reference an element</a:t>
            </a:r>
          </a:p>
          <a:p>
            <a:pPr lvl="1"/>
            <a:r>
              <a:rPr lang="en-US" dirty="0" err="1"/>
              <a:t>createRef</a:t>
            </a:r>
            <a:endParaRPr lang="en-US" dirty="0"/>
          </a:p>
          <a:p>
            <a:pPr lvl="1"/>
            <a:r>
              <a:rPr lang="en-US" dirty="0" err="1"/>
              <a:t>callbackRef</a:t>
            </a:r>
            <a:endParaRPr lang="en-US" dirty="0"/>
          </a:p>
          <a:p>
            <a:pPr lvl="1"/>
            <a:r>
              <a:rPr lang="en-US" dirty="0"/>
              <a:t>Forwarding Ref</a:t>
            </a:r>
          </a:p>
          <a:p>
            <a:r>
              <a:rPr lang="en-US" b="1" dirty="0"/>
              <a:t>Context</a:t>
            </a:r>
            <a:r>
              <a:rPr lang="en-US" dirty="0"/>
              <a:t> – to share data/props in multiple components</a:t>
            </a:r>
          </a:p>
          <a:p>
            <a:r>
              <a:rPr lang="en-US" b="1" dirty="0"/>
              <a:t>Lazy &amp; Suspense </a:t>
            </a:r>
            <a:r>
              <a:rPr lang="en-US" dirty="0"/>
              <a:t>– use for code splitting with fallback feature while waiting for the code</a:t>
            </a:r>
          </a:p>
          <a:p>
            <a:r>
              <a:rPr lang="en-US" b="1" dirty="0" err="1"/>
              <a:t>React.Children</a:t>
            </a:r>
            <a:r>
              <a:rPr lang="en-US" b="1" dirty="0"/>
              <a:t> </a:t>
            </a:r>
            <a:r>
              <a:rPr lang="en-US" dirty="0"/>
              <a:t>– to easily manage </a:t>
            </a:r>
            <a:r>
              <a:rPr lang="en-US" dirty="0" err="1"/>
              <a:t>this.props.children</a:t>
            </a:r>
            <a:endParaRPr lang="en-US" dirty="0"/>
          </a:p>
          <a:p>
            <a:r>
              <a:rPr lang="en-US" b="1" dirty="0" err="1"/>
              <a:t>React.cloneElement</a:t>
            </a:r>
            <a:r>
              <a:rPr lang="en-US" b="1" dirty="0"/>
              <a:t> </a:t>
            </a:r>
            <a:r>
              <a:rPr lang="en-US" dirty="0"/>
              <a:t>– to clone an element/component</a:t>
            </a:r>
          </a:p>
          <a:p>
            <a:r>
              <a:rPr lang="en-US" b="1" dirty="0" err="1"/>
              <a:t>React.isValidElement</a:t>
            </a:r>
            <a:r>
              <a:rPr lang="en-US" b="1" dirty="0"/>
              <a:t> </a:t>
            </a:r>
            <a:r>
              <a:rPr lang="en-US" dirty="0"/>
              <a:t>– to verify that an object is an element</a:t>
            </a:r>
          </a:p>
        </p:txBody>
      </p:sp>
    </p:spTree>
    <p:extLst>
      <p:ext uri="{BB962C8B-B14F-4D97-AF65-F5344CB8AC3E}">
        <p14:creationId xmlns:p14="http://schemas.microsoft.com/office/powerpoint/2010/main" val="10294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F73-4018-40CE-ACCF-AF879043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80A-1E4F-44F7-B1E9-6092A32D52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73758" cy="4265335"/>
          </a:xfrm>
        </p:spPr>
        <p:txBody>
          <a:bodyPr/>
          <a:lstStyle/>
          <a:p>
            <a:r>
              <a:rPr lang="en-US" b="1" dirty="0"/>
              <a:t>input/parameters </a:t>
            </a:r>
            <a:r>
              <a:rPr lang="en-US" dirty="0"/>
              <a:t>that component can accept</a:t>
            </a:r>
          </a:p>
          <a:p>
            <a:endParaRPr lang="en-US" dirty="0"/>
          </a:p>
          <a:p>
            <a:r>
              <a:rPr lang="en-US" dirty="0"/>
              <a:t>makes your </a:t>
            </a:r>
            <a:r>
              <a:rPr lang="en-US" b="1" dirty="0"/>
              <a:t>component reusable</a:t>
            </a:r>
          </a:p>
          <a:p>
            <a:endParaRPr lang="en-US" b="1" dirty="0"/>
          </a:p>
          <a:p>
            <a:r>
              <a:rPr lang="en-US" dirty="0"/>
              <a:t>should be treated as an </a:t>
            </a:r>
            <a:r>
              <a:rPr lang="en-US" b="1" dirty="0"/>
              <a:t>immutable object </a:t>
            </a:r>
            <a:r>
              <a:rPr lang="en-US" dirty="0"/>
              <a:t>inside your component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CF78-E0AE-447E-9EDB-9E6F669A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00" y="1296332"/>
            <a:ext cx="1819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BC2-681A-425E-90B4-CDF02C38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87F0-09C5-4D32-8E10-974808E510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559855" cy="4729083"/>
          </a:xfrm>
        </p:spPr>
        <p:txBody>
          <a:bodyPr>
            <a:normAutofit/>
          </a:bodyPr>
          <a:lstStyle/>
          <a:p>
            <a:r>
              <a:rPr lang="en-US" dirty="0"/>
              <a:t>accepts a </a:t>
            </a:r>
            <a:r>
              <a:rPr lang="en-US" b="1" dirty="0"/>
              <a:t>JavaScript</a:t>
            </a:r>
            <a:r>
              <a:rPr lang="en-US" dirty="0"/>
              <a:t> object with </a:t>
            </a:r>
            <a:r>
              <a:rPr lang="en-US" b="1" dirty="0" err="1"/>
              <a:t>camelCased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react will </a:t>
            </a:r>
            <a:r>
              <a:rPr lang="en-US" b="1" dirty="0"/>
              <a:t>automatically</a:t>
            </a:r>
            <a:r>
              <a:rPr lang="en-US" dirty="0"/>
              <a:t> append a “px” suffix to certain numeric inline style properties</a:t>
            </a:r>
          </a:p>
          <a:p>
            <a:endParaRPr lang="en-US" dirty="0"/>
          </a:p>
          <a:p>
            <a:r>
              <a:rPr lang="en-US" dirty="0"/>
              <a:t>most often used in React applications to add dynamically-computed styles at render time (e.g. changing position “top/left”)</a:t>
            </a:r>
          </a:p>
          <a:p>
            <a:endParaRPr lang="en-US" dirty="0"/>
          </a:p>
          <a:p>
            <a:r>
              <a:rPr lang="en-US" dirty="0"/>
              <a:t>class is mostly recommended to be used but depends on your use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A71DD-BE40-4D67-ADF2-6A5DB80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11" y="1296332"/>
            <a:ext cx="4147281" cy="2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6768</TotalTime>
  <Words>2990</Words>
  <Application>Microsoft Macintosh PowerPoint</Application>
  <PresentationFormat>Widescreen</PresentationFormat>
  <Paragraphs>458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Arial Black</vt:lpstr>
      <vt:lpstr>Calibri</vt:lpstr>
      <vt:lpstr>Office Theme</vt:lpstr>
      <vt:lpstr>Let’s Get Started - ReactJS</vt:lpstr>
      <vt:lpstr>Let’s Get Started - ReactJS</vt:lpstr>
      <vt:lpstr>SETUP ENVIRONMENT DEMO</vt:lpstr>
      <vt:lpstr>Components</vt:lpstr>
      <vt:lpstr>Types of Component</vt:lpstr>
      <vt:lpstr>Class component</vt:lpstr>
      <vt:lpstr>Functional Components</vt:lpstr>
      <vt:lpstr>Props</vt:lpstr>
      <vt:lpstr>Style Attribute</vt:lpstr>
      <vt:lpstr>Class</vt:lpstr>
      <vt:lpstr>Typescript - Props</vt:lpstr>
      <vt:lpstr>PowerPoint Presentation</vt:lpstr>
      <vt:lpstr>Problem</vt:lpstr>
      <vt:lpstr>State</vt:lpstr>
      <vt:lpstr>How setState function works?</vt:lpstr>
      <vt:lpstr>Lifecycle of Component</vt:lpstr>
      <vt:lpstr>Lifecycle - Mounting</vt:lpstr>
      <vt:lpstr>Lifecycle - Unmounting</vt:lpstr>
      <vt:lpstr>Typescript - State</vt:lpstr>
      <vt:lpstr>PowerPoint Presentation</vt:lpstr>
      <vt:lpstr>Lifecycle</vt:lpstr>
      <vt:lpstr>Lifecycle - Updating</vt:lpstr>
      <vt:lpstr>PowerPoint Presentation</vt:lpstr>
      <vt:lpstr>Lifecycle – Error Handling</vt:lpstr>
      <vt:lpstr>PowerPoint Presentation</vt:lpstr>
      <vt:lpstr>PowerPoint Presentation</vt:lpstr>
      <vt:lpstr>Extras – Lifecycle</vt:lpstr>
      <vt:lpstr>Why?</vt:lpstr>
      <vt:lpstr>PowerPoint Presentation</vt:lpstr>
      <vt:lpstr>Problem</vt:lpstr>
      <vt:lpstr>PureComponent</vt:lpstr>
      <vt:lpstr>React.Memo</vt:lpstr>
      <vt:lpstr>Tip</vt:lpstr>
      <vt:lpstr>PowerPoint Presentation</vt:lpstr>
      <vt:lpstr>Problem</vt:lpstr>
      <vt:lpstr>RenderProps Pattern</vt:lpstr>
      <vt:lpstr>Higher Order Component</vt:lpstr>
      <vt:lpstr>PowerPoint Presentation</vt:lpstr>
      <vt:lpstr>Problem</vt:lpstr>
      <vt:lpstr>List</vt:lpstr>
      <vt:lpstr>Keys</vt:lpstr>
      <vt:lpstr>Performance Boost</vt:lpstr>
      <vt:lpstr>PowerPoint Presentation</vt:lpstr>
      <vt:lpstr>Problem</vt:lpstr>
      <vt:lpstr>Refs</vt:lpstr>
      <vt:lpstr>How to use Refs?</vt:lpstr>
      <vt:lpstr>How to access child component’s element?</vt:lpstr>
      <vt:lpstr>Typescript</vt:lpstr>
      <vt:lpstr>PowerPoint Presentation</vt:lpstr>
      <vt:lpstr>Problem</vt:lpstr>
      <vt:lpstr>Context</vt:lpstr>
      <vt:lpstr>Context API</vt:lpstr>
      <vt:lpstr>PowerPoint Presentation</vt:lpstr>
      <vt:lpstr>Typescript</vt:lpstr>
      <vt:lpstr>High-level Overview</vt:lpstr>
      <vt:lpstr>PowerPoint Presentation</vt:lpstr>
      <vt:lpstr>Problem</vt:lpstr>
      <vt:lpstr>Code Splitting</vt:lpstr>
      <vt:lpstr>Dynamic Import</vt:lpstr>
      <vt:lpstr>React Lazy &amp; Suspense</vt:lpstr>
      <vt:lpstr>PowerPoint Presentation</vt:lpstr>
      <vt:lpstr>Error Boundaries</vt:lpstr>
      <vt:lpstr>PowerPoint Presentation</vt:lpstr>
      <vt:lpstr>Problem</vt:lpstr>
      <vt:lpstr>React.Children</vt:lpstr>
      <vt:lpstr>React.Children API</vt:lpstr>
      <vt:lpstr>React.cloneElement</vt:lpstr>
      <vt:lpstr>React.isValidElement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essentials for reactJS</dc:title>
  <dc:creator>Rysh</dc:creator>
  <cp:lastModifiedBy>rupak lama</cp:lastModifiedBy>
  <cp:revision>375</cp:revision>
  <dcterms:created xsi:type="dcterms:W3CDTF">2020-12-23T10:09:25Z</dcterms:created>
  <dcterms:modified xsi:type="dcterms:W3CDTF">2021-03-24T15:40:02Z</dcterms:modified>
</cp:coreProperties>
</file>