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81" r:id="rId4"/>
    <p:sldId id="258" r:id="rId5"/>
    <p:sldId id="259" r:id="rId6"/>
    <p:sldId id="273" r:id="rId7"/>
    <p:sldId id="283" r:id="rId8"/>
    <p:sldId id="262" r:id="rId9"/>
    <p:sldId id="261" r:id="rId10"/>
    <p:sldId id="263" r:id="rId11"/>
    <p:sldId id="264" r:id="rId12"/>
    <p:sldId id="275" r:id="rId13"/>
    <p:sldId id="266" r:id="rId14"/>
    <p:sldId id="267" r:id="rId15"/>
    <p:sldId id="276" r:id="rId16"/>
    <p:sldId id="277" r:id="rId17"/>
    <p:sldId id="278" r:id="rId18"/>
    <p:sldId id="279" r:id="rId19"/>
    <p:sldId id="268" r:id="rId20"/>
    <p:sldId id="269" r:id="rId21"/>
    <p:sldId id="270" r:id="rId22"/>
    <p:sldId id="272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0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29719-3C1B-456D-83D0-D6E0496BCA5C}" type="doc">
      <dgm:prSet loTypeId="urn:microsoft.com/office/officeart/2005/8/layout/arrow2" loCatId="process" qsTypeId="urn:microsoft.com/office/officeart/2005/8/quickstyle/simple1" qsCatId="simple" csTypeId="urn:microsoft.com/office/officeart/2005/8/colors/accent2_2" csCatId="accent2" phldr="1"/>
      <dgm:spPr/>
    </dgm:pt>
    <dgm:pt modelId="{EF52BC25-5DDF-4E64-BCA8-B1C122A79A0E}">
      <dgm:prSet phldrT="[Text]" custT="1"/>
      <dgm:spPr/>
      <dgm:t>
        <a:bodyPr/>
        <a:lstStyle/>
        <a:p>
          <a:endParaRPr lang="en-US" sz="1800" dirty="0"/>
        </a:p>
      </dgm:t>
    </dgm:pt>
    <dgm:pt modelId="{9A246AAB-BDCA-4F9D-8D10-AC700D675210}" type="parTrans" cxnId="{6FC34142-823A-499A-B8AD-16962808ECE3}">
      <dgm:prSet/>
      <dgm:spPr/>
      <dgm:t>
        <a:bodyPr/>
        <a:lstStyle/>
        <a:p>
          <a:endParaRPr lang="en-US"/>
        </a:p>
      </dgm:t>
    </dgm:pt>
    <dgm:pt modelId="{0A7CA721-4411-49B2-8D67-C96780FC1861}" type="sibTrans" cxnId="{6FC34142-823A-499A-B8AD-16962808ECE3}">
      <dgm:prSet/>
      <dgm:spPr/>
      <dgm:t>
        <a:bodyPr/>
        <a:lstStyle/>
        <a:p>
          <a:endParaRPr lang="en-US"/>
        </a:p>
      </dgm:t>
    </dgm:pt>
    <dgm:pt modelId="{1E31DA55-F8A1-4B52-8855-7C4A2253343A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Preprocessing</a:t>
          </a:r>
          <a:endParaRPr lang="en-US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88BD04-3C13-453E-A45A-50B4434D176F}" type="parTrans" cxnId="{748A4183-6663-4EE6-BDA2-E19E276EC832}">
      <dgm:prSet/>
      <dgm:spPr/>
      <dgm:t>
        <a:bodyPr/>
        <a:lstStyle/>
        <a:p>
          <a:endParaRPr lang="en-US"/>
        </a:p>
      </dgm:t>
    </dgm:pt>
    <dgm:pt modelId="{87A66989-1AB2-4D10-A53B-7FE1D1C86285}" type="sibTrans" cxnId="{748A4183-6663-4EE6-BDA2-E19E276EC832}">
      <dgm:prSet/>
      <dgm:spPr/>
      <dgm:t>
        <a:bodyPr/>
        <a:lstStyle/>
        <a:p>
          <a:endParaRPr lang="en-US"/>
        </a:p>
      </dgm:t>
    </dgm:pt>
    <dgm:pt modelId="{AE762578-9A56-4228-B3A4-B65EA9995CAC}">
      <dgm:prSet phldrT="[Text]" custT="1"/>
      <dgm:spPr/>
      <dgm:t>
        <a:bodyPr/>
        <a:lstStyle/>
        <a:p>
          <a:r>
            <a:rPr lang="en-IN" sz="1600" b="1" i="0" dirty="0" smtClean="0">
              <a:solidFill>
                <a:schemeClr val="accent2">
                  <a:lumMod val="50000"/>
                </a:schemeClr>
              </a:solidFill>
            </a:rPr>
            <a:t>Exploratory data analysis</a:t>
          </a:r>
          <a:r>
            <a:rPr lang="en-IN" sz="1600" b="0" i="0" dirty="0" smtClean="0">
              <a:solidFill>
                <a:schemeClr val="accent2">
                  <a:lumMod val="50000"/>
                </a:schemeClr>
              </a:solidFill>
            </a:rPr>
            <a:t> (EDA) </a:t>
          </a:r>
          <a:endParaRPr lang="en-US" sz="1600" dirty="0">
            <a:solidFill>
              <a:schemeClr val="accent2">
                <a:lumMod val="50000"/>
              </a:schemeClr>
            </a:solidFill>
          </a:endParaRPr>
        </a:p>
      </dgm:t>
    </dgm:pt>
    <dgm:pt modelId="{E60C16C4-AC3E-46E1-8FF2-72947749FF99}" type="parTrans" cxnId="{ABAB832D-9CFF-4C6C-9E7E-72137DF26A6B}">
      <dgm:prSet/>
      <dgm:spPr/>
      <dgm:t>
        <a:bodyPr/>
        <a:lstStyle/>
        <a:p>
          <a:endParaRPr lang="en-US"/>
        </a:p>
      </dgm:t>
    </dgm:pt>
    <dgm:pt modelId="{CB9844F2-6EAC-4A87-888D-6B2D948F4FB5}" type="sibTrans" cxnId="{ABAB832D-9CFF-4C6C-9E7E-72137DF26A6B}">
      <dgm:prSet/>
      <dgm:spPr/>
      <dgm:t>
        <a:bodyPr/>
        <a:lstStyle/>
        <a:p>
          <a:endParaRPr lang="en-US"/>
        </a:p>
      </dgm:t>
    </dgm:pt>
    <dgm:pt modelId="{B4178B79-ED9B-41A8-80EE-30CB833FE608}">
      <dgm:prSet phldrT="[Text]"/>
      <dgm:spPr/>
      <dgm:t>
        <a:bodyPr/>
        <a:lstStyle/>
        <a:p>
          <a:endParaRPr lang="en-US" dirty="0"/>
        </a:p>
      </dgm:t>
    </dgm:pt>
    <dgm:pt modelId="{90A1F318-3432-46BA-B1A4-85B1FE69122D}" type="parTrans" cxnId="{F5A05047-1EAA-4BA9-A22D-5D5E6B099F90}">
      <dgm:prSet/>
      <dgm:spPr/>
      <dgm:t>
        <a:bodyPr/>
        <a:lstStyle/>
        <a:p>
          <a:endParaRPr lang="en-US"/>
        </a:p>
      </dgm:t>
    </dgm:pt>
    <dgm:pt modelId="{70476322-0F98-4926-92CE-0EDCDD0DB928}" type="sibTrans" cxnId="{F5A05047-1EAA-4BA9-A22D-5D5E6B099F90}">
      <dgm:prSet/>
      <dgm:spPr/>
      <dgm:t>
        <a:bodyPr/>
        <a:lstStyle/>
        <a:p>
          <a:endParaRPr lang="en-US"/>
        </a:p>
      </dgm:t>
    </dgm:pt>
    <dgm:pt modelId="{B7A1A825-AA50-4C27-872D-B63D7C020EBB}">
      <dgm:prSet phldrT="[Text]"/>
      <dgm:spPr/>
      <dgm:t>
        <a:bodyPr/>
        <a:lstStyle/>
        <a:p>
          <a:pPr algn="ctr"/>
          <a:endParaRPr lang="en-US" dirty="0"/>
        </a:p>
      </dgm:t>
    </dgm:pt>
    <dgm:pt modelId="{4ACAC4DA-6CC9-41DD-931A-771ABBFA9518}" type="sibTrans" cxnId="{A787C009-0D82-47BA-B3BE-7145302F86D5}">
      <dgm:prSet/>
      <dgm:spPr/>
      <dgm:t>
        <a:bodyPr/>
        <a:lstStyle/>
        <a:p>
          <a:endParaRPr lang="en-US"/>
        </a:p>
      </dgm:t>
    </dgm:pt>
    <dgm:pt modelId="{5473A150-4C12-421B-8379-FDB506277B48}" type="parTrans" cxnId="{A787C009-0D82-47BA-B3BE-7145302F86D5}">
      <dgm:prSet/>
      <dgm:spPr/>
      <dgm:t>
        <a:bodyPr/>
        <a:lstStyle/>
        <a:p>
          <a:endParaRPr lang="en-US"/>
        </a:p>
      </dgm:t>
    </dgm:pt>
    <dgm:pt modelId="{873E7791-A646-4EDF-BDC4-6CB37A20C066}" type="pres">
      <dgm:prSet presAssocID="{74229719-3C1B-456D-83D0-D6E0496BCA5C}" presName="arrowDiagram" presStyleCnt="0">
        <dgm:presLayoutVars>
          <dgm:chMax val="5"/>
          <dgm:dir/>
          <dgm:resizeHandles val="exact"/>
        </dgm:presLayoutVars>
      </dgm:prSet>
      <dgm:spPr/>
    </dgm:pt>
    <dgm:pt modelId="{0D407A10-3B57-4049-90DC-15AD74BBCCDC}" type="pres">
      <dgm:prSet presAssocID="{74229719-3C1B-456D-83D0-D6E0496BCA5C}" presName="arrow" presStyleLbl="bgShp" presStyleIdx="0" presStyleCnt="1" custAng="20887623" custScaleX="80837" custScaleY="74145" custLinFactNeighborX="11784" custLinFactNeighborY="9066"/>
      <dgm:spPr/>
    </dgm:pt>
    <dgm:pt modelId="{84A7CBCF-CEA7-43CC-9BA2-B5E0B22EEE61}" type="pres">
      <dgm:prSet presAssocID="{74229719-3C1B-456D-83D0-D6E0496BCA5C}" presName="arrowDiagram5" presStyleCnt="0"/>
      <dgm:spPr/>
    </dgm:pt>
    <dgm:pt modelId="{94FAD860-4C42-4331-A4D3-5934026AE2F1}" type="pres">
      <dgm:prSet presAssocID="{EF52BC25-5DDF-4E64-BCA8-B1C122A79A0E}" presName="bullet5a" presStyleLbl="node1" presStyleIdx="0" presStyleCnt="5" custScaleX="166102" custScaleY="166824" custLinFactX="900000" custLinFactY="-210870" custLinFactNeighborX="969565" custLinFactNeighborY="-300000"/>
      <dgm:spPr/>
    </dgm:pt>
    <dgm:pt modelId="{13D90318-3867-4AA8-86B0-9661464CC225}" type="pres">
      <dgm:prSet presAssocID="{EF52BC25-5DDF-4E64-BCA8-B1C122A79A0E}" presName="textBox5a" presStyleLbl="revTx" presStyleIdx="0" presStyleCnt="5" custScaleX="197939" custLinFactX="21501" custLinFactY="-100000" custLinFactNeighborX="100000" custLinFactNeighborY="-150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2B034-E7FE-42DD-A011-9DF5579F8237}" type="pres">
      <dgm:prSet presAssocID="{1E31DA55-F8A1-4B52-8855-7C4A2253343A}" presName="bullet5b" presStyleLbl="node1" presStyleIdx="1" presStyleCnt="5" custLinFactX="300000" custLinFactY="34259" custLinFactNeighborX="311111" custLinFactNeighborY="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D18A58-4E2D-4AE6-836C-CD7E14713312}" type="pres">
      <dgm:prSet presAssocID="{1E31DA55-F8A1-4B52-8855-7C4A2253343A}" presName="textBox5b" presStyleLbl="revTx" presStyleIdx="1" presStyleCnt="5" custScaleY="13112" custLinFactNeighborX="69779" custLinFactNeighborY="-56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028E9-DE3F-4679-A6D4-EE8770DCB47E}" type="pres">
      <dgm:prSet presAssocID="{AE762578-9A56-4228-B3A4-B65EA9995CAC}" presName="bullet5c" presStyleLbl="node1" presStyleIdx="2" presStyleCnt="5" custScaleX="116395" custScaleY="114659" custLinFactX="200000" custLinFactNeighborX="260070" custLinFactNeighborY="69445"/>
      <dgm:spPr/>
    </dgm:pt>
    <dgm:pt modelId="{89501141-CA77-4AD6-AD10-0150521B6304}" type="pres">
      <dgm:prSet presAssocID="{AE762578-9A56-4228-B3A4-B65EA9995CAC}" presName="textBox5c" presStyleLbl="revTx" presStyleIdx="2" presStyleCnt="5" custScaleX="141383" custScaleY="8651" custLinFactNeighborX="-12090" custLinFactNeighborY="-48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34243-2BAA-470D-BFA9-3F61D81E2D41}" type="pres">
      <dgm:prSet presAssocID="{B4178B79-ED9B-41A8-80EE-30CB833FE608}" presName="bullet5d" presStyleLbl="node1" presStyleIdx="3" presStyleCnt="5" custScaleX="107737" custScaleY="107467" custLinFactX="100000" custLinFactNeighborX="124463" custLinFactNeighborY="79302"/>
      <dgm:spPr/>
    </dgm:pt>
    <dgm:pt modelId="{D14536AD-0127-4B7E-B5E9-2F5CCE304B6C}" type="pres">
      <dgm:prSet presAssocID="{B4178B79-ED9B-41A8-80EE-30CB833FE608}" presName="textBox5d" presStyleLbl="revTx" presStyleIdx="3" presStyleCnt="5" custScaleY="90159" custLinFactX="-100000" custLinFactNeighborX="-168574" custLinFactNeighborY="-11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78B3A-CF03-4142-B5B7-B53542137355}" type="pres">
      <dgm:prSet presAssocID="{B7A1A825-AA50-4C27-872D-B63D7C020EBB}" presName="bullet5e" presStyleLbl="node1" presStyleIdx="4" presStyleCnt="5" custScaleX="101432" custScaleY="98055" custLinFactNeighborX="70676" custLinFactNeighborY="50633"/>
      <dgm:spPr/>
    </dgm:pt>
    <dgm:pt modelId="{6105FBC3-B44C-435D-BBA6-D4B89A4383D8}" type="pres">
      <dgm:prSet presAssocID="{B7A1A825-AA50-4C27-872D-B63D7C020EBB}" presName="textBox5e" presStyleLbl="revTx" presStyleIdx="4" presStyleCnt="5" custFlipVert="0" custScaleX="65131" custScaleY="16115" custLinFactX="-200000" custLinFactNeighborX="-226666" custLinFactNeighborY="-64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C34142-823A-499A-B8AD-16962808ECE3}" srcId="{74229719-3C1B-456D-83D0-D6E0496BCA5C}" destId="{EF52BC25-5DDF-4E64-BCA8-B1C122A79A0E}" srcOrd="0" destOrd="0" parTransId="{9A246AAB-BDCA-4F9D-8D10-AC700D675210}" sibTransId="{0A7CA721-4411-49B2-8D67-C96780FC1861}"/>
    <dgm:cxn modelId="{ABAB832D-9CFF-4C6C-9E7E-72137DF26A6B}" srcId="{74229719-3C1B-456D-83D0-D6E0496BCA5C}" destId="{AE762578-9A56-4228-B3A4-B65EA9995CAC}" srcOrd="2" destOrd="0" parTransId="{E60C16C4-AC3E-46E1-8FF2-72947749FF99}" sibTransId="{CB9844F2-6EAC-4A87-888D-6B2D948F4FB5}"/>
    <dgm:cxn modelId="{C0FD978F-0FE7-4A42-BCB1-81DFF60E25A1}" type="presOf" srcId="{1E31DA55-F8A1-4B52-8855-7C4A2253343A}" destId="{8FD18A58-4E2D-4AE6-836C-CD7E14713312}" srcOrd="0" destOrd="0" presId="urn:microsoft.com/office/officeart/2005/8/layout/arrow2"/>
    <dgm:cxn modelId="{1064A848-A687-424E-8C24-EF8316C36935}" type="presOf" srcId="{B4178B79-ED9B-41A8-80EE-30CB833FE608}" destId="{D14536AD-0127-4B7E-B5E9-2F5CCE304B6C}" srcOrd="0" destOrd="0" presId="urn:microsoft.com/office/officeart/2005/8/layout/arrow2"/>
    <dgm:cxn modelId="{F5A05047-1EAA-4BA9-A22D-5D5E6B099F90}" srcId="{74229719-3C1B-456D-83D0-D6E0496BCA5C}" destId="{B4178B79-ED9B-41A8-80EE-30CB833FE608}" srcOrd="3" destOrd="0" parTransId="{90A1F318-3432-46BA-B1A4-85B1FE69122D}" sibTransId="{70476322-0F98-4926-92CE-0EDCDD0DB928}"/>
    <dgm:cxn modelId="{748A4183-6663-4EE6-BDA2-E19E276EC832}" srcId="{74229719-3C1B-456D-83D0-D6E0496BCA5C}" destId="{1E31DA55-F8A1-4B52-8855-7C4A2253343A}" srcOrd="1" destOrd="0" parTransId="{0788BD04-3C13-453E-A45A-50B4434D176F}" sibTransId="{87A66989-1AB2-4D10-A53B-7FE1D1C86285}"/>
    <dgm:cxn modelId="{C42C014F-A747-469F-A064-2DDDB94693B1}" type="presOf" srcId="{74229719-3C1B-456D-83D0-D6E0496BCA5C}" destId="{873E7791-A646-4EDF-BDC4-6CB37A20C066}" srcOrd="0" destOrd="0" presId="urn:microsoft.com/office/officeart/2005/8/layout/arrow2"/>
    <dgm:cxn modelId="{E6E0212F-8511-46EE-B7F0-914924A96A87}" type="presOf" srcId="{EF52BC25-5DDF-4E64-BCA8-B1C122A79A0E}" destId="{13D90318-3867-4AA8-86B0-9661464CC225}" srcOrd="0" destOrd="0" presId="urn:microsoft.com/office/officeart/2005/8/layout/arrow2"/>
    <dgm:cxn modelId="{6C1AD7E5-0B2D-4FC6-AC8D-B2C5FB6F33CB}" type="presOf" srcId="{B7A1A825-AA50-4C27-872D-B63D7C020EBB}" destId="{6105FBC3-B44C-435D-BBA6-D4B89A4383D8}" srcOrd="0" destOrd="0" presId="urn:microsoft.com/office/officeart/2005/8/layout/arrow2"/>
    <dgm:cxn modelId="{5623792D-88BA-47DE-AFE3-D33DFE5B4A1C}" type="presOf" srcId="{AE762578-9A56-4228-B3A4-B65EA9995CAC}" destId="{89501141-CA77-4AD6-AD10-0150521B6304}" srcOrd="0" destOrd="0" presId="urn:microsoft.com/office/officeart/2005/8/layout/arrow2"/>
    <dgm:cxn modelId="{A787C009-0D82-47BA-B3BE-7145302F86D5}" srcId="{74229719-3C1B-456D-83D0-D6E0496BCA5C}" destId="{B7A1A825-AA50-4C27-872D-B63D7C020EBB}" srcOrd="4" destOrd="0" parTransId="{5473A150-4C12-421B-8379-FDB506277B48}" sibTransId="{4ACAC4DA-6CC9-41DD-931A-771ABBFA9518}"/>
    <dgm:cxn modelId="{481CBE3C-8388-4603-B539-4A10A041BF18}" type="presParOf" srcId="{873E7791-A646-4EDF-BDC4-6CB37A20C066}" destId="{0D407A10-3B57-4049-90DC-15AD74BBCCDC}" srcOrd="0" destOrd="0" presId="urn:microsoft.com/office/officeart/2005/8/layout/arrow2"/>
    <dgm:cxn modelId="{1395D635-36AB-4C60-BA08-2729FFC09999}" type="presParOf" srcId="{873E7791-A646-4EDF-BDC4-6CB37A20C066}" destId="{84A7CBCF-CEA7-43CC-9BA2-B5E0B22EEE61}" srcOrd="1" destOrd="0" presId="urn:microsoft.com/office/officeart/2005/8/layout/arrow2"/>
    <dgm:cxn modelId="{CBF431BB-1818-43CF-9C82-C884F3F23368}" type="presParOf" srcId="{84A7CBCF-CEA7-43CC-9BA2-B5E0B22EEE61}" destId="{94FAD860-4C42-4331-A4D3-5934026AE2F1}" srcOrd="0" destOrd="0" presId="urn:microsoft.com/office/officeart/2005/8/layout/arrow2"/>
    <dgm:cxn modelId="{23734F9A-83D6-42B2-B3B4-44A9F03F42BF}" type="presParOf" srcId="{84A7CBCF-CEA7-43CC-9BA2-B5E0B22EEE61}" destId="{13D90318-3867-4AA8-86B0-9661464CC225}" srcOrd="1" destOrd="0" presId="urn:microsoft.com/office/officeart/2005/8/layout/arrow2"/>
    <dgm:cxn modelId="{E8864BE0-8D25-4BA9-9F0D-EED84780EC53}" type="presParOf" srcId="{84A7CBCF-CEA7-43CC-9BA2-B5E0B22EEE61}" destId="{6C02B034-E7FE-42DD-A011-9DF5579F8237}" srcOrd="2" destOrd="0" presId="urn:microsoft.com/office/officeart/2005/8/layout/arrow2"/>
    <dgm:cxn modelId="{52C316EF-CF86-4DFD-A4AB-759F064F8F2A}" type="presParOf" srcId="{84A7CBCF-CEA7-43CC-9BA2-B5E0B22EEE61}" destId="{8FD18A58-4E2D-4AE6-836C-CD7E14713312}" srcOrd="3" destOrd="0" presId="urn:microsoft.com/office/officeart/2005/8/layout/arrow2"/>
    <dgm:cxn modelId="{919F5D76-79A9-40C6-9D1B-DD645D41DF6C}" type="presParOf" srcId="{84A7CBCF-CEA7-43CC-9BA2-B5E0B22EEE61}" destId="{2E3028E9-DE3F-4679-A6D4-EE8770DCB47E}" srcOrd="4" destOrd="0" presId="urn:microsoft.com/office/officeart/2005/8/layout/arrow2"/>
    <dgm:cxn modelId="{AC6A1F8D-0977-41D7-9FC5-E1EF6AC0A18E}" type="presParOf" srcId="{84A7CBCF-CEA7-43CC-9BA2-B5E0B22EEE61}" destId="{89501141-CA77-4AD6-AD10-0150521B6304}" srcOrd="5" destOrd="0" presId="urn:microsoft.com/office/officeart/2005/8/layout/arrow2"/>
    <dgm:cxn modelId="{A5FDA24A-85FC-4322-8173-7570895306C1}" type="presParOf" srcId="{84A7CBCF-CEA7-43CC-9BA2-B5E0B22EEE61}" destId="{01C34243-2BAA-470D-BFA9-3F61D81E2D41}" srcOrd="6" destOrd="0" presId="urn:microsoft.com/office/officeart/2005/8/layout/arrow2"/>
    <dgm:cxn modelId="{C6D7B76D-B88D-4F2E-A229-A534CE5B7305}" type="presParOf" srcId="{84A7CBCF-CEA7-43CC-9BA2-B5E0B22EEE61}" destId="{D14536AD-0127-4B7E-B5E9-2F5CCE304B6C}" srcOrd="7" destOrd="0" presId="urn:microsoft.com/office/officeart/2005/8/layout/arrow2"/>
    <dgm:cxn modelId="{510FB214-2637-4B02-A130-EA6E0C32AAD3}" type="presParOf" srcId="{84A7CBCF-CEA7-43CC-9BA2-B5E0B22EEE61}" destId="{3D878B3A-CF03-4142-B5B7-B53542137355}" srcOrd="8" destOrd="0" presId="urn:microsoft.com/office/officeart/2005/8/layout/arrow2"/>
    <dgm:cxn modelId="{C7122446-A06A-4B40-BC38-09CDFB6DA280}" type="presParOf" srcId="{84A7CBCF-CEA7-43CC-9BA2-B5E0B22EEE61}" destId="{6105FBC3-B44C-435D-BBA6-D4B89A4383D8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07A10-3B57-4049-90DC-15AD74BBCCDC}">
      <dsp:nvSpPr>
        <dsp:cNvPr id="0" name=""/>
        <dsp:cNvSpPr/>
      </dsp:nvSpPr>
      <dsp:spPr>
        <a:xfrm rot="20887623">
          <a:off x="2893714" y="1065030"/>
          <a:ext cx="8870082" cy="508486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AD860-4C42-4331-A4D3-5934026AE2F1}">
      <dsp:nvSpPr>
        <dsp:cNvPr id="0" name=""/>
        <dsp:cNvSpPr/>
      </dsp:nvSpPr>
      <dsp:spPr>
        <a:xfrm>
          <a:off x="6265066" y="3282696"/>
          <a:ext cx="419198" cy="4210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90318-3867-4AA8-86B0-9661464CC225}">
      <dsp:nvSpPr>
        <dsp:cNvPr id="0" name=""/>
        <dsp:cNvSpPr/>
      </dsp:nvSpPr>
      <dsp:spPr>
        <a:xfrm>
          <a:off x="2798956" y="699863"/>
          <a:ext cx="2845248" cy="163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728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798956" y="699863"/>
        <a:ext cx="2845248" cy="1632204"/>
      </dsp:txXfrm>
    </dsp:sp>
    <dsp:sp modelId="{6C02B034-E7FE-42DD-A011-9DF5579F8237}">
      <dsp:nvSpPr>
        <dsp:cNvPr id="0" name=""/>
        <dsp:cNvSpPr/>
      </dsp:nvSpPr>
      <dsp:spPr>
        <a:xfrm>
          <a:off x="5410304" y="3874054"/>
          <a:ext cx="395020" cy="39502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18A58-4E2D-4AE6-836C-CD7E14713312}">
      <dsp:nvSpPr>
        <dsp:cNvPr id="0" name=""/>
        <dsp:cNvSpPr/>
      </dsp:nvSpPr>
      <dsp:spPr>
        <a:xfrm>
          <a:off x="4464812" y="3155676"/>
          <a:ext cx="1821484" cy="376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31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</a:t>
          </a: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600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Preprocessing</a:t>
          </a:r>
          <a:endParaRPr lang="en-US" sz="1600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64812" y="3155676"/>
        <a:ext cx="1821484" cy="376773"/>
      </dsp:txXfrm>
    </dsp:sp>
    <dsp:sp modelId="{2E3028E9-DE3F-4679-A6D4-EE8770DCB47E}">
      <dsp:nvSpPr>
        <dsp:cNvPr id="0" name=""/>
        <dsp:cNvSpPr/>
      </dsp:nvSpPr>
      <dsp:spPr>
        <a:xfrm>
          <a:off x="7131923" y="2624331"/>
          <a:ext cx="613045" cy="603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01141-CA77-4AD6-AD10-0150521B6304}">
      <dsp:nvSpPr>
        <dsp:cNvPr id="0" name=""/>
        <dsp:cNvSpPr/>
      </dsp:nvSpPr>
      <dsp:spPr>
        <a:xfrm>
          <a:off x="4321053" y="2449345"/>
          <a:ext cx="2994139" cy="333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0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i="0" kern="1200" dirty="0" smtClean="0">
              <a:solidFill>
                <a:schemeClr val="accent2">
                  <a:lumMod val="50000"/>
                </a:schemeClr>
              </a:solidFill>
            </a:rPr>
            <a:t>Exploratory data analysis</a:t>
          </a:r>
          <a:r>
            <a:rPr lang="en-IN" sz="1600" b="0" i="0" kern="1200" dirty="0" smtClean="0">
              <a:solidFill>
                <a:schemeClr val="accent2">
                  <a:lumMod val="50000"/>
                </a:schemeClr>
              </a:solidFill>
            </a:rPr>
            <a:t> (EDA) </a:t>
          </a:r>
          <a:endParaRPr lang="en-US" sz="16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321053" y="2449345"/>
        <a:ext cx="2994139" cy="333426"/>
      </dsp:txXfrm>
    </dsp:sp>
    <dsp:sp modelId="{01C34243-2BAA-470D-BFA9-3F61D81E2D41}">
      <dsp:nvSpPr>
        <dsp:cNvPr id="0" name=""/>
        <dsp:cNvSpPr/>
      </dsp:nvSpPr>
      <dsp:spPr>
        <a:xfrm>
          <a:off x="8293611" y="1993802"/>
          <a:ext cx="732949" cy="7311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536AD-0127-4B7E-B5E9-2F5CCE304B6C}">
      <dsp:nvSpPr>
        <dsp:cNvPr id="0" name=""/>
        <dsp:cNvSpPr/>
      </dsp:nvSpPr>
      <dsp:spPr>
        <a:xfrm>
          <a:off x="1239016" y="1502833"/>
          <a:ext cx="2194560" cy="41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4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239016" y="1502833"/>
        <a:ext cx="2194560" cy="4142679"/>
      </dsp:txXfrm>
    </dsp:sp>
    <dsp:sp modelId="{3D878B3A-CF03-4142-B5B7-B53542137355}">
      <dsp:nvSpPr>
        <dsp:cNvPr id="0" name=""/>
        <dsp:cNvSpPr/>
      </dsp:nvSpPr>
      <dsp:spPr>
        <a:xfrm>
          <a:off x="9500617" y="1381145"/>
          <a:ext cx="879264" cy="8499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5FBC3-B44C-435D-BBA6-D4B89A4383D8}">
      <dsp:nvSpPr>
        <dsp:cNvPr id="0" name=""/>
        <dsp:cNvSpPr/>
      </dsp:nvSpPr>
      <dsp:spPr>
        <a:xfrm>
          <a:off x="346763" y="247266"/>
          <a:ext cx="1429338" cy="81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326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46763" y="247266"/>
        <a:ext cx="1429338" cy="813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7B2E-1607-4662-A162-078D0778436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F7E-F29D-4EBB-B29C-98476BC6C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97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7B2E-1607-4662-A162-078D0778436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F7E-F29D-4EBB-B29C-98476BC6C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5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7B2E-1607-4662-A162-078D0778436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F7E-F29D-4EBB-B29C-98476BC6C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2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7B2E-1607-4662-A162-078D0778436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F7E-F29D-4EBB-B29C-98476BC6C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4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7B2E-1607-4662-A162-078D0778436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F7E-F29D-4EBB-B29C-98476BC6C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1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7B2E-1607-4662-A162-078D0778436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F7E-F29D-4EBB-B29C-98476BC6C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6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7B2E-1607-4662-A162-078D0778436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F7E-F29D-4EBB-B29C-98476BC6C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7B2E-1607-4662-A162-078D0778436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F7E-F29D-4EBB-B29C-98476BC6C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4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7B2E-1607-4662-A162-078D0778436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F7E-F29D-4EBB-B29C-98476BC6C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7B2E-1607-4662-A162-078D0778436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F7E-F29D-4EBB-B29C-98476BC6C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9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7B2E-1607-4662-A162-078D0778436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F7E-F29D-4EBB-B29C-98476BC6C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37B2E-1607-4662-A162-078D0778436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6F7E-F29D-4EBB-B29C-98476BC6C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53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hdphoto" Target="../media/hdphoto2.wdp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microsoft.com/office/2007/relationships/hdphoto" Target="../media/hdphoto2.wdp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microsoft.com/office/2007/relationships/hdphoto" Target="../media/hdphoto2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wenty Tech | The benefits of Big Data in Real Esta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54935" y="1083314"/>
            <a:ext cx="4800601" cy="177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P-183	 GROUP-6</a:t>
            </a:r>
            <a:br>
              <a:rPr lang="en-IN" sz="4800" b="1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IN" sz="3600" b="1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Presenting</a:t>
            </a:r>
            <a:endParaRPr lang="en-IN" sz="4800" b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2" descr="4 Data Analytics Tools for Property Market Valuations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84" y="167618"/>
            <a:ext cx="4346271" cy="32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-2165838" y="3062189"/>
            <a:ext cx="12191999" cy="713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6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Real Estate - Data Analysis </a:t>
            </a:r>
          </a:p>
          <a:p>
            <a:pPr marL="0" indent="0" algn="ctr">
              <a:buNone/>
            </a:pPr>
            <a:r>
              <a:rPr lang="en-IN" sz="36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( 99 Acres.com )</a:t>
            </a:r>
          </a:p>
          <a:p>
            <a:pPr algn="ctr"/>
            <a:endParaRPr lang="en-IN" sz="36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8245" y="4241899"/>
            <a:ext cx="415583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Presented By</a:t>
            </a:r>
          </a:p>
          <a:p>
            <a:endParaRPr lang="en-I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Mr </a:t>
            </a:r>
            <a:r>
              <a:rPr lang="en-IN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Sourav</a:t>
            </a:r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chittaranjan</a:t>
            </a:r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parui</a:t>
            </a:r>
            <a:endParaRPr lang="en-IN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Mr Rupak </a:t>
            </a:r>
            <a:r>
              <a:rPr lang="en-IN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Dipak</a:t>
            </a:r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Mondal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Miss. Urmila </a:t>
            </a:r>
            <a:r>
              <a:rPr lang="en-IN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Subhash</a:t>
            </a:r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Vanjare</a:t>
            </a:r>
            <a:endParaRPr lang="en-IN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48245" y="2992702"/>
            <a:ext cx="40163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Rounded MT Bold" panose="020F0704030504030204" pitchFamily="34" charset="0"/>
              </a:rPr>
              <a:t>Project Mentor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 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Madishetti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Rajashekar</a:t>
            </a:r>
            <a:endParaRPr lang="en-IN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475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6"/>
          <p:cNvSpPr txBox="1"/>
          <p:nvPr/>
        </p:nvSpPr>
        <p:spPr>
          <a:xfrm>
            <a:off x="182972" y="128336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2" y="1690688"/>
            <a:ext cx="4143375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8" y="4154204"/>
            <a:ext cx="2871988" cy="25371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42" y="1690688"/>
            <a:ext cx="2717442" cy="24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6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357" y="132166"/>
            <a:ext cx="94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9756" y="1813364"/>
            <a:ext cx="38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Values in Data</a:t>
            </a:r>
            <a:endParaRPr lang="en-IN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755" y="665759"/>
            <a:ext cx="38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of Data  ( Rows &amp; Columns )</a:t>
            </a:r>
            <a:endParaRPr lang="en-IN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36" y="2182696"/>
            <a:ext cx="10562235" cy="20347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36" y="1000821"/>
            <a:ext cx="10630821" cy="769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9754" y="4265059"/>
            <a:ext cx="38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Values in data</a:t>
            </a:r>
            <a:endParaRPr lang="en-IN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3" y="4629600"/>
            <a:ext cx="10676545" cy="2072820"/>
          </a:xfrm>
          <a:prstGeom prst="rect">
            <a:avLst/>
          </a:prstGeom>
        </p:spPr>
      </p:pic>
      <p:pic>
        <p:nvPicPr>
          <p:cNvPr id="14" name="Picture 13" descr="4 Data Analytics Tools for Property Market Valuations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97904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3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5394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57" y="567518"/>
            <a:ext cx="5977258" cy="3212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357" y="132166"/>
            <a:ext cx="94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05241" y="1804494"/>
            <a:ext cx="593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 Representation of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of the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umber of flats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per square feet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704" y="3556619"/>
            <a:ext cx="4357219" cy="3282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357" y="4995702"/>
            <a:ext cx="593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Box-plot Representation of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of the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umber of flats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per square feet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354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296" y="148208"/>
            <a:ext cx="275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4" y="1436785"/>
            <a:ext cx="3314448" cy="2691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612" y="4276551"/>
            <a:ext cx="3506322" cy="2202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944" y="1591332"/>
            <a:ext cx="3400022" cy="25371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631" y="1179400"/>
            <a:ext cx="10998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As this is a supervised machine learning, we have applied some regression models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like			</a:t>
            </a:r>
          </a:p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	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			</a:t>
            </a:r>
            <a:endParaRPr lang="en-IN" sz="1600" b="1" dirty="0" smtClean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9768" y="3199333"/>
            <a:ext cx="3774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We have used K-fold validation to measure Accuracy of our Simple liner regression Model &amp; we have used </a:t>
            </a:r>
            <a:r>
              <a:rPr lang="en-IN" sz="1600" dirty="0" err="1">
                <a:solidFill>
                  <a:schemeClr val="accent6">
                    <a:lumMod val="50000"/>
                  </a:schemeClr>
                </a:solidFill>
              </a:rPr>
              <a:t>GridSearchCV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 for finding best </a:t>
            </a:r>
            <a:r>
              <a:rPr lang="en-IN" sz="1600" dirty="0" smtClean="0">
                <a:solidFill>
                  <a:schemeClr val="accent6">
                    <a:lumMod val="50000"/>
                  </a:schemeClr>
                </a:solidFill>
              </a:rPr>
              <a:t>Model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9419" y="1961437"/>
            <a:ext cx="51347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SLR ( Simple linear Regression )</a:t>
            </a:r>
          </a:p>
          <a:p>
            <a:pPr algn="ctr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Decision Tree</a:t>
            </a:r>
          </a:p>
          <a:p>
            <a:pPr algn="ctr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Lasso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78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5;p10"/>
          <p:cNvSpPr txBox="1"/>
          <p:nvPr/>
        </p:nvSpPr>
        <p:spPr>
          <a:xfrm>
            <a:off x="207431" y="74041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13;p10"/>
          <p:cNvSpPr txBox="1"/>
          <p:nvPr/>
        </p:nvSpPr>
        <p:spPr>
          <a:xfrm>
            <a:off x="3168317" y="681175"/>
            <a:ext cx="58553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SLR (simple linear Regression)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-951" t="-2986" r="24923" b="5970"/>
          <a:stretch/>
        </p:blipFill>
        <p:spPr>
          <a:xfrm>
            <a:off x="3816417" y="1909518"/>
            <a:ext cx="7534782" cy="837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86" y="2431087"/>
            <a:ext cx="3116850" cy="41989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8871" y="1824939"/>
            <a:ext cx="183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074" y="2828502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3269" t="3821" r="40708" b="-3821"/>
          <a:stretch/>
        </p:blipFill>
        <p:spPr>
          <a:xfrm>
            <a:off x="3816417" y="3354238"/>
            <a:ext cx="7403271" cy="148726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886074" y="5008363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Accuracy With Best Parameters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0504" y="5568405"/>
            <a:ext cx="6675336" cy="6909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40584" y="6291517"/>
            <a:ext cx="5723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16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Simple Linear Regression = 95%</a:t>
            </a:r>
            <a:endParaRPr lang="en-US" sz="105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63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5;p10"/>
          <p:cNvSpPr txBox="1"/>
          <p:nvPr/>
        </p:nvSpPr>
        <p:spPr>
          <a:xfrm>
            <a:off x="207431" y="74041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13;p10"/>
          <p:cNvSpPr txBox="1"/>
          <p:nvPr/>
        </p:nvSpPr>
        <p:spPr>
          <a:xfrm>
            <a:off x="3168317" y="681175"/>
            <a:ext cx="58553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DecisionTree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-951" t="-2986" r="24923" b="5970"/>
          <a:stretch/>
        </p:blipFill>
        <p:spPr>
          <a:xfrm>
            <a:off x="3816417" y="1909518"/>
            <a:ext cx="7534782" cy="837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86" y="2431087"/>
            <a:ext cx="3116850" cy="41989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8871" y="1824939"/>
            <a:ext cx="183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074" y="2828502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074" y="4548081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Accuracy With Best Parameters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481" y="3204558"/>
            <a:ext cx="7392041" cy="12040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3421" y="5558943"/>
            <a:ext cx="3924640" cy="2667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2938" y="5320566"/>
            <a:ext cx="3955123" cy="2286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28138" y="5952339"/>
            <a:ext cx="5723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1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DecisionTree</a:t>
            </a:r>
            <a:r>
              <a:rPr lang="en-US" sz="1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Regressor</a:t>
            </a:r>
            <a:r>
              <a:rPr lang="en-US" sz="16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 = 97%</a:t>
            </a:r>
            <a:endParaRPr lang="en-US" sz="105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22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5;p10"/>
          <p:cNvSpPr txBox="1"/>
          <p:nvPr/>
        </p:nvSpPr>
        <p:spPr>
          <a:xfrm>
            <a:off x="207431" y="74041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13;p10"/>
          <p:cNvSpPr txBox="1"/>
          <p:nvPr/>
        </p:nvSpPr>
        <p:spPr>
          <a:xfrm>
            <a:off x="4876646" y="672383"/>
            <a:ext cx="24387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Lasso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0006" y="2447340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-951" t="-2986" r="24923" b="5970"/>
          <a:stretch/>
        </p:blipFill>
        <p:spPr>
          <a:xfrm>
            <a:off x="3599136" y="2817795"/>
            <a:ext cx="8367686" cy="930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40" y="2280122"/>
            <a:ext cx="3179296" cy="42831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8871" y="1824939"/>
            <a:ext cx="183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1874" y="4237012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Accuracy With Best Parameters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357" y="4833857"/>
            <a:ext cx="4957796" cy="286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8635" y="5047023"/>
            <a:ext cx="4996000" cy="3629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57799" y="5630172"/>
            <a:ext cx="5723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16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Lasso = 95%</a:t>
            </a:r>
            <a:endParaRPr lang="en-US" sz="105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5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033" y="70311"/>
            <a:ext cx="10788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We Have Used </a:t>
            </a:r>
            <a:r>
              <a:rPr lang="en-IN" sz="2800" b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Gridsearch</a:t>
            </a:r>
            <a:r>
              <a:rPr lang="en-I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CV For Finding Best Model with </a:t>
            </a:r>
            <a:r>
              <a:rPr lang="en-IN" sz="2800" b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Best_Params</a:t>
            </a:r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5" y="743000"/>
            <a:ext cx="7707639" cy="57891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7455" y="3188529"/>
            <a:ext cx="185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OUTPUT</a:t>
            </a:r>
            <a:endParaRPr lang="en-IN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 descr="4 Data Analytics Tools for Property Market Valuations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455" y="3711749"/>
            <a:ext cx="4874545" cy="12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2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Regression Clearly Explained! - YouTub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4 Data Analytics Tools for Property Market Valuations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9653" y="3921227"/>
            <a:ext cx="108313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/>
              <a:t>Based On The Above Results We Can Say That Decision Tree Gives The Best Score With 97% Accuracy. </a:t>
            </a:r>
            <a:endParaRPr lang="en-IN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45574" y="1493520"/>
            <a:ext cx="6946426" cy="182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0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005" y="164249"/>
            <a:ext cx="3244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2776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55" y="1337943"/>
            <a:ext cx="9579170" cy="2164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800" y="853440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Testing The Model For Few Properties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199" y="4123766"/>
            <a:ext cx="8998367" cy="25078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240" y="3614818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Predicting Some Of Locations</a:t>
            </a:r>
            <a:endParaRPr lang="en-IN" sz="20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9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5512" y="756138"/>
            <a:ext cx="2540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Content</a:t>
            </a:r>
            <a:endParaRPr lang="en-IN" sz="3200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8650" y="2486527"/>
            <a:ext cx="8874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Business Problem 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Arial"/>
              <a:cs typeface="Arial"/>
              <a:sym typeface="Arial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Project Architecture / Project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FLow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Arial"/>
              <a:cs typeface="Arial"/>
              <a:sym typeface="Arial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 for Model Result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Prediction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Result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Deployment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0C765-011A-6F03-8A5A-1F7D2BF9B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84" y="509645"/>
            <a:ext cx="1490954" cy="134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91056" y="1180574"/>
            <a:ext cx="741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.com</a:t>
            </a:r>
            <a:endParaRPr lang="en-IN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9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1;p12"/>
          <p:cNvSpPr txBox="1"/>
          <p:nvPr/>
        </p:nvSpPr>
        <p:spPr>
          <a:xfrm>
            <a:off x="167054" y="70338"/>
            <a:ext cx="1125415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2800" b="1" dirty="0" err="1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1861" b="5479"/>
          <a:stretch/>
        </p:blipFill>
        <p:spPr>
          <a:xfrm>
            <a:off x="5749203" y="3771848"/>
            <a:ext cx="6289879" cy="2924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1888" b="5373"/>
          <a:stretch/>
        </p:blipFill>
        <p:spPr>
          <a:xfrm>
            <a:off x="341459" y="780310"/>
            <a:ext cx="6026440" cy="2804746"/>
          </a:xfrm>
          <a:prstGeom prst="rect">
            <a:avLst/>
          </a:prstGeom>
        </p:spPr>
      </p:pic>
      <p:pic>
        <p:nvPicPr>
          <p:cNvPr id="11" name="Picture 10" descr="4 Data Analytics Tools for Property Market Valuations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38955" y="5427127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743700" y="1582519"/>
            <a:ext cx="5020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Price Prediction of </a:t>
            </a:r>
            <a:r>
              <a:rPr lang="en-IN" b="1" dirty="0" smtClean="0"/>
              <a:t>2 BHK </a:t>
            </a:r>
            <a:r>
              <a:rPr lang="en-IN" dirty="0" smtClean="0"/>
              <a:t>flat  in </a:t>
            </a:r>
            <a:r>
              <a:rPr lang="en-IN" b="1" dirty="0" smtClean="0"/>
              <a:t>BURAI</a:t>
            </a:r>
            <a:r>
              <a:rPr lang="en-IN" dirty="0" smtClean="0"/>
              <a:t> of </a:t>
            </a:r>
            <a:r>
              <a:rPr lang="en-IN" b="1" dirty="0" smtClean="0"/>
              <a:t>800sqft</a:t>
            </a:r>
            <a:r>
              <a:rPr lang="en-IN" dirty="0" smtClean="0"/>
              <a:t> having </a:t>
            </a:r>
            <a:r>
              <a:rPr lang="en-IN" b="1" dirty="0" smtClean="0"/>
              <a:t>1 Bathroom </a:t>
            </a:r>
            <a:r>
              <a:rPr lang="en-IN" dirty="0" smtClean="0"/>
              <a:t>&amp; </a:t>
            </a:r>
            <a:r>
              <a:rPr lang="en-IN" b="1" dirty="0" err="1" smtClean="0"/>
              <a:t>Price_per_sqft</a:t>
            </a:r>
            <a:r>
              <a:rPr lang="en-IN" dirty="0" smtClean="0"/>
              <a:t> is of </a:t>
            </a:r>
            <a:r>
              <a:rPr lang="en-IN" b="1" dirty="0" smtClean="0"/>
              <a:t>4000</a:t>
            </a:r>
          </a:p>
          <a:p>
            <a:endParaRPr lang="en-IN" b="1" dirty="0"/>
          </a:p>
          <a:p>
            <a:r>
              <a:rPr lang="en-IN" dirty="0" smtClean="0"/>
              <a:t>Getting Predicted Price as </a:t>
            </a:r>
            <a:r>
              <a:rPr lang="en-IN" b="1" dirty="0" smtClean="0"/>
              <a:t>41.37Lakhs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271899" y="44993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Price Prediction of </a:t>
            </a:r>
            <a:r>
              <a:rPr lang="en-IN" b="1" dirty="0" smtClean="0"/>
              <a:t>3 </a:t>
            </a:r>
            <a:r>
              <a:rPr lang="en-IN" b="1" dirty="0"/>
              <a:t>BHK </a:t>
            </a:r>
            <a:r>
              <a:rPr lang="en-IN" dirty="0" smtClean="0"/>
              <a:t>flat </a:t>
            </a:r>
            <a:r>
              <a:rPr lang="en-IN" dirty="0"/>
              <a:t>in </a:t>
            </a:r>
            <a:r>
              <a:rPr lang="en-IN" b="1" dirty="0" err="1" smtClean="0"/>
              <a:t>Tilak</a:t>
            </a:r>
            <a:r>
              <a:rPr lang="en-IN" b="1" dirty="0" smtClean="0"/>
              <a:t> Nagar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b="1" dirty="0" smtClean="0"/>
              <a:t>1400sqft</a:t>
            </a:r>
            <a:r>
              <a:rPr lang="en-IN" dirty="0" smtClean="0"/>
              <a:t> </a:t>
            </a:r>
          </a:p>
          <a:p>
            <a:r>
              <a:rPr lang="en-IN" dirty="0" smtClean="0"/>
              <a:t>having </a:t>
            </a:r>
            <a:r>
              <a:rPr lang="en-IN" b="1" dirty="0" smtClean="0"/>
              <a:t>2 </a:t>
            </a:r>
            <a:r>
              <a:rPr lang="en-IN" b="1" dirty="0"/>
              <a:t>Bathroom </a:t>
            </a:r>
            <a:r>
              <a:rPr lang="en-IN" dirty="0"/>
              <a:t>&amp; </a:t>
            </a:r>
            <a:r>
              <a:rPr lang="en-IN" b="1" dirty="0" err="1"/>
              <a:t>Price_per_sqft</a:t>
            </a:r>
            <a:r>
              <a:rPr lang="en-IN" dirty="0"/>
              <a:t> is of </a:t>
            </a:r>
            <a:r>
              <a:rPr lang="en-IN" b="1" dirty="0" smtClean="0"/>
              <a:t>8000</a:t>
            </a:r>
            <a:endParaRPr lang="en-IN" b="1" dirty="0"/>
          </a:p>
          <a:p>
            <a:endParaRPr lang="en-IN" b="1" dirty="0"/>
          </a:p>
          <a:p>
            <a:r>
              <a:rPr lang="en-IN" dirty="0"/>
              <a:t>Getting Predicted Price as </a:t>
            </a:r>
            <a:r>
              <a:rPr lang="en-IN" b="1" dirty="0" smtClean="0"/>
              <a:t>118.09Lakhs ( </a:t>
            </a:r>
            <a:r>
              <a:rPr lang="en-IN" b="1" dirty="0" err="1" smtClean="0"/>
              <a:t>i.e</a:t>
            </a:r>
            <a:r>
              <a:rPr lang="en-IN" b="1" dirty="0" smtClean="0"/>
              <a:t> 1.18cr 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6763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0;p13"/>
          <p:cNvSpPr txBox="1"/>
          <p:nvPr/>
        </p:nvSpPr>
        <p:spPr>
          <a:xfrm>
            <a:off x="0" y="0"/>
            <a:ext cx="1093348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2800" b="1" i="0" u="none" strike="noStrike" cap="none" dirty="0" err="1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800" b="1" i="0" u="none" strike="noStrike" cap="none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0" y="1397569"/>
            <a:ext cx="4685970" cy="2506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0" y="4232413"/>
            <a:ext cx="4685970" cy="2506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668" y="1479037"/>
            <a:ext cx="4683569" cy="2634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668" y="4241424"/>
            <a:ext cx="4440372" cy="2497709"/>
          </a:xfrm>
          <a:prstGeom prst="rect">
            <a:avLst/>
          </a:prstGeom>
        </p:spPr>
      </p:pic>
      <p:pic>
        <p:nvPicPr>
          <p:cNvPr id="9" name="Picture 8" descr="4 Data Analytics Tools for Property Market Valuations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19320" y="782320"/>
            <a:ext cx="275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7030A0"/>
                </a:solidFill>
              </a:rPr>
              <a:t>Data Analysis</a:t>
            </a:r>
            <a:endParaRPr lang="en-IN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5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6;p14"/>
          <p:cNvSpPr txBox="1"/>
          <p:nvPr/>
        </p:nvSpPr>
        <p:spPr>
          <a:xfrm>
            <a:off x="90782" y="232996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48;p14"/>
          <p:cNvSpPr txBox="1"/>
          <p:nvPr/>
        </p:nvSpPr>
        <p:spPr>
          <a:xfrm>
            <a:off x="205082" y="3257473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9715" y="896815"/>
            <a:ext cx="85549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Got Many Errors &amp; Difficulties In Web Scrapping.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 smtClean="0"/>
              <a:t>We Faced Visualization Problems While Performing EDA.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 smtClean="0"/>
              <a:t>We Even Faced Certain Issues While Deploying.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 smtClean="0"/>
              <a:t>There Were Certain Error Dialogue Box Which Were Popping Up, But At The End We Were Successful In Resolving Them.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91708"/>
            <a:ext cx="687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Overcome All This Challenges By Discussion In Group Meeting &amp; Taking New Ideas From Team Members.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399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2916" y="2558562"/>
            <a:ext cx="451045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60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Thank You</a:t>
            </a:r>
            <a:endParaRPr lang="en-IN" sz="6000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6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F1E6-3664-0C1D-532E-C7430F9960D2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E80532-00C3-1F44-C85D-ED1470DF395E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u="sng" dirty="0" smtClean="0">
                <a:latin typeface="Arial Rounded MT Bold" panose="020F0704030504030204" pitchFamily="34" charset="0"/>
              </a:rPr>
              <a:t>99Acres.Com </a:t>
            </a:r>
            <a:r>
              <a:rPr lang="en-IN" sz="1800" b="1" dirty="0" smtClean="0">
                <a:latin typeface="Arial Rounded MT Bold" panose="020F0704030504030204" pitchFamily="34" charset="0"/>
              </a:rPr>
              <a:t>Is An Internet Portal Dedicated To Meet Every Aspect Of The Consumers Needs In The Real Estate Industry.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 smtClean="0">
              <a:latin typeface="Arial Rounded MT Bold" panose="020F0704030504030204" pitchFamily="34" charset="0"/>
            </a:endParaRPr>
          </a:p>
          <a:p>
            <a:r>
              <a:rPr lang="en-IN" sz="1800" b="1" dirty="0" smtClean="0">
                <a:latin typeface="Arial Rounded MT Bold" panose="020F0704030504030204" pitchFamily="34" charset="0"/>
              </a:rPr>
              <a:t>Started In September 2005.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 smtClean="0">
              <a:latin typeface="Arial Rounded MT Bold" panose="020F0704030504030204" pitchFamily="34" charset="0"/>
            </a:endParaRPr>
          </a:p>
          <a:p>
            <a:r>
              <a:rPr lang="en-IN" sz="1800" b="1" dirty="0" smtClean="0">
                <a:latin typeface="Arial Rounded MT Bold" panose="020F0704030504030204" pitchFamily="34" charset="0"/>
              </a:rPr>
              <a:t>Pan India Listing Of Properties.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 smtClean="0">
              <a:latin typeface="Arial Rounded MT Bold" panose="020F0704030504030204" pitchFamily="34" charset="0"/>
            </a:endParaRPr>
          </a:p>
          <a:p>
            <a:r>
              <a:rPr lang="en-IN" sz="1800" b="1" dirty="0" smtClean="0">
                <a:latin typeface="Arial Rounded MT Bold" panose="020F0704030504030204" pitchFamily="34" charset="0"/>
              </a:rPr>
              <a:t>Sell, Purchase And Rent.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 smtClean="0">
              <a:latin typeface="Arial Rounded MT Bold" panose="020F0704030504030204" pitchFamily="34" charset="0"/>
            </a:endParaRPr>
          </a:p>
          <a:p>
            <a:r>
              <a:rPr lang="en-IN" sz="1800" b="1" dirty="0" smtClean="0">
                <a:latin typeface="Arial Rounded MT Bold" panose="020F0704030504030204" pitchFamily="34" charset="0"/>
              </a:rPr>
              <a:t>Connects Builders, Brokers, Dealers And Interested Buyers /Sellers Online</a:t>
            </a:r>
            <a:r>
              <a:rPr lang="en-IN" sz="1800" dirty="0" smtClean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87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328" y="427982"/>
            <a:ext cx="3858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328" y="1700464"/>
            <a:ext cx="1102092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en-US" sz="200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Objective: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Customer personality analysis helps a business to modify its product based on its target customers from different types of customer segments.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Finding the potential customers by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analysing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the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behaviour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of them is useful to understand the targeted customers.   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For example, instead of spending money to market a new product to every customer in the company’s database, a company can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analyse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which customer segment is most likely to buy the product and then market the product only on that particular segment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2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4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41498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4754880" y="4548226"/>
            <a:ext cx="338328" cy="343814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7808976" y="1161288"/>
            <a:ext cx="218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Deployment</a:t>
            </a:r>
            <a:endParaRPr lang="en-IN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9483"/>
            <a:ext cx="2478024" cy="18585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6080" y="4548226"/>
            <a:ext cx="208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Data</a:t>
            </a:r>
            <a:endParaRPr lang="en-IN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28" y="3758184"/>
            <a:ext cx="2029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Scrapping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7920" y="1746504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Building/ Evaluation</a:t>
            </a:r>
          </a:p>
          <a:p>
            <a:endParaRPr lang="en-IN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" y="473613"/>
            <a:ext cx="614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Project Architecture / Project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endParaRPr lang="en-US" sz="2800" b="0" i="0" u="none" strike="noStrike" cap="none" dirty="0" smtClean="0">
              <a:solidFill>
                <a:schemeClr val="accent4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2" descr="4 Data Analytics Tools for Property Market Valuations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40577"/>
            <a:ext cx="1335110" cy="12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2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0239" y="993531"/>
            <a:ext cx="626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</a:rPr>
              <a:t>Tools Used In Our Project</a:t>
            </a: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36" y="2346101"/>
            <a:ext cx="2231405" cy="1249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54" y="2073499"/>
            <a:ext cx="1623646" cy="1623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92" y="2117501"/>
            <a:ext cx="2741939" cy="1478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4" y="4362237"/>
            <a:ext cx="2844219" cy="1299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91" y="4253893"/>
            <a:ext cx="3157710" cy="1407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30" y="4029954"/>
            <a:ext cx="2862577" cy="1631488"/>
          </a:xfrm>
          <a:prstGeom prst="rect">
            <a:avLst/>
          </a:prstGeom>
        </p:spPr>
      </p:pic>
      <p:pic>
        <p:nvPicPr>
          <p:cNvPr id="11" name="Picture 10" descr="4 Data Analytics Tools for Property Market Valuations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83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accent4">
                    <a:lumMod val="50000"/>
                  </a:schemeClr>
                </a:solidFill>
              </a:rPr>
              <a:t>DATA</a:t>
            </a:r>
            <a:endParaRPr lang="en-IN" sz="5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765" y="2376523"/>
            <a:ext cx="44327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Here is data of web scrapping the 99acres.com website.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We have listed all the properties such as number of bedrooms, prices, area.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There are 2341 observations and 8 variables in our dataset.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DBDCF-117A-67B3-630B-EE2D0904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552" y="1853754"/>
            <a:ext cx="7080925" cy="37729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5" name="Picture 4" descr="4 Data Analytics Tools for Property Market Valuations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73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704" y="158234"/>
            <a:ext cx="2824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6116" y="910557"/>
            <a:ext cx="10515600" cy="4851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Information On Data</a:t>
            </a:r>
            <a:endParaRPr lang="en-I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970" y="3024552"/>
            <a:ext cx="35608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df.info()</a:t>
            </a:r>
          </a:p>
          <a:p>
            <a:endParaRPr lang="en-IN" sz="1400" dirty="0" smtClean="0"/>
          </a:p>
          <a:p>
            <a:r>
              <a:rPr lang="en-IN" sz="1400" dirty="0" smtClean="0"/>
              <a:t>&lt;</a:t>
            </a:r>
            <a:r>
              <a:rPr lang="en-IN" sz="1400" dirty="0"/>
              <a:t>class '</a:t>
            </a:r>
            <a:r>
              <a:rPr lang="en-IN" sz="1400" dirty="0" err="1"/>
              <a:t>pandas.core.frame.DataFrame</a:t>
            </a:r>
            <a:r>
              <a:rPr lang="en-IN" sz="1400" dirty="0"/>
              <a:t>'&gt;</a:t>
            </a:r>
          </a:p>
          <a:p>
            <a:r>
              <a:rPr lang="en-IN" sz="1400" dirty="0" smtClean="0"/>
              <a:t>Data </a:t>
            </a:r>
            <a:r>
              <a:rPr lang="en-IN" sz="1400" dirty="0"/>
              <a:t>columns (total 8 columns):</a:t>
            </a:r>
          </a:p>
          <a:p>
            <a:r>
              <a:rPr lang="en-IN" sz="1400" dirty="0"/>
              <a:t> #   Column          Non-Null Count  </a:t>
            </a:r>
            <a:r>
              <a:rPr lang="en-IN" sz="1400" dirty="0" err="1"/>
              <a:t>Dtype</a:t>
            </a:r>
            <a:r>
              <a:rPr lang="en-IN" sz="1400" dirty="0"/>
              <a:t>  </a:t>
            </a:r>
          </a:p>
          <a:p>
            <a:r>
              <a:rPr lang="en-IN" sz="1400" dirty="0"/>
              <a:t>---  ------          --------------  -----  </a:t>
            </a:r>
          </a:p>
          <a:p>
            <a:r>
              <a:rPr lang="en-IN" sz="1400" dirty="0"/>
              <a:t> 0   </a:t>
            </a:r>
            <a:r>
              <a:rPr lang="en-IN" sz="1400" dirty="0" err="1"/>
              <a:t>price_per_sqft</a:t>
            </a:r>
            <a:r>
              <a:rPr lang="en-IN" sz="1400" dirty="0"/>
              <a:t>  2341 non-null   object </a:t>
            </a:r>
          </a:p>
          <a:p>
            <a:r>
              <a:rPr lang="en-IN" sz="1400" dirty="0"/>
              <a:t> 1   </a:t>
            </a:r>
            <a:r>
              <a:rPr lang="en-IN" sz="1400" dirty="0" err="1"/>
              <a:t>total_sqft</a:t>
            </a:r>
            <a:r>
              <a:rPr lang="en-IN" sz="1400" dirty="0"/>
              <a:t>      2341 non-null   object </a:t>
            </a:r>
          </a:p>
          <a:p>
            <a:r>
              <a:rPr lang="en-IN" sz="1400" dirty="0"/>
              <a:t> 2   </a:t>
            </a:r>
            <a:r>
              <a:rPr lang="en-IN" sz="1400" dirty="0" err="1"/>
              <a:t>bhk</a:t>
            </a:r>
            <a:r>
              <a:rPr lang="en-IN" sz="1400" dirty="0"/>
              <a:t>             2341 non-null   object </a:t>
            </a:r>
          </a:p>
          <a:p>
            <a:r>
              <a:rPr lang="en-IN" sz="1400" dirty="0"/>
              <a:t> 3   </a:t>
            </a:r>
            <a:r>
              <a:rPr lang="en-IN" sz="1400" dirty="0" err="1"/>
              <a:t>sq_m</a:t>
            </a:r>
            <a:r>
              <a:rPr lang="en-IN" sz="1400" dirty="0"/>
              <a:t>            2341 non-null   int64  </a:t>
            </a:r>
          </a:p>
          <a:p>
            <a:r>
              <a:rPr lang="en-IN" sz="1400" dirty="0"/>
              <a:t> 4   </a:t>
            </a:r>
            <a:r>
              <a:rPr lang="en-IN" sz="1400" dirty="0" err="1"/>
              <a:t>area_type</a:t>
            </a:r>
            <a:r>
              <a:rPr lang="en-IN" sz="1400" dirty="0"/>
              <a:t>       2341 non-null   object </a:t>
            </a:r>
          </a:p>
          <a:p>
            <a:r>
              <a:rPr lang="en-IN" sz="1400" dirty="0"/>
              <a:t> 5   baths           2339 non-null   float64</a:t>
            </a:r>
          </a:p>
          <a:p>
            <a:r>
              <a:rPr lang="en-IN" sz="1400" dirty="0"/>
              <a:t> 6   Location        2341 non-null   object </a:t>
            </a:r>
          </a:p>
          <a:p>
            <a:r>
              <a:rPr lang="en-IN" sz="1400" dirty="0"/>
              <a:t> 7   </a:t>
            </a:r>
            <a:r>
              <a:rPr lang="en-IN" sz="1400" dirty="0" err="1"/>
              <a:t>prices_lakh</a:t>
            </a:r>
            <a:r>
              <a:rPr lang="en-IN" sz="1400" dirty="0"/>
              <a:t>     2341 non-null   float64</a:t>
            </a:r>
          </a:p>
          <a:p>
            <a:r>
              <a:rPr lang="en-IN" sz="1400" dirty="0" err="1"/>
              <a:t>dtypes</a:t>
            </a:r>
            <a:r>
              <a:rPr lang="en-IN" sz="1400" dirty="0"/>
              <a:t>: float64(2), int64(1), object(5)</a:t>
            </a:r>
          </a:p>
          <a:p>
            <a:r>
              <a:rPr lang="en-IN" sz="1400" dirty="0"/>
              <a:t>memory usage: 146.4+ KB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4754" y="1511009"/>
            <a:ext cx="852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df.columns</a:t>
            </a:r>
            <a:endParaRPr lang="en-IN" sz="1400" dirty="0" smtClean="0"/>
          </a:p>
          <a:p>
            <a:r>
              <a:rPr lang="en-IN" sz="1400" dirty="0" smtClean="0"/>
              <a:t>Index ( ['</a:t>
            </a:r>
            <a:r>
              <a:rPr lang="en-IN" sz="1400" dirty="0" err="1" smtClean="0"/>
              <a:t>price_per_sqft</a:t>
            </a:r>
            <a:r>
              <a:rPr lang="en-IN" sz="1400" dirty="0" smtClean="0"/>
              <a:t>', '</a:t>
            </a:r>
            <a:r>
              <a:rPr lang="en-IN" sz="1400" dirty="0" err="1" smtClean="0"/>
              <a:t>total_sqft</a:t>
            </a:r>
            <a:r>
              <a:rPr lang="en-IN" sz="1400" dirty="0" smtClean="0"/>
              <a:t>', '</a:t>
            </a:r>
            <a:r>
              <a:rPr lang="en-IN" sz="1400" dirty="0" err="1" smtClean="0"/>
              <a:t>bhk</a:t>
            </a:r>
            <a:r>
              <a:rPr lang="en-IN" sz="1400" dirty="0" smtClean="0"/>
              <a:t>', '</a:t>
            </a:r>
            <a:r>
              <a:rPr lang="en-IN" sz="1400" dirty="0" err="1" smtClean="0"/>
              <a:t>sq_m</a:t>
            </a:r>
            <a:r>
              <a:rPr lang="en-IN" sz="1400" dirty="0" smtClean="0"/>
              <a:t>', '</a:t>
            </a:r>
            <a:r>
              <a:rPr lang="en-IN" sz="1400" dirty="0" err="1" smtClean="0"/>
              <a:t>area_type</a:t>
            </a:r>
            <a:r>
              <a:rPr lang="en-IN" sz="1400" dirty="0" smtClean="0"/>
              <a:t>', 'baths', 'Location', '</a:t>
            </a:r>
            <a:r>
              <a:rPr lang="en-IN" sz="1400" dirty="0" err="1" smtClean="0"/>
              <a:t>prices_lakh</a:t>
            </a:r>
            <a:r>
              <a:rPr lang="en-IN" sz="1400" dirty="0" smtClean="0"/>
              <a:t>'],</a:t>
            </a:r>
          </a:p>
          <a:p>
            <a:r>
              <a:rPr lang="en-IN" sz="1400" dirty="0" err="1" smtClean="0"/>
              <a:t>dtype</a:t>
            </a:r>
            <a:r>
              <a:rPr lang="en-IN" sz="1400" dirty="0" smtClean="0"/>
              <a:t>='object')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67009" y="1624767"/>
            <a:ext cx="41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Dataset contains total 8 columns ( 0 to 7 )</a:t>
            </a: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7092" y="37016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Dataset having 2341 entries starting of 0 to 2340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</a:t>
            </a:r>
            <a:r>
              <a:rPr lang="en-US" b="1" dirty="0"/>
              <a:t>doesn’t have any null values 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Datatypes of our data is in </a:t>
            </a:r>
            <a:r>
              <a:rPr lang="en-IN" dirty="0"/>
              <a:t>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float64(2), int64(1), object(5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46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223" y="134035"/>
            <a:ext cx="10128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ts val="2800"/>
            </a:pP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</a:t>
            </a: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4 Data Analytics Tools for Property Market Valuations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8713" y="5377695"/>
            <a:ext cx="2364506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DA, Data Preprocessing, Feature Engineering: We are different! | by Leah  Nguyen | Mediu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776" b="5205"/>
          <a:stretch/>
        </p:blipFill>
        <p:spPr bwMode="auto">
          <a:xfrm>
            <a:off x="8188960" y="395645"/>
            <a:ext cx="3841497" cy="22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2"/>
          <a:stretch/>
        </p:blipFill>
        <p:spPr>
          <a:xfrm>
            <a:off x="8594961" y="5009196"/>
            <a:ext cx="1836312" cy="17472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15204" t="24300" r="19837" b="11237"/>
          <a:stretch/>
        </p:blipFill>
        <p:spPr>
          <a:xfrm>
            <a:off x="467359" y="2235200"/>
            <a:ext cx="7870015" cy="4393025"/>
          </a:xfrm>
          <a:prstGeom prst="rect">
            <a:avLst/>
          </a:prstGeom>
        </p:spPr>
      </p:pic>
      <p:pic>
        <p:nvPicPr>
          <p:cNvPr id="6148" name="Picture 4" descr="Feature engineering blue gradient concept icon. Artificial intelligence.  Problem solving in machine learning abstract idea thin line illustration.  Isolated outline drawing. 9725030 Vector Art at Vecteez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54" y="97669"/>
            <a:ext cx="2137531" cy="21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1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783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Algerian</vt:lpstr>
      <vt:lpstr>Arial</vt:lpstr>
      <vt:lpstr>Arial Rounded MT Bold</vt:lpstr>
      <vt:lpstr>Bahnschrift Light</vt:lpstr>
      <vt:lpstr>Bookman Old Style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P-178  GROUP-6 Presenting</dc:title>
  <dc:creator>Rupak Mondal</dc:creator>
  <cp:lastModifiedBy>Rupak Mondal</cp:lastModifiedBy>
  <cp:revision>49</cp:revision>
  <dcterms:created xsi:type="dcterms:W3CDTF">2023-01-31T06:10:14Z</dcterms:created>
  <dcterms:modified xsi:type="dcterms:W3CDTF">2023-02-15T06:55:29Z</dcterms:modified>
</cp:coreProperties>
</file>