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60" r:id="rId6"/>
    <p:sldId id="261" r:id="rId7"/>
    <p:sldId id="274" r:id="rId8"/>
    <p:sldId id="275" r:id="rId9"/>
    <p:sldId id="262" r:id="rId10"/>
    <p:sldId id="263" r:id="rId11"/>
    <p:sldId id="276" r:id="rId12"/>
    <p:sldId id="282" r:id="rId13"/>
    <p:sldId id="278" r:id="rId14"/>
    <p:sldId id="277" r:id="rId15"/>
    <p:sldId id="265" r:id="rId16"/>
    <p:sldId id="280" r:id="rId17"/>
    <p:sldId id="281" r:id="rId18"/>
    <p:sldId id="288" r:id="rId19"/>
    <p:sldId id="291" r:id="rId20"/>
    <p:sldId id="292" r:id="rId21"/>
    <p:sldId id="289" r:id="rId22"/>
    <p:sldId id="290" r:id="rId23"/>
    <p:sldId id="293" r:id="rId24"/>
    <p:sldId id="294" r:id="rId25"/>
    <p:sldId id="283" r:id="rId26"/>
    <p:sldId id="284" r:id="rId27"/>
    <p:sldId id="285" r:id="rId28"/>
    <p:sldId id="286" r:id="rId29"/>
    <p:sldId id="287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29719-3C1B-456D-83D0-D6E0496BCA5C}" type="doc">
      <dgm:prSet loTypeId="urn:microsoft.com/office/officeart/2005/8/layout/arrow2" loCatId="process" qsTypeId="urn:microsoft.com/office/officeart/2005/8/quickstyle/simple1" qsCatId="simple" csTypeId="urn:microsoft.com/office/officeart/2005/8/colors/accent2_2" csCatId="accent2" phldr="1"/>
      <dgm:spPr/>
    </dgm:pt>
    <dgm:pt modelId="{EF52BC25-5DDF-4E64-BCA8-B1C122A79A0E}">
      <dgm:prSet phldrT="[Text]" custT="1"/>
      <dgm:spPr/>
      <dgm:t>
        <a:bodyPr/>
        <a:lstStyle/>
        <a:p>
          <a:endParaRPr lang="en-US" sz="1800" dirty="0"/>
        </a:p>
      </dgm:t>
    </dgm:pt>
    <dgm:pt modelId="{9A246AAB-BDCA-4F9D-8D10-AC700D675210}" type="parTrans" cxnId="{6FC34142-823A-499A-B8AD-16962808ECE3}">
      <dgm:prSet/>
      <dgm:spPr/>
      <dgm:t>
        <a:bodyPr/>
        <a:lstStyle/>
        <a:p>
          <a:endParaRPr lang="en-US"/>
        </a:p>
      </dgm:t>
    </dgm:pt>
    <dgm:pt modelId="{0A7CA721-4411-49B2-8D67-C96780FC1861}" type="sibTrans" cxnId="{6FC34142-823A-499A-B8AD-16962808ECE3}">
      <dgm:prSet/>
      <dgm:spPr/>
      <dgm:t>
        <a:bodyPr/>
        <a:lstStyle/>
        <a:p>
          <a:endParaRPr lang="en-US"/>
        </a:p>
      </dgm:t>
    </dgm:pt>
    <dgm:pt modelId="{1E31DA55-F8A1-4B52-8855-7C4A2253343A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Preprocessing</a:t>
          </a:r>
          <a:endParaRPr lang="en-US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88BD04-3C13-453E-A45A-50B4434D176F}" type="parTrans" cxnId="{748A4183-6663-4EE6-BDA2-E19E276EC832}">
      <dgm:prSet/>
      <dgm:spPr/>
      <dgm:t>
        <a:bodyPr/>
        <a:lstStyle/>
        <a:p>
          <a:endParaRPr lang="en-US"/>
        </a:p>
      </dgm:t>
    </dgm:pt>
    <dgm:pt modelId="{87A66989-1AB2-4D10-A53B-7FE1D1C86285}" type="sibTrans" cxnId="{748A4183-6663-4EE6-BDA2-E19E276EC832}">
      <dgm:prSet/>
      <dgm:spPr/>
      <dgm:t>
        <a:bodyPr/>
        <a:lstStyle/>
        <a:p>
          <a:endParaRPr lang="en-US"/>
        </a:p>
      </dgm:t>
    </dgm:pt>
    <dgm:pt modelId="{AE762578-9A56-4228-B3A4-B65EA9995CAC}">
      <dgm:prSet phldrT="[Text]" custT="1"/>
      <dgm:spPr/>
      <dgm:t>
        <a:bodyPr/>
        <a:lstStyle/>
        <a:p>
          <a:r>
            <a:rPr lang="en-IN" sz="1600" b="1" i="0" dirty="0" smtClean="0">
              <a:solidFill>
                <a:schemeClr val="accent2">
                  <a:lumMod val="50000"/>
                </a:schemeClr>
              </a:solidFill>
            </a:rPr>
            <a:t>Exploratory data analysis</a:t>
          </a:r>
          <a:r>
            <a:rPr lang="en-IN" sz="1600" b="0" i="0" dirty="0" smtClean="0">
              <a:solidFill>
                <a:schemeClr val="accent2">
                  <a:lumMod val="50000"/>
                </a:schemeClr>
              </a:solidFill>
            </a:rPr>
            <a:t> (EDA) </a:t>
          </a:r>
          <a:endParaRPr lang="en-US" sz="1600" dirty="0">
            <a:solidFill>
              <a:schemeClr val="accent2">
                <a:lumMod val="50000"/>
              </a:schemeClr>
            </a:solidFill>
          </a:endParaRPr>
        </a:p>
      </dgm:t>
    </dgm:pt>
    <dgm:pt modelId="{E60C16C4-AC3E-46E1-8FF2-72947749FF99}" type="parTrans" cxnId="{ABAB832D-9CFF-4C6C-9E7E-72137DF26A6B}">
      <dgm:prSet/>
      <dgm:spPr/>
      <dgm:t>
        <a:bodyPr/>
        <a:lstStyle/>
        <a:p>
          <a:endParaRPr lang="en-US"/>
        </a:p>
      </dgm:t>
    </dgm:pt>
    <dgm:pt modelId="{CB9844F2-6EAC-4A87-888D-6B2D948F4FB5}" type="sibTrans" cxnId="{ABAB832D-9CFF-4C6C-9E7E-72137DF26A6B}">
      <dgm:prSet/>
      <dgm:spPr/>
      <dgm:t>
        <a:bodyPr/>
        <a:lstStyle/>
        <a:p>
          <a:endParaRPr lang="en-US"/>
        </a:p>
      </dgm:t>
    </dgm:pt>
    <dgm:pt modelId="{B4178B79-ED9B-41A8-80EE-30CB833FE608}">
      <dgm:prSet phldrT="[Text]"/>
      <dgm:spPr/>
      <dgm:t>
        <a:bodyPr/>
        <a:lstStyle/>
        <a:p>
          <a:endParaRPr lang="en-US" dirty="0"/>
        </a:p>
      </dgm:t>
    </dgm:pt>
    <dgm:pt modelId="{90A1F318-3432-46BA-B1A4-85B1FE69122D}" type="parTrans" cxnId="{F5A05047-1EAA-4BA9-A22D-5D5E6B099F90}">
      <dgm:prSet/>
      <dgm:spPr/>
      <dgm:t>
        <a:bodyPr/>
        <a:lstStyle/>
        <a:p>
          <a:endParaRPr lang="en-US"/>
        </a:p>
      </dgm:t>
    </dgm:pt>
    <dgm:pt modelId="{70476322-0F98-4926-92CE-0EDCDD0DB928}" type="sibTrans" cxnId="{F5A05047-1EAA-4BA9-A22D-5D5E6B099F90}">
      <dgm:prSet/>
      <dgm:spPr/>
      <dgm:t>
        <a:bodyPr/>
        <a:lstStyle/>
        <a:p>
          <a:endParaRPr lang="en-US"/>
        </a:p>
      </dgm:t>
    </dgm:pt>
    <dgm:pt modelId="{B7A1A825-AA50-4C27-872D-B63D7C020EBB}">
      <dgm:prSet phldrT="[Text]"/>
      <dgm:spPr/>
      <dgm:t>
        <a:bodyPr/>
        <a:lstStyle/>
        <a:p>
          <a:pPr algn="ctr"/>
          <a:endParaRPr lang="en-US" dirty="0"/>
        </a:p>
      </dgm:t>
    </dgm:pt>
    <dgm:pt modelId="{4ACAC4DA-6CC9-41DD-931A-771ABBFA9518}" type="sibTrans" cxnId="{A787C009-0D82-47BA-B3BE-7145302F86D5}">
      <dgm:prSet/>
      <dgm:spPr/>
      <dgm:t>
        <a:bodyPr/>
        <a:lstStyle/>
        <a:p>
          <a:endParaRPr lang="en-US"/>
        </a:p>
      </dgm:t>
    </dgm:pt>
    <dgm:pt modelId="{5473A150-4C12-421B-8379-FDB506277B48}" type="parTrans" cxnId="{A787C009-0D82-47BA-B3BE-7145302F86D5}">
      <dgm:prSet/>
      <dgm:spPr/>
      <dgm:t>
        <a:bodyPr/>
        <a:lstStyle/>
        <a:p>
          <a:endParaRPr lang="en-US"/>
        </a:p>
      </dgm:t>
    </dgm:pt>
    <dgm:pt modelId="{873E7791-A646-4EDF-BDC4-6CB37A20C066}" type="pres">
      <dgm:prSet presAssocID="{74229719-3C1B-456D-83D0-D6E0496BCA5C}" presName="arrowDiagram" presStyleCnt="0">
        <dgm:presLayoutVars>
          <dgm:chMax val="5"/>
          <dgm:dir/>
          <dgm:resizeHandles val="exact"/>
        </dgm:presLayoutVars>
      </dgm:prSet>
      <dgm:spPr/>
    </dgm:pt>
    <dgm:pt modelId="{0D407A10-3B57-4049-90DC-15AD74BBCCDC}" type="pres">
      <dgm:prSet presAssocID="{74229719-3C1B-456D-83D0-D6E0496BCA5C}" presName="arrow" presStyleLbl="bgShp" presStyleIdx="0" presStyleCnt="1" custAng="20887623" custScaleX="80837" custScaleY="74145" custLinFactNeighborX="11784" custLinFactNeighborY="9066"/>
      <dgm:spPr/>
      <dgm:t>
        <a:bodyPr/>
        <a:lstStyle/>
        <a:p>
          <a:endParaRPr lang="en-US"/>
        </a:p>
      </dgm:t>
    </dgm:pt>
    <dgm:pt modelId="{84A7CBCF-CEA7-43CC-9BA2-B5E0B22EEE61}" type="pres">
      <dgm:prSet presAssocID="{74229719-3C1B-456D-83D0-D6E0496BCA5C}" presName="arrowDiagram5" presStyleCnt="0"/>
      <dgm:spPr/>
    </dgm:pt>
    <dgm:pt modelId="{94FAD860-4C42-4331-A4D3-5934026AE2F1}" type="pres">
      <dgm:prSet presAssocID="{EF52BC25-5DDF-4E64-BCA8-B1C122A79A0E}" presName="bullet5a" presStyleLbl="node1" presStyleIdx="0" presStyleCnt="5" custScaleX="166102" custScaleY="166824" custLinFactX="900000" custLinFactY="-210870" custLinFactNeighborX="969565" custLinFactNeighborY="-300000"/>
      <dgm:spPr/>
    </dgm:pt>
    <dgm:pt modelId="{13D90318-3867-4AA8-86B0-9661464CC225}" type="pres">
      <dgm:prSet presAssocID="{EF52BC25-5DDF-4E64-BCA8-B1C122A79A0E}" presName="textBox5a" presStyleLbl="revTx" presStyleIdx="0" presStyleCnt="5" custScaleX="197939" custLinFactX="21501" custLinFactY="-100000" custLinFactNeighborX="100000" custLinFactNeighborY="-150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2B034-E7FE-42DD-A011-9DF5579F8237}" type="pres">
      <dgm:prSet presAssocID="{1E31DA55-F8A1-4B52-8855-7C4A2253343A}" presName="bullet5b" presStyleLbl="node1" presStyleIdx="1" presStyleCnt="5" custLinFactX="300000" custLinFactY="34259" custLinFactNeighborX="311111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D18A58-4E2D-4AE6-836C-CD7E14713312}" type="pres">
      <dgm:prSet presAssocID="{1E31DA55-F8A1-4B52-8855-7C4A2253343A}" presName="textBox5b" presStyleLbl="revTx" presStyleIdx="1" presStyleCnt="5" custScaleY="13112" custLinFactNeighborX="69779" custLinFactNeighborY="-56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28E9-DE3F-4679-A6D4-EE8770DCB47E}" type="pres">
      <dgm:prSet presAssocID="{AE762578-9A56-4228-B3A4-B65EA9995CAC}" presName="bullet5c" presStyleLbl="node1" presStyleIdx="2" presStyleCnt="5" custScaleX="116395" custScaleY="114659" custLinFactX="200000" custLinFactNeighborX="260070" custLinFactNeighborY="69445"/>
      <dgm:spPr/>
    </dgm:pt>
    <dgm:pt modelId="{89501141-CA77-4AD6-AD10-0150521B6304}" type="pres">
      <dgm:prSet presAssocID="{AE762578-9A56-4228-B3A4-B65EA9995CAC}" presName="textBox5c" presStyleLbl="revTx" presStyleIdx="2" presStyleCnt="5" custScaleX="141383" custScaleY="8651" custLinFactNeighborX="-12090" custLinFactNeighborY="-48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34243-2BAA-470D-BFA9-3F61D81E2D41}" type="pres">
      <dgm:prSet presAssocID="{B4178B79-ED9B-41A8-80EE-30CB833FE608}" presName="bullet5d" presStyleLbl="node1" presStyleIdx="3" presStyleCnt="5" custScaleX="107737" custScaleY="107467" custLinFactX="100000" custLinFactNeighborX="124463" custLinFactNeighborY="79302"/>
      <dgm:spPr/>
    </dgm:pt>
    <dgm:pt modelId="{D14536AD-0127-4B7E-B5E9-2F5CCE304B6C}" type="pres">
      <dgm:prSet presAssocID="{B4178B79-ED9B-41A8-80EE-30CB833FE608}" presName="textBox5d" presStyleLbl="revTx" presStyleIdx="3" presStyleCnt="5" custScaleY="90159" custLinFactX="-100000" custLinFactNeighborX="-168574" custLinFactNeighborY="-11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78B3A-CF03-4142-B5B7-B53542137355}" type="pres">
      <dgm:prSet presAssocID="{B7A1A825-AA50-4C27-872D-B63D7C020EBB}" presName="bullet5e" presStyleLbl="node1" presStyleIdx="4" presStyleCnt="5" custScaleX="101432" custScaleY="98055" custLinFactNeighborX="70676" custLinFactNeighborY="50633"/>
      <dgm:spPr/>
    </dgm:pt>
    <dgm:pt modelId="{6105FBC3-B44C-435D-BBA6-D4B89A4383D8}" type="pres">
      <dgm:prSet presAssocID="{B7A1A825-AA50-4C27-872D-B63D7C020EBB}" presName="textBox5e" presStyleLbl="revTx" presStyleIdx="4" presStyleCnt="5" custFlipVert="0" custScaleX="65131" custScaleY="16115" custLinFactX="-200000" custLinFactNeighborX="-226666" custLinFactNeighborY="-64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34142-823A-499A-B8AD-16962808ECE3}" srcId="{74229719-3C1B-456D-83D0-D6E0496BCA5C}" destId="{EF52BC25-5DDF-4E64-BCA8-B1C122A79A0E}" srcOrd="0" destOrd="0" parTransId="{9A246AAB-BDCA-4F9D-8D10-AC700D675210}" sibTransId="{0A7CA721-4411-49B2-8D67-C96780FC1861}"/>
    <dgm:cxn modelId="{ABAB832D-9CFF-4C6C-9E7E-72137DF26A6B}" srcId="{74229719-3C1B-456D-83D0-D6E0496BCA5C}" destId="{AE762578-9A56-4228-B3A4-B65EA9995CAC}" srcOrd="2" destOrd="0" parTransId="{E60C16C4-AC3E-46E1-8FF2-72947749FF99}" sibTransId="{CB9844F2-6EAC-4A87-888D-6B2D948F4FB5}"/>
    <dgm:cxn modelId="{C0FD978F-0FE7-4A42-BCB1-81DFF60E25A1}" type="presOf" srcId="{1E31DA55-F8A1-4B52-8855-7C4A2253343A}" destId="{8FD18A58-4E2D-4AE6-836C-CD7E14713312}" srcOrd="0" destOrd="0" presId="urn:microsoft.com/office/officeart/2005/8/layout/arrow2"/>
    <dgm:cxn modelId="{1064A848-A687-424E-8C24-EF8316C36935}" type="presOf" srcId="{B4178B79-ED9B-41A8-80EE-30CB833FE608}" destId="{D14536AD-0127-4B7E-B5E9-2F5CCE304B6C}" srcOrd="0" destOrd="0" presId="urn:microsoft.com/office/officeart/2005/8/layout/arrow2"/>
    <dgm:cxn modelId="{F5A05047-1EAA-4BA9-A22D-5D5E6B099F90}" srcId="{74229719-3C1B-456D-83D0-D6E0496BCA5C}" destId="{B4178B79-ED9B-41A8-80EE-30CB833FE608}" srcOrd="3" destOrd="0" parTransId="{90A1F318-3432-46BA-B1A4-85B1FE69122D}" sibTransId="{70476322-0F98-4926-92CE-0EDCDD0DB928}"/>
    <dgm:cxn modelId="{748A4183-6663-4EE6-BDA2-E19E276EC832}" srcId="{74229719-3C1B-456D-83D0-D6E0496BCA5C}" destId="{1E31DA55-F8A1-4B52-8855-7C4A2253343A}" srcOrd="1" destOrd="0" parTransId="{0788BD04-3C13-453E-A45A-50B4434D176F}" sibTransId="{87A66989-1AB2-4D10-A53B-7FE1D1C86285}"/>
    <dgm:cxn modelId="{C42C014F-A747-469F-A064-2DDDB94693B1}" type="presOf" srcId="{74229719-3C1B-456D-83D0-D6E0496BCA5C}" destId="{873E7791-A646-4EDF-BDC4-6CB37A20C066}" srcOrd="0" destOrd="0" presId="urn:microsoft.com/office/officeart/2005/8/layout/arrow2"/>
    <dgm:cxn modelId="{E6E0212F-8511-46EE-B7F0-914924A96A87}" type="presOf" srcId="{EF52BC25-5DDF-4E64-BCA8-B1C122A79A0E}" destId="{13D90318-3867-4AA8-86B0-9661464CC225}" srcOrd="0" destOrd="0" presId="urn:microsoft.com/office/officeart/2005/8/layout/arrow2"/>
    <dgm:cxn modelId="{6C1AD7E5-0B2D-4FC6-AC8D-B2C5FB6F33CB}" type="presOf" srcId="{B7A1A825-AA50-4C27-872D-B63D7C020EBB}" destId="{6105FBC3-B44C-435D-BBA6-D4B89A4383D8}" srcOrd="0" destOrd="0" presId="urn:microsoft.com/office/officeart/2005/8/layout/arrow2"/>
    <dgm:cxn modelId="{5623792D-88BA-47DE-AFE3-D33DFE5B4A1C}" type="presOf" srcId="{AE762578-9A56-4228-B3A4-B65EA9995CAC}" destId="{89501141-CA77-4AD6-AD10-0150521B6304}" srcOrd="0" destOrd="0" presId="urn:microsoft.com/office/officeart/2005/8/layout/arrow2"/>
    <dgm:cxn modelId="{A787C009-0D82-47BA-B3BE-7145302F86D5}" srcId="{74229719-3C1B-456D-83D0-D6E0496BCA5C}" destId="{B7A1A825-AA50-4C27-872D-B63D7C020EBB}" srcOrd="4" destOrd="0" parTransId="{5473A150-4C12-421B-8379-FDB506277B48}" sibTransId="{4ACAC4DA-6CC9-41DD-931A-771ABBFA9518}"/>
    <dgm:cxn modelId="{481CBE3C-8388-4603-B539-4A10A041BF18}" type="presParOf" srcId="{873E7791-A646-4EDF-BDC4-6CB37A20C066}" destId="{0D407A10-3B57-4049-90DC-15AD74BBCCDC}" srcOrd="0" destOrd="0" presId="urn:microsoft.com/office/officeart/2005/8/layout/arrow2"/>
    <dgm:cxn modelId="{1395D635-36AB-4C60-BA08-2729FFC09999}" type="presParOf" srcId="{873E7791-A646-4EDF-BDC4-6CB37A20C066}" destId="{84A7CBCF-CEA7-43CC-9BA2-B5E0B22EEE61}" srcOrd="1" destOrd="0" presId="urn:microsoft.com/office/officeart/2005/8/layout/arrow2"/>
    <dgm:cxn modelId="{CBF431BB-1818-43CF-9C82-C884F3F23368}" type="presParOf" srcId="{84A7CBCF-CEA7-43CC-9BA2-B5E0B22EEE61}" destId="{94FAD860-4C42-4331-A4D3-5934026AE2F1}" srcOrd="0" destOrd="0" presId="urn:microsoft.com/office/officeart/2005/8/layout/arrow2"/>
    <dgm:cxn modelId="{23734F9A-83D6-42B2-B3B4-44A9F03F42BF}" type="presParOf" srcId="{84A7CBCF-CEA7-43CC-9BA2-B5E0B22EEE61}" destId="{13D90318-3867-4AA8-86B0-9661464CC225}" srcOrd="1" destOrd="0" presId="urn:microsoft.com/office/officeart/2005/8/layout/arrow2"/>
    <dgm:cxn modelId="{E8864BE0-8D25-4BA9-9F0D-EED84780EC53}" type="presParOf" srcId="{84A7CBCF-CEA7-43CC-9BA2-B5E0B22EEE61}" destId="{6C02B034-E7FE-42DD-A011-9DF5579F8237}" srcOrd="2" destOrd="0" presId="urn:microsoft.com/office/officeart/2005/8/layout/arrow2"/>
    <dgm:cxn modelId="{52C316EF-CF86-4DFD-A4AB-759F064F8F2A}" type="presParOf" srcId="{84A7CBCF-CEA7-43CC-9BA2-B5E0B22EEE61}" destId="{8FD18A58-4E2D-4AE6-836C-CD7E14713312}" srcOrd="3" destOrd="0" presId="urn:microsoft.com/office/officeart/2005/8/layout/arrow2"/>
    <dgm:cxn modelId="{919F5D76-79A9-40C6-9D1B-DD645D41DF6C}" type="presParOf" srcId="{84A7CBCF-CEA7-43CC-9BA2-B5E0B22EEE61}" destId="{2E3028E9-DE3F-4679-A6D4-EE8770DCB47E}" srcOrd="4" destOrd="0" presId="urn:microsoft.com/office/officeart/2005/8/layout/arrow2"/>
    <dgm:cxn modelId="{AC6A1F8D-0977-41D7-9FC5-E1EF6AC0A18E}" type="presParOf" srcId="{84A7CBCF-CEA7-43CC-9BA2-B5E0B22EEE61}" destId="{89501141-CA77-4AD6-AD10-0150521B6304}" srcOrd="5" destOrd="0" presId="urn:microsoft.com/office/officeart/2005/8/layout/arrow2"/>
    <dgm:cxn modelId="{A5FDA24A-85FC-4322-8173-7570895306C1}" type="presParOf" srcId="{84A7CBCF-CEA7-43CC-9BA2-B5E0B22EEE61}" destId="{01C34243-2BAA-470D-BFA9-3F61D81E2D41}" srcOrd="6" destOrd="0" presId="urn:microsoft.com/office/officeart/2005/8/layout/arrow2"/>
    <dgm:cxn modelId="{C6D7B76D-B88D-4F2E-A229-A534CE5B7305}" type="presParOf" srcId="{84A7CBCF-CEA7-43CC-9BA2-B5E0B22EEE61}" destId="{D14536AD-0127-4B7E-B5E9-2F5CCE304B6C}" srcOrd="7" destOrd="0" presId="urn:microsoft.com/office/officeart/2005/8/layout/arrow2"/>
    <dgm:cxn modelId="{510FB214-2637-4B02-A130-EA6E0C32AAD3}" type="presParOf" srcId="{84A7CBCF-CEA7-43CC-9BA2-B5E0B22EEE61}" destId="{3D878B3A-CF03-4142-B5B7-B53542137355}" srcOrd="8" destOrd="0" presId="urn:microsoft.com/office/officeart/2005/8/layout/arrow2"/>
    <dgm:cxn modelId="{C7122446-A06A-4B40-BC38-09CDFB6DA280}" type="presParOf" srcId="{84A7CBCF-CEA7-43CC-9BA2-B5E0B22EEE61}" destId="{6105FBC3-B44C-435D-BBA6-D4B89A4383D8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07A10-3B57-4049-90DC-15AD74BBCCDC}">
      <dsp:nvSpPr>
        <dsp:cNvPr id="0" name=""/>
        <dsp:cNvSpPr/>
      </dsp:nvSpPr>
      <dsp:spPr>
        <a:xfrm rot="20887623">
          <a:off x="2893714" y="1065030"/>
          <a:ext cx="8870082" cy="50848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AD860-4C42-4331-A4D3-5934026AE2F1}">
      <dsp:nvSpPr>
        <dsp:cNvPr id="0" name=""/>
        <dsp:cNvSpPr/>
      </dsp:nvSpPr>
      <dsp:spPr>
        <a:xfrm>
          <a:off x="6265066" y="3282696"/>
          <a:ext cx="419198" cy="421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90318-3867-4AA8-86B0-9661464CC225}">
      <dsp:nvSpPr>
        <dsp:cNvPr id="0" name=""/>
        <dsp:cNvSpPr/>
      </dsp:nvSpPr>
      <dsp:spPr>
        <a:xfrm>
          <a:off x="2798956" y="699863"/>
          <a:ext cx="2845248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2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798956" y="699863"/>
        <a:ext cx="2845248" cy="1632204"/>
      </dsp:txXfrm>
    </dsp:sp>
    <dsp:sp modelId="{6C02B034-E7FE-42DD-A011-9DF5579F8237}">
      <dsp:nvSpPr>
        <dsp:cNvPr id="0" name=""/>
        <dsp:cNvSpPr/>
      </dsp:nvSpPr>
      <dsp:spPr>
        <a:xfrm>
          <a:off x="5410304" y="3874054"/>
          <a:ext cx="395020" cy="39502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8A58-4E2D-4AE6-836C-CD7E14713312}">
      <dsp:nvSpPr>
        <dsp:cNvPr id="0" name=""/>
        <dsp:cNvSpPr/>
      </dsp:nvSpPr>
      <dsp:spPr>
        <a:xfrm>
          <a:off x="4464812" y="3155676"/>
          <a:ext cx="1821484" cy="37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1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</a:t>
          </a: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Preprocessing</a:t>
          </a:r>
          <a:endParaRPr lang="en-US" sz="1600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64812" y="3155676"/>
        <a:ext cx="1821484" cy="376773"/>
      </dsp:txXfrm>
    </dsp:sp>
    <dsp:sp modelId="{2E3028E9-DE3F-4679-A6D4-EE8770DCB47E}">
      <dsp:nvSpPr>
        <dsp:cNvPr id="0" name=""/>
        <dsp:cNvSpPr/>
      </dsp:nvSpPr>
      <dsp:spPr>
        <a:xfrm>
          <a:off x="7131923" y="2624331"/>
          <a:ext cx="613045" cy="603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01141-CA77-4AD6-AD10-0150521B6304}">
      <dsp:nvSpPr>
        <dsp:cNvPr id="0" name=""/>
        <dsp:cNvSpPr/>
      </dsp:nvSpPr>
      <dsp:spPr>
        <a:xfrm>
          <a:off x="4321053" y="2449345"/>
          <a:ext cx="2994139" cy="333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0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i="0" kern="1200" dirty="0" smtClean="0">
              <a:solidFill>
                <a:schemeClr val="accent2">
                  <a:lumMod val="50000"/>
                </a:schemeClr>
              </a:solidFill>
            </a:rPr>
            <a:t>Exploratory data analysis</a:t>
          </a:r>
          <a:r>
            <a:rPr lang="en-IN" sz="1600" b="0" i="0" kern="1200" dirty="0" smtClean="0">
              <a:solidFill>
                <a:schemeClr val="accent2">
                  <a:lumMod val="50000"/>
                </a:schemeClr>
              </a:solidFill>
            </a:rPr>
            <a:t> (EDA) </a:t>
          </a:r>
          <a:endParaRPr lang="en-US" sz="1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321053" y="2449345"/>
        <a:ext cx="2994139" cy="333426"/>
      </dsp:txXfrm>
    </dsp:sp>
    <dsp:sp modelId="{01C34243-2BAA-470D-BFA9-3F61D81E2D41}">
      <dsp:nvSpPr>
        <dsp:cNvPr id="0" name=""/>
        <dsp:cNvSpPr/>
      </dsp:nvSpPr>
      <dsp:spPr>
        <a:xfrm>
          <a:off x="8293611" y="1993802"/>
          <a:ext cx="732949" cy="7311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36AD-0127-4B7E-B5E9-2F5CCE304B6C}">
      <dsp:nvSpPr>
        <dsp:cNvPr id="0" name=""/>
        <dsp:cNvSpPr/>
      </dsp:nvSpPr>
      <dsp:spPr>
        <a:xfrm>
          <a:off x="1239016" y="1502833"/>
          <a:ext cx="2194560" cy="414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4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239016" y="1502833"/>
        <a:ext cx="2194560" cy="4142679"/>
      </dsp:txXfrm>
    </dsp:sp>
    <dsp:sp modelId="{3D878B3A-CF03-4142-B5B7-B53542137355}">
      <dsp:nvSpPr>
        <dsp:cNvPr id="0" name=""/>
        <dsp:cNvSpPr/>
      </dsp:nvSpPr>
      <dsp:spPr>
        <a:xfrm>
          <a:off x="9500617" y="1381145"/>
          <a:ext cx="879264" cy="8499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5FBC3-B44C-435D-BBA6-D4B89A4383D8}">
      <dsp:nvSpPr>
        <dsp:cNvPr id="0" name=""/>
        <dsp:cNvSpPr/>
      </dsp:nvSpPr>
      <dsp:spPr>
        <a:xfrm>
          <a:off x="346763" y="247266"/>
          <a:ext cx="1429338" cy="81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26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46763" y="247266"/>
        <a:ext cx="1429338" cy="813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6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58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5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13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4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70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15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05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2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ED3A-22A8-4004-AF42-E1E8B5F18492}" type="datetimeFigureOut">
              <a:rPr lang="en-IN" smtClean="0"/>
              <a:t>27-03-2023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56AF-5B7D-42D2-8584-A2EE38AD9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695699" y="313293"/>
            <a:ext cx="4800601" cy="177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P-207	 GROUP-4</a:t>
            </a:r>
            <a:br>
              <a:rPr lang="en-I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I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Presenting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" y="2419335"/>
            <a:ext cx="12191999" cy="713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>
                <a:latin typeface="Arial Rounded MT Bold" panose="020F0704030504030204" pitchFamily="34" charset="0"/>
              </a:rPr>
              <a:t>Resume Classification</a:t>
            </a:r>
            <a:endParaRPr lang="en-IN" sz="54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5675" y="3132624"/>
            <a:ext cx="4016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Rounded MT Bold" panose="020F0704030504030204" pitchFamily="34" charset="0"/>
              </a:rPr>
              <a:t>Project Mentor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karthik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muskula</a:t>
            </a:r>
            <a:endParaRPr lang="en-IN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5234" y="4500343"/>
            <a:ext cx="4155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Sourav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chittaranjan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parui</a:t>
            </a:r>
            <a:endParaRPr lang="en-I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Rupak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Mondal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Balaji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Pamidi</a:t>
            </a:r>
            <a:endParaRPr lang="en-I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Manoj J</a:t>
            </a:r>
            <a:endParaRPr lang="en-I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5693" y="4151886"/>
            <a:ext cx="324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Presented By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4580" y="4818186"/>
            <a:ext cx="38572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Pushpendra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Raj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Ganesh Singh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Abhishek R </a:t>
            </a:r>
            <a:r>
              <a:rPr lang="en-IN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Chinchole</a:t>
            </a: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</a:t>
            </a:r>
            <a:r>
              <a:rPr lang="en-IN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Lokesh</a:t>
            </a: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S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551" y="794897"/>
            <a:ext cx="471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Rounded MT Bold" panose="020F0704030504030204" pitchFamily="34" charset="0"/>
              </a:rPr>
              <a:t>Value count of Final Dataset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2831124"/>
            <a:ext cx="8026853" cy="386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03" y="873042"/>
            <a:ext cx="7712597" cy="16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357" y="132166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232" t="1" r="34256" b="94251"/>
          <a:stretch/>
        </p:blipFill>
        <p:spPr>
          <a:xfrm>
            <a:off x="5029200" y="655386"/>
            <a:ext cx="2133600" cy="6120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77" y="1420641"/>
            <a:ext cx="6403929" cy="50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77" y="523220"/>
            <a:ext cx="8831482" cy="6294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4439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Name </a:t>
            </a: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Entity Recognition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254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9854" y="914400"/>
            <a:ext cx="515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WordCloud</a:t>
            </a:r>
            <a:endParaRPr lang="en-IN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2" y="2004507"/>
            <a:ext cx="8683556" cy="44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3" y="0"/>
            <a:ext cx="5437604" cy="4026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70" y="2854958"/>
            <a:ext cx="6682930" cy="40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3168317" y="681175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SVM (</a:t>
            </a:r>
            <a:r>
              <a:rPr lang="en-IN" sz="2400" dirty="0">
                <a:latin typeface="Arial Rounded MT Bold" panose="020F0704030504030204" pitchFamily="34" charset="0"/>
              </a:rPr>
              <a:t>Support Vector </a:t>
            </a:r>
            <a:r>
              <a:rPr lang="en-IN" sz="2400" dirty="0" smtClean="0">
                <a:latin typeface="Arial Rounded MT Bold" panose="020F0704030504030204" pitchFamily="34" charset="0"/>
              </a:rPr>
              <a:t>Machine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)</a:t>
            </a:r>
            <a:endParaRPr sz="140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60" y="1156462"/>
            <a:ext cx="5404448" cy="1028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3" y="2137747"/>
            <a:ext cx="9135755" cy="23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67" y="4395640"/>
            <a:ext cx="4076267" cy="24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39717" y="681175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IN" sz="2400" dirty="0">
                <a:latin typeface="Arial Rounded MT Bold" panose="020F0704030504030204" pitchFamily="34" charset="0"/>
              </a:rPr>
              <a:t>Naive Bayes </a:t>
            </a:r>
            <a:r>
              <a:rPr lang="en-IN" sz="2400" dirty="0" smtClean="0">
                <a:latin typeface="Arial Rounded MT Bold" panose="020F0704030504030204" pitchFamily="34" charset="0"/>
              </a:rPr>
              <a:t>Classifier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60" y="1156462"/>
            <a:ext cx="5404448" cy="102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6" y="2093951"/>
            <a:ext cx="11667209" cy="1752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69" y="4115621"/>
            <a:ext cx="5498263" cy="21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39717" y="681175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IN" sz="2400" dirty="0">
                <a:latin typeface="Arial Rounded MT Bold" panose="020F0704030504030204" pitchFamily="34" charset="0"/>
              </a:rPr>
              <a:t>Decision Tree </a:t>
            </a:r>
            <a:r>
              <a:rPr lang="en-IN" sz="2400" dirty="0" smtClean="0">
                <a:latin typeface="Arial Rounded MT Bold" panose="020F0704030504030204" pitchFamily="34" charset="0"/>
              </a:rPr>
              <a:t>Classifier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9" y="1925442"/>
            <a:ext cx="9401402" cy="230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434" y="4329674"/>
            <a:ext cx="4287132" cy="24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81" y="1897315"/>
            <a:ext cx="9903639" cy="2207438"/>
          </a:xfrm>
          <a:prstGeom prst="rect">
            <a:avLst/>
          </a:prstGeom>
        </p:spPr>
      </p:pic>
      <p:sp>
        <p:nvSpPr>
          <p:cNvPr id="3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3;p10"/>
          <p:cNvSpPr txBox="1"/>
          <p:nvPr/>
        </p:nvSpPr>
        <p:spPr>
          <a:xfrm>
            <a:off x="2939717" y="651360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KNN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056" y="4185707"/>
            <a:ext cx="4258556" cy="2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225" y="3953507"/>
            <a:ext cx="3356725" cy="23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48509" y="558057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Random Forest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96" y="1935503"/>
            <a:ext cx="9896700" cy="1983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06" y="4095016"/>
            <a:ext cx="4127667" cy="2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42;p2"/>
          <p:cNvSpPr txBox="1"/>
          <p:nvPr/>
        </p:nvSpPr>
        <p:spPr>
          <a:xfrm>
            <a:off x="0" y="2903091"/>
            <a:ext cx="25695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843" y="3692220"/>
            <a:ext cx="11405937" cy="70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Arial" panose="020B0604020202020204" pitchFamily="34" charset="0"/>
              </a:rPr>
              <a:t>The document classification solution should significantly reduce the manual human effort in the HRM. It should achieve a higher level of accuracy and automation with minimal human intervention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7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39716" y="575509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US" sz="2400" i="0" u="none" strike="noStrike" cap="none" dirty="0" err="1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AdaBoost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85" y="2183733"/>
            <a:ext cx="7568014" cy="1777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02" y="4187958"/>
            <a:ext cx="3677310" cy="2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958571" y="612406"/>
            <a:ext cx="63125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Gradient Boosting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74" y="2137747"/>
            <a:ext cx="8770782" cy="1682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62" y="4132623"/>
            <a:ext cx="3816485" cy="22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6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3;p10"/>
          <p:cNvSpPr txBox="1"/>
          <p:nvPr/>
        </p:nvSpPr>
        <p:spPr>
          <a:xfrm>
            <a:off x="2661216" y="540638"/>
            <a:ext cx="68695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</a:t>
            </a:r>
            <a:r>
              <a:rPr lang="en-US" sz="2400" i="0" u="none" strike="noStrike" cap="none" dirty="0" err="1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xtreme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 Gradient Boosting classifier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52" y="1019681"/>
            <a:ext cx="5404448" cy="102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1" y="2214030"/>
            <a:ext cx="9209401" cy="1992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09" y="4440115"/>
            <a:ext cx="4208758" cy="22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2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6" y="2115773"/>
            <a:ext cx="8793827" cy="1536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42" y="3943392"/>
            <a:ext cx="4188516" cy="2316858"/>
          </a:xfrm>
          <a:prstGeom prst="rect">
            <a:avLst/>
          </a:prstGeom>
        </p:spPr>
      </p:pic>
      <p:sp>
        <p:nvSpPr>
          <p:cNvPr id="4" name="Google Shape;394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13;p10"/>
          <p:cNvSpPr txBox="1"/>
          <p:nvPr/>
        </p:nvSpPr>
        <p:spPr>
          <a:xfrm>
            <a:off x="2656820" y="681175"/>
            <a:ext cx="68783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Model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Century Gothic"/>
                <a:cs typeface="Century Gothic"/>
                <a:sym typeface="Century Gothic"/>
              </a:rPr>
              <a:t>– Light Gradient Boosting Classifier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074" y="145560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57" y="1142799"/>
            <a:ext cx="5404448" cy="10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6" y="2102148"/>
            <a:ext cx="3109229" cy="2126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71" y="1377580"/>
            <a:ext cx="7866184" cy="5075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38" y="0"/>
            <a:ext cx="585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Finalizing Model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471" y="4317023"/>
            <a:ext cx="391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Among All the Models we have finalize </a:t>
            </a:r>
            <a:r>
              <a:rPr lang="en-US" b="1" u="sng" dirty="0" smtClean="0">
                <a:latin typeface="Bahnschrift" panose="020B0502040204020203" pitchFamily="34" charset="0"/>
              </a:rPr>
              <a:t>KNN Classification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For our Deployment 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3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973" y="5443660"/>
            <a:ext cx="816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Rounded MT Bold" panose="020F0704030504030204" pitchFamily="34" charset="0"/>
              </a:rPr>
              <a:t>This Home Page of our </a:t>
            </a:r>
            <a:r>
              <a:rPr lang="en-IN" sz="2000" b="1" dirty="0" smtClean="0">
                <a:latin typeface="Arial Rounded MT Bold" panose="020F0704030504030204" pitchFamily="34" charset="0"/>
              </a:rPr>
              <a:t>Resume Classification </a:t>
            </a:r>
            <a:r>
              <a:rPr lang="en-IN" sz="2000" dirty="0">
                <a:latin typeface="Arial Rounded MT Bold" panose="020F0704030504030204" pitchFamily="34" charset="0"/>
              </a:rPr>
              <a:t>Website </a:t>
            </a:r>
            <a:r>
              <a:rPr lang="en-IN" sz="2000" dirty="0" smtClean="0">
                <a:latin typeface="Arial Rounded MT Bold" panose="020F0704030504030204" pitchFamily="34" charset="0"/>
              </a:rPr>
              <a:t>Project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73" y="848411"/>
            <a:ext cx="7946796" cy="44700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569" y="5784718"/>
            <a:ext cx="1064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We have made 2 tabs in the top of our page RESUME PARSER &amp; RESUME CLASSIFICATION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9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85" y="707010"/>
            <a:ext cx="7709031" cy="4336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891" y="5561814"/>
            <a:ext cx="950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</a:t>
            </a:r>
            <a:r>
              <a:rPr lang="en-IN" b="1" dirty="0" smtClean="0"/>
              <a:t>RESUME PARSER </a:t>
            </a:r>
            <a:r>
              <a:rPr lang="en-IN" dirty="0" smtClean="0"/>
              <a:t>tab We have to upload any One Resume Then Our Website will Analyse the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64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87"/>
            <a:ext cx="6399453" cy="3599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9453" y="1712435"/>
            <a:ext cx="5792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After Uploading a Resume In 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RESUME PARSER </a:t>
            </a:r>
            <a:r>
              <a:rPr lang="en-IN" dirty="0" smtClean="0">
                <a:latin typeface="Arial Rounded MT Bold" panose="020F0704030504030204" pitchFamily="34" charset="0"/>
              </a:rPr>
              <a:t>section Website will Display </a:t>
            </a:r>
          </a:p>
          <a:p>
            <a:r>
              <a:rPr lang="en-IN" dirty="0" smtClean="0">
                <a:latin typeface="Arial Rounded MT Bold" panose="020F0704030504030204" pitchFamily="34" charset="0"/>
              </a:rPr>
              <a:t>Basic Information of that person &amp; analysed</a:t>
            </a:r>
            <a:r>
              <a:rPr lang="en-IN" dirty="0">
                <a:latin typeface="Arial Rounded MT Bold" panose="020F0704030504030204" pitchFamily="34" charset="0"/>
              </a:rPr>
              <a:t> </a:t>
            </a:r>
            <a:r>
              <a:rPr lang="en-IN" dirty="0" smtClean="0">
                <a:latin typeface="Arial Rounded MT Bold" panose="020F0704030504030204" pitchFamily="34" charset="0"/>
              </a:rPr>
              <a:t> Skills &amp; Score of his/her Resume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9453" y="1023078"/>
            <a:ext cx="468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Below Basic Info and other Information Full Resume will be Displayed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70" y="3275814"/>
            <a:ext cx="6368330" cy="3582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437" y="5066907"/>
            <a:ext cx="477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After Clicking on See Resume Full Resume of that person is Displayed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12"/>
          <p:cNvSpPr txBox="1"/>
          <p:nvPr/>
        </p:nvSpPr>
        <p:spPr>
          <a:xfrm>
            <a:off x="0" y="0"/>
            <a:ext cx="112541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dirty="0" err="1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3180"/>
            <a:ext cx="6192375" cy="3483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96" y="3384223"/>
            <a:ext cx="6175604" cy="34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2006" y="1303359"/>
            <a:ext cx="552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In </a:t>
            </a:r>
            <a:r>
              <a:rPr lang="en-IN" b="1" u="sng" dirty="0" smtClean="0">
                <a:latin typeface="Arial Rounded MT Bold" panose="020F0704030504030204" pitchFamily="34" charset="0"/>
              </a:rPr>
              <a:t>RESUME CLASSIFICATION </a:t>
            </a:r>
            <a:r>
              <a:rPr lang="en-IN" dirty="0" smtClean="0">
                <a:latin typeface="Arial Rounded MT Bold" panose="020F0704030504030204" pitchFamily="34" charset="0"/>
              </a:rPr>
              <a:t>section we have 2 options of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Single File </a:t>
            </a:r>
            <a:r>
              <a:rPr lang="en-IN" dirty="0" smtClean="0">
                <a:latin typeface="Arial Rounded MT Bold" panose="020F0704030504030204" pitchFamily="34" charset="0"/>
              </a:rPr>
              <a:t>&amp;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Multiple File</a:t>
            </a:r>
            <a:r>
              <a:rPr lang="en-IN" dirty="0" smtClean="0">
                <a:latin typeface="Arial Rounded MT Bold" panose="020F0704030504030204" pitchFamily="34" charset="0"/>
              </a:rPr>
              <a:t> uploading options.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046" y="4741682"/>
            <a:ext cx="460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After uploading multiple resumes </a:t>
            </a:r>
          </a:p>
          <a:p>
            <a:pPr algn="ctr"/>
            <a:r>
              <a:rPr lang="en-IN" b="1" u="sng" dirty="0" smtClean="0">
                <a:latin typeface="Arial Rounded MT Bold" panose="020F0704030504030204" pitchFamily="34" charset="0"/>
              </a:rPr>
              <a:t>File Name</a:t>
            </a:r>
            <a:r>
              <a:rPr lang="en-IN" dirty="0" smtClean="0">
                <a:latin typeface="Arial Rounded MT Bold" panose="020F0704030504030204" pitchFamily="34" charset="0"/>
              </a:rPr>
              <a:t>, </a:t>
            </a:r>
            <a:r>
              <a:rPr lang="en-IN" b="1" u="sng" dirty="0" smtClean="0">
                <a:latin typeface="Arial Rounded MT Bold" panose="020F0704030504030204" pitchFamily="34" charset="0"/>
              </a:rPr>
              <a:t>Experience Skills </a:t>
            </a:r>
            <a:r>
              <a:rPr lang="en-IN" dirty="0" smtClean="0">
                <a:latin typeface="Arial Rounded MT Bold" panose="020F0704030504030204" pitchFamily="34" charset="0"/>
              </a:rPr>
              <a:t>&amp;</a:t>
            </a:r>
            <a:r>
              <a:rPr lang="en-IN" u="sng" dirty="0" smtClean="0">
                <a:latin typeface="Arial Rounded MT Bold" panose="020F0704030504030204" pitchFamily="34" charset="0"/>
              </a:rPr>
              <a:t> </a:t>
            </a:r>
            <a:r>
              <a:rPr lang="en-IN" b="1" u="sng" dirty="0" smtClean="0">
                <a:latin typeface="Arial Rounded MT Bold" panose="020F0704030504030204" pitchFamily="34" charset="0"/>
              </a:rPr>
              <a:t>Predicted profile </a:t>
            </a:r>
            <a:r>
              <a:rPr lang="en-IN" dirty="0" smtClean="0">
                <a:latin typeface="Arial Rounded MT Bold" panose="020F0704030504030204" pitchFamily="34" charset="0"/>
              </a:rPr>
              <a:t>are shown in a table format.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14"/>
          <p:cNvSpPr txBox="1"/>
          <p:nvPr/>
        </p:nvSpPr>
        <p:spPr>
          <a:xfrm>
            <a:off x="138908" y="129461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991708"/>
            <a:ext cx="687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Overcome All This Challenges By Discussion In Group Meeting &amp; Taking New Ideas From Team Members.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3480" y="695626"/>
            <a:ext cx="80070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Got Many Errors &amp; Difficulties </a:t>
            </a:r>
            <a:r>
              <a:rPr lang="en-US" dirty="0" smtClean="0"/>
              <a:t>In Scrapping Data From Resume folders.</a:t>
            </a:r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/>
              <a:t>We Faced Visualization Problems While Performing </a:t>
            </a:r>
            <a:r>
              <a:rPr lang="en-IN" dirty="0" smtClean="0"/>
              <a:t>EDA specially in </a:t>
            </a:r>
            <a:r>
              <a:rPr lang="en-US" dirty="0"/>
              <a:t>NER (Name Entity Recognition) Using Inbuilt Function of </a:t>
            </a:r>
            <a:r>
              <a:rPr lang="en-US" dirty="0" smtClean="0"/>
              <a:t>Spacy.</a:t>
            </a:r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 smtClean="0"/>
              <a:t>We got many confusions in Model building.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For finalizing model for deployment Almost from all the models we got very good accuracy so it was a little difficult to finalizing the model for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754880" y="4548226"/>
            <a:ext cx="338328" cy="343814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7808976" y="1161288"/>
            <a:ext cx="218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Deployment</a:t>
            </a:r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9483"/>
            <a:ext cx="2478024" cy="1858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6080" y="4548226"/>
            <a:ext cx="20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Data</a:t>
            </a:r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9896" y="3641621"/>
            <a:ext cx="202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Scrapping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7920" y="1746504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Building/ Evaluation</a:t>
            </a:r>
          </a:p>
          <a:p>
            <a:endParaRPr lang="en-IN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" y="240577"/>
            <a:ext cx="614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Project Architecture / Project </a:t>
            </a:r>
            <a:r>
              <a:rPr lang="en-US" sz="2800" b="1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lang="en-US" sz="2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40577"/>
            <a:ext cx="1335110" cy="1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15"/>
          <p:cNvSpPr txBox="1"/>
          <p:nvPr/>
        </p:nvSpPr>
        <p:spPr>
          <a:xfrm>
            <a:off x="5083018" y="3075077"/>
            <a:ext cx="298616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000" i="0" strike="noStrike" cap="none" dirty="0">
                <a:solidFill>
                  <a:srgbClr val="002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Thank you</a:t>
            </a:r>
            <a:endParaRPr sz="2000" i="0" strike="noStrike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96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239" y="993531"/>
            <a:ext cx="626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Tools Used In Our Project</a:t>
            </a:r>
            <a:endParaRPr lang="en-IN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57" y="2447558"/>
            <a:ext cx="2231405" cy="1249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54" y="2073499"/>
            <a:ext cx="1623646" cy="1623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4" y="4362237"/>
            <a:ext cx="2844219" cy="1299205"/>
          </a:xfrm>
          <a:prstGeom prst="rect">
            <a:avLst/>
          </a:prstGeom>
        </p:spPr>
      </p:pic>
      <p:pic>
        <p:nvPicPr>
          <p:cNvPr id="1026" name="Picture 2" descr="https://utilityanalytics.com/wp-content/uploads/2020/07/NLP-e159536263521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392" y="4460746"/>
            <a:ext cx="2370889" cy="17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Day 40 of 100DaysofML. NLTK. Natural Language Toolkit is one… | by Charan  Soneji | 100DaysofMLcode | Medium"/>
          <p:cNvSpPr>
            <a:spLocks noChangeAspect="1" noChangeArrowheads="1"/>
          </p:cNvSpPr>
          <p:nvPr/>
        </p:nvSpPr>
        <p:spPr bwMode="auto">
          <a:xfrm>
            <a:off x="2192999" y="1892967"/>
            <a:ext cx="2860264" cy="28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Day 40 of 100DaysofML. NLTK. Natural Language Toolkit is one… | by Charan  Soneji | 100DaysofMLcode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Day 40 of 100DaysofML. NLTK. Natural Language Toolkit is one… | by Charan  Soneji | 100DaysofMLcode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95" y="4212687"/>
            <a:ext cx="1740197" cy="189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matplotlib.pyplot — Matplotlib 3.1.2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2866048" cy="28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Matplotlib Tutorial - javat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15" y="1892967"/>
            <a:ext cx="2137944" cy="21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2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4"/>
          <p:cNvSpPr txBox="1"/>
          <p:nvPr/>
        </p:nvSpPr>
        <p:spPr>
          <a:xfrm>
            <a:off x="183163" y="3167410"/>
            <a:ext cx="116398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Exploratory Data Analysis (EDA) </a:t>
            </a:r>
            <a:r>
              <a:rPr lang="en-US" sz="2800" dirty="0" smtClean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&amp; </a:t>
            </a:r>
            <a:r>
              <a:rPr lang="en-US" sz="2800" i="0" u="none" strike="noStrike" cap="none" dirty="0" smtClean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Feature </a:t>
            </a:r>
            <a:r>
              <a:rPr lang="en-US" sz="2800" i="0" u="none" strike="noStrike" cap="none" dirty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Engineering</a:t>
            </a:r>
            <a:endParaRPr sz="140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9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843" y="770021"/>
            <a:ext cx="1172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We Have Given 4 Folders From That We Have Scrapped The Data, So We Have Separately Scrapped Every Data From The Folders</a:t>
            </a:r>
            <a:endParaRPr lang="en-IN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3" y="3123654"/>
            <a:ext cx="5346263" cy="3345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843" y="2502568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 of Scrapped Data From Different Folders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4531"/>
          <a:stretch/>
        </p:blipFill>
        <p:spPr>
          <a:xfrm>
            <a:off x="5536257" y="2388011"/>
            <a:ext cx="6655743" cy="3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3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08" r="12716" b="3191"/>
          <a:stretch/>
        </p:blipFill>
        <p:spPr>
          <a:xfrm>
            <a:off x="257469" y="2070667"/>
            <a:ext cx="5237723" cy="3676617"/>
          </a:xfrm>
          <a:prstGeom prst="rect">
            <a:avLst/>
          </a:prstGeom>
        </p:spPr>
      </p:pic>
      <p:sp>
        <p:nvSpPr>
          <p:cNvPr id="3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2182"/>
          <a:stretch/>
        </p:blipFill>
        <p:spPr>
          <a:xfrm>
            <a:off x="5627076" y="405598"/>
            <a:ext cx="6292362" cy="62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223" y="134035"/>
            <a:ext cx="10128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 descr="Feature engineering blue gradient concept icon. Artificial intelligence.  Problem solving in machine learning abstract idea thin line illustration.  Isolated outline drawing. 9725030 Vector Art at Vecteez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2" t="9669" r="9566" b="10399"/>
          <a:stretch/>
        </p:blipFill>
        <p:spPr bwMode="auto">
          <a:xfrm>
            <a:off x="289366" y="633864"/>
            <a:ext cx="1666756" cy="170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DA, Data Preprocessing, Feature Engineering: We are different! | by Leah  Nguyen |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776" b="5205"/>
          <a:stretch/>
        </p:blipFill>
        <p:spPr bwMode="auto">
          <a:xfrm>
            <a:off x="8188960" y="395645"/>
            <a:ext cx="3841497" cy="22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2"/>
          <a:stretch/>
        </p:blipFill>
        <p:spPr>
          <a:xfrm>
            <a:off x="8594961" y="5009196"/>
            <a:ext cx="1836312" cy="1747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23" y="2384672"/>
            <a:ext cx="6820491" cy="4473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7924" y="1416188"/>
            <a:ext cx="545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We Have Concatenated  All The Data Frame To Make Our Final </a:t>
            </a:r>
            <a:r>
              <a:rPr lang="en-IN" dirty="0" err="1" smtClean="0">
                <a:latin typeface="Arial Rounded MT Bold" panose="020F0704030504030204" pitchFamily="34" charset="0"/>
              </a:rPr>
              <a:t>Dataframe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8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2" y="1690688"/>
            <a:ext cx="4143375" cy="232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1690688"/>
            <a:ext cx="2717442" cy="2420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4154204"/>
            <a:ext cx="2871988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535</Words>
  <Application>Microsoft Office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Algerian</vt:lpstr>
      <vt:lpstr>Arial</vt:lpstr>
      <vt:lpstr>Arial Rounded MT Bold</vt:lpstr>
      <vt:lpstr>Bahnschrift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 Mondal</dc:creator>
  <cp:lastModifiedBy>Rupak Mondal</cp:lastModifiedBy>
  <cp:revision>33</cp:revision>
  <dcterms:created xsi:type="dcterms:W3CDTF">2023-03-05T01:59:50Z</dcterms:created>
  <dcterms:modified xsi:type="dcterms:W3CDTF">2023-03-27T05:55:30Z</dcterms:modified>
</cp:coreProperties>
</file>