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61" r:id="rId6"/>
    <p:sldId id="280" r:id="rId7"/>
    <p:sldId id="284" r:id="rId8"/>
    <p:sldId id="265" r:id="rId9"/>
    <p:sldId id="263" r:id="rId10"/>
    <p:sldId id="266" r:id="rId11"/>
    <p:sldId id="267" r:id="rId12"/>
    <p:sldId id="28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70"/>
  </p:normalViewPr>
  <p:slideViewPr>
    <p:cSldViewPr snapToGrid="0" snapToObjects="1">
      <p:cViewPr varScale="1">
        <p:scale>
          <a:sx n="84" d="100"/>
          <a:sy n="8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rtinfowler.com/dsl.html" TargetMode="External"/><Relationship Id="rId4" Type="http://schemas.openxmlformats.org/officeDocument/2006/relationships/hyperlink" Target="http://mvel.documentnod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A78D-297D-A84E-B5B9-B62128B2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973765"/>
            <a:ext cx="8791575" cy="8782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RULE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1E165-73C8-1A43-AF8C-8C060245F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668" y="3044477"/>
            <a:ext cx="8791575" cy="1655762"/>
          </a:xfrm>
        </p:spPr>
        <p:txBody>
          <a:bodyPr>
            <a:normAutofit/>
          </a:bodyPr>
          <a:lstStyle/>
          <a:p>
            <a:r>
              <a:rPr lang="en-US" sz="2800" dirty="0"/>
              <a:t>CS-5279-50</a:t>
            </a:r>
          </a:p>
          <a:p>
            <a:r>
              <a:rPr lang="en-US" sz="2800" dirty="0"/>
              <a:t>Rupak Mohanty</a:t>
            </a:r>
          </a:p>
        </p:txBody>
      </p:sp>
    </p:spTree>
    <p:extLst>
      <p:ext uri="{BB962C8B-B14F-4D97-AF65-F5344CB8AC3E}">
        <p14:creationId xmlns:p14="http://schemas.microsoft.com/office/powerpoint/2010/main" val="53861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602C0-2883-4842-B7EF-2C223F404CC8}"/>
              </a:ext>
            </a:extLst>
          </p:cNvPr>
          <p:cNvSpPr txBox="1"/>
          <p:nvPr/>
        </p:nvSpPr>
        <p:spPr>
          <a:xfrm>
            <a:off x="1657348" y="176213"/>
            <a:ext cx="73723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Interaction Description</a:t>
            </a:r>
          </a:p>
          <a:p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457AC-FB50-6B46-A77A-CAE702658597}"/>
              </a:ext>
            </a:extLst>
          </p:cNvPr>
          <p:cNvSpPr txBox="1"/>
          <p:nvPr/>
        </p:nvSpPr>
        <p:spPr>
          <a:xfrm>
            <a:off x="2000248" y="887135"/>
            <a:ext cx="940117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Rule-engine  implemented as a REST API PI with SpringBoot and Maven framework.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Rules are written using expression language (MVEL) and some domain-specific keywords.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Rules are stored in the Postgress database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We implement an abstract Inference Engine, which use to implement the different domain-specific Inference Engine. For example, we can write both the Loan and Insurance related rules engine in one application.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Keyword resolver implemented to resolve all domain-specific keywords.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Two parsers has been implemented .One for parsing MVEL expression and one for DSL.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/>
              <a:t>The testing to be done by </a:t>
            </a:r>
            <a:r>
              <a:rPr lang="en-US" sz="2600" u="sng" dirty="0">
                <a:hlinkClick r:id="rId2"/>
              </a:rPr>
              <a:t>postman</a:t>
            </a:r>
            <a:r>
              <a:rPr lang="en-US" sz="2600" dirty="0"/>
              <a:t> for API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9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602C0-2883-4842-B7EF-2C223F404CC8}"/>
              </a:ext>
            </a:extLst>
          </p:cNvPr>
          <p:cNvSpPr txBox="1"/>
          <p:nvPr/>
        </p:nvSpPr>
        <p:spPr>
          <a:xfrm>
            <a:off x="1492248" y="219075"/>
            <a:ext cx="737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Sample Rule Language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6DAD7-27F7-C54F-A9B9-41FDF4A0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1063388"/>
            <a:ext cx="6254750" cy="236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24327-9597-EA4C-8F5C-AA683A79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688538"/>
            <a:ext cx="6299200" cy="2783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29490-0886-FF44-B9EE-038661521FDC}"/>
              </a:ext>
            </a:extLst>
          </p:cNvPr>
          <p:cNvSpPr txBox="1"/>
          <p:nvPr/>
        </p:nvSpPr>
        <p:spPr>
          <a:xfrm>
            <a:off x="1544638" y="1204279"/>
            <a:ext cx="42148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effectLst/>
                <a:latin typeface="Charter" panose="02040503050506020203" pitchFamily="18" charset="0"/>
              </a:rPr>
              <a:t>The rule</a:t>
            </a:r>
            <a:r>
              <a:rPr lang="en-US" sz="2400" b="0" i="1" dirty="0">
                <a:effectLst/>
                <a:latin typeface="Charter" panose="02040503050506020203" pitchFamily="18" charset="0"/>
              </a:rPr>
              <a:t> is a set of the condition followed by the set of actions. The rules are mainly represented in the </a:t>
            </a:r>
            <a:r>
              <a:rPr lang="en-US" sz="2400" b="1" i="1" dirty="0">
                <a:effectLst/>
                <a:latin typeface="Charter" panose="02040503050506020203" pitchFamily="18" charset="0"/>
              </a:rPr>
              <a:t>if-then</a:t>
            </a:r>
            <a:r>
              <a:rPr lang="en-US" sz="2400" b="0" i="1" dirty="0">
                <a:effectLst/>
                <a:latin typeface="Charter" panose="02040503050506020203" pitchFamily="18" charset="0"/>
              </a:rPr>
              <a:t> form.</a:t>
            </a:r>
            <a:endParaRPr lang="en-US" sz="2400" b="0" i="0" dirty="0">
              <a:effectLst/>
              <a:latin typeface="charter" panose="02040503050506020203" pitchFamily="18" charset="0"/>
            </a:endParaRPr>
          </a:p>
          <a:p>
            <a:pPr algn="l"/>
            <a:r>
              <a:rPr lang="en-US" sz="2400" b="0" i="0" dirty="0">
                <a:effectLst/>
                <a:latin typeface="charter" panose="02040503050506020203" pitchFamily="18" charset="0"/>
              </a:rPr>
              <a:t>In this implementation, for writing the rules, we use the </a:t>
            </a:r>
            <a:r>
              <a:rPr lang="en-US" sz="2400" dirty="0">
                <a:latin typeface="charter" panose="02040503050506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MVEL expression language</a:t>
            </a:r>
            <a:r>
              <a:rPr lang="en-US" sz="2400" dirty="0">
                <a:latin typeface="charter" panose="02040503050506020203" pitchFamily="18" charset="0"/>
              </a:rPr>
              <a:t> + </a:t>
            </a:r>
            <a:r>
              <a:rPr lang="en-US" sz="2400" dirty="0">
                <a:latin typeface="charter" panose="020405030505060202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 Specific Language</a:t>
            </a:r>
            <a:r>
              <a:rPr lang="en-US" sz="2400" dirty="0">
                <a:latin typeface="charter" panose="02040503050506020203" pitchFamily="18" charset="0"/>
              </a:rPr>
              <a:t>.</a:t>
            </a:r>
          </a:p>
          <a:p>
            <a:r>
              <a:rPr lang="en-US" sz="2400" dirty="0">
                <a:latin typeface="charter" panose="02040503050506020203" pitchFamily="18" charset="0"/>
              </a:rPr>
              <a:t>Rule’s Language = MVEL + DSL</a:t>
            </a:r>
          </a:p>
          <a:p>
            <a:br>
              <a:rPr lang="en-US" sz="2400" dirty="0">
                <a:latin typeface="charter" panose="02040503050506020203" pitchFamily="18" charset="0"/>
              </a:rPr>
            </a:br>
            <a:endParaRPr lang="en-US" sz="2400" dirty="0">
              <a:latin typeface="charter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602C0-2883-4842-B7EF-2C223F404CC8}"/>
              </a:ext>
            </a:extLst>
          </p:cNvPr>
          <p:cNvSpPr txBox="1"/>
          <p:nvPr/>
        </p:nvSpPr>
        <p:spPr>
          <a:xfrm>
            <a:off x="1492248" y="219075"/>
            <a:ext cx="737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Sample Rule Language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6DAD7-27F7-C54F-A9B9-41FDF4A0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063388"/>
            <a:ext cx="5156200" cy="236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24327-9597-EA4C-8F5C-AA683A79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8" y="3688538"/>
            <a:ext cx="5156201" cy="27831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51E102-B3C9-2E49-8B2E-F841D535A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48" y="1802471"/>
            <a:ext cx="5105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602C0-2883-4842-B7EF-2C223F404CC8}"/>
              </a:ext>
            </a:extLst>
          </p:cNvPr>
          <p:cNvSpPr txBox="1"/>
          <p:nvPr/>
        </p:nvSpPr>
        <p:spPr>
          <a:xfrm>
            <a:off x="2000248" y="104775"/>
            <a:ext cx="737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A601-3BCF-0641-B5FF-8D375963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1155700"/>
            <a:ext cx="9329739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228E05-AE19-2340-8D70-DB2FDFFEB015}"/>
              </a:ext>
            </a:extLst>
          </p:cNvPr>
          <p:cNvSpPr txBox="1"/>
          <p:nvPr/>
        </p:nvSpPr>
        <p:spPr>
          <a:xfrm>
            <a:off x="1772696" y="255434"/>
            <a:ext cx="924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</a:rPr>
              <a:t>What is a Rule Engine ?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F48DF9-8B41-124F-8F99-9210246B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49" y="1857375"/>
            <a:ext cx="4624387" cy="3240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33ACF6-7075-F34D-8DB3-E872D7D48473}"/>
              </a:ext>
            </a:extLst>
          </p:cNvPr>
          <p:cNvSpPr txBox="1"/>
          <p:nvPr/>
        </p:nvSpPr>
        <p:spPr>
          <a:xfrm>
            <a:off x="1914525" y="1700213"/>
            <a:ext cx="48720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</a:t>
            </a:r>
            <a:r>
              <a:rPr lang="en-US" sz="2800" b="1" dirty="0"/>
              <a:t> </a:t>
            </a:r>
            <a:r>
              <a:rPr lang="en-US" sz="2800" b="1" dirty="0">
                <a:solidFill>
                  <a:schemeClr val="bg1"/>
                </a:solidFill>
              </a:rPr>
              <a:t>rule engine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/>
              <a:t>is a piece of software that executes rules according to some algorithm. A </a:t>
            </a:r>
            <a:r>
              <a:rPr lang="en-US" sz="2800" b="1" dirty="0"/>
              <a:t>rule engine</a:t>
            </a:r>
            <a:r>
              <a:rPr lang="en-US" sz="2800" dirty="0"/>
              <a:t> combines a set of facts that are inserted into the system with its own Rule Set to reach a conclusion of triggering one or several actions.”</a:t>
            </a:r>
          </a:p>
        </p:txBody>
      </p:sp>
    </p:spTree>
    <p:extLst>
      <p:ext uri="{BB962C8B-B14F-4D97-AF65-F5344CB8AC3E}">
        <p14:creationId xmlns:p14="http://schemas.microsoft.com/office/powerpoint/2010/main" val="24598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A1F94-573C-2F49-94C2-93F607435A49}"/>
              </a:ext>
            </a:extLst>
          </p:cNvPr>
          <p:cNvSpPr txBox="1"/>
          <p:nvPr/>
        </p:nvSpPr>
        <p:spPr>
          <a:xfrm>
            <a:off x="1860512" y="1189696"/>
            <a:ext cx="100695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Open-source rules engines are memory hungry. It provided performances in terms of memory.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Supports for static rule but limited supports for dynamic rule.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 Meant for tech savvy audience and limited support for business product owner’s who define rule to test 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 Various Symantec’s and  learning curve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Heavy lifetime costs (license fees, Vendor specific  technologies which is  difficult to  be updated)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BFC8-9562-B44E-B268-3F2AC1D96D54}"/>
              </a:ext>
            </a:extLst>
          </p:cNvPr>
          <p:cNvSpPr txBox="1"/>
          <p:nvPr/>
        </p:nvSpPr>
        <p:spPr>
          <a:xfrm>
            <a:off x="2101309" y="298296"/>
            <a:ext cx="924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</a:rPr>
              <a:t>Why another Rule Engine ?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3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A1F94-573C-2F49-94C2-93F607435A49}"/>
              </a:ext>
            </a:extLst>
          </p:cNvPr>
          <p:cNvSpPr txBox="1"/>
          <p:nvPr/>
        </p:nvSpPr>
        <p:spPr>
          <a:xfrm>
            <a:off x="1851104" y="1988750"/>
            <a:ext cx="100695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 Estimated half a million dollar save of licensing cost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 Support for Product Owners/ Business Analyst to define execute and test rules without learning tech symantics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Support for dynamic rule binding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Although vastly designed for trade platform flexible enough to support any domain specific rule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8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BFC8-9562-B44E-B268-3F2AC1D96D54}"/>
              </a:ext>
            </a:extLst>
          </p:cNvPr>
          <p:cNvSpPr txBox="1"/>
          <p:nvPr/>
        </p:nvSpPr>
        <p:spPr>
          <a:xfrm>
            <a:off x="2101309" y="298296"/>
            <a:ext cx="924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</a:rPr>
              <a:t>Features (MVP)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6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012C6-C02D-CF4C-883C-97AA93BB7396}"/>
              </a:ext>
            </a:extLst>
          </p:cNvPr>
          <p:cNvSpPr txBox="1"/>
          <p:nvPr/>
        </p:nvSpPr>
        <p:spPr>
          <a:xfrm>
            <a:off x="2185639" y="0"/>
            <a:ext cx="924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Technology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1F94-573C-2F49-94C2-93F607435A49}"/>
              </a:ext>
            </a:extLst>
          </p:cNvPr>
          <p:cNvSpPr txBox="1"/>
          <p:nvPr/>
        </p:nvSpPr>
        <p:spPr>
          <a:xfrm>
            <a:off x="2297151" y="707886"/>
            <a:ext cx="97015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Spring Boot Release 2.0.5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Spring Web MVC 5.2.1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MVEL 2.4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Spring Data JPA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Expression Language 3.0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Apache Commons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Slf4j, Logback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JUnit, Mockito, Spring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Gradle,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PostgreSQL 9.4 (managed with Liquibase scripts, easy to support other DB engines)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Tomcat 8.0.x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Atlassian 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RDS/EC2/ELB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A78D-297D-A84E-B5B9-B62128B2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28763"/>
            <a:ext cx="9865810" cy="19812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                                 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2671F-CC8B-1B43-AA30-79A669D79A93}"/>
              </a:ext>
            </a:extLst>
          </p:cNvPr>
          <p:cNvSpPr txBox="1"/>
          <p:nvPr/>
        </p:nvSpPr>
        <p:spPr>
          <a:xfrm>
            <a:off x="2185639" y="0"/>
            <a:ext cx="924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System Interaction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066D4-D937-7F49-878F-509312B7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92" y="913935"/>
            <a:ext cx="8686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A78D-297D-A84E-B5B9-B62128B2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28763"/>
            <a:ext cx="9865810" cy="19812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                                 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2671F-CC8B-1B43-AA30-79A669D79A93}"/>
              </a:ext>
            </a:extLst>
          </p:cNvPr>
          <p:cNvSpPr txBox="1"/>
          <p:nvPr/>
        </p:nvSpPr>
        <p:spPr>
          <a:xfrm>
            <a:off x="2185639" y="0"/>
            <a:ext cx="924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Rule Manager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BBF40-3C11-3E48-8B5B-7C6B98FF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36702"/>
            <a:ext cx="8147050" cy="56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602C0-2883-4842-B7EF-2C223F404CC8}"/>
              </a:ext>
            </a:extLst>
          </p:cNvPr>
          <p:cNvSpPr txBox="1"/>
          <p:nvPr/>
        </p:nvSpPr>
        <p:spPr>
          <a:xfrm>
            <a:off x="2057398" y="230953"/>
            <a:ext cx="5186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Rule Inference Engine</a:t>
            </a:r>
          </a:p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5435-19FC-0445-9714-87C82ABB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88" y="1430338"/>
            <a:ext cx="4845050" cy="462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DE561-6E6E-F642-8B9E-E4BAFB0F7B35}"/>
              </a:ext>
            </a:extLst>
          </p:cNvPr>
          <p:cNvSpPr txBox="1"/>
          <p:nvPr/>
        </p:nvSpPr>
        <p:spPr>
          <a:xfrm>
            <a:off x="1766885" y="1249464"/>
            <a:ext cx="518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Phase 1 — Match: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sz="2400" dirty="0"/>
              <a:t>In this phase, the inference engine matches the facts and data against the set of rules. This process called pattern matching</a:t>
            </a:r>
            <a:r>
              <a:rPr lang="en-US" sz="2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992D4-BE87-0742-A597-236AE179CB42}"/>
              </a:ext>
            </a:extLst>
          </p:cNvPr>
          <p:cNvSpPr txBox="1"/>
          <p:nvPr/>
        </p:nvSpPr>
        <p:spPr>
          <a:xfrm>
            <a:off x="1766885" y="2851971"/>
            <a:ext cx="502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Phase 2 — Resolve: </a:t>
            </a:r>
            <a:r>
              <a:rPr lang="en-US" sz="2400" dirty="0"/>
              <a:t>In this phase, the inference engine manages the order of conflicting rules. It resolves the conflict and gives the selected one rules.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1B6A3-B968-A646-914B-55504DC0B186}"/>
              </a:ext>
            </a:extLst>
          </p:cNvPr>
          <p:cNvSpPr txBox="1"/>
          <p:nvPr/>
        </p:nvSpPr>
        <p:spPr>
          <a:xfrm>
            <a:off x="1847851" y="4510395"/>
            <a:ext cx="5024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Phase 3 — Execute: </a:t>
            </a:r>
            <a:r>
              <a:rPr lang="en-US" sz="2400" dirty="0"/>
              <a:t>In this phase, the inference engine simply runs the action of the selected rule on given data and return the output/result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03974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AC8DC-0A77-9147-8A2C-505BF560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6" y="1296292"/>
            <a:ext cx="9663112" cy="5122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574BB-AADB-8646-A44C-D130382D6B9F}"/>
              </a:ext>
            </a:extLst>
          </p:cNvPr>
          <p:cNvSpPr txBox="1"/>
          <p:nvPr/>
        </p:nvSpPr>
        <p:spPr>
          <a:xfrm>
            <a:off x="2243136" y="219074"/>
            <a:ext cx="6557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System Interaction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788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7381</TotalTime>
  <Words>519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charter</vt:lpstr>
      <vt:lpstr>charter</vt:lpstr>
      <vt:lpstr>Courier New</vt:lpstr>
      <vt:lpstr>Tw Cen MT</vt:lpstr>
      <vt:lpstr>Wingdings</vt:lpstr>
      <vt:lpstr>Circuit</vt:lpstr>
      <vt:lpstr>RULE MANAGEMENT SYSTEM</vt:lpstr>
      <vt:lpstr>PowerPoint Presentation</vt:lpstr>
      <vt:lpstr>PowerPoint Presentation</vt:lpstr>
      <vt:lpstr>PowerPoint Presentation</vt:lpstr>
      <vt:lpstr>PowerPoint Presentation</vt:lpstr>
      <vt:lpstr>                                    </vt:lpstr>
      <vt:lpstr>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projects</dc:title>
  <dc:creator>MOHANTY, RUPAK</dc:creator>
  <cp:lastModifiedBy>MOHANTY, RUPAK</cp:lastModifiedBy>
  <cp:revision>23</cp:revision>
  <dcterms:created xsi:type="dcterms:W3CDTF">2021-11-15T23:35:27Z</dcterms:created>
  <dcterms:modified xsi:type="dcterms:W3CDTF">2021-11-22T18:42:14Z</dcterms:modified>
</cp:coreProperties>
</file>