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handoutMasterIdLst>
    <p:handoutMasterId r:id="rId22"/>
  </p:handoutMasterIdLst>
  <p:sldIdLst>
    <p:sldId id="1180" r:id="rId5"/>
    <p:sldId id="2144328044" r:id="rId6"/>
    <p:sldId id="2147307966" r:id="rId7"/>
    <p:sldId id="2147328684" r:id="rId8"/>
    <p:sldId id="2147328688" r:id="rId9"/>
    <p:sldId id="2147328732" r:id="rId10"/>
    <p:sldId id="2147328689" r:id="rId11"/>
    <p:sldId id="2147328734" r:id="rId12"/>
    <p:sldId id="2147328735" r:id="rId13"/>
    <p:sldId id="2147307967" r:id="rId14"/>
    <p:sldId id="2103813467" r:id="rId15"/>
    <p:sldId id="2144328029" r:id="rId16"/>
    <p:sldId id="2144328017" r:id="rId17"/>
    <p:sldId id="2147307968" r:id="rId18"/>
    <p:sldId id="2147328709" r:id="rId19"/>
    <p:sldId id="292" r:id="rId2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A41882-C6D3-9CB9-5F01-CD09AD6DE14A}" name="Zhu, Xiao" initials="ZX" userId="S::xiao.zhu@intel.com::896d299f-4d4a-4c7f-a0f6-49ef27c183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F6"/>
    <a:srgbClr val="C81326"/>
    <a:srgbClr val="E3E5E8"/>
    <a:srgbClr val="76CEFF"/>
    <a:srgbClr val="E3EFE8"/>
    <a:srgbClr val="0068B5"/>
    <a:srgbClr val="41728A"/>
    <a:srgbClr val="FEC91B"/>
    <a:srgbClr val="004A86"/>
    <a:srgbClr val="002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13CB2-BC76-4AE4-B220-4637F81F3E4F}" vWet="2" dt="2023-03-31T22:29:31.980"/>
    <p1510:client id="{A0378D09-017D-416F-8D62-CA84BC5DD354}" v="21" dt="2023-03-31T23:35:39.02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0" autoAdjust="0"/>
    <p:restoredTop sz="27126" autoAdjust="0"/>
  </p:normalViewPr>
  <p:slideViewPr>
    <p:cSldViewPr snapToGrid="0">
      <p:cViewPr varScale="1">
        <p:scale>
          <a:sx n="18" d="100"/>
          <a:sy n="18" d="100"/>
        </p:scale>
        <p:origin x="2216" y="28"/>
      </p:cViewPr>
      <p:guideLst>
        <p:guide orient="horz" pos="4032"/>
        <p:guide pos="73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3/31/2023</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Add offload advisor result</a:t>
            </a:r>
          </a:p>
          <a:p>
            <a:r>
              <a:rPr lang="en-US">
                <a:solidFill>
                  <a:srgbClr val="000000"/>
                </a:solidFill>
                <a:latin typeface="Calibri"/>
                <a:cs typeface="Calibri"/>
              </a:rPr>
              <a:t>Add new roofline result</a:t>
            </a:r>
          </a:p>
        </p:txBody>
      </p:sp>
    </p:spTree>
    <p:extLst>
      <p:ext uri="{BB962C8B-B14F-4D97-AF65-F5344CB8AC3E}">
        <p14:creationId xmlns:p14="http://schemas.microsoft.com/office/powerpoint/2010/main" val="145200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000000"/>
                </a:solidFill>
                <a:effectLst/>
                <a:latin typeface="Georgia" panose="02040502050405020303" pitchFamily="18" charset="0"/>
              </a:rPr>
              <a:t>Intel Advisor Key Features (SLIDE 6)</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Intel Advisor is a design and analysis tool that is capable of doing a lot of different things for your applications. What we have on this slide is a high level outline of the key features we will talk about that fall underneath that Advisor umbrella. </a:t>
            </a:r>
            <a:endParaRPr lang="en-US" sz="1800" dirty="0">
              <a:solidFill>
                <a:srgbClr val="000000"/>
              </a:solidFill>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Georgia" panose="02040502050405020303" pitchFamily="18" charset="0"/>
              </a:rPr>
              <a:t> </a:t>
            </a:r>
          </a:p>
          <a:p>
            <a:pPr marL="685800" marR="0">
              <a:spcBef>
                <a:spcPts val="0"/>
              </a:spcBef>
              <a:spcAft>
                <a:spcPts val="0"/>
              </a:spcAft>
            </a:pPr>
            <a:r>
              <a:rPr lang="en-US" sz="1800" dirty="0">
                <a:solidFill>
                  <a:srgbClr val="000000"/>
                </a:solidFill>
                <a:effectLst/>
                <a:latin typeface="Georgia" panose="02040502050405020303" pitchFamily="18" charset="0"/>
              </a:rPr>
              <a:t>Offload Advisor </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 Identify the portions of a code that would be profitable to offload to GPU, and can even predict the code’s performance if you were to run on a GPU, and allows you to experiment with accelerator configuration parameters. </a:t>
            </a:r>
            <a:endParaRPr lang="en-US" sz="1800" dirty="0">
              <a:solidFill>
                <a:srgbClr val="000000"/>
              </a:solidFill>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Georgia" panose="02040502050405020303" pitchFamily="18" charset="0"/>
              </a:rPr>
              <a:t>Roofline Analysis</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 Ultimately the roofline analysis offers a very efficient way to characterize your kernels and visualize how far you are from ideal performance.</a:t>
            </a:r>
            <a:endParaRPr lang="en-US" sz="1800" dirty="0">
              <a:solidFill>
                <a:srgbClr val="000000"/>
              </a:solidFill>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Georgia" panose="02040502050405020303" pitchFamily="18" charset="0"/>
              </a:rPr>
              <a:t>Vectorization Optimization</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tells you which places of your code are vectorized or not, how efficiently they are vectorized, and for the regions that were not vectorized it will tell you exactly why the compiler was unable to vectorize. </a:t>
            </a:r>
            <a:endParaRPr lang="en-US" sz="1800" dirty="0">
              <a:solidFill>
                <a:srgbClr val="000000"/>
              </a:solidFill>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Georgia" panose="02040502050405020303" pitchFamily="18" charset="0"/>
              </a:rPr>
              <a:t>Thread Prototyping</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Is able to analyze which pieces should be </a:t>
            </a:r>
            <a:r>
              <a:rPr lang="en-US" sz="1800" dirty="0" err="1">
                <a:solidFill>
                  <a:srgbClr val="000000"/>
                </a:solidFill>
                <a:effectLst/>
                <a:latin typeface="Georgia" panose="02040502050405020303" pitchFamily="18" charset="0"/>
              </a:rPr>
              <a:t>threraded</a:t>
            </a:r>
            <a:r>
              <a:rPr lang="en-US" sz="1800" dirty="0">
                <a:solidFill>
                  <a:srgbClr val="000000"/>
                </a:solidFill>
                <a:effectLst/>
                <a:latin typeface="Georgia" panose="02040502050405020303" pitchFamily="18" charset="0"/>
              </a:rPr>
              <a:t> and can predict performance </a:t>
            </a:r>
            <a:endParaRPr lang="en-US" sz="1800" dirty="0">
              <a:solidFill>
                <a:srgbClr val="000000"/>
              </a:solidFill>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Georgia" panose="02040502050405020303" pitchFamily="18" charset="0"/>
              </a:rPr>
              <a:t>Building Heterogenous Algorithms- Flow Graph Analyzer</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 Allows you to visualize data flow graphs, and can create </a:t>
            </a:r>
            <a:r>
              <a:rPr lang="en-US" sz="1800" dirty="0" err="1">
                <a:solidFill>
                  <a:srgbClr val="000000"/>
                </a:solidFill>
                <a:effectLst/>
                <a:latin typeface="Georgia" panose="02040502050405020303" pitchFamily="18" charset="0"/>
              </a:rPr>
              <a:t>depency</a:t>
            </a:r>
            <a:r>
              <a:rPr lang="en-US" sz="1800" dirty="0">
                <a:solidFill>
                  <a:srgbClr val="000000"/>
                </a:solidFill>
                <a:effectLst/>
                <a:latin typeface="Georgia" panose="02040502050405020303" pitchFamily="18" charset="0"/>
              </a:rPr>
              <a:t> graphs.     </a:t>
            </a:r>
            <a:endParaRPr lang="en-US" sz="180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415092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 A Roofline Chart is a method of visually overlaying actual application performance onto representations of hardware limitations.</a:t>
            </a:r>
            <a:endParaRPr lang="en-US" sz="1100" dirty="0">
              <a:solidFill>
                <a:srgbClr val="000000"/>
              </a:solidFill>
              <a:effectLst/>
              <a:latin typeface="Calibri" panose="020F0502020204030204" pitchFamily="34" charset="0"/>
            </a:endParaRPr>
          </a:p>
          <a:p>
            <a:pPr marL="342900" marR="0">
              <a:spcBef>
                <a:spcPts val="0"/>
              </a:spcBef>
              <a:spcAft>
                <a:spcPts val="0"/>
              </a:spcAft>
            </a:pPr>
            <a:r>
              <a:rPr lang="en-US" sz="1200" dirty="0">
                <a:solidFill>
                  <a:srgbClr val="000000"/>
                </a:solidFill>
                <a:effectLst/>
                <a:latin typeface="Georgia" panose="02040502050405020303" pitchFamily="18" charset="0"/>
              </a:rPr>
              <a:t>The chart can be used to identify not only where bottlenecks exist, but what’s likely causing them, and which ones will provide the most speedup if optimized.</a:t>
            </a:r>
          </a:p>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So this is charting the applications achieved performance and arithmetic intensity against the systems maximum achievable performance. </a:t>
            </a:r>
            <a:endParaRPr lang="en-US" sz="1100" dirty="0">
              <a:solidFill>
                <a:srgbClr val="000000"/>
              </a:solidFill>
              <a:effectLst/>
              <a:latin typeface="Calibri" panose="020F0502020204030204" pitchFamily="34" charset="0"/>
            </a:endParaRPr>
          </a:p>
          <a:p>
            <a:pPr marL="342900" marR="0">
              <a:spcBef>
                <a:spcPts val="0"/>
              </a:spcBef>
              <a:spcAft>
                <a:spcPts val="0"/>
              </a:spcAft>
            </a:pPr>
            <a:r>
              <a:rPr lang="en-US" sz="1200" dirty="0">
                <a:solidFill>
                  <a:srgbClr val="000000"/>
                </a:solidFill>
                <a:effectLst/>
                <a:latin typeface="Georgia" panose="02040502050405020303" pitchFamily="18" charset="0"/>
              </a:rPr>
              <a:t> </a:t>
            </a:r>
          </a:p>
          <a:p>
            <a:pPr marL="685800" marR="0">
              <a:spcBef>
                <a:spcPts val="0"/>
              </a:spcBef>
              <a:spcAft>
                <a:spcPts val="0"/>
              </a:spcAft>
            </a:pPr>
            <a:r>
              <a:rPr lang="en-US" sz="1200" dirty="0">
                <a:solidFill>
                  <a:srgbClr val="000000"/>
                </a:solidFill>
                <a:effectLst/>
                <a:latin typeface="Georgia" panose="02040502050405020303" pitchFamily="18" charset="0"/>
              </a:rPr>
              <a:t>X-axis is the arithmetic intensity</a:t>
            </a:r>
          </a:p>
          <a:p>
            <a:pPr marL="685800" marR="0">
              <a:spcBef>
                <a:spcPts val="0"/>
              </a:spcBef>
              <a:spcAft>
                <a:spcPts val="0"/>
              </a:spcAft>
            </a:pPr>
            <a:r>
              <a:rPr lang="en-US" sz="1200" dirty="0">
                <a:solidFill>
                  <a:srgbClr val="000000"/>
                </a:solidFill>
                <a:effectLst/>
                <a:latin typeface="Georgia" panose="02040502050405020303" pitchFamily="18" charset="0"/>
              </a:rPr>
              <a:t>Y-axis is the Performance</a:t>
            </a:r>
          </a:p>
          <a:p>
            <a:pPr marL="685800" marR="0">
              <a:spcBef>
                <a:spcPts val="0"/>
              </a:spcBef>
              <a:spcAft>
                <a:spcPts val="0"/>
              </a:spcAft>
            </a:pPr>
            <a:r>
              <a:rPr lang="en-US" sz="12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Diagonal lines represent the memory bandwidth limitations that are preventing loops and functions from achieving better performance. </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Memory speed ( how fast can you pull data from cache into processor registers)</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Lower level caches are faster</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the difference here is with each memory roofline you are doing more calculations on one set of data or fit everything into that cache.</a:t>
            </a:r>
            <a:endParaRPr lang="en-US" sz="1100" dirty="0">
              <a:solidFill>
                <a:srgbClr val="000000"/>
              </a:solidFill>
              <a:effectLst/>
              <a:latin typeface="Calibri" panose="020F0502020204030204" pitchFamily="34" charset="0"/>
            </a:endParaRPr>
          </a:p>
          <a:p>
            <a:pPr marL="342900" marR="0">
              <a:spcBef>
                <a:spcPts val="0"/>
              </a:spcBef>
              <a:spcAft>
                <a:spcPts val="0"/>
              </a:spcAft>
            </a:pPr>
            <a:r>
              <a:rPr lang="en-US" sz="12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Horizontal Lines indicate the compute capacity limitations </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speed of instructions/ calculations per second</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vector add is doing more than scalar add and FMA is doing more than Vector </a:t>
            </a:r>
            <a:endParaRPr lang="en-US" sz="1100" dirty="0">
              <a:solidFill>
                <a:srgbClr val="000000"/>
              </a:solidFill>
              <a:effectLst/>
              <a:latin typeface="Calibri" panose="020F0502020204030204" pitchFamily="34" charset="0"/>
            </a:endParaRPr>
          </a:p>
          <a:p>
            <a:pPr marL="685800" marR="0">
              <a:spcBef>
                <a:spcPts val="0"/>
              </a:spcBef>
              <a:spcAft>
                <a:spcPts val="0"/>
              </a:spcAft>
            </a:pPr>
            <a:r>
              <a:rPr lang="en-US" sz="12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A dot cannot exceed the topmost roofline as this represents the maximum capabilities of the machine.</a:t>
            </a:r>
            <a:endParaRPr lang="en-US" sz="11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The greater the distance between a dot and the highest achievable roofline, the more opportunity there is for improving performance. </a:t>
            </a:r>
            <a:endParaRPr lang="en-US" sz="1100" dirty="0">
              <a:solidFill>
                <a:srgbClr val="000000"/>
              </a:solidFill>
              <a:effectLst/>
              <a:latin typeface="Calibri" panose="020F0502020204030204" pitchFamily="34" charset="0"/>
            </a:endParaRPr>
          </a:p>
          <a:p>
            <a:pPr marL="342900" marR="0">
              <a:spcBef>
                <a:spcPts val="0"/>
              </a:spcBef>
              <a:spcAft>
                <a:spcPts val="0"/>
              </a:spcAft>
            </a:pPr>
            <a:r>
              <a:rPr lang="en-US" sz="1200" dirty="0">
                <a:solidFill>
                  <a:srgbClr val="000000"/>
                </a:solidFill>
                <a:effectLst/>
                <a:latin typeface="Georgia" panose="02040502050405020303" pitchFamily="18" charset="0"/>
              </a:rPr>
              <a:t>we also want to note that the sizes of the plotted loops and functions correspond with their levels of impact. So the large red dots are going to be where Advisor is saying “Hey- this is where you want to spend your time, this is where you will get the most return with your optimization efforts” Yellow dots may be useful to optimize, green dots are considered to have very little impact. </a:t>
            </a:r>
          </a:p>
          <a:p>
            <a:pPr marL="342900" marR="0">
              <a:spcBef>
                <a:spcPts val="0"/>
              </a:spcBef>
              <a:spcAft>
                <a:spcPts val="0"/>
              </a:spcAft>
            </a:pPr>
            <a:r>
              <a:rPr lang="en-US" sz="12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What is your primary bottleneck?</a:t>
            </a:r>
            <a:endParaRPr lang="en-US" sz="1100" dirty="0">
              <a:solidFill>
                <a:srgbClr val="000000"/>
              </a:solidFill>
              <a:effectLst/>
              <a:latin typeface="Calibri" panose="020F0502020204030204" pitchFamily="34" charset="0"/>
            </a:endParaRPr>
          </a:p>
          <a:p>
            <a:pPr marL="342900" marR="0">
              <a:spcBef>
                <a:spcPts val="0"/>
              </a:spcBef>
              <a:spcAft>
                <a:spcPts val="0"/>
              </a:spcAft>
            </a:pPr>
            <a:r>
              <a:rPr lang="en-US" sz="1200" dirty="0">
                <a:solidFill>
                  <a:srgbClr val="000000"/>
                </a:solidFill>
                <a:effectLst/>
                <a:latin typeface="Georgia" panose="02040502050405020303" pitchFamily="18" charset="0"/>
              </a:rPr>
              <a:t>    -Roofline you are closest to is your primary bottleneck</a:t>
            </a:r>
          </a:p>
          <a:p>
            <a:endParaRPr lang="en-US" dirty="0"/>
          </a:p>
        </p:txBody>
      </p:sp>
    </p:spTree>
    <p:extLst>
      <p:ext uri="{BB962C8B-B14F-4D97-AF65-F5344CB8AC3E}">
        <p14:creationId xmlns:p14="http://schemas.microsoft.com/office/powerpoint/2010/main" val="402364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en-US" sz="1200" b="1" dirty="0">
                <a:solidFill>
                  <a:srgbClr val="000000"/>
                </a:solidFill>
                <a:effectLst/>
                <a:latin typeface="Georgia" panose="02040502050405020303" pitchFamily="18" charset="0"/>
              </a:rPr>
              <a:t>GPU ROOFLINE </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this is charting the applications achieved performance and arithmetic intensity against what advisor determined as the maximum achievable performance. </a:t>
            </a:r>
            <a:endParaRPr lang="en-US" sz="1100" dirty="0">
              <a:solidFill>
                <a:srgbClr val="000000"/>
              </a:solidFill>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X-axis is the arithmetic intensity</a:t>
            </a:r>
            <a:endParaRPr lang="en-US" sz="1100" dirty="0">
              <a:solidFill>
                <a:srgbClr val="000000"/>
              </a:solidFill>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Y-axis is the Performance</a:t>
            </a:r>
            <a:endParaRPr lang="en-US" sz="1100" dirty="0">
              <a:solidFill>
                <a:srgbClr val="000000"/>
              </a:solidFill>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Diagonal lines represent the memory bandwidth limitations that are preventing loops and functions from achieving better performance. </a:t>
            </a:r>
            <a:endParaRPr lang="en-US" sz="1100" dirty="0">
              <a:solidFill>
                <a:srgbClr val="000000"/>
              </a:solidFill>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Horizontal Lines indicate the compute capacity limitations</a:t>
            </a:r>
            <a:endParaRPr lang="en-US" sz="11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200" b="1" dirty="0">
                <a:solidFill>
                  <a:srgbClr val="000000"/>
                </a:solidFill>
                <a:effectLst/>
                <a:latin typeface="Georgia" panose="02040502050405020303" pitchFamily="18" charset="0"/>
              </a:rPr>
              <a:t>GPU Details</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Roofline Guidance</a:t>
            </a:r>
            <a:endParaRPr lang="en-US" sz="1100" dirty="0">
              <a:solidFill>
                <a:srgbClr val="000000"/>
              </a:solidFill>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this roofline is built for that specific kernel. </a:t>
            </a:r>
            <a:endParaRPr lang="en-US" sz="1100" dirty="0">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Determine if specific kernel is memory or compute bound, and what specifically the kernel is bounded by based on the roofline model, and give you some hints.</a:t>
            </a:r>
            <a:endParaRPr lang="en-US" sz="1100" dirty="0">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Amount of data transferred for each cache memory level.</a:t>
            </a:r>
            <a:endParaRPr lang="en-US" sz="1100" dirty="0">
              <a:solidFill>
                <a:srgbClr val="000000"/>
              </a:solidFill>
              <a:effectLst/>
              <a:latin typeface="Calibri" panose="020F0502020204030204" pitchFamily="34" charset="0"/>
            </a:endParaRPr>
          </a:p>
          <a:p>
            <a:pPr marL="1085850" lvl="2" indent="-171450" rtl="0" fontAlgn="ctr">
              <a:spcBef>
                <a:spcPts val="0"/>
              </a:spcBef>
              <a:spcAft>
                <a:spcPts val="0"/>
              </a:spcAft>
              <a:buFont typeface="Arial" panose="020B0604020202020204" pitchFamily="34" charset="0"/>
              <a:buChar char="•"/>
            </a:pPr>
            <a:r>
              <a:rPr lang="en-US" sz="1200" dirty="0">
                <a:solidFill>
                  <a:srgbClr val="000000"/>
                </a:solidFill>
                <a:effectLst/>
                <a:latin typeface="Georgia" panose="02040502050405020303" pitchFamily="18" charset="0"/>
              </a:rPr>
              <a:t>The exact roof that limits the kernel performance. The arrow points to what you should optimize the kernel for and shows the potential speedup after the optimization in the callout.</a:t>
            </a:r>
            <a:br>
              <a:rPr lang="en-US" sz="1200" dirty="0">
                <a:solidFill>
                  <a:srgbClr val="000000"/>
                </a:solidFill>
                <a:effectLst/>
                <a:latin typeface="Georgia" panose="02040502050405020303" pitchFamily="18" charset="0"/>
              </a:rPr>
            </a:br>
            <a:r>
              <a:rPr lang="en-US" sz="1200" dirty="0">
                <a:solidFill>
                  <a:srgbClr val="000000"/>
                </a:solidFill>
                <a:effectLst/>
                <a:latin typeface="Georgia" panose="02040502050405020303" pitchFamily="18" charset="0"/>
              </a:rPr>
              <a:t>If the arrow points to a diagonal line, the kernel is mostly memory bound. If the arrow points to a horizontal line, the kernel is mostly compute bound. </a:t>
            </a:r>
            <a:br>
              <a:rPr lang="en-US" sz="1200" dirty="0">
                <a:solidFill>
                  <a:srgbClr val="000000"/>
                </a:solidFill>
                <a:effectLst/>
                <a:latin typeface="Georgia" panose="02040502050405020303" pitchFamily="18" charset="0"/>
              </a:rPr>
            </a:br>
            <a:r>
              <a:rPr lang="en-US" sz="1200" dirty="0">
                <a:solidFill>
                  <a:srgbClr val="000000"/>
                </a:solidFill>
                <a:effectLst/>
                <a:latin typeface="Georgia" panose="02040502050405020303" pitchFamily="18" charset="0"/>
              </a:rPr>
              <a:t>Intel® Advisor</a:t>
            </a:r>
            <a:br>
              <a:rPr lang="en-US" sz="1200" dirty="0">
                <a:solidFill>
                  <a:srgbClr val="000000"/>
                </a:solidFill>
                <a:effectLst/>
                <a:latin typeface="Georgia" panose="02040502050405020303" pitchFamily="18" charset="0"/>
              </a:rPr>
            </a:br>
            <a:r>
              <a:rPr lang="en-US" sz="1200" dirty="0">
                <a:solidFill>
                  <a:srgbClr val="000000"/>
                </a:solidFill>
                <a:effectLst/>
                <a:latin typeface="Georgia" panose="02040502050405020303" pitchFamily="18" charset="0"/>
              </a:rPr>
              <a:t> displays a compute roof limiting the performance of your kernel based on the instruction mix used.</a:t>
            </a:r>
            <a:endParaRPr lang="en-US" sz="1100" dirty="0">
              <a:solidFill>
                <a:srgbClr val="000000"/>
              </a:solidFill>
              <a:effectLst/>
              <a:latin typeface="Calibri" panose="020F0502020204030204" pitchFamily="34" charset="0"/>
            </a:endParaRPr>
          </a:p>
          <a:p>
            <a:pPr marL="1028700" marR="0">
              <a:spcBef>
                <a:spcPts val="0"/>
              </a:spcBef>
              <a:spcAft>
                <a:spcPts val="0"/>
              </a:spcAft>
            </a:pPr>
            <a:r>
              <a:rPr lang="en-US"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double click the kernel in the big roofline to compare with the roofline guidance. </a:t>
            </a:r>
            <a:endParaRPr lang="en-US" sz="11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200" dirty="0">
                <a:effectLst/>
                <a:latin typeface="Georgia" panose="02040502050405020303" pitchFamily="18" charset="0"/>
              </a:rPr>
              <a:t>OP/S and Bandwidth</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Review how well your kernel uses the compute and memory bandwidth of your hardware, </a:t>
            </a:r>
            <a:endParaRPr lang="en-US" sz="11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200" dirty="0">
                <a:effectLst/>
                <a:latin typeface="Georgia" panose="02040502050405020303" pitchFamily="18" charset="0"/>
              </a:rPr>
              <a:t>Memory Metrics</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How much time the specified kernel spends processing requests for each memory level in relation to the total time. </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Shares: how much data is passing through each memory level. </a:t>
            </a:r>
            <a:endParaRPr lang="en-US" sz="11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200" dirty="0">
                <a:effectLst/>
                <a:latin typeface="Georgia" panose="02040502050405020303" pitchFamily="18" charset="0"/>
              </a:rPr>
              <a:t>Instruction Mix</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Reporting the instruction types that the specified kernel is executing.</a:t>
            </a:r>
            <a:endParaRPr lang="en-US"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Drop down shows details of the instruction count for each category.  </a:t>
            </a:r>
            <a:endParaRPr lang="en-US" sz="11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200" dirty="0">
                <a:effectLst/>
                <a:latin typeface="Georgia" panose="02040502050405020303" pitchFamily="18" charset="0"/>
              </a:rPr>
              <a:t>Performance Characteristics</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200" dirty="0">
                <a:effectLst/>
                <a:latin typeface="Georgia" panose="02040502050405020303" pitchFamily="18" charset="0"/>
              </a:rPr>
              <a:t>Review how effectively the kernel is using GPU resources </a:t>
            </a:r>
            <a:endParaRPr lang="en-US" sz="1100" dirty="0">
              <a:effectLst/>
              <a:latin typeface="Calibri" panose="020F0502020204030204" pitchFamily="34" charset="0"/>
            </a:endParaRPr>
          </a:p>
          <a:p>
            <a:pPr marL="1028700" marR="0">
              <a:spcBef>
                <a:spcPts val="0"/>
              </a:spcBef>
              <a:spcAft>
                <a:spcPts val="0"/>
              </a:spcAft>
            </a:pPr>
            <a:r>
              <a:rPr lang="en-US" sz="1200" dirty="0">
                <a:effectLst/>
                <a:latin typeface="Georgia" panose="02040502050405020303" pitchFamily="18" charset="0"/>
              </a:rPr>
              <a:t> </a:t>
            </a:r>
          </a:p>
          <a:p>
            <a:pPr marL="342900" marR="0">
              <a:spcBef>
                <a:spcPts val="0"/>
              </a:spcBef>
              <a:spcAft>
                <a:spcPts val="0"/>
              </a:spcAft>
            </a:pPr>
            <a:r>
              <a:rPr lang="en-US" sz="12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200" b="1" dirty="0">
                <a:solidFill>
                  <a:srgbClr val="000000"/>
                </a:solidFill>
                <a:effectLst/>
                <a:latin typeface="Georgia" panose="02040502050405020303" pitchFamily="18" charset="0"/>
              </a:rPr>
              <a:t>*Brief Description of chart tabs* GPU Kernels/Recs/GPU Source/GPU Assembly</a:t>
            </a:r>
            <a:endParaRPr lang="en-US" sz="1100" dirty="0">
              <a:solidFill>
                <a:srgbClr val="000000"/>
              </a:solidFill>
              <a:effectLst/>
              <a:latin typeface="Calibri" panose="020F0502020204030204" pitchFamily="34" charset="0"/>
            </a:endParaRPr>
          </a:p>
          <a:p>
            <a:pPr marL="342900" marR="0">
              <a:spcBef>
                <a:spcPts val="0"/>
              </a:spcBef>
              <a:spcAft>
                <a:spcPts val="0"/>
              </a:spcAft>
            </a:pPr>
            <a:r>
              <a:rPr lang="en-US" sz="12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200" b="1" dirty="0">
                <a:solidFill>
                  <a:srgbClr val="000000"/>
                </a:solidFill>
                <a:effectLst/>
                <a:latin typeface="Georgia" panose="02040502050405020303" pitchFamily="18" charset="0"/>
              </a:rPr>
              <a:t>GPU Kernels</a:t>
            </a:r>
            <a:endParaRPr lang="en-US" sz="1100" dirty="0">
              <a:solidFill>
                <a:srgbClr val="000000"/>
              </a:solidFill>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200" dirty="0">
                <a:solidFill>
                  <a:srgbClr val="000000"/>
                </a:solidFill>
                <a:effectLst/>
                <a:latin typeface="Georgia" panose="02040502050405020303" pitchFamily="18" charset="0"/>
              </a:rPr>
              <a:t>A breakdown of the Kernels that are being executed on the GPU. </a:t>
            </a:r>
            <a:endParaRPr lang="en-US" sz="110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293226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How GPU analysis metrics and rooflines are determined. </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3 different analysis being done, but the target application will be executed twice for the first two analysis being done. </a:t>
            </a:r>
            <a:endParaRPr lang="en-US" sz="1800" dirty="0">
              <a:solidFill>
                <a:srgbClr val="000000"/>
              </a:solidFill>
              <a:effectLst/>
              <a:latin typeface="Calibri" panose="020F0502020204030204" pitchFamily="34" charset="0"/>
            </a:endParaRPr>
          </a:p>
          <a:p>
            <a:pPr marL="342900" marR="0">
              <a:spcBef>
                <a:spcPts val="0"/>
              </a:spcBef>
              <a:spcAft>
                <a:spcPts val="0"/>
              </a:spcAft>
            </a:pPr>
            <a:r>
              <a:rPr lang="en-US" sz="1800" dirty="0">
                <a:solidFill>
                  <a:srgbClr val="000000"/>
                </a:solidFill>
                <a:effectLst/>
                <a:latin typeface="Georgia" panose="02040502050405020303" pitchFamily="18" charset="0"/>
              </a:rPr>
              <a:t> </a:t>
            </a:r>
          </a:p>
          <a:p>
            <a:pPr rtl="0" fontAlgn="ctr">
              <a:spcBef>
                <a:spcPts val="0"/>
              </a:spcBef>
              <a:spcAft>
                <a:spcPts val="0"/>
              </a:spcAft>
              <a:buFont typeface="Courier New" panose="02070309020205020404" pitchFamily="49" charset="0"/>
              <a:buChar char="o"/>
            </a:pPr>
            <a:r>
              <a:rPr lang="en-US" sz="1800" dirty="0">
                <a:solidFill>
                  <a:srgbClr val="000000"/>
                </a:solidFill>
                <a:effectLst/>
                <a:latin typeface="Georgia" panose="02040502050405020303" pitchFamily="18" charset="0"/>
              </a:rPr>
              <a:t>#1 run (what is called a Survey Analysis): runs the target application  to measure the hardware limitations of your machine and collect </a:t>
            </a:r>
            <a:r>
              <a:rPr lang="en-US" sz="3200" b="0" i="0" dirty="0">
                <a:solidFill>
                  <a:srgbClr val="262626"/>
                </a:solidFill>
                <a:effectLst/>
                <a:latin typeface="intel-clear"/>
              </a:rPr>
              <a:t>OpenCL™, </a:t>
            </a:r>
            <a:r>
              <a:rPr lang="en-US" sz="3200" b="1" i="0" dirty="0">
                <a:solidFill>
                  <a:srgbClr val="262626"/>
                </a:solidFill>
                <a:effectLst/>
                <a:latin typeface="intel-clear"/>
              </a:rPr>
              <a:t>OpenMP</a:t>
            </a:r>
            <a:r>
              <a:rPr lang="en-US" sz="3200" b="0" i="0" dirty="0">
                <a:solidFill>
                  <a:srgbClr val="262626"/>
                </a:solidFill>
                <a:effectLst/>
                <a:latin typeface="intel-clear"/>
              </a:rPr>
              <a:t>*, oneAPI Level Zero (Level Zero) and SYCL </a:t>
            </a:r>
            <a:r>
              <a:rPr lang="en-US" sz="1800" dirty="0">
                <a:solidFill>
                  <a:srgbClr val="000000"/>
                </a:solidFill>
                <a:effectLst/>
                <a:latin typeface="Georgia" panose="02040502050405020303" pitchFamily="18" charset="0"/>
              </a:rPr>
              <a:t>timings for Kernels. </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800" dirty="0">
                <a:solidFill>
                  <a:srgbClr val="000000"/>
                </a:solidFill>
                <a:effectLst/>
                <a:latin typeface="Georgia" panose="02040502050405020303" pitchFamily="18" charset="0"/>
              </a:rPr>
              <a:t>#2 run (Characterization Analysis): Trip Counts and FLOP analysis to collect FLOP and integer operations data and memory traffic data. </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US" sz="1800" dirty="0">
                <a:solidFill>
                  <a:srgbClr val="000000"/>
                </a:solidFill>
                <a:effectLst/>
                <a:latin typeface="Georgia" panose="02040502050405020303" pitchFamily="18" charset="0"/>
              </a:rPr>
              <a:t>#3 (Performance Modeling): New analysis that is included in roofline analysis. Uses the results of the previous analysis to model the current behavior and understand the bottlenecks. This will be used a lot to generate the user recommendations to optimize the execution on the GPU.</a:t>
            </a:r>
            <a:endParaRPr lang="en-US" sz="1800" dirty="0">
              <a:solidFill>
                <a:srgbClr val="000000"/>
              </a:solidFill>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Georgia" panose="02040502050405020303" pitchFamily="18" charset="0"/>
              </a:rPr>
              <a:t> </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Georgia" panose="02040502050405020303" pitchFamily="18" charset="0"/>
              </a:rPr>
              <a:t>all these analysis will be used to put together one result. So for one kernel you will get result metrics from all 3 of these analysis</a:t>
            </a:r>
            <a:endParaRPr lang="en-US" sz="180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332982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ctr">
              <a:spcBef>
                <a:spcPts val="0"/>
              </a:spcBef>
              <a:spcAft>
                <a:spcPts val="0"/>
              </a:spcAft>
              <a:buFont typeface="Arial" panose="020B0604020202020204" pitchFamily="34" charset="0"/>
              <a:buChar char="•"/>
            </a:pPr>
            <a:r>
              <a:rPr lang="en-US" sz="1800" dirty="0">
                <a:solidFill>
                  <a:srgbClr val="000000"/>
                </a:solidFill>
                <a:effectLst/>
                <a:latin typeface="Bookman Old Style" panose="02050604050505020204" pitchFamily="18" charset="0"/>
              </a:rPr>
              <a:t>Offload advisor is a tool  for a couple of different scenarios- 1. if you have optimized for CPU and now you say “Okay, I have optimized for CPU- now I want to get the projected performance on a specific GPU. Or </a:t>
            </a:r>
            <a:r>
              <a:rPr lang="en-US" sz="1800" dirty="0">
                <a:effectLst/>
                <a:latin typeface="Bookman Old Style" panose="02050604050505020204" pitchFamily="18" charset="0"/>
              </a:rPr>
              <a:t>For code already running on a GPU, you can get an estimation of potential speedup from running it on a different target device before getting a hardware.</a:t>
            </a:r>
            <a:endParaRPr lang="en-US" sz="1800" dirty="0">
              <a:effectLst/>
              <a:latin typeface="Calibri" panose="020F0502020204030204" pitchFamily="34" charset="0"/>
            </a:endParaRPr>
          </a:p>
          <a:p>
            <a:pPr marL="685800" marR="0">
              <a:spcBef>
                <a:spcPts val="0"/>
              </a:spcBef>
              <a:spcAft>
                <a:spcPts val="0"/>
              </a:spcAft>
            </a:pPr>
            <a:r>
              <a:rPr lang="en-US" sz="1800" dirty="0">
                <a:effectLst/>
                <a:latin typeface="Bookman Old Style" panose="02050604050505020204" pitchFamily="18" charset="0"/>
              </a:rPr>
              <a:t> </a:t>
            </a:r>
          </a:p>
          <a:p>
            <a:pPr marL="285750" indent="-285750" rtl="0" fontAlgn="ctr">
              <a:spcBef>
                <a:spcPts val="0"/>
              </a:spcBef>
              <a:spcAft>
                <a:spcPts val="0"/>
              </a:spcAft>
              <a:buFont typeface="Wingdings" panose="05000000000000000000" pitchFamily="2" charset="2"/>
              <a:buChar char="§"/>
            </a:pPr>
            <a:r>
              <a:rPr lang="en-US" sz="1800" dirty="0">
                <a:solidFill>
                  <a:srgbClr val="000000"/>
                </a:solidFill>
                <a:effectLst/>
                <a:latin typeface="Bookman Old Style" panose="02050604050505020204" pitchFamily="18" charset="0"/>
              </a:rPr>
              <a:t> Because the idea with offload Advisor is that you are able to measures your applications performance and compare it with its modeled performance on a selected target GPU so that you can decide what parts of your application would be optimal to execute on the target device. </a:t>
            </a:r>
            <a:endParaRPr lang="en-US" sz="1800" dirty="0">
              <a:effectLst/>
              <a:latin typeface="Calibri" panose="020F0502020204030204" pitchFamily="34" charset="0"/>
            </a:endParaRPr>
          </a:p>
          <a:p>
            <a:pPr marL="685800" marR="0">
              <a:spcBef>
                <a:spcPts val="0"/>
              </a:spcBef>
              <a:spcAft>
                <a:spcPts val="0"/>
              </a:spcAft>
            </a:pPr>
            <a:r>
              <a:rPr lang="en-US" sz="1800" dirty="0">
                <a:solidFill>
                  <a:srgbClr val="000000"/>
                </a:solidFill>
                <a:effectLst/>
                <a:latin typeface="Bookman Old Style" panose="02050604050505020204" pitchFamily="18" charset="0"/>
              </a:rPr>
              <a:t> </a:t>
            </a:r>
          </a:p>
          <a:p>
            <a:pPr marL="285750" indent="-285750" rtl="0" fontAlgn="ctr">
              <a:spcBef>
                <a:spcPts val="0"/>
              </a:spcBef>
              <a:spcAft>
                <a:spcPts val="0"/>
              </a:spcAft>
              <a:buFont typeface="Wingdings" panose="05000000000000000000" pitchFamily="2" charset="2"/>
              <a:buChar char="§"/>
            </a:pPr>
            <a:r>
              <a:rPr lang="en-US" sz="1800" dirty="0">
                <a:effectLst/>
                <a:latin typeface="Bookman Old Style" panose="02050604050505020204" pitchFamily="18" charset="0"/>
              </a:rPr>
              <a:t>So for these results I am working with an iso3dfd sample that is running strictly on the CPU and I am wanting to see the projected performance for the target device I specified which is a gen11 GT2.</a:t>
            </a:r>
          </a:p>
          <a:p>
            <a:pPr marL="0" indent="0" rtl="0" fontAlgn="ctr">
              <a:spcBef>
                <a:spcPts val="0"/>
              </a:spcBef>
              <a:spcAft>
                <a:spcPts val="0"/>
              </a:spcAft>
              <a:buFont typeface="Wingdings" panose="05000000000000000000" pitchFamily="2" charset="2"/>
              <a:buNone/>
            </a:pPr>
            <a:endParaRPr lang="en-US" sz="1800" dirty="0">
              <a:effectLst/>
              <a:latin typeface="Bookman Old Style" panose="02050604050505020204" pitchFamily="18" charset="0"/>
            </a:endParaRPr>
          </a:p>
          <a:p>
            <a:pPr marL="0" indent="0" rtl="0" fontAlgn="ctr">
              <a:spcBef>
                <a:spcPts val="0"/>
              </a:spcBef>
              <a:spcAft>
                <a:spcPts val="0"/>
              </a:spcAft>
              <a:buFont typeface="Wingdings" panose="05000000000000000000" pitchFamily="2" charset="2"/>
              <a:buNone/>
            </a:pPr>
            <a:r>
              <a:rPr lang="en-US" sz="1200" b="1" dirty="0">
                <a:solidFill>
                  <a:srgbClr val="000000"/>
                </a:solidFill>
                <a:effectLst/>
                <a:latin typeface="Bookman Old Style" panose="02050604050505020204" pitchFamily="18" charset="0"/>
              </a:rPr>
              <a:t>Top Metrics and Program Metrics</a:t>
            </a:r>
            <a:r>
              <a:rPr lang="en-US" sz="1200" dirty="0">
                <a:solidFill>
                  <a:srgbClr val="000000"/>
                </a:solidFill>
                <a:effectLst/>
                <a:latin typeface="Times New Roman" panose="02020603050405020304" pitchFamily="18" charset="0"/>
              </a:rPr>
              <a:t>​</a:t>
            </a:r>
            <a:endParaRPr lang="en-US" sz="1200" dirty="0">
              <a:solidFill>
                <a:srgbClr val="000000"/>
              </a:solidFill>
              <a:effectLst/>
              <a:latin typeface="Calibri" panose="020F0502020204030204" pitchFamily="34" charset="0"/>
            </a:endParaRPr>
          </a:p>
          <a:p>
            <a:pPr marL="0" lvl="2" indent="0" rtl="0" fontAlgn="ctr">
              <a:spcBef>
                <a:spcPts val="0"/>
              </a:spcBef>
              <a:spcAft>
                <a:spcPts val="0"/>
              </a:spcAft>
              <a:buFont typeface="Arial" panose="020B0604020202020204" pitchFamily="34" charset="0"/>
              <a:buNone/>
            </a:pPr>
            <a:r>
              <a:rPr lang="en-US" sz="1200" dirty="0">
                <a:solidFill>
                  <a:srgbClr val="000000"/>
                </a:solidFill>
                <a:effectLst/>
                <a:latin typeface="Calibri" panose="020F0502020204030204" pitchFamily="34" charset="0"/>
              </a:rPr>
              <a:t>	-</a:t>
            </a:r>
            <a:r>
              <a:rPr lang="en-US" sz="1200" dirty="0">
                <a:solidFill>
                  <a:srgbClr val="000000"/>
                </a:solidFill>
                <a:effectLst/>
                <a:latin typeface="Bookman Old Style" panose="02050604050505020204" pitchFamily="18" charset="0"/>
              </a:rPr>
              <a:t>View the main performance metrics of your program, such as the projected speedup of the accelerated code (Read comment), the overall projected speedup of the application, the fraction of accelerated code and the number of identified loops or functions.</a:t>
            </a:r>
          </a:p>
          <a:p>
            <a:pPr marL="0" lvl="2" indent="0" rtl="0" fontAlgn="ctr">
              <a:spcBef>
                <a:spcPts val="0"/>
              </a:spcBef>
              <a:spcAft>
                <a:spcPts val="0"/>
              </a:spcAft>
              <a:buFont typeface="Arial" panose="020B0604020202020204" pitchFamily="34" charset="0"/>
              <a:buNone/>
            </a:pPr>
            <a:endParaRPr lang="en-US" sz="1200" dirty="0">
              <a:solidFill>
                <a:srgbClr val="000000"/>
              </a:solidFill>
              <a:effectLst/>
              <a:latin typeface="Bookman Old Style" panose="02050604050505020204" pitchFamily="18" charset="0"/>
            </a:endParaRPr>
          </a:p>
          <a:p>
            <a:pPr marL="0" lvl="2" indent="0" rtl="0" fontAlgn="ctr">
              <a:spcBef>
                <a:spcPts val="0"/>
              </a:spcBef>
              <a:spcAft>
                <a:spcPts val="0"/>
              </a:spcAft>
              <a:buFont typeface="Arial" panose="020B0604020202020204" pitchFamily="34" charset="0"/>
              <a:buNone/>
            </a:pPr>
            <a:r>
              <a:rPr lang="en-US" sz="1200" dirty="0">
                <a:solidFill>
                  <a:srgbClr val="000000"/>
                </a:solidFill>
                <a:effectLst/>
                <a:latin typeface="Bookman Old Style" panose="02050604050505020204" pitchFamily="18" charset="0"/>
              </a:rPr>
              <a:t>	-The bar chart above visually compares the original execution time spent on a base platform (for example, on a CPU) with the estimated execution time on a target device. </a:t>
            </a:r>
            <a:endParaRPr lang="en-US" sz="1100" dirty="0">
              <a:effectLst/>
              <a:latin typeface="Calibri" panose="020F0502020204030204" pitchFamily="34" charset="0"/>
            </a:endParaRPr>
          </a:p>
          <a:p>
            <a:pPr marL="457200" lvl="1" indent="0" rtl="0" fontAlgn="ctr">
              <a:spcBef>
                <a:spcPts val="0"/>
              </a:spcBef>
              <a:spcAft>
                <a:spcPts val="0"/>
              </a:spcAft>
              <a:buFont typeface="Arial" panose="020B0604020202020204" pitchFamily="34" charset="0"/>
              <a:buNone/>
            </a:pPr>
            <a:r>
              <a:rPr lang="en-US" sz="1150" dirty="0">
                <a:effectLst/>
                <a:latin typeface="Bookman Old Style" panose="02050604050505020204" pitchFamily="18" charset="0"/>
              </a:rPr>
              <a:t>So running offload advisor on our optimized CPU results, we can see that the original execution time is 750ms seconds, and if we were to offload that "iso3dfditeration" loop, we can expect a speed up of approximately 16.365x</a:t>
            </a:r>
            <a:endParaRPr lang="en-US" sz="1100" dirty="0">
              <a:effectLst/>
              <a:latin typeface="Calibri" panose="020F0502020204030204" pitchFamily="34" charset="0"/>
            </a:endParaRPr>
          </a:p>
          <a:p>
            <a:pPr marL="685800" marR="0">
              <a:spcBef>
                <a:spcPts val="0"/>
              </a:spcBef>
              <a:spcAft>
                <a:spcPts val="0"/>
              </a:spcAft>
            </a:pPr>
            <a:r>
              <a:rPr lang="en-US" sz="1100" dirty="0">
                <a:effectLst/>
                <a:latin typeface="Bookman Old Style" panose="02050604050505020204" pitchFamily="18" charset="0"/>
              </a:rPr>
              <a:t> </a:t>
            </a:r>
          </a:p>
          <a:p>
            <a:pPr rtl="0" fontAlgn="ctr">
              <a:spcBef>
                <a:spcPts val="0"/>
              </a:spcBef>
              <a:spcAft>
                <a:spcPts val="0"/>
              </a:spcAft>
              <a:buFont typeface="Courier New" panose="02070309020205020404" pitchFamily="49" charset="0"/>
              <a:buChar char="o"/>
            </a:pPr>
            <a:r>
              <a:rPr lang="en-US" sz="1200" dirty="0">
                <a:solidFill>
                  <a:srgbClr val="000000"/>
                </a:solidFill>
                <a:effectLst/>
                <a:latin typeface="Bookman Old Style" panose="02050604050505020204" pitchFamily="18" charset="0"/>
              </a:rPr>
              <a:t>The chart below breaks down the estimated time by specific task.</a:t>
            </a:r>
            <a:endParaRPr lang="en-US" sz="1100" dirty="0">
              <a:effectLst/>
              <a:latin typeface="Calibri" panose="020F0502020204030204" pitchFamily="34" charset="0"/>
            </a:endParaRPr>
          </a:p>
          <a:p>
            <a:pPr marL="342900" marR="0">
              <a:spcBef>
                <a:spcPts val="0"/>
              </a:spcBef>
              <a:spcAft>
                <a:spcPts val="0"/>
              </a:spcAft>
            </a:pPr>
            <a:r>
              <a:rPr lang="en-US" sz="1150" dirty="0">
                <a:effectLst/>
                <a:latin typeface="Bookman Old Style" panose="02050604050505020204" pitchFamily="18" charset="0"/>
              </a:rPr>
              <a:t> </a:t>
            </a:r>
          </a:p>
          <a:p>
            <a:pPr rtl="0" fontAlgn="ctr">
              <a:spcBef>
                <a:spcPts val="0"/>
              </a:spcBef>
              <a:spcAft>
                <a:spcPts val="0"/>
              </a:spcAft>
              <a:buFont typeface="Courier New" panose="02070309020205020404" pitchFamily="49" charset="0"/>
              <a:buNone/>
            </a:pPr>
            <a:r>
              <a:rPr lang="en-US" sz="1150" b="1" dirty="0">
                <a:effectLst/>
                <a:latin typeface="Bookman Old Style" panose="02050604050505020204" pitchFamily="18" charset="0"/>
              </a:rPr>
              <a:t>Offload Bounded By:</a:t>
            </a:r>
            <a:endParaRPr lang="en-US" sz="1100" b="1" dirty="0">
              <a:effectLst/>
              <a:latin typeface="Calibri" panose="020F0502020204030204" pitchFamily="34" charset="0"/>
            </a:endParaRPr>
          </a:p>
          <a:p>
            <a:pPr marL="628650" lvl="1" indent="-171450" rtl="0" fontAlgn="ctr">
              <a:spcBef>
                <a:spcPts val="0"/>
              </a:spcBef>
              <a:spcAft>
                <a:spcPts val="0"/>
              </a:spcAft>
              <a:buFont typeface="Arial" panose="020B0604020202020204" pitchFamily="34" charset="0"/>
              <a:buChar char="•"/>
            </a:pPr>
            <a:r>
              <a:rPr lang="en-US" sz="1200" dirty="0">
                <a:solidFill>
                  <a:srgbClr val="000000"/>
                </a:solidFill>
                <a:effectLst/>
                <a:latin typeface="Bookman Old Style" panose="02050604050505020204" pitchFamily="18" charset="0"/>
              </a:rPr>
              <a:t> this section is really breaking down those specific factors that prevent your code from achieving a better performance if it were executed on a target device</a:t>
            </a:r>
            <a:endParaRPr lang="en-US" sz="1100" dirty="0">
              <a:effectLst/>
              <a:latin typeface="Calibri" panose="020F0502020204030204" pitchFamily="34" charset="0"/>
            </a:endParaRPr>
          </a:p>
          <a:p>
            <a:pPr marL="628650" lvl="1" indent="-171450" rtl="0" fontAlgn="ctr">
              <a:spcBef>
                <a:spcPts val="0"/>
              </a:spcBef>
              <a:spcAft>
                <a:spcPts val="0"/>
              </a:spcAft>
              <a:buFont typeface="Arial" panose="020B0604020202020204" pitchFamily="34" charset="0"/>
              <a:buChar char="•"/>
            </a:pPr>
            <a:r>
              <a:rPr lang="en-US" sz="1150" dirty="0">
                <a:effectLst/>
                <a:latin typeface="Bookman Old Style" panose="02050604050505020204" pitchFamily="18" charset="0"/>
              </a:rPr>
              <a:t>So we cans see here our offloaded performance is going to be capped by how much memory L3 </a:t>
            </a:r>
            <a:r>
              <a:rPr lang="en-US" sz="1150" dirty="0" err="1">
                <a:effectLst/>
                <a:latin typeface="Bookman Old Style" panose="02050604050505020204" pitchFamily="18" charset="0"/>
              </a:rPr>
              <a:t>Cach</a:t>
            </a:r>
            <a:r>
              <a:rPr lang="en-US" sz="1150" dirty="0">
                <a:effectLst/>
                <a:latin typeface="Bookman Old Style" panose="02050604050505020204" pitchFamily="18" charset="0"/>
              </a:rPr>
              <a:t> BW there is</a:t>
            </a:r>
            <a:endParaRPr lang="en-US" sz="1100" dirty="0">
              <a:effectLst/>
              <a:latin typeface="Calibri" panose="020F0502020204030204" pitchFamily="34" charset="0"/>
            </a:endParaRPr>
          </a:p>
          <a:p>
            <a:pPr rtl="0" fontAlgn="ctr">
              <a:spcBef>
                <a:spcPts val="0"/>
              </a:spcBef>
              <a:spcAft>
                <a:spcPts val="0"/>
              </a:spcAft>
              <a:buFont typeface="Courier New" panose="02070309020205020404" pitchFamily="49" charset="0"/>
              <a:buNone/>
            </a:pPr>
            <a:r>
              <a:rPr lang="en-US" sz="1150" b="1" dirty="0">
                <a:effectLst/>
                <a:latin typeface="Bookman Old Style" panose="02050604050505020204" pitchFamily="18" charset="0"/>
              </a:rPr>
              <a:t>Top Offloaded:</a:t>
            </a:r>
            <a:endParaRPr lang="en-US" sz="1100" b="1" dirty="0">
              <a:effectLst/>
              <a:latin typeface="Calibri" panose="020F0502020204030204" pitchFamily="34" charset="0"/>
            </a:endParaRPr>
          </a:p>
          <a:p>
            <a:pPr marL="628650" lvl="1" indent="-171450" rtl="0" fontAlgn="ctr">
              <a:spcBef>
                <a:spcPts val="0"/>
              </a:spcBef>
              <a:spcAft>
                <a:spcPts val="0"/>
              </a:spcAft>
              <a:buFont typeface="Arial" panose="020B0604020202020204" pitchFamily="34" charset="0"/>
              <a:buChar char="•"/>
            </a:pPr>
            <a:r>
              <a:rPr lang="en-US" sz="1150" dirty="0">
                <a:effectLst/>
                <a:latin typeface="Bookman Old Style" panose="02050604050505020204" pitchFamily="18" charset="0"/>
              </a:rPr>
              <a:t>We are going to focus on offloading this top loop here iso3dfditeration because it is taking up the majority of the execution time. </a:t>
            </a:r>
            <a:endParaRPr lang="en-US" sz="1100" dirty="0">
              <a:effectLst/>
              <a:latin typeface="Calibri" panose="020F0502020204030204" pitchFamily="34" charset="0"/>
            </a:endParaRPr>
          </a:p>
          <a:p>
            <a:pPr marL="285750" indent="-285750" rtl="0" fontAlgn="ctr">
              <a:spcBef>
                <a:spcPts val="0"/>
              </a:spcBef>
              <a:spcAft>
                <a:spcPts val="0"/>
              </a:spcAft>
              <a:buFont typeface="Wingdings" panose="05000000000000000000" pitchFamily="2" charset="2"/>
              <a:buChar char="§"/>
            </a:pPr>
            <a:endParaRPr lang="en-US" sz="1800" dirty="0">
              <a:effectLst/>
              <a:latin typeface="Calibri" panose="020F0502020204030204" pitchFamily="34" charset="0"/>
            </a:endParaRPr>
          </a:p>
          <a:p>
            <a:pPr marL="342900" marR="0">
              <a:spcBef>
                <a:spcPts val="0"/>
              </a:spcBef>
              <a:spcAft>
                <a:spcPts val="0"/>
              </a:spcAft>
            </a:pPr>
            <a:r>
              <a:rPr lang="en-US" sz="1800" dirty="0">
                <a:effectLst/>
                <a:latin typeface="Bookman Old Style" panose="02050604050505020204" pitchFamily="18" charset="0"/>
              </a:rPr>
              <a:t> </a:t>
            </a:r>
          </a:p>
          <a:p>
            <a:endParaRPr lang="en-US" dirty="0"/>
          </a:p>
        </p:txBody>
      </p:sp>
    </p:spTree>
    <p:extLst>
      <p:ext uri="{BB962C8B-B14F-4D97-AF65-F5344CB8AC3E}">
        <p14:creationId xmlns:p14="http://schemas.microsoft.com/office/powerpoint/2010/main" val="379546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en-US" sz="1800" dirty="0">
                <a:solidFill>
                  <a:srgbClr val="000000"/>
                </a:solidFill>
                <a:effectLst/>
                <a:latin typeface="Bookman Old Style" panose="02050604050505020204" pitchFamily="18" charset="0"/>
              </a:rPr>
              <a:t>"accelerated regions” page, and here is where you are going to find a nice break down of the memory usage and data transfers for all of the loops and functions that offload advisor has identified as top candidates for offloading. </a:t>
            </a:r>
            <a:endParaRPr lang="en-US" sz="1800" dirty="0">
              <a:solidFill>
                <a:srgbClr val="000000"/>
              </a:solidFill>
              <a:effectLst/>
              <a:latin typeface="Calibri" panose="020F0502020204030204" pitchFamily="34" charset="0"/>
            </a:endParaRPr>
          </a:p>
          <a:p>
            <a:pPr marL="342900" marR="0">
              <a:spcBef>
                <a:spcPts val="0"/>
              </a:spcBef>
              <a:spcAft>
                <a:spcPts val="0"/>
              </a:spcAft>
            </a:pPr>
            <a:r>
              <a:rPr lang="en-US" sz="1800" dirty="0">
                <a:effectLst/>
                <a:latin typeface="Bookman Old Style" panose="02050604050505020204" pitchFamily="18" charset="0"/>
              </a:rPr>
              <a:t> </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Bookman Old Style" panose="02050604050505020204" pitchFamily="18" charset="0"/>
              </a:rPr>
              <a:t>Because as you port your application to a discrete GPU, it is important to consider how much of your data will be transferred from your CPU to your GPU and also back to your CPU. This data transfer cost can often dictate whether GPU offload is worthwhile for your application. Offload  Advisor gives the data transferred and uses this in addition to other metrics in determining whether you should offload based upon  your GPUs characteristics.</a:t>
            </a:r>
            <a:r>
              <a:rPr lang="en-US" sz="1800" dirty="0">
                <a:solidFill>
                  <a:srgbClr val="000000"/>
                </a:solidFill>
                <a:effectLst/>
                <a:latin typeface="Times New Roman" panose="02020603050405020304" pitchFamily="18" charset="0"/>
              </a:rPr>
              <a:t>​</a:t>
            </a:r>
            <a:endParaRPr lang="en-US" sz="1800" dirty="0">
              <a:solidFill>
                <a:srgbClr val="000000"/>
              </a:solidFill>
              <a:effectLst/>
              <a:latin typeface="Calibri" panose="020F0502020204030204" pitchFamily="34" charset="0"/>
            </a:endParaRPr>
          </a:p>
          <a:p>
            <a:pPr marL="342900" marR="0">
              <a:spcBef>
                <a:spcPts val="0"/>
              </a:spcBef>
              <a:spcAft>
                <a:spcPts val="0"/>
              </a:spcAft>
            </a:pPr>
            <a:r>
              <a:rPr lang="en-US" sz="1800" dirty="0">
                <a:effectLst/>
                <a:latin typeface="Bookman Old Style" panose="02050604050505020204" pitchFamily="18" charset="0"/>
              </a:rPr>
              <a:t> </a:t>
            </a:r>
          </a:p>
          <a:p>
            <a:pPr rtl="0" fontAlgn="ctr">
              <a:spcBef>
                <a:spcPts val="0"/>
              </a:spcBef>
              <a:spcAft>
                <a:spcPts val="0"/>
              </a:spcAft>
              <a:buFont typeface="Arial" panose="020B0604020202020204" pitchFamily="34" charset="0"/>
              <a:buChar char="•"/>
            </a:pPr>
            <a:r>
              <a:rPr lang="en-US" sz="1800" dirty="0">
                <a:solidFill>
                  <a:srgbClr val="000000"/>
                </a:solidFill>
                <a:effectLst/>
                <a:latin typeface="Bookman Old Style" panose="02050604050505020204" pitchFamily="18" charset="0"/>
              </a:rPr>
              <a:t>So in this table you are going to see things like a review of the amount of data that is read and written to that specified target platform if the code is offloaded, and how well you application is using resources from all the memory levels. </a:t>
            </a:r>
            <a:endParaRPr lang="en-US" sz="180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197300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100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000000"/>
              </a:solidFill>
              <a:latin typeface="Helvetica Neue"/>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a:p>
        </p:txBody>
      </p:sp>
    </p:spTree>
    <p:extLst>
      <p:ext uri="{BB962C8B-B14F-4D97-AF65-F5344CB8AC3E}">
        <p14:creationId xmlns:p14="http://schemas.microsoft.com/office/powerpoint/2010/main" val="327506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Legac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lvl1pPr marL="0" indent="0">
              <a:buNone/>
              <a:defRPr>
                <a:solidFill>
                  <a:srgbClr val="525252"/>
                </a:solidFill>
                <a:latin typeface="Intel Clear" panose="020B0604020203020204" pitchFamily="34" charset="0"/>
                <a:ea typeface="Intel Clear" panose="020B0604020203020204" pitchFamily="34" charset="0"/>
                <a:cs typeface="Intel Clear" panose="020B0604020203020204" pitchFamily="34" charset="0"/>
              </a:defRPr>
            </a:lvl1pPr>
            <a:lvl2pPr marL="431800" indent="-203200">
              <a:buFont typeface="Wingdings" panose="05000000000000000000" pitchFamily="2" charset="2"/>
              <a:buChar char="§"/>
              <a:defRPr/>
            </a:lvl2pPr>
            <a:lvl3pPr marL="686594" indent="-197644">
              <a:buFont typeface="Intel Clear Light" panose="020B040402020302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9CB9F22-1A03-452B-91B5-856D0A7D3C4D}"/>
              </a:ext>
            </a:extLst>
          </p:cNvPr>
          <p:cNvSpPr>
            <a:spLocks noGrp="1"/>
          </p:cNvSpPr>
          <p:nvPr>
            <p:ph type="ftr" sz="quarter" idx="29"/>
          </p:nvPr>
        </p:nvSpPr>
        <p:spPr/>
        <p:txBody>
          <a:bodyPr/>
          <a:lstStyle/>
          <a:p>
            <a:endParaRPr lang="en-US"/>
          </a:p>
        </p:txBody>
      </p:sp>
    </p:spTree>
    <p:extLst>
      <p:ext uri="{BB962C8B-B14F-4D97-AF65-F5344CB8AC3E}">
        <p14:creationId xmlns:p14="http://schemas.microsoft.com/office/powerpoint/2010/main" val="400313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 Content Columns-Legacy">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lvl1pPr marL="0" indent="0">
              <a:buNone/>
              <a:defRPr/>
            </a:lvl1pPr>
            <a:lvl2pPr marL="431800" indent="-203200">
              <a:buFont typeface="Wingdings" panose="05000000000000000000" pitchFamily="2" charset="2"/>
              <a:buChar char="§"/>
              <a:defRPr/>
            </a:lvl2pPr>
            <a:lvl3pPr marL="686594" indent="-197644">
              <a:buFont typeface="Intel Clear Light" panose="020B040402020302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lvl1pPr marL="0" indent="0">
              <a:buNone/>
              <a:defRPr/>
            </a:lvl1pPr>
            <a:lvl2pPr marL="431800" indent="-203200">
              <a:buFont typeface="Wingdings" panose="05000000000000000000" pitchFamily="2" charset="2"/>
              <a:buChar char="§"/>
              <a:defRPr/>
            </a:lvl2pPr>
            <a:lvl3pPr marL="686594" indent="-197644">
              <a:buFont typeface="Intel Clear Light" panose="020B040402020302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533AA128-0B1C-48F3-9F76-86E8F29D4365}"/>
              </a:ext>
            </a:extLst>
          </p:cNvPr>
          <p:cNvSpPr>
            <a:spLocks noGrp="1"/>
          </p:cNvSpPr>
          <p:nvPr>
            <p:ph type="ftr" sz="quarter" idx="29"/>
          </p:nvPr>
        </p:nvSpPr>
        <p:spPr/>
        <p:txBody>
          <a:bodyPr/>
          <a:lstStyle/>
          <a:p>
            <a:endParaRPr lang="en-US"/>
          </a:p>
        </p:txBody>
      </p:sp>
    </p:spTree>
    <p:extLst>
      <p:ext uri="{BB962C8B-B14F-4D97-AF65-F5344CB8AC3E}">
        <p14:creationId xmlns:p14="http://schemas.microsoft.com/office/powerpoint/2010/main" val="204099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2589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p>
            <a:r>
              <a:rPr lang="en-US"/>
              <a:t>40pt Intel Clear Light Text Goes Here</a:t>
            </a:r>
            <a:endParaRP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1">
            <a:extLst>
              <a:ext uri="{96DAC541-7B7A-43D3-8B79-37D633B846F1}">
                <asvg:svgBlip xmlns:asvg="http://schemas.microsoft.com/office/drawing/2016/SVG/main" r:embed="rId32"/>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2" r:id="rId27"/>
    <p:sldLayoutId id="2147483783" r:id="rId28"/>
    <p:sldLayoutId id="2147483785"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7.xml"/><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8.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813F-4880-4A03-B6AD-A548D6FBDE72}"/>
              </a:ext>
            </a:extLst>
          </p:cNvPr>
          <p:cNvSpPr>
            <a:spLocks noGrp="1"/>
          </p:cNvSpPr>
          <p:nvPr>
            <p:ph type="title"/>
          </p:nvPr>
        </p:nvSpPr>
        <p:spPr>
          <a:xfrm>
            <a:off x="1502405" y="3040847"/>
            <a:ext cx="10972801" cy="1091827"/>
          </a:xfrm>
        </p:spPr>
        <p:txBody>
          <a:bodyPr lIns="0" tIns="0" rIns="0" bIns="0" anchor="t">
            <a:noAutofit/>
          </a:bodyPr>
          <a:lstStyle/>
          <a:p>
            <a:r>
              <a:rPr lang="en-US" sz="6000" b="1" dirty="0">
                <a:latin typeface="Intel Clear Light"/>
              </a:rPr>
              <a:t>Intel® oneAPI Analysis Tools</a:t>
            </a:r>
            <a:endParaRPr lang="en-US" sz="6000" dirty="0"/>
          </a:p>
        </p:txBody>
      </p:sp>
      <p:sp>
        <p:nvSpPr>
          <p:cNvPr id="5" name="Text Placeholder 2">
            <a:extLst>
              <a:ext uri="{FF2B5EF4-FFF2-40B4-BE49-F238E27FC236}">
                <a16:creationId xmlns:a16="http://schemas.microsoft.com/office/drawing/2014/main" id="{69384DB4-9509-4ED0-8B91-9CCE4C54B38C}"/>
              </a:ext>
            </a:extLst>
          </p:cNvPr>
          <p:cNvSpPr txBox="1">
            <a:spLocks/>
          </p:cNvSpPr>
          <p:nvPr/>
        </p:nvSpPr>
        <p:spPr>
          <a:xfrm>
            <a:off x="1502405" y="3896292"/>
            <a:ext cx="10296524" cy="304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rmAutofit/>
          </a:bodyPr>
          <a:lstStyle>
            <a:lvl1pPr marL="0" marR="0" indent="0" algn="l" defTabSz="609600" eaLnBrk="1" latinLnBrk="0" hangingPunct="1">
              <a:lnSpc>
                <a:spcPct val="100000"/>
              </a:lnSpc>
              <a:spcBef>
                <a:spcPts val="1200"/>
              </a:spcBef>
              <a:spcAft>
                <a:spcPts val="0"/>
              </a:spcAft>
              <a:buClrTx/>
              <a:buSzTx/>
              <a:buFont typeface="Wingdings" pitchFamily="2" charset="2"/>
              <a:buNone/>
              <a:tabLst/>
              <a:defRPr sz="1600" b="1" i="0" u="none" strike="noStrike" cap="none" spc="0" baseline="0">
                <a:solidFill>
                  <a:srgbClr val="00C7FD"/>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r>
              <a:rPr lang="en-US" dirty="0">
                <a:solidFill>
                  <a:schemeClr val="bg1"/>
                </a:solidFill>
                <a:latin typeface="Intel Clear"/>
              </a:rPr>
              <a:t>Cory Levels – Technical Consulting Engineer</a:t>
            </a:r>
          </a:p>
        </p:txBody>
      </p:sp>
      <p:sp>
        <p:nvSpPr>
          <p:cNvPr id="10" name="Text Placeholder 2">
            <a:extLst>
              <a:ext uri="{FF2B5EF4-FFF2-40B4-BE49-F238E27FC236}">
                <a16:creationId xmlns:a16="http://schemas.microsoft.com/office/drawing/2014/main" id="{E843AC8B-A715-4CB5-A66B-118D7C50F2DB}"/>
              </a:ext>
            </a:extLst>
          </p:cNvPr>
          <p:cNvSpPr txBox="1">
            <a:spLocks/>
          </p:cNvSpPr>
          <p:nvPr/>
        </p:nvSpPr>
        <p:spPr>
          <a:xfrm>
            <a:off x="1502405" y="4201092"/>
            <a:ext cx="10296524" cy="304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rmAutofit/>
          </a:bodyPr>
          <a:lstStyle>
            <a:lvl1pPr marL="0" marR="0" indent="0" algn="l" defTabSz="609600" eaLnBrk="1" latinLnBrk="0" hangingPunct="1">
              <a:lnSpc>
                <a:spcPct val="100000"/>
              </a:lnSpc>
              <a:spcBef>
                <a:spcPts val="1200"/>
              </a:spcBef>
              <a:spcAft>
                <a:spcPts val="0"/>
              </a:spcAft>
              <a:buClrTx/>
              <a:buSzTx/>
              <a:buFont typeface="Wingdings" pitchFamily="2" charset="2"/>
              <a:buNone/>
              <a:tabLst/>
              <a:defRPr sz="1600" b="1" i="0" u="none" strike="noStrike" cap="none" spc="0" baseline="0">
                <a:solidFill>
                  <a:srgbClr val="00C7FD"/>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r>
              <a:rPr lang="en-US" dirty="0">
                <a:solidFill>
                  <a:schemeClr val="bg1"/>
                </a:solidFill>
                <a:latin typeface="Intel Clear"/>
              </a:rPr>
              <a:t>Rupak Roy– Technical Consulting Engineer</a:t>
            </a:r>
          </a:p>
        </p:txBody>
      </p:sp>
    </p:spTree>
    <p:extLst>
      <p:ext uri="{BB962C8B-B14F-4D97-AF65-F5344CB8AC3E}">
        <p14:creationId xmlns:p14="http://schemas.microsoft.com/office/powerpoint/2010/main" val="255647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75B9-BF0F-4A02-AEAB-04C5EADBAF20}"/>
              </a:ext>
            </a:extLst>
          </p:cNvPr>
          <p:cNvSpPr>
            <a:spLocks noGrp="1"/>
          </p:cNvSpPr>
          <p:nvPr>
            <p:ph type="title"/>
          </p:nvPr>
        </p:nvSpPr>
        <p:spPr>
          <a:xfrm>
            <a:off x="571370" y="2140785"/>
            <a:ext cx="11010816" cy="1651681"/>
          </a:xfrm>
        </p:spPr>
        <p:txBody>
          <a:bodyPr anchor="b">
            <a:normAutofit/>
          </a:bodyPr>
          <a:lstStyle/>
          <a:p>
            <a:r>
              <a:rPr lang="en-US"/>
              <a:t>Intel® </a:t>
            </a:r>
            <a:r>
              <a:rPr lang="en-US" err="1"/>
              <a:t>VTune</a:t>
            </a:r>
            <a:r>
              <a:rPr lang="en-US"/>
              <a:t>™ Profiler</a:t>
            </a:r>
          </a:p>
        </p:txBody>
      </p:sp>
    </p:spTree>
    <p:extLst>
      <p:ext uri="{BB962C8B-B14F-4D97-AF65-F5344CB8AC3E}">
        <p14:creationId xmlns:p14="http://schemas.microsoft.com/office/powerpoint/2010/main" val="96797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1">
            <a:extLst>
              <a:ext uri="{FF2B5EF4-FFF2-40B4-BE49-F238E27FC236}">
                <a16:creationId xmlns:a16="http://schemas.microsoft.com/office/drawing/2014/main" id="{B26E470D-6E0A-4B18-A062-BC540AD4B6CA}"/>
              </a:ext>
            </a:extLst>
          </p:cNvPr>
          <p:cNvSpPr/>
          <p:nvPr/>
        </p:nvSpPr>
        <p:spPr>
          <a:xfrm>
            <a:off x="6237324" y="1"/>
            <a:ext cx="5486400" cy="6414052"/>
          </a:xfrm>
          <a:prstGeom prst="rect">
            <a:avLst/>
          </a:prstGeom>
          <a:gradFill flip="none" rotWithShape="1">
            <a:gsLst>
              <a:gs pos="0">
                <a:schemeClr val="accent1">
                  <a:lumMod val="40000"/>
                  <a:lumOff val="60000"/>
                </a:schemeClr>
              </a:gs>
              <a:gs pos="54000">
                <a:schemeClr val="tx2"/>
              </a:gs>
              <a:gs pos="100000">
                <a:schemeClr val="tx1"/>
              </a:gs>
            </a:gsLst>
            <a:path path="circle">
              <a:fillToRect l="100000" t="100000"/>
            </a:path>
            <a:tileRect r="-100000" b="-100000"/>
          </a:gradFill>
          <a:ln w="12700">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hangingPunct="1">
              <a:lnSpc>
                <a:spcPct val="100000"/>
              </a:lnSpc>
              <a:spcBef>
                <a:spcPts val="0"/>
              </a:spcBef>
              <a:defRPr/>
            </a:pPr>
            <a:endParaRPr lang="en-US" kern="1200">
              <a:solidFill>
                <a:prstClr val="white"/>
              </a:solidFill>
              <a:latin typeface="Intel Clear"/>
            </a:endParaRPr>
          </a:p>
        </p:txBody>
      </p:sp>
      <p:sp>
        <p:nvSpPr>
          <p:cNvPr id="6" name="Title 5">
            <a:extLst>
              <a:ext uri="{FF2B5EF4-FFF2-40B4-BE49-F238E27FC236}">
                <a16:creationId xmlns:a16="http://schemas.microsoft.com/office/drawing/2014/main" id="{D123DDBE-9F46-4999-A274-4E5D6CD83475}"/>
              </a:ext>
            </a:extLst>
          </p:cNvPr>
          <p:cNvSpPr>
            <a:spLocks noGrp="1"/>
          </p:cNvSpPr>
          <p:nvPr>
            <p:ph type="title"/>
          </p:nvPr>
        </p:nvSpPr>
        <p:spPr/>
        <p:txBody>
          <a:bodyPr/>
          <a:lstStyle/>
          <a:p>
            <a:r>
              <a:rPr lang="en-US"/>
              <a:t>Optimize Performance</a:t>
            </a:r>
            <a:br>
              <a:rPr lang="en-US"/>
            </a:br>
            <a:r>
              <a:rPr lang="en-US" sz="2400"/>
              <a:t>Intel® VTune™ Profiler</a:t>
            </a:r>
          </a:p>
        </p:txBody>
      </p:sp>
      <p:sp>
        <p:nvSpPr>
          <p:cNvPr id="7" name="Content Placeholder 6">
            <a:extLst>
              <a:ext uri="{FF2B5EF4-FFF2-40B4-BE49-F238E27FC236}">
                <a16:creationId xmlns:a16="http://schemas.microsoft.com/office/drawing/2014/main" id="{425CCDFE-C44D-458C-94B5-D39A7F92D092}"/>
              </a:ext>
            </a:extLst>
          </p:cNvPr>
          <p:cNvSpPr>
            <a:spLocks noGrp="1"/>
          </p:cNvSpPr>
          <p:nvPr>
            <p:ph sz="quarter" idx="28"/>
          </p:nvPr>
        </p:nvSpPr>
        <p:spPr>
          <a:xfrm>
            <a:off x="571370" y="1673454"/>
            <a:ext cx="5524630" cy="4574947"/>
          </a:xfrm>
        </p:spPr>
        <p:txBody>
          <a:bodyPr>
            <a:normAutofit fontScale="92500" lnSpcReduction="20000"/>
          </a:bodyPr>
          <a:lstStyle/>
          <a:p>
            <a:r>
              <a:rPr lang="en-US" sz="2600">
                <a:solidFill>
                  <a:schemeClr val="tx1"/>
                </a:solidFill>
                <a:latin typeface="IntelOne Text Light" panose="020B0403020203020204" pitchFamily="34" charset="77"/>
                <a:ea typeface="+mn-ea"/>
                <a:cs typeface="+mn-cs"/>
              </a:rPr>
              <a:t>Get the Right Data to Find Bottlenecks</a:t>
            </a:r>
          </a:p>
          <a:p>
            <a:pPr lvl="1">
              <a:spcBef>
                <a:spcPts val="300"/>
              </a:spcBef>
            </a:pPr>
            <a:r>
              <a:rPr lang="en-US" sz="1800"/>
              <a:t>A suite of profiling for CPU, GPU, FPGA, threading, memory, cache, storage, offload, power…</a:t>
            </a:r>
          </a:p>
          <a:p>
            <a:pPr lvl="1">
              <a:spcBef>
                <a:spcPts val="300"/>
              </a:spcBef>
            </a:pPr>
            <a:r>
              <a:rPr lang="en-US" sz="1800"/>
              <a:t>Application or system-wide analysis</a:t>
            </a:r>
          </a:p>
          <a:p>
            <a:pPr lvl="1">
              <a:spcBef>
                <a:spcPts val="300"/>
              </a:spcBef>
            </a:pPr>
            <a:r>
              <a:rPr lang="en-US" sz="1800"/>
              <a:t>DPC++, C, C++, Fortran, Python*, Go*, Java*, or a mix</a:t>
            </a:r>
          </a:p>
          <a:p>
            <a:pPr lvl="1">
              <a:spcBef>
                <a:spcPts val="300"/>
              </a:spcBef>
            </a:pPr>
            <a:r>
              <a:rPr lang="en-US" sz="1800"/>
              <a:t>Linux, Windows, FreeBSD, Android, </a:t>
            </a:r>
            <a:r>
              <a:rPr lang="en-US" sz="1800" err="1"/>
              <a:t>Yocto</a:t>
            </a:r>
            <a:r>
              <a:rPr lang="en-US" sz="1800"/>
              <a:t> and more</a:t>
            </a:r>
          </a:p>
          <a:p>
            <a:pPr lvl="1">
              <a:spcBef>
                <a:spcPts val="300"/>
              </a:spcBef>
            </a:pPr>
            <a:r>
              <a:rPr lang="en-US" sz="1800"/>
              <a:t>Containers and VMs</a:t>
            </a:r>
          </a:p>
          <a:p>
            <a:r>
              <a:rPr lang="en-US" sz="2600">
                <a:solidFill>
                  <a:schemeClr val="tx1"/>
                </a:solidFill>
                <a:latin typeface="IntelOne Text Light" panose="020B0403020203020204" pitchFamily="34" charset="77"/>
                <a:ea typeface="+mn-ea"/>
                <a:cs typeface="+mn-cs"/>
              </a:rPr>
              <a:t>Analyze Data Faster</a:t>
            </a:r>
          </a:p>
          <a:p>
            <a:pPr lvl="1">
              <a:spcBef>
                <a:spcPts val="300"/>
              </a:spcBef>
            </a:pPr>
            <a:r>
              <a:rPr lang="en-US" sz="1800"/>
              <a:t>Collect data HW/SW sampling and tracing w/o re-compilation</a:t>
            </a:r>
          </a:p>
          <a:p>
            <a:pPr lvl="1">
              <a:spcBef>
                <a:spcPts val="300"/>
              </a:spcBef>
            </a:pPr>
            <a:r>
              <a:rPr lang="en-US" sz="1800"/>
              <a:t>See results on your source, in architecture diagrams, as a histogram, on a timeline…</a:t>
            </a:r>
          </a:p>
          <a:p>
            <a:pPr lvl="1">
              <a:spcBef>
                <a:spcPts val="300"/>
              </a:spcBef>
            </a:pPr>
            <a:r>
              <a:rPr lang="en-US" sz="1800"/>
              <a:t>Filter and organize data to find answers</a:t>
            </a:r>
          </a:p>
          <a:p>
            <a:r>
              <a:rPr lang="en-US" sz="2600">
                <a:solidFill>
                  <a:schemeClr val="tx1"/>
                </a:solidFill>
                <a:latin typeface="IntelOne Text Light" panose="020B0403020203020204" pitchFamily="34" charset="77"/>
                <a:ea typeface="+mn-ea"/>
                <a:cs typeface="+mn-cs"/>
              </a:rPr>
              <a:t>Work Your Way</a:t>
            </a:r>
          </a:p>
          <a:p>
            <a:pPr lvl="1">
              <a:spcBef>
                <a:spcPts val="300"/>
              </a:spcBef>
            </a:pPr>
            <a:r>
              <a:rPr lang="en-US" sz="1800"/>
              <a:t>User interface or command line</a:t>
            </a:r>
          </a:p>
          <a:p>
            <a:pPr lvl="1">
              <a:spcBef>
                <a:spcPts val="300"/>
              </a:spcBef>
            </a:pPr>
            <a:r>
              <a:rPr lang="en-US" sz="1800"/>
              <a:t>Profile locally and remotely</a:t>
            </a:r>
          </a:p>
          <a:p>
            <a:pPr lvl="1">
              <a:spcBef>
                <a:spcPts val="300"/>
              </a:spcBef>
            </a:pPr>
            <a:r>
              <a:rPr lang="en-US" sz="1800"/>
              <a:t>GUI (desktop or web) or command line</a:t>
            </a:r>
          </a:p>
          <a:p>
            <a:pPr marL="228600" lvl="1" indent="0">
              <a:spcBef>
                <a:spcPts val="300"/>
              </a:spcBef>
              <a:buNone/>
            </a:pPr>
            <a:endParaRPr lang="en-US" sz="1800" b="1"/>
          </a:p>
        </p:txBody>
      </p:sp>
      <p:pic>
        <p:nvPicPr>
          <p:cNvPr id="9" name="Graphic 2">
            <a:extLst>
              <a:ext uri="{FF2B5EF4-FFF2-40B4-BE49-F238E27FC236}">
                <a16:creationId xmlns:a16="http://schemas.microsoft.com/office/drawing/2014/main" id="{9E9A289E-B31F-484E-9D00-1DC158763123}"/>
              </a:ext>
            </a:extLst>
          </p:cNvPr>
          <p:cNvPicPr>
            <a:picLocks noChangeAspect="1"/>
          </p:cNvPicPr>
          <p:nvPr/>
        </p:nvPicPr>
        <p:blipFill rotWithShape="1">
          <a:blip r:embed="rId3">
            <a:extLst>
              <a:ext uri="{28A0092B-C50C-407E-A947-70E740481C1C}">
                <a14:useLocalDpi xmlns:a14="http://schemas.microsoft.com/office/drawing/2010/main" val="0"/>
              </a:ext>
            </a:extLst>
          </a:blip>
          <a:srcRect b="49490"/>
          <a:stretch/>
        </p:blipFill>
        <p:spPr>
          <a:xfrm>
            <a:off x="6475219" y="2892314"/>
            <a:ext cx="5030291" cy="1233764"/>
          </a:xfrm>
          <a:prstGeom prst="rect">
            <a:avLst/>
          </a:prstGeom>
        </p:spPr>
      </p:pic>
      <p:pic>
        <p:nvPicPr>
          <p:cNvPr id="10" name="Graphic 3">
            <a:extLst>
              <a:ext uri="{FF2B5EF4-FFF2-40B4-BE49-F238E27FC236}">
                <a16:creationId xmlns:a16="http://schemas.microsoft.com/office/drawing/2014/main" id="{9F0352F0-DEDB-4AB8-A91C-BF2ECF3D0EDA}"/>
              </a:ext>
            </a:extLst>
          </p:cNvPr>
          <p:cNvPicPr>
            <a:picLocks noChangeAspect="1"/>
          </p:cNvPicPr>
          <p:nvPr/>
        </p:nvPicPr>
        <p:blipFill rotWithShape="1">
          <a:blip r:embed="rId4"/>
          <a:srcRect l="1225" t="3344" r="1689" b="5907"/>
          <a:stretch/>
        </p:blipFill>
        <p:spPr>
          <a:xfrm>
            <a:off x="6561153" y="4290232"/>
            <a:ext cx="4876586" cy="1959666"/>
          </a:xfrm>
          <a:prstGeom prst="rect">
            <a:avLst/>
          </a:prstGeom>
          <a:ln>
            <a:solidFill>
              <a:schemeClr val="accent1"/>
            </a:solidFill>
          </a:ln>
        </p:spPr>
      </p:pic>
      <p:pic>
        <p:nvPicPr>
          <p:cNvPr id="3" name="Picture 2" descr="Timeline&#10;&#10;Description automatically generated">
            <a:extLst>
              <a:ext uri="{FF2B5EF4-FFF2-40B4-BE49-F238E27FC236}">
                <a16:creationId xmlns:a16="http://schemas.microsoft.com/office/drawing/2014/main" id="{A93ED644-BD1B-4E0D-8211-9C8F5BD3C3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8974" y="123376"/>
            <a:ext cx="4600945" cy="2588032"/>
          </a:xfrm>
          <a:prstGeom prst="rect">
            <a:avLst/>
          </a:prstGeom>
        </p:spPr>
      </p:pic>
    </p:spTree>
    <p:extLst>
      <p:ext uri="{BB962C8B-B14F-4D97-AF65-F5344CB8AC3E}">
        <p14:creationId xmlns:p14="http://schemas.microsoft.com/office/powerpoint/2010/main" val="35398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916" y="150098"/>
            <a:ext cx="11400167" cy="1158240"/>
          </a:xfrm>
        </p:spPr>
        <p:txBody>
          <a:bodyPr/>
          <a:lstStyle/>
          <a:p>
            <a:r>
              <a:rPr lang="en-US"/>
              <a:t>Rich Set of Profiling Capabilities</a:t>
            </a:r>
            <a:br>
              <a:rPr lang="en-US" sz="2133"/>
            </a:br>
            <a:r>
              <a:rPr lang="en-US" sz="2400"/>
              <a:t>Intel® </a:t>
            </a:r>
            <a:r>
              <a:rPr lang="en-US" sz="2400" err="1"/>
              <a:t>VTune</a:t>
            </a:r>
            <a:r>
              <a:rPr lang="en-US" sz="2400"/>
              <a:t>™ Profiler</a:t>
            </a:r>
          </a:p>
        </p:txBody>
      </p:sp>
      <p:graphicFrame>
        <p:nvGraphicFramePr>
          <p:cNvPr id="2" name="Table 2">
            <a:extLst>
              <a:ext uri="{FF2B5EF4-FFF2-40B4-BE49-F238E27FC236}">
                <a16:creationId xmlns:a16="http://schemas.microsoft.com/office/drawing/2014/main" id="{94423B5A-7063-403D-A190-AA727EC58780}"/>
              </a:ext>
            </a:extLst>
          </p:cNvPr>
          <p:cNvGraphicFramePr>
            <a:graphicFrameLocks noGrp="1"/>
          </p:cNvGraphicFramePr>
          <p:nvPr/>
        </p:nvGraphicFramePr>
        <p:xfrm>
          <a:off x="405032" y="2783054"/>
          <a:ext cx="3364089" cy="1010920"/>
        </p:xfrm>
        <a:graphic>
          <a:graphicData uri="http://schemas.openxmlformats.org/drawingml/2006/table">
            <a:tbl>
              <a:tblPr firstRow="1" bandRow="1">
                <a:tableStyleId>{C7B018BB-80A7-4F77-B60F-C8B233D01FF8}</a:tableStyleId>
              </a:tblPr>
              <a:tblGrid>
                <a:gridCol w="3364089">
                  <a:extLst>
                    <a:ext uri="{9D8B030D-6E8A-4147-A177-3AD203B41FA5}">
                      <a16:colId xmlns:a16="http://schemas.microsoft.com/office/drawing/2014/main" val="3951691922"/>
                    </a:ext>
                  </a:extLst>
                </a:gridCol>
              </a:tblGrid>
              <a:tr h="370840">
                <a:tc>
                  <a:txBody>
                    <a:bodyPr/>
                    <a:lstStyle/>
                    <a:p>
                      <a:pPr algn="ctr"/>
                      <a:r>
                        <a:rPr lang="en-US" sz="1600">
                          <a:solidFill>
                            <a:schemeClr val="bg1"/>
                          </a:solidFill>
                        </a:rPr>
                        <a:t>Algorithm Optimization</a:t>
                      </a:r>
                    </a:p>
                  </a:txBody>
                  <a:tcPr anchor="ctr"/>
                </a:tc>
                <a:extLst>
                  <a:ext uri="{0D108BD9-81ED-4DB2-BD59-A6C34878D82A}">
                    <a16:rowId xmlns:a16="http://schemas.microsoft.com/office/drawing/2014/main" val="4239143992"/>
                  </a:ext>
                </a:extLst>
              </a:tr>
              <a:tr h="370840">
                <a:tc>
                  <a:txBody>
                    <a:bodyPr/>
                    <a:lstStyle/>
                    <a:p>
                      <a:pPr marL="171450" indent="-171450" algn="l">
                        <a:buFont typeface="Wingdings" panose="05000000000000000000" pitchFamily="2" charset="2"/>
                        <a:buChar char="ü"/>
                      </a:pPr>
                      <a:r>
                        <a:rPr lang="en-US" sz="1200"/>
                        <a:t>Hotspots</a:t>
                      </a:r>
                    </a:p>
                    <a:p>
                      <a:pPr marL="171450" indent="-171450" algn="l">
                        <a:buFont typeface="Wingdings" panose="05000000000000000000" pitchFamily="2" charset="2"/>
                        <a:buChar char="ü"/>
                      </a:pPr>
                      <a:r>
                        <a:rPr lang="en-US" sz="1200"/>
                        <a:t>Anomaly Detection</a:t>
                      </a:r>
                    </a:p>
                    <a:p>
                      <a:pPr marL="171450" indent="-171450" algn="l">
                        <a:buFont typeface="Wingdings" panose="05000000000000000000" pitchFamily="2" charset="2"/>
                        <a:buChar char="ü"/>
                      </a:pPr>
                      <a:r>
                        <a:rPr lang="en-US" sz="1200"/>
                        <a:t>Memory Consumption</a:t>
                      </a:r>
                    </a:p>
                  </a:txBody>
                  <a:tcPr anchor="ctr"/>
                </a:tc>
                <a:extLst>
                  <a:ext uri="{0D108BD9-81ED-4DB2-BD59-A6C34878D82A}">
                    <a16:rowId xmlns:a16="http://schemas.microsoft.com/office/drawing/2014/main" val="2796591737"/>
                  </a:ext>
                </a:extLst>
              </a:tr>
            </a:tbl>
          </a:graphicData>
        </a:graphic>
      </p:graphicFrame>
      <p:graphicFrame>
        <p:nvGraphicFramePr>
          <p:cNvPr id="12" name="Table 2">
            <a:extLst>
              <a:ext uri="{FF2B5EF4-FFF2-40B4-BE49-F238E27FC236}">
                <a16:creationId xmlns:a16="http://schemas.microsoft.com/office/drawing/2014/main" id="{8CFC3F3C-3372-42A4-8A22-F7095D502417}"/>
              </a:ext>
            </a:extLst>
          </p:cNvPr>
          <p:cNvGraphicFramePr>
            <a:graphicFrameLocks noGrp="1"/>
          </p:cNvGraphicFramePr>
          <p:nvPr/>
        </p:nvGraphicFramePr>
        <p:xfrm>
          <a:off x="4092598" y="2754475"/>
          <a:ext cx="3364089" cy="980440"/>
        </p:xfrm>
        <a:graphic>
          <a:graphicData uri="http://schemas.openxmlformats.org/drawingml/2006/table">
            <a:tbl>
              <a:tblPr firstRow="1" bandRow="1">
                <a:tableStyleId>{C7B018BB-80A7-4F77-B60F-C8B233D01FF8}</a:tableStyleId>
              </a:tblPr>
              <a:tblGrid>
                <a:gridCol w="3364089">
                  <a:extLst>
                    <a:ext uri="{9D8B030D-6E8A-4147-A177-3AD203B41FA5}">
                      <a16:colId xmlns:a16="http://schemas.microsoft.com/office/drawing/2014/main" val="3951691922"/>
                    </a:ext>
                  </a:extLst>
                </a:gridCol>
              </a:tblGrid>
              <a:tr h="370840">
                <a:tc>
                  <a:txBody>
                    <a:bodyPr/>
                    <a:lstStyle/>
                    <a:p>
                      <a:pPr algn="ctr"/>
                      <a:r>
                        <a:rPr lang="en-US" sz="1600" err="1">
                          <a:solidFill>
                            <a:schemeClr val="bg1"/>
                          </a:solidFill>
                        </a:rPr>
                        <a:t>Microarch</a:t>
                      </a:r>
                      <a:r>
                        <a:rPr lang="en-US" sz="1600">
                          <a:solidFill>
                            <a:schemeClr val="bg1"/>
                          </a:solidFill>
                        </a:rPr>
                        <a:t>.&amp;Memory Bottlenecks</a:t>
                      </a:r>
                    </a:p>
                  </a:txBody>
                  <a:tcPr anchor="ctr"/>
                </a:tc>
                <a:extLst>
                  <a:ext uri="{0D108BD9-81ED-4DB2-BD59-A6C34878D82A}">
                    <a16:rowId xmlns:a16="http://schemas.microsoft.com/office/drawing/2014/main" val="4239143992"/>
                  </a:ext>
                </a:extLst>
              </a:tr>
              <a:tr h="370840">
                <a:tc>
                  <a:txBody>
                    <a:bodyPr/>
                    <a:lstStyle/>
                    <a:p>
                      <a:pPr marL="171450" indent="-171450" algn="l">
                        <a:buFont typeface="Wingdings" panose="05000000000000000000" pitchFamily="2" charset="2"/>
                        <a:buChar char="ü"/>
                      </a:pPr>
                      <a:r>
                        <a:rPr lang="en-US" sz="1200"/>
                        <a:t>Microarchitecture Exploration</a:t>
                      </a:r>
                    </a:p>
                    <a:p>
                      <a:pPr marL="171450" indent="-171450" algn="l">
                        <a:buFont typeface="Wingdings" panose="05000000000000000000" pitchFamily="2" charset="2"/>
                        <a:buChar char="ü"/>
                      </a:pPr>
                      <a:r>
                        <a:rPr lang="en-US" sz="1200"/>
                        <a:t>Memory Access</a:t>
                      </a:r>
                    </a:p>
                    <a:p>
                      <a:pPr marL="0" indent="0" algn="l">
                        <a:buFont typeface="Wingdings" panose="05000000000000000000" pitchFamily="2" charset="2"/>
                        <a:buNone/>
                      </a:pPr>
                      <a:endParaRPr lang="en-US"/>
                    </a:p>
                  </a:txBody>
                  <a:tcPr anchor="ctr"/>
                </a:tc>
                <a:extLst>
                  <a:ext uri="{0D108BD9-81ED-4DB2-BD59-A6C34878D82A}">
                    <a16:rowId xmlns:a16="http://schemas.microsoft.com/office/drawing/2014/main" val="2796591737"/>
                  </a:ext>
                </a:extLst>
              </a:tr>
            </a:tbl>
          </a:graphicData>
        </a:graphic>
      </p:graphicFrame>
      <p:graphicFrame>
        <p:nvGraphicFramePr>
          <p:cNvPr id="13" name="Table 2">
            <a:extLst>
              <a:ext uri="{FF2B5EF4-FFF2-40B4-BE49-F238E27FC236}">
                <a16:creationId xmlns:a16="http://schemas.microsoft.com/office/drawing/2014/main" id="{33735F15-4B10-42FC-BA02-2EE9F2C08DFA}"/>
              </a:ext>
            </a:extLst>
          </p:cNvPr>
          <p:cNvGraphicFramePr>
            <a:graphicFrameLocks noGrp="1"/>
          </p:cNvGraphicFramePr>
          <p:nvPr/>
        </p:nvGraphicFramePr>
        <p:xfrm>
          <a:off x="7988945" y="2754475"/>
          <a:ext cx="3364089" cy="1010920"/>
        </p:xfrm>
        <a:graphic>
          <a:graphicData uri="http://schemas.openxmlformats.org/drawingml/2006/table">
            <a:tbl>
              <a:tblPr firstRow="1" bandRow="1">
                <a:tableStyleId>{C7B018BB-80A7-4F77-B60F-C8B233D01FF8}</a:tableStyleId>
              </a:tblPr>
              <a:tblGrid>
                <a:gridCol w="3364089">
                  <a:extLst>
                    <a:ext uri="{9D8B030D-6E8A-4147-A177-3AD203B41FA5}">
                      <a16:colId xmlns:a16="http://schemas.microsoft.com/office/drawing/2014/main" val="3951691922"/>
                    </a:ext>
                  </a:extLst>
                </a:gridCol>
              </a:tblGrid>
              <a:tr h="370840">
                <a:tc>
                  <a:txBody>
                    <a:bodyPr/>
                    <a:lstStyle/>
                    <a:p>
                      <a:pPr algn="ctr"/>
                      <a:r>
                        <a:rPr lang="en-US" sz="1600">
                          <a:solidFill>
                            <a:schemeClr val="bg1"/>
                          </a:solidFill>
                        </a:rPr>
                        <a:t>Accelerators / </a:t>
                      </a:r>
                      <a:r>
                        <a:rPr lang="en-US" sz="1600" err="1">
                          <a:solidFill>
                            <a:schemeClr val="bg1"/>
                          </a:solidFill>
                        </a:rPr>
                        <a:t>xPU</a:t>
                      </a:r>
                      <a:endParaRPr lang="en-US" sz="1600">
                        <a:solidFill>
                          <a:schemeClr val="bg1"/>
                        </a:solidFill>
                      </a:endParaRPr>
                    </a:p>
                  </a:txBody>
                  <a:tcPr anchor="ctr"/>
                </a:tc>
                <a:extLst>
                  <a:ext uri="{0D108BD9-81ED-4DB2-BD59-A6C34878D82A}">
                    <a16:rowId xmlns:a16="http://schemas.microsoft.com/office/drawing/2014/main" val="4239143992"/>
                  </a:ext>
                </a:extLst>
              </a:tr>
              <a:tr h="370840">
                <a:tc>
                  <a:txBody>
                    <a:bodyPr/>
                    <a:lstStyle/>
                    <a:p>
                      <a:pPr marL="171450" indent="-171450" algn="l">
                        <a:buFont typeface="Wingdings" panose="05000000000000000000" pitchFamily="2" charset="2"/>
                        <a:buChar char="ü"/>
                      </a:pPr>
                      <a:r>
                        <a:rPr lang="en-US" sz="1200"/>
                        <a:t>GPU Offload</a:t>
                      </a:r>
                    </a:p>
                    <a:p>
                      <a:pPr marL="171450" indent="-171450" algn="l">
                        <a:buFont typeface="Wingdings" panose="05000000000000000000" pitchFamily="2" charset="2"/>
                        <a:buChar char="ü"/>
                      </a:pPr>
                      <a:r>
                        <a:rPr lang="en-US" sz="1200"/>
                        <a:t>GPU Compute / Media Hotspots</a:t>
                      </a:r>
                    </a:p>
                    <a:p>
                      <a:pPr marL="171450" indent="-171450" algn="l">
                        <a:buFont typeface="Wingdings" panose="05000000000000000000" pitchFamily="2" charset="2"/>
                        <a:buChar char="ü"/>
                      </a:pPr>
                      <a:r>
                        <a:rPr lang="en-US" sz="1200"/>
                        <a:t>CPU/FPGA Interaction</a:t>
                      </a:r>
                    </a:p>
                  </a:txBody>
                  <a:tcPr/>
                </a:tc>
                <a:extLst>
                  <a:ext uri="{0D108BD9-81ED-4DB2-BD59-A6C34878D82A}">
                    <a16:rowId xmlns:a16="http://schemas.microsoft.com/office/drawing/2014/main" val="2796591737"/>
                  </a:ext>
                </a:extLst>
              </a:tr>
            </a:tbl>
          </a:graphicData>
        </a:graphic>
      </p:graphicFrame>
      <p:graphicFrame>
        <p:nvGraphicFramePr>
          <p:cNvPr id="14" name="Table 2">
            <a:extLst>
              <a:ext uri="{FF2B5EF4-FFF2-40B4-BE49-F238E27FC236}">
                <a16:creationId xmlns:a16="http://schemas.microsoft.com/office/drawing/2014/main" id="{A9614577-2B86-44D6-8320-E02FE653AC84}"/>
              </a:ext>
            </a:extLst>
          </p:cNvPr>
          <p:cNvGraphicFramePr>
            <a:graphicFrameLocks noGrp="1"/>
          </p:cNvGraphicFramePr>
          <p:nvPr/>
        </p:nvGraphicFramePr>
        <p:xfrm>
          <a:off x="405032" y="5437200"/>
          <a:ext cx="3364089" cy="980440"/>
        </p:xfrm>
        <a:graphic>
          <a:graphicData uri="http://schemas.openxmlformats.org/drawingml/2006/table">
            <a:tbl>
              <a:tblPr firstRow="1" bandRow="1">
                <a:tableStyleId>{C7B018BB-80A7-4F77-B60F-C8B233D01FF8}</a:tableStyleId>
              </a:tblPr>
              <a:tblGrid>
                <a:gridCol w="3364089">
                  <a:extLst>
                    <a:ext uri="{9D8B030D-6E8A-4147-A177-3AD203B41FA5}">
                      <a16:colId xmlns:a16="http://schemas.microsoft.com/office/drawing/2014/main" val="3951691922"/>
                    </a:ext>
                  </a:extLst>
                </a:gridCol>
              </a:tblGrid>
              <a:tr h="370840">
                <a:tc>
                  <a:txBody>
                    <a:bodyPr/>
                    <a:lstStyle/>
                    <a:p>
                      <a:pPr algn="ctr"/>
                      <a:r>
                        <a:rPr lang="en-US" sz="1600">
                          <a:solidFill>
                            <a:schemeClr val="bg1"/>
                          </a:solidFill>
                        </a:rPr>
                        <a:t>Parallelism</a:t>
                      </a:r>
                    </a:p>
                  </a:txBody>
                  <a:tcPr anchor="ctr"/>
                </a:tc>
                <a:extLst>
                  <a:ext uri="{0D108BD9-81ED-4DB2-BD59-A6C34878D82A}">
                    <a16:rowId xmlns:a16="http://schemas.microsoft.com/office/drawing/2014/main" val="4239143992"/>
                  </a:ext>
                </a:extLst>
              </a:tr>
              <a:tr h="370840">
                <a:tc>
                  <a:txBody>
                    <a:bodyPr/>
                    <a:lstStyle/>
                    <a:p>
                      <a:pPr marL="171450" indent="-171450" algn="l">
                        <a:buFont typeface="Wingdings" panose="05000000000000000000" pitchFamily="2" charset="2"/>
                        <a:buChar char="ü"/>
                      </a:pPr>
                      <a:r>
                        <a:rPr lang="en-US" sz="1200"/>
                        <a:t>Threading</a:t>
                      </a:r>
                    </a:p>
                    <a:p>
                      <a:pPr marL="171450" indent="-171450" algn="l">
                        <a:buFont typeface="Wingdings" panose="05000000000000000000" pitchFamily="2" charset="2"/>
                        <a:buChar char="ü"/>
                      </a:pPr>
                      <a:r>
                        <a:rPr lang="en-US" sz="1200"/>
                        <a:t>HPC Performance Characterization</a:t>
                      </a:r>
                    </a:p>
                    <a:p>
                      <a:pPr marL="0" indent="0" algn="l">
                        <a:buFont typeface="Wingdings" panose="05000000000000000000" pitchFamily="2" charset="2"/>
                        <a:buNone/>
                      </a:pPr>
                      <a:endParaRPr lang="en-US"/>
                    </a:p>
                  </a:txBody>
                  <a:tcPr/>
                </a:tc>
                <a:extLst>
                  <a:ext uri="{0D108BD9-81ED-4DB2-BD59-A6C34878D82A}">
                    <a16:rowId xmlns:a16="http://schemas.microsoft.com/office/drawing/2014/main" val="2796591737"/>
                  </a:ext>
                </a:extLst>
              </a:tr>
            </a:tbl>
          </a:graphicData>
        </a:graphic>
      </p:graphicFrame>
      <p:graphicFrame>
        <p:nvGraphicFramePr>
          <p:cNvPr id="15" name="Table 2">
            <a:extLst>
              <a:ext uri="{FF2B5EF4-FFF2-40B4-BE49-F238E27FC236}">
                <a16:creationId xmlns:a16="http://schemas.microsoft.com/office/drawing/2014/main" id="{FB6F6E1A-FF34-4ABA-A9FF-4F5630E8BC89}"/>
              </a:ext>
            </a:extLst>
          </p:cNvPr>
          <p:cNvGraphicFramePr>
            <a:graphicFrameLocks noGrp="1"/>
          </p:cNvGraphicFramePr>
          <p:nvPr/>
        </p:nvGraphicFramePr>
        <p:xfrm>
          <a:off x="4092598" y="5453987"/>
          <a:ext cx="3364089" cy="1010920"/>
        </p:xfrm>
        <a:graphic>
          <a:graphicData uri="http://schemas.openxmlformats.org/drawingml/2006/table">
            <a:tbl>
              <a:tblPr firstRow="1" bandRow="1">
                <a:tableStyleId>{C7B018BB-80A7-4F77-B60F-C8B233D01FF8}</a:tableStyleId>
              </a:tblPr>
              <a:tblGrid>
                <a:gridCol w="3364089">
                  <a:extLst>
                    <a:ext uri="{9D8B030D-6E8A-4147-A177-3AD203B41FA5}">
                      <a16:colId xmlns:a16="http://schemas.microsoft.com/office/drawing/2014/main" val="3951691922"/>
                    </a:ext>
                  </a:extLst>
                </a:gridCol>
              </a:tblGrid>
              <a:tr h="370840">
                <a:tc>
                  <a:txBody>
                    <a:bodyPr/>
                    <a:lstStyle/>
                    <a:p>
                      <a:pPr algn="ctr"/>
                      <a:r>
                        <a:rPr lang="en-US" sz="1600">
                          <a:solidFill>
                            <a:schemeClr val="bg1"/>
                          </a:solidFill>
                        </a:rPr>
                        <a:t>Platform &amp; I/O</a:t>
                      </a:r>
                    </a:p>
                  </a:txBody>
                  <a:tcPr anchor="ctr"/>
                </a:tc>
                <a:extLst>
                  <a:ext uri="{0D108BD9-81ED-4DB2-BD59-A6C34878D82A}">
                    <a16:rowId xmlns:a16="http://schemas.microsoft.com/office/drawing/2014/main" val="4239143992"/>
                  </a:ext>
                </a:extLst>
              </a:tr>
              <a:tr h="370840">
                <a:tc>
                  <a:txBody>
                    <a:bodyPr/>
                    <a:lstStyle/>
                    <a:p>
                      <a:pPr marL="171450" indent="-171450" algn="l">
                        <a:buFont typeface="Wingdings" panose="05000000000000000000" pitchFamily="2" charset="2"/>
                        <a:buChar char="ü"/>
                      </a:pPr>
                      <a:r>
                        <a:rPr lang="en-US" sz="1200"/>
                        <a:t>Input and Output</a:t>
                      </a:r>
                    </a:p>
                    <a:p>
                      <a:pPr marL="171450" indent="-171450" algn="l">
                        <a:buFont typeface="Wingdings" panose="05000000000000000000" pitchFamily="2" charset="2"/>
                        <a:buChar char="ü"/>
                      </a:pPr>
                      <a:r>
                        <a:rPr lang="en-US" sz="1200"/>
                        <a:t>System Overview</a:t>
                      </a:r>
                    </a:p>
                    <a:p>
                      <a:pPr marL="171450" indent="-171450" algn="l">
                        <a:buFont typeface="Wingdings" panose="05000000000000000000" pitchFamily="2" charset="2"/>
                        <a:buChar char="ü"/>
                      </a:pPr>
                      <a:r>
                        <a:rPr lang="en-US" sz="1200"/>
                        <a:t>Platform Profiler</a:t>
                      </a:r>
                    </a:p>
                  </a:txBody>
                  <a:tcPr/>
                </a:tc>
                <a:extLst>
                  <a:ext uri="{0D108BD9-81ED-4DB2-BD59-A6C34878D82A}">
                    <a16:rowId xmlns:a16="http://schemas.microsoft.com/office/drawing/2014/main" val="2796591737"/>
                  </a:ext>
                </a:extLst>
              </a:tr>
            </a:tbl>
          </a:graphicData>
        </a:graphic>
      </p:graphicFrame>
      <p:graphicFrame>
        <p:nvGraphicFramePr>
          <p:cNvPr id="16" name="Table 2">
            <a:extLst>
              <a:ext uri="{FF2B5EF4-FFF2-40B4-BE49-F238E27FC236}">
                <a16:creationId xmlns:a16="http://schemas.microsoft.com/office/drawing/2014/main" id="{D991B5B8-E60B-4EC6-B5E1-21D4AD1CD407}"/>
              </a:ext>
            </a:extLst>
          </p:cNvPr>
          <p:cNvGraphicFramePr>
            <a:graphicFrameLocks noGrp="1"/>
          </p:cNvGraphicFramePr>
          <p:nvPr/>
        </p:nvGraphicFramePr>
        <p:xfrm>
          <a:off x="8015638" y="5453987"/>
          <a:ext cx="3364089" cy="949960"/>
        </p:xfrm>
        <a:graphic>
          <a:graphicData uri="http://schemas.openxmlformats.org/drawingml/2006/table">
            <a:tbl>
              <a:tblPr firstRow="1" bandRow="1">
                <a:tableStyleId>{C7B018BB-80A7-4F77-B60F-C8B233D01FF8}</a:tableStyleId>
              </a:tblPr>
              <a:tblGrid>
                <a:gridCol w="3364089">
                  <a:extLst>
                    <a:ext uri="{9D8B030D-6E8A-4147-A177-3AD203B41FA5}">
                      <a16:colId xmlns:a16="http://schemas.microsoft.com/office/drawing/2014/main" val="3951691922"/>
                    </a:ext>
                  </a:extLst>
                </a:gridCol>
              </a:tblGrid>
              <a:tr h="370840">
                <a:tc>
                  <a:txBody>
                    <a:bodyPr/>
                    <a:lstStyle/>
                    <a:p>
                      <a:pPr algn="ctr"/>
                      <a:r>
                        <a:rPr lang="en-US" sz="1600">
                          <a:solidFill>
                            <a:schemeClr val="bg1"/>
                          </a:solidFill>
                        </a:rPr>
                        <a:t>Multi-Node</a:t>
                      </a:r>
                    </a:p>
                  </a:txBody>
                  <a:tcPr anchor="ctr"/>
                </a:tc>
                <a:extLst>
                  <a:ext uri="{0D108BD9-81ED-4DB2-BD59-A6C34878D82A}">
                    <a16:rowId xmlns:a16="http://schemas.microsoft.com/office/drawing/2014/main" val="4239143992"/>
                  </a:ext>
                </a:extLst>
              </a:tr>
              <a:tr h="370840">
                <a:tc>
                  <a:txBody>
                    <a:bodyPr/>
                    <a:lstStyle/>
                    <a:p>
                      <a:pPr marL="171450" indent="-171450" algn="l">
                        <a:buFont typeface="Wingdings" panose="05000000000000000000" pitchFamily="2" charset="2"/>
                        <a:buChar char="ü"/>
                      </a:pPr>
                      <a:r>
                        <a:rPr lang="en-US" sz="1200"/>
                        <a:t>Application Performance Snapshot</a:t>
                      </a:r>
                    </a:p>
                    <a:p>
                      <a:pPr marL="171450" indent="-171450" algn="l">
                        <a:buFont typeface="Wingdings" panose="05000000000000000000" pitchFamily="2" charset="2"/>
                        <a:buChar char="ü"/>
                      </a:pPr>
                      <a:endParaRPr lang="en-US"/>
                    </a:p>
                    <a:p>
                      <a:pPr marL="0" indent="0" algn="l">
                        <a:buFont typeface="Wingdings" panose="05000000000000000000" pitchFamily="2" charset="2"/>
                        <a:buNone/>
                      </a:pPr>
                      <a:endParaRPr lang="en-US"/>
                    </a:p>
                  </a:txBody>
                  <a:tcPr/>
                </a:tc>
                <a:extLst>
                  <a:ext uri="{0D108BD9-81ED-4DB2-BD59-A6C34878D82A}">
                    <a16:rowId xmlns:a16="http://schemas.microsoft.com/office/drawing/2014/main" val="2796591737"/>
                  </a:ext>
                </a:extLst>
              </a:tr>
            </a:tbl>
          </a:graphicData>
        </a:graphic>
      </p:graphicFrame>
      <p:pic>
        <p:nvPicPr>
          <p:cNvPr id="4" name="Picture 3" descr="A picture containing graphical user interface&#10;&#10;Description automatically generated">
            <a:extLst>
              <a:ext uri="{FF2B5EF4-FFF2-40B4-BE49-F238E27FC236}">
                <a16:creationId xmlns:a16="http://schemas.microsoft.com/office/drawing/2014/main" id="{1298DA80-D3FA-4827-93A6-7E9B36FFB6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8189"/>
          <a:stretch/>
        </p:blipFill>
        <p:spPr>
          <a:xfrm>
            <a:off x="8116478" y="1394463"/>
            <a:ext cx="3162410" cy="1277412"/>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3B7AE015-6586-41E9-8D58-820ECDA5D8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844" y="1308543"/>
            <a:ext cx="2868218" cy="1393028"/>
          </a:xfrm>
          <a:prstGeom prst="rect">
            <a:avLst/>
          </a:prstGeom>
        </p:spPr>
      </p:pic>
      <p:pic>
        <p:nvPicPr>
          <p:cNvPr id="9" name="Picture 8" descr="Diagram, schematic&#10;&#10;Description automatically generated">
            <a:extLst>
              <a:ext uri="{FF2B5EF4-FFF2-40B4-BE49-F238E27FC236}">
                <a16:creationId xmlns:a16="http://schemas.microsoft.com/office/drawing/2014/main" id="{720CE46D-D892-403A-A730-E503F4C800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9972" y="3980002"/>
            <a:ext cx="2548544" cy="1433556"/>
          </a:xfrm>
          <a:prstGeom prst="rect">
            <a:avLst/>
          </a:prstGeom>
        </p:spPr>
      </p:pic>
      <p:pic>
        <p:nvPicPr>
          <p:cNvPr id="17" name="Picture 16" descr="Chart&#10;&#10;Description automatically generated">
            <a:extLst>
              <a:ext uri="{FF2B5EF4-FFF2-40B4-BE49-F238E27FC236}">
                <a16:creationId xmlns:a16="http://schemas.microsoft.com/office/drawing/2014/main" id="{5C0FB7A6-DC93-4485-AC61-8EADA8E87C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3570" y="1153057"/>
            <a:ext cx="1875193" cy="1548514"/>
          </a:xfrm>
          <a:prstGeom prst="rect">
            <a:avLst/>
          </a:prstGeom>
        </p:spPr>
      </p:pic>
      <p:pic>
        <p:nvPicPr>
          <p:cNvPr id="19" name="Picture 18" descr="Chart&#10;&#10;Description automatically generated">
            <a:extLst>
              <a:ext uri="{FF2B5EF4-FFF2-40B4-BE49-F238E27FC236}">
                <a16:creationId xmlns:a16="http://schemas.microsoft.com/office/drawing/2014/main" id="{AC8876D3-FEA2-41C7-89EE-DC8CEEF30C6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000"/>
          <a:stretch/>
        </p:blipFill>
        <p:spPr>
          <a:xfrm>
            <a:off x="8974317" y="3913126"/>
            <a:ext cx="1508288" cy="1500432"/>
          </a:xfrm>
          <a:prstGeom prst="rect">
            <a:avLst/>
          </a:prstGeom>
        </p:spPr>
      </p:pic>
      <p:pic>
        <p:nvPicPr>
          <p:cNvPr id="21" name="Picture 20" descr="Graphical user interface, table&#10;&#10;Description automatically generated">
            <a:extLst>
              <a:ext uri="{FF2B5EF4-FFF2-40B4-BE49-F238E27FC236}">
                <a16:creationId xmlns:a16="http://schemas.microsoft.com/office/drawing/2014/main" id="{F88F2450-9374-44A0-ACB7-52EE9A47D1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1005" y="3928779"/>
            <a:ext cx="2919098" cy="1416219"/>
          </a:xfrm>
          <a:prstGeom prst="rect">
            <a:avLst/>
          </a:prstGeom>
        </p:spPr>
      </p:pic>
    </p:spTree>
    <p:extLst>
      <p:ext uri="{BB962C8B-B14F-4D97-AF65-F5344CB8AC3E}">
        <p14:creationId xmlns:p14="http://schemas.microsoft.com/office/powerpoint/2010/main" val="190009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4D1-2F28-420B-9DA5-DAAA7EB26970}"/>
              </a:ext>
            </a:extLst>
          </p:cNvPr>
          <p:cNvSpPr>
            <a:spLocks noGrp="1"/>
          </p:cNvSpPr>
          <p:nvPr>
            <p:ph type="title"/>
          </p:nvPr>
        </p:nvSpPr>
        <p:spPr/>
        <p:txBody>
          <a:bodyPr/>
          <a:lstStyle/>
          <a:p>
            <a:r>
              <a:rPr lang="en-US" sz="3600" dirty="0">
                <a:solidFill>
                  <a:srgbClr val="525252"/>
                </a:solidFill>
              </a:rPr>
              <a:t>Quickly Identify Untapped Performance</a:t>
            </a:r>
            <a:br>
              <a:rPr lang="en-US" sz="4000" dirty="0">
                <a:solidFill>
                  <a:srgbClr val="525252"/>
                </a:solidFill>
              </a:rPr>
            </a:br>
            <a:r>
              <a:rPr lang="en-US" sz="2400" dirty="0">
                <a:sym typeface="Helvetica"/>
              </a:rPr>
              <a:t>Intel® </a:t>
            </a:r>
            <a:r>
              <a:rPr lang="en-US" sz="2400" dirty="0" err="1">
                <a:sym typeface="Helvetica"/>
              </a:rPr>
              <a:t>VTune</a:t>
            </a:r>
            <a:r>
              <a:rPr lang="en-US" sz="2400" dirty="0">
                <a:sym typeface="Helvetica"/>
              </a:rPr>
              <a:t>™ Profiler - </a:t>
            </a:r>
            <a:r>
              <a:rPr lang="en-US" sz="2400" dirty="0">
                <a:solidFill>
                  <a:srgbClr val="525252"/>
                </a:solidFill>
              </a:rPr>
              <a:t>Performance Snapshot Analysis</a:t>
            </a:r>
            <a:endParaRPr lang="en-US" sz="2400" dirty="0"/>
          </a:p>
        </p:txBody>
      </p:sp>
      <p:sp>
        <p:nvSpPr>
          <p:cNvPr id="5" name="Content Placeholder 4">
            <a:extLst>
              <a:ext uri="{FF2B5EF4-FFF2-40B4-BE49-F238E27FC236}">
                <a16:creationId xmlns:a16="http://schemas.microsoft.com/office/drawing/2014/main" id="{695E60B1-8D68-4A58-B335-98E816F777ED}"/>
              </a:ext>
            </a:extLst>
          </p:cNvPr>
          <p:cNvSpPr>
            <a:spLocks noGrp="1"/>
          </p:cNvSpPr>
          <p:nvPr>
            <p:ph sz="quarter" idx="27"/>
          </p:nvPr>
        </p:nvSpPr>
        <p:spPr>
          <a:xfrm>
            <a:off x="571500" y="1521365"/>
            <a:ext cx="5288525" cy="423804"/>
          </a:xfrm>
        </p:spPr>
        <p:txBody>
          <a:bodyPr>
            <a:normAutofit lnSpcReduction="10000"/>
          </a:bodyPr>
          <a:lstStyle/>
          <a:p>
            <a:r>
              <a:rPr lang="en-US" dirty="0"/>
              <a:t>Choose your next analysis:</a:t>
            </a:r>
          </a:p>
        </p:txBody>
      </p:sp>
      <p:sp>
        <p:nvSpPr>
          <p:cNvPr id="6" name="Content Placeholder 5">
            <a:extLst>
              <a:ext uri="{FF2B5EF4-FFF2-40B4-BE49-F238E27FC236}">
                <a16:creationId xmlns:a16="http://schemas.microsoft.com/office/drawing/2014/main" id="{B611458C-92AD-473C-8D5D-DD3F449A180F}"/>
              </a:ext>
            </a:extLst>
          </p:cNvPr>
          <p:cNvSpPr>
            <a:spLocks noGrp="1"/>
          </p:cNvSpPr>
          <p:nvPr>
            <p:ph sz="quarter" idx="28"/>
          </p:nvPr>
        </p:nvSpPr>
        <p:spPr>
          <a:xfrm>
            <a:off x="6289113" y="1524001"/>
            <a:ext cx="5288525" cy="423804"/>
          </a:xfrm>
        </p:spPr>
        <p:txBody>
          <a:bodyPr>
            <a:normAutofit lnSpcReduction="10000"/>
          </a:bodyPr>
          <a:lstStyle/>
          <a:p>
            <a:r>
              <a:rPr lang="en-US" dirty="0"/>
              <a:t>Characterize high-level aspects:</a:t>
            </a:r>
          </a:p>
        </p:txBody>
      </p:sp>
      <p:pic>
        <p:nvPicPr>
          <p:cNvPr id="8" name="Picture 7">
            <a:extLst>
              <a:ext uri="{FF2B5EF4-FFF2-40B4-BE49-F238E27FC236}">
                <a16:creationId xmlns:a16="http://schemas.microsoft.com/office/drawing/2014/main" id="{29D9D774-4239-49ED-97AC-B9625110669E}"/>
              </a:ext>
            </a:extLst>
          </p:cNvPr>
          <p:cNvPicPr>
            <a:picLocks noChangeAspect="1"/>
          </p:cNvPicPr>
          <p:nvPr/>
        </p:nvPicPr>
        <p:blipFill>
          <a:blip r:embed="rId2"/>
          <a:stretch>
            <a:fillRect/>
          </a:stretch>
        </p:blipFill>
        <p:spPr>
          <a:xfrm>
            <a:off x="571500" y="2097206"/>
            <a:ext cx="5394784" cy="3550997"/>
          </a:xfrm>
          <a:prstGeom prst="rect">
            <a:avLst/>
          </a:prstGeom>
        </p:spPr>
      </p:pic>
      <p:pic>
        <p:nvPicPr>
          <p:cNvPr id="12" name="Picture 11">
            <a:extLst>
              <a:ext uri="{FF2B5EF4-FFF2-40B4-BE49-F238E27FC236}">
                <a16:creationId xmlns:a16="http://schemas.microsoft.com/office/drawing/2014/main" id="{FFB9DF3F-15BF-43F1-B312-1E95453D6EAC}"/>
              </a:ext>
            </a:extLst>
          </p:cNvPr>
          <p:cNvPicPr>
            <a:picLocks noChangeAspect="1"/>
          </p:cNvPicPr>
          <p:nvPr/>
        </p:nvPicPr>
        <p:blipFill>
          <a:blip r:embed="rId3"/>
          <a:stretch>
            <a:fillRect/>
          </a:stretch>
        </p:blipFill>
        <p:spPr>
          <a:xfrm>
            <a:off x="6289113" y="2058523"/>
            <a:ext cx="5068722" cy="4227976"/>
          </a:xfrm>
          <a:prstGeom prst="rect">
            <a:avLst/>
          </a:prstGeom>
        </p:spPr>
      </p:pic>
    </p:spTree>
    <p:extLst>
      <p:ext uri="{BB962C8B-B14F-4D97-AF65-F5344CB8AC3E}">
        <p14:creationId xmlns:p14="http://schemas.microsoft.com/office/powerpoint/2010/main" val="254923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75B9-BF0F-4A02-AEAB-04C5EADBAF20}"/>
              </a:ext>
            </a:extLst>
          </p:cNvPr>
          <p:cNvSpPr>
            <a:spLocks noGrp="1"/>
          </p:cNvSpPr>
          <p:nvPr>
            <p:ph type="title"/>
          </p:nvPr>
        </p:nvSpPr>
        <p:spPr>
          <a:xfrm>
            <a:off x="571370" y="2140785"/>
            <a:ext cx="8146502" cy="1651681"/>
          </a:xfrm>
        </p:spPr>
        <p:txBody>
          <a:bodyPr/>
          <a:lstStyle/>
          <a:p>
            <a:r>
              <a:rPr lang="en-US"/>
              <a:t>Recommended Workflow</a:t>
            </a:r>
          </a:p>
        </p:txBody>
      </p:sp>
    </p:spTree>
    <p:extLst>
      <p:ext uri="{BB962C8B-B14F-4D97-AF65-F5344CB8AC3E}">
        <p14:creationId xmlns:p14="http://schemas.microsoft.com/office/powerpoint/2010/main" val="180811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4EC2FBE6-B0DC-4AEA-F9D4-34F20AA035E1}"/>
              </a:ext>
            </a:extLst>
          </p:cNvPr>
          <p:cNvPicPr>
            <a:picLocks noChangeAspect="1"/>
          </p:cNvPicPr>
          <p:nvPr/>
        </p:nvPicPr>
        <p:blipFill>
          <a:blip r:embed="rId2"/>
          <a:stretch>
            <a:fillRect/>
          </a:stretch>
        </p:blipFill>
        <p:spPr>
          <a:xfrm>
            <a:off x="224971" y="1406988"/>
            <a:ext cx="9589104" cy="4370593"/>
          </a:xfrm>
          <a:prstGeom prst="rect">
            <a:avLst/>
          </a:prstGeom>
        </p:spPr>
      </p:pic>
      <p:sp>
        <p:nvSpPr>
          <p:cNvPr id="4" name="Title 4">
            <a:extLst>
              <a:ext uri="{FF2B5EF4-FFF2-40B4-BE49-F238E27FC236}">
                <a16:creationId xmlns:a16="http://schemas.microsoft.com/office/drawing/2014/main" id="{866DFBD1-31C3-E9B1-4115-1738D2219E31}"/>
              </a:ext>
            </a:extLst>
          </p:cNvPr>
          <p:cNvSpPr>
            <a:spLocks noGrp="1"/>
          </p:cNvSpPr>
          <p:nvPr>
            <p:ph type="title"/>
          </p:nvPr>
        </p:nvSpPr>
        <p:spPr>
          <a:xfrm>
            <a:off x="571370" y="571500"/>
            <a:ext cx="11010816" cy="952499"/>
          </a:xfrm>
        </p:spPr>
        <p:txBody>
          <a:bodyPr/>
          <a:lstStyle/>
          <a:p>
            <a:r>
              <a:rPr lang="en-GB">
                <a:ln w="0"/>
              </a:rPr>
              <a:t>Using Intel® </a:t>
            </a:r>
            <a:r>
              <a:rPr lang="en-GB" err="1">
                <a:ln w="0"/>
              </a:rPr>
              <a:t>Analyzers</a:t>
            </a:r>
            <a:r>
              <a:rPr lang="en-GB">
                <a:ln w="0"/>
              </a:rPr>
              <a:t> to increase performance</a:t>
            </a:r>
            <a:endParaRPr lang="en-US"/>
          </a:p>
        </p:txBody>
      </p:sp>
      <p:sp>
        <p:nvSpPr>
          <p:cNvPr id="6" name="Speech Bubble: Rectangle 5">
            <a:extLst>
              <a:ext uri="{FF2B5EF4-FFF2-40B4-BE49-F238E27FC236}">
                <a16:creationId xmlns:a16="http://schemas.microsoft.com/office/drawing/2014/main" id="{365DFC85-C662-911B-718D-431D0F5A396D}"/>
              </a:ext>
            </a:extLst>
          </p:cNvPr>
          <p:cNvSpPr/>
          <p:nvPr/>
        </p:nvSpPr>
        <p:spPr>
          <a:xfrm>
            <a:off x="9235440" y="4086392"/>
            <a:ext cx="2806276" cy="847344"/>
          </a:xfrm>
          <a:prstGeom prst="wedgeRectCallout">
            <a:avLst>
              <a:gd name="adj1" fmla="val -156155"/>
              <a:gd name="adj2" fmla="val 619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00000"/>
              </a:lnSpc>
              <a:spcBef>
                <a:spcPts val="0"/>
              </a:spcBef>
            </a:pPr>
            <a:r>
              <a:rPr lang="en-US" sz="1800">
                <a:solidFill>
                  <a:schemeClr val="bg1"/>
                </a:solidFill>
              </a:rPr>
              <a:t>Optimize your kernels</a:t>
            </a:r>
          </a:p>
          <a:p>
            <a:pPr algn="ctr">
              <a:lnSpc>
                <a:spcPct val="100000"/>
              </a:lnSpc>
              <a:spcBef>
                <a:spcPts val="0"/>
              </a:spcBef>
            </a:pPr>
            <a:r>
              <a:rPr lang="en-US" sz="1800">
                <a:solidFill>
                  <a:schemeClr val="bg1"/>
                </a:solidFill>
              </a:rPr>
              <a:t>With Advisor and </a:t>
            </a:r>
            <a:r>
              <a:rPr lang="en-US" sz="1800" err="1">
                <a:solidFill>
                  <a:schemeClr val="bg1"/>
                </a:solidFill>
              </a:rPr>
              <a:t>VTune</a:t>
            </a:r>
            <a:endParaRPr lang="en-US" sz="1800">
              <a:solidFill>
                <a:schemeClr val="bg1"/>
              </a:solidFill>
            </a:endParaRPr>
          </a:p>
        </p:txBody>
      </p:sp>
      <p:sp>
        <p:nvSpPr>
          <p:cNvPr id="7" name="Speech Bubble: Rectangle 6">
            <a:extLst>
              <a:ext uri="{FF2B5EF4-FFF2-40B4-BE49-F238E27FC236}">
                <a16:creationId xmlns:a16="http://schemas.microsoft.com/office/drawing/2014/main" id="{C3B39AB6-B7B8-2634-3E4B-BF9DC3F958AD}"/>
              </a:ext>
            </a:extLst>
          </p:cNvPr>
          <p:cNvSpPr/>
          <p:nvPr/>
        </p:nvSpPr>
        <p:spPr>
          <a:xfrm>
            <a:off x="9037764" y="1358905"/>
            <a:ext cx="3003952" cy="1487425"/>
          </a:xfrm>
          <a:prstGeom prst="wedgeRectCallout">
            <a:avLst>
              <a:gd name="adj1" fmla="val -93977"/>
              <a:gd name="adj2" fmla="val 6551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bg1"/>
                </a:solidFill>
              </a:rPr>
              <a:t>Use Offload Advisor to find kernels to offload</a:t>
            </a:r>
          </a:p>
        </p:txBody>
      </p:sp>
    </p:spTree>
    <p:extLst>
      <p:ext uri="{BB962C8B-B14F-4D97-AF65-F5344CB8AC3E}">
        <p14:creationId xmlns:p14="http://schemas.microsoft.com/office/powerpoint/2010/main" val="8634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460B-6FFE-4D8C-A6FD-02AE1E26645C}"/>
              </a:ext>
            </a:extLst>
          </p:cNvPr>
          <p:cNvSpPr>
            <a:spLocks noGrp="1"/>
          </p:cNvSpPr>
          <p:nvPr>
            <p:ph type="title"/>
          </p:nvPr>
        </p:nvSpPr>
        <p:spPr/>
        <p:txBody>
          <a:bodyPr/>
          <a:lstStyle/>
          <a:p>
            <a:r>
              <a:rPr lang="en-US" dirty="0"/>
              <a:t>Agenda</a:t>
            </a:r>
          </a:p>
        </p:txBody>
      </p:sp>
      <p:grpSp>
        <p:nvGrpSpPr>
          <p:cNvPr id="8" name="Group 7">
            <a:extLst>
              <a:ext uri="{FF2B5EF4-FFF2-40B4-BE49-F238E27FC236}">
                <a16:creationId xmlns:a16="http://schemas.microsoft.com/office/drawing/2014/main" id="{D0900298-EF2B-4688-A2A3-7D111335EDC9}"/>
              </a:ext>
            </a:extLst>
          </p:cNvPr>
          <p:cNvGrpSpPr/>
          <p:nvPr/>
        </p:nvGrpSpPr>
        <p:grpSpPr>
          <a:xfrm>
            <a:off x="1977476" y="1712611"/>
            <a:ext cx="9277306" cy="779662"/>
            <a:chOff x="6333067" y="2968249"/>
            <a:chExt cx="5237458" cy="779662"/>
          </a:xfrm>
        </p:grpSpPr>
        <p:sp>
          <p:nvSpPr>
            <p:cNvPr id="9" name="Rectangle 8">
              <a:extLst>
                <a:ext uri="{FF2B5EF4-FFF2-40B4-BE49-F238E27FC236}">
                  <a16:creationId xmlns:a16="http://schemas.microsoft.com/office/drawing/2014/main" id="{18370403-7099-4F0F-92CD-6CD831DD370C}"/>
                </a:ext>
              </a:extLst>
            </p:cNvPr>
            <p:cNvSpPr/>
            <p:nvPr/>
          </p:nvSpPr>
          <p:spPr>
            <a:xfrm>
              <a:off x="6333067" y="2991556"/>
              <a:ext cx="756355" cy="7563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3600" dirty="0">
                  <a:solidFill>
                    <a:prstClr val="white"/>
                  </a:solidFill>
                </a:rPr>
                <a:t>1</a:t>
              </a:r>
            </a:p>
          </p:txBody>
        </p:sp>
        <p:grpSp>
          <p:nvGrpSpPr>
            <p:cNvPr id="10" name="Group 9">
              <a:extLst>
                <a:ext uri="{FF2B5EF4-FFF2-40B4-BE49-F238E27FC236}">
                  <a16:creationId xmlns:a16="http://schemas.microsoft.com/office/drawing/2014/main" id="{70ADFAF1-85CB-4E31-B1E0-363D3121FB4A}"/>
                </a:ext>
              </a:extLst>
            </p:cNvPr>
            <p:cNvGrpSpPr/>
            <p:nvPr/>
          </p:nvGrpSpPr>
          <p:grpSpPr>
            <a:xfrm>
              <a:off x="7237411" y="2968249"/>
              <a:ext cx="4333114" cy="583414"/>
              <a:chOff x="7237411" y="1873226"/>
              <a:chExt cx="4333114" cy="583414"/>
            </a:xfrm>
          </p:grpSpPr>
          <p:sp>
            <p:nvSpPr>
              <p:cNvPr id="11" name="TextBox 10">
                <a:extLst>
                  <a:ext uri="{FF2B5EF4-FFF2-40B4-BE49-F238E27FC236}">
                    <a16:creationId xmlns:a16="http://schemas.microsoft.com/office/drawing/2014/main" id="{DA19408D-35B9-40CE-A091-9965B1AFF9BE}"/>
                  </a:ext>
                </a:extLst>
              </p:cNvPr>
              <p:cNvSpPr txBox="1"/>
              <p:nvPr/>
            </p:nvSpPr>
            <p:spPr>
              <a:xfrm>
                <a:off x="7237412" y="2197402"/>
                <a:ext cx="2727621" cy="259238"/>
              </a:xfrm>
              <a:prstGeom prst="rect">
                <a:avLst/>
              </a:prstGeom>
              <a:noFill/>
            </p:spPr>
            <p:txBody>
              <a:bodyPr wrap="square" lIns="91440" tIns="45720" rIns="91440" bIns="45720" rtlCol="0" anchor="t">
                <a:spAutoFit/>
              </a:bodyPr>
              <a:lstStyle/>
              <a:p>
                <a:r>
                  <a:rPr lang="en-US" sz="1200" i="1" dirty="0">
                    <a:solidFill>
                      <a:schemeClr val="tx1">
                        <a:lumMod val="75000"/>
                        <a:lumOff val="25000"/>
                      </a:schemeClr>
                    </a:solidFill>
                    <a:cs typeface="Arial"/>
                  </a:rPr>
                  <a:t>GPU Roofline Analysis, GPU Offload Modeling </a:t>
                </a:r>
                <a:endParaRPr lang="en-US" sz="1200" i="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F805B273-8CB0-42B3-A89C-3A2FBAFE23D4}"/>
                  </a:ext>
                </a:extLst>
              </p:cNvPr>
              <p:cNvSpPr txBox="1"/>
              <p:nvPr/>
            </p:nvSpPr>
            <p:spPr>
              <a:xfrm>
                <a:off x="7237411" y="1873226"/>
                <a:ext cx="4333114" cy="426079"/>
              </a:xfrm>
              <a:prstGeom prst="rect">
                <a:avLst/>
              </a:prstGeom>
              <a:noFill/>
            </p:spPr>
            <p:txBody>
              <a:bodyPr wrap="square" lIns="91440" tIns="45720" rIns="91440" bIns="45720" rtlCol="0" anchor="t">
                <a:spAutoFit/>
              </a:bodyPr>
              <a:lstStyle/>
              <a:p>
                <a:r>
                  <a:rPr lang="en-US" dirty="0">
                    <a:solidFill>
                      <a:schemeClr val="tx1">
                        <a:lumMod val="75000"/>
                        <a:lumOff val="25000"/>
                      </a:schemeClr>
                    </a:solidFill>
                    <a:cs typeface="Arial"/>
                  </a:rPr>
                  <a:t>Intel® Advisor Overview</a:t>
                </a:r>
                <a:endParaRPr lang="en-US" dirty="0">
                  <a:solidFill>
                    <a:schemeClr val="tx1">
                      <a:lumMod val="75000"/>
                      <a:lumOff val="25000"/>
                    </a:schemeClr>
                  </a:solidFill>
                  <a:cs typeface="Arial" pitchFamily="34" charset="0"/>
                </a:endParaRPr>
              </a:p>
            </p:txBody>
          </p:sp>
        </p:grpSp>
      </p:grpSp>
      <p:grpSp>
        <p:nvGrpSpPr>
          <p:cNvPr id="13" name="Group 12">
            <a:extLst>
              <a:ext uri="{FF2B5EF4-FFF2-40B4-BE49-F238E27FC236}">
                <a16:creationId xmlns:a16="http://schemas.microsoft.com/office/drawing/2014/main" id="{081024C6-53D0-4E55-88D6-0BBF56AA3A94}"/>
              </a:ext>
            </a:extLst>
          </p:cNvPr>
          <p:cNvGrpSpPr/>
          <p:nvPr/>
        </p:nvGrpSpPr>
        <p:grpSpPr>
          <a:xfrm>
            <a:off x="1977477" y="2715988"/>
            <a:ext cx="8290382" cy="779662"/>
            <a:chOff x="6333067" y="3930392"/>
            <a:chExt cx="4734591" cy="779662"/>
          </a:xfrm>
        </p:grpSpPr>
        <p:sp>
          <p:nvSpPr>
            <p:cNvPr id="14" name="Rectangle 13">
              <a:extLst>
                <a:ext uri="{FF2B5EF4-FFF2-40B4-BE49-F238E27FC236}">
                  <a16:creationId xmlns:a16="http://schemas.microsoft.com/office/drawing/2014/main" id="{D090A89C-52A1-4D4C-9DCE-DECFA6B1B438}"/>
                </a:ext>
              </a:extLst>
            </p:cNvPr>
            <p:cNvSpPr/>
            <p:nvPr/>
          </p:nvSpPr>
          <p:spPr>
            <a:xfrm>
              <a:off x="6333067" y="3953699"/>
              <a:ext cx="756355" cy="7563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2</a:t>
              </a:r>
            </a:p>
          </p:txBody>
        </p:sp>
        <p:grpSp>
          <p:nvGrpSpPr>
            <p:cNvPr id="15" name="Group 14">
              <a:extLst>
                <a:ext uri="{FF2B5EF4-FFF2-40B4-BE49-F238E27FC236}">
                  <a16:creationId xmlns:a16="http://schemas.microsoft.com/office/drawing/2014/main" id="{80D60913-9322-4BB8-8DB2-D1B8EE076A1E}"/>
                </a:ext>
              </a:extLst>
            </p:cNvPr>
            <p:cNvGrpSpPr/>
            <p:nvPr/>
          </p:nvGrpSpPr>
          <p:grpSpPr>
            <a:xfrm>
              <a:off x="7237411" y="3930392"/>
              <a:ext cx="3830247" cy="583414"/>
              <a:chOff x="7237411" y="1873226"/>
              <a:chExt cx="3830247" cy="583414"/>
            </a:xfrm>
          </p:grpSpPr>
          <p:sp>
            <p:nvSpPr>
              <p:cNvPr id="16" name="TextBox 15">
                <a:extLst>
                  <a:ext uri="{FF2B5EF4-FFF2-40B4-BE49-F238E27FC236}">
                    <a16:creationId xmlns:a16="http://schemas.microsoft.com/office/drawing/2014/main" id="{ABD2584E-4F0E-4968-8A46-BE35BF1784C0}"/>
                  </a:ext>
                </a:extLst>
              </p:cNvPr>
              <p:cNvSpPr txBox="1"/>
              <p:nvPr/>
            </p:nvSpPr>
            <p:spPr>
              <a:xfrm>
                <a:off x="7237412" y="2197402"/>
                <a:ext cx="2727621" cy="259238"/>
              </a:xfrm>
              <a:prstGeom prst="rect">
                <a:avLst/>
              </a:prstGeom>
              <a:noFill/>
            </p:spPr>
            <p:txBody>
              <a:bodyPr wrap="square" lIns="91440" tIns="45720" rIns="91440" bIns="45720" rtlCol="0" anchor="t">
                <a:spAutoFit/>
              </a:bodyPr>
              <a:lstStyle/>
              <a:p>
                <a:r>
                  <a:rPr lang="en-US" sz="1200" i="1" dirty="0">
                    <a:solidFill>
                      <a:schemeClr val="tx1">
                        <a:lumMod val="75000"/>
                        <a:lumOff val="25000"/>
                      </a:schemeClr>
                    </a:solidFill>
                    <a:cs typeface="Arial"/>
                  </a:rPr>
                  <a:t>Work Scheduling Balancing, Data Transfer, GPU Occupancy</a:t>
                </a:r>
                <a:endParaRPr lang="en-US" sz="1200" i="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768A455D-18BA-445A-AF63-D3035FE4A6B2}"/>
                  </a:ext>
                </a:extLst>
              </p:cNvPr>
              <p:cNvSpPr txBox="1"/>
              <p:nvPr/>
            </p:nvSpPr>
            <p:spPr>
              <a:xfrm>
                <a:off x="7237411" y="1873226"/>
                <a:ext cx="3830247" cy="426079"/>
              </a:xfrm>
              <a:prstGeom prst="rect">
                <a:avLst/>
              </a:prstGeom>
              <a:noFill/>
            </p:spPr>
            <p:txBody>
              <a:bodyPr wrap="square" lIns="91440" tIns="45720" rIns="91440" bIns="45720" rtlCol="0" anchor="t">
                <a:spAutoFit/>
              </a:bodyPr>
              <a:lstStyle/>
              <a:p>
                <a:r>
                  <a:rPr lang="en-US" dirty="0">
                    <a:solidFill>
                      <a:schemeClr val="tx1">
                        <a:lumMod val="75000"/>
                        <a:lumOff val="25000"/>
                      </a:schemeClr>
                    </a:solidFill>
                    <a:cs typeface="Arial"/>
                  </a:rPr>
                  <a:t>VTune™ Profiler Overview</a:t>
                </a:r>
                <a:endParaRPr lang="en-US" dirty="0">
                  <a:solidFill>
                    <a:schemeClr val="tx1">
                      <a:lumMod val="75000"/>
                      <a:lumOff val="25000"/>
                    </a:schemeClr>
                  </a:solidFill>
                  <a:cs typeface="Arial" pitchFamily="34" charset="0"/>
                </a:endParaRPr>
              </a:p>
            </p:txBody>
          </p:sp>
        </p:grpSp>
      </p:grpSp>
      <p:grpSp>
        <p:nvGrpSpPr>
          <p:cNvPr id="23" name="Group 22">
            <a:extLst>
              <a:ext uri="{FF2B5EF4-FFF2-40B4-BE49-F238E27FC236}">
                <a16:creationId xmlns:a16="http://schemas.microsoft.com/office/drawing/2014/main" id="{4571381E-EDA2-4D40-90B9-0ECC19FA740A}"/>
              </a:ext>
            </a:extLst>
          </p:cNvPr>
          <p:cNvGrpSpPr/>
          <p:nvPr/>
        </p:nvGrpSpPr>
        <p:grpSpPr>
          <a:xfrm>
            <a:off x="1977476" y="3718077"/>
            <a:ext cx="6359659" cy="804257"/>
            <a:chOff x="6333067" y="4907266"/>
            <a:chExt cx="3631966" cy="804257"/>
          </a:xfrm>
        </p:grpSpPr>
        <p:sp>
          <p:nvSpPr>
            <p:cNvPr id="24" name="Rectangle 23">
              <a:extLst>
                <a:ext uri="{FF2B5EF4-FFF2-40B4-BE49-F238E27FC236}">
                  <a16:creationId xmlns:a16="http://schemas.microsoft.com/office/drawing/2014/main" id="{98006300-FDC1-438A-A1F2-F7286EF723C7}"/>
                </a:ext>
              </a:extLst>
            </p:cNvPr>
            <p:cNvSpPr/>
            <p:nvPr/>
          </p:nvSpPr>
          <p:spPr>
            <a:xfrm>
              <a:off x="6333067" y="4955168"/>
              <a:ext cx="756355" cy="7563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3</a:t>
              </a:r>
            </a:p>
          </p:txBody>
        </p:sp>
        <p:grpSp>
          <p:nvGrpSpPr>
            <p:cNvPr id="25" name="Group 24">
              <a:extLst>
                <a:ext uri="{FF2B5EF4-FFF2-40B4-BE49-F238E27FC236}">
                  <a16:creationId xmlns:a16="http://schemas.microsoft.com/office/drawing/2014/main" id="{767843ED-B07D-4E95-8C43-3536643ACA75}"/>
                </a:ext>
              </a:extLst>
            </p:cNvPr>
            <p:cNvGrpSpPr/>
            <p:nvPr/>
          </p:nvGrpSpPr>
          <p:grpSpPr>
            <a:xfrm>
              <a:off x="7237412" y="4907266"/>
              <a:ext cx="2727621" cy="607303"/>
              <a:chOff x="7237412" y="1848631"/>
              <a:chExt cx="2727621" cy="607303"/>
            </a:xfrm>
          </p:grpSpPr>
          <p:sp>
            <p:nvSpPr>
              <p:cNvPr id="26" name="TextBox 25">
                <a:extLst>
                  <a:ext uri="{FF2B5EF4-FFF2-40B4-BE49-F238E27FC236}">
                    <a16:creationId xmlns:a16="http://schemas.microsoft.com/office/drawing/2014/main" id="{5885CAFF-27FE-4F17-9A8B-1A20A86726EA}"/>
                  </a:ext>
                </a:extLst>
              </p:cNvPr>
              <p:cNvSpPr txBox="1"/>
              <p:nvPr/>
            </p:nvSpPr>
            <p:spPr>
              <a:xfrm>
                <a:off x="7237412" y="2197402"/>
                <a:ext cx="2727621" cy="258532"/>
              </a:xfrm>
              <a:prstGeom prst="rect">
                <a:avLst/>
              </a:prstGeom>
              <a:noFill/>
            </p:spPr>
            <p:txBody>
              <a:bodyPr wrap="square" lIns="91440" tIns="45720" rIns="91440" bIns="45720" rtlCol="0" anchor="t">
                <a:spAutoFit/>
              </a:bodyPr>
              <a:lstStyle/>
              <a:p>
                <a:r>
                  <a:rPr lang="en-US" sz="1200" i="1" dirty="0">
                    <a:solidFill>
                      <a:schemeClr val="tx1">
                        <a:lumMod val="75000"/>
                        <a:lumOff val="25000"/>
                      </a:schemeClr>
                    </a:solidFill>
                    <a:cs typeface="Arial" pitchFamily="34" charset="0"/>
                  </a:rPr>
                  <a:t>Run your own Advisor and VTune Analysis</a:t>
                </a:r>
              </a:p>
            </p:txBody>
          </p:sp>
          <p:sp>
            <p:nvSpPr>
              <p:cNvPr id="27" name="TextBox 26">
                <a:extLst>
                  <a:ext uri="{FF2B5EF4-FFF2-40B4-BE49-F238E27FC236}">
                    <a16:creationId xmlns:a16="http://schemas.microsoft.com/office/drawing/2014/main" id="{D4D55BDC-B200-4FAD-A5E5-0E6580E3E39A}"/>
                  </a:ext>
                </a:extLst>
              </p:cNvPr>
              <p:cNvSpPr txBox="1"/>
              <p:nvPr/>
            </p:nvSpPr>
            <p:spPr>
              <a:xfrm>
                <a:off x="7237412" y="1848631"/>
                <a:ext cx="2727621" cy="426079"/>
              </a:xfrm>
              <a:prstGeom prst="rect">
                <a:avLst/>
              </a:prstGeom>
              <a:noFill/>
            </p:spPr>
            <p:txBody>
              <a:bodyPr wrap="square" lIns="91440" tIns="45720" rIns="91440" bIns="45720" rtlCol="0" anchor="t">
                <a:spAutoFit/>
              </a:bodyPr>
              <a:lstStyle/>
              <a:p>
                <a:r>
                  <a:rPr lang="en-US" dirty="0">
                    <a:solidFill>
                      <a:schemeClr val="tx1">
                        <a:lumMod val="75000"/>
                        <a:lumOff val="25000"/>
                      </a:schemeClr>
                    </a:solidFill>
                    <a:cs typeface="Arial"/>
                  </a:rPr>
                  <a:t>Lab</a:t>
                </a:r>
              </a:p>
            </p:txBody>
          </p:sp>
        </p:grpSp>
      </p:grpSp>
    </p:spTree>
    <p:extLst>
      <p:ext uri="{BB962C8B-B14F-4D97-AF65-F5344CB8AC3E}">
        <p14:creationId xmlns:p14="http://schemas.microsoft.com/office/powerpoint/2010/main" val="8670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75B9-BF0F-4A02-AEAB-04C5EADBAF20}"/>
              </a:ext>
            </a:extLst>
          </p:cNvPr>
          <p:cNvSpPr>
            <a:spLocks noGrp="1"/>
          </p:cNvSpPr>
          <p:nvPr>
            <p:ph type="title"/>
          </p:nvPr>
        </p:nvSpPr>
        <p:spPr>
          <a:xfrm>
            <a:off x="571370" y="2140785"/>
            <a:ext cx="11010816" cy="1651681"/>
          </a:xfrm>
        </p:spPr>
        <p:txBody>
          <a:bodyPr anchor="b">
            <a:normAutofit/>
          </a:bodyPr>
          <a:lstStyle/>
          <a:p>
            <a:r>
              <a:rPr lang="en-US"/>
              <a:t>Intel® Advisor</a:t>
            </a:r>
          </a:p>
        </p:txBody>
      </p:sp>
    </p:spTree>
    <p:extLst>
      <p:ext uri="{BB962C8B-B14F-4D97-AF65-F5344CB8AC3E}">
        <p14:creationId xmlns:p14="http://schemas.microsoft.com/office/powerpoint/2010/main" val="22026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7" dirty="0"/>
              <a:t>Intel® Advisor</a:t>
            </a:r>
            <a:endParaRPr lang="en-US" sz="2400" dirty="0"/>
          </a:p>
        </p:txBody>
      </p:sp>
      <p:pic>
        <p:nvPicPr>
          <p:cNvPr id="10" name="Picture 9">
            <a:extLst>
              <a:ext uri="{FF2B5EF4-FFF2-40B4-BE49-F238E27FC236}">
                <a16:creationId xmlns:a16="http://schemas.microsoft.com/office/drawing/2014/main" id="{36AF8E93-B062-B784-14CF-64F29D25F0F9}"/>
              </a:ext>
            </a:extLst>
          </p:cNvPr>
          <p:cNvPicPr>
            <a:picLocks noChangeAspect="1"/>
          </p:cNvPicPr>
          <p:nvPr/>
        </p:nvPicPr>
        <p:blipFill>
          <a:blip r:embed="rId4"/>
          <a:stretch>
            <a:fillRect/>
          </a:stretch>
        </p:blipFill>
        <p:spPr>
          <a:xfrm>
            <a:off x="2545621" y="1779176"/>
            <a:ext cx="9036780" cy="3631311"/>
          </a:xfrm>
          <a:prstGeom prst="rect">
            <a:avLst/>
          </a:prstGeom>
        </p:spPr>
      </p:pic>
      <p:pic>
        <p:nvPicPr>
          <p:cNvPr id="11" name="Picture 10">
            <a:extLst>
              <a:ext uri="{FF2B5EF4-FFF2-40B4-BE49-F238E27FC236}">
                <a16:creationId xmlns:a16="http://schemas.microsoft.com/office/drawing/2014/main" id="{831CBD27-7C27-2735-0BD7-00231C111D33}"/>
              </a:ext>
            </a:extLst>
          </p:cNvPr>
          <p:cNvPicPr>
            <a:picLocks noChangeAspect="1"/>
          </p:cNvPicPr>
          <p:nvPr/>
        </p:nvPicPr>
        <p:blipFill rotWithShape="1">
          <a:blip r:embed="rId4"/>
          <a:srcRect l="-310" r="75496"/>
          <a:stretch/>
        </p:blipFill>
        <p:spPr>
          <a:xfrm>
            <a:off x="297177" y="1779176"/>
            <a:ext cx="2248444" cy="3631311"/>
          </a:xfrm>
          <a:prstGeom prst="rect">
            <a:avLst/>
          </a:prstGeom>
        </p:spPr>
      </p:pic>
      <p:pic>
        <p:nvPicPr>
          <p:cNvPr id="15" name="Picture 14">
            <a:extLst>
              <a:ext uri="{FF2B5EF4-FFF2-40B4-BE49-F238E27FC236}">
                <a16:creationId xmlns:a16="http://schemas.microsoft.com/office/drawing/2014/main" id="{F0D26C70-CF90-E778-86AC-1223968ECF0F}"/>
              </a:ext>
            </a:extLst>
          </p:cNvPr>
          <p:cNvPicPr>
            <a:picLocks noChangeAspect="1"/>
          </p:cNvPicPr>
          <p:nvPr/>
        </p:nvPicPr>
        <p:blipFill>
          <a:blip r:embed="rId5"/>
          <a:stretch>
            <a:fillRect/>
          </a:stretch>
        </p:blipFill>
        <p:spPr>
          <a:xfrm>
            <a:off x="538514" y="2195343"/>
            <a:ext cx="1930091" cy="1083820"/>
          </a:xfrm>
          <a:prstGeom prst="rect">
            <a:avLst/>
          </a:prstGeom>
        </p:spPr>
      </p:pic>
      <p:sp>
        <p:nvSpPr>
          <p:cNvPr id="16" name="Rectangle 15">
            <a:extLst>
              <a:ext uri="{FF2B5EF4-FFF2-40B4-BE49-F238E27FC236}">
                <a16:creationId xmlns:a16="http://schemas.microsoft.com/office/drawing/2014/main" id="{9B779325-8364-D118-341F-497BCDC24935}"/>
              </a:ext>
            </a:extLst>
          </p:cNvPr>
          <p:cNvSpPr/>
          <p:nvPr/>
        </p:nvSpPr>
        <p:spPr>
          <a:xfrm>
            <a:off x="683581" y="3594831"/>
            <a:ext cx="1677879" cy="119023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36F24E7D-E213-88C4-73FE-BC6DEB463594}"/>
              </a:ext>
            </a:extLst>
          </p:cNvPr>
          <p:cNvSpPr/>
          <p:nvPr/>
        </p:nvSpPr>
        <p:spPr>
          <a:xfrm>
            <a:off x="2855009" y="3667125"/>
            <a:ext cx="1754895" cy="10191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8" name="TextBox 17">
            <a:extLst>
              <a:ext uri="{FF2B5EF4-FFF2-40B4-BE49-F238E27FC236}">
                <a16:creationId xmlns:a16="http://schemas.microsoft.com/office/drawing/2014/main" id="{60935E0C-98C9-520B-729D-76F2CB6BC841}"/>
              </a:ext>
            </a:extLst>
          </p:cNvPr>
          <p:cNvSpPr txBox="1"/>
          <p:nvPr/>
        </p:nvSpPr>
        <p:spPr>
          <a:xfrm>
            <a:off x="716656" y="3784161"/>
            <a:ext cx="1638300" cy="215444"/>
          </a:xfrm>
          <a:prstGeom prst="rect">
            <a:avLst/>
          </a:prstGeom>
          <a:noFill/>
        </p:spPr>
        <p:txBody>
          <a:bodyPr vert="horz" wrap="square" lIns="0" tIns="0" rIns="0" bIns="0" rtlCol="0">
            <a:spAutoFit/>
          </a:bodyPr>
          <a:lstStyle/>
          <a:p>
            <a:pPr algn="ctr"/>
            <a:r>
              <a:rPr lang="en-US" sz="1400" b="1" dirty="0">
                <a:solidFill>
                  <a:srgbClr val="0070C0"/>
                </a:solidFill>
                <a:latin typeface="intel-clear"/>
              </a:rPr>
              <a:t>Offload Advisor</a:t>
            </a:r>
          </a:p>
        </p:txBody>
      </p:sp>
      <p:sp>
        <p:nvSpPr>
          <p:cNvPr id="19" name="TextBox 18">
            <a:extLst>
              <a:ext uri="{FF2B5EF4-FFF2-40B4-BE49-F238E27FC236}">
                <a16:creationId xmlns:a16="http://schemas.microsoft.com/office/drawing/2014/main" id="{CAB3051B-1C57-D27C-CDE6-517BE15572C0}"/>
              </a:ext>
            </a:extLst>
          </p:cNvPr>
          <p:cNvSpPr txBox="1"/>
          <p:nvPr/>
        </p:nvSpPr>
        <p:spPr>
          <a:xfrm>
            <a:off x="512551" y="4207551"/>
            <a:ext cx="1982016" cy="507831"/>
          </a:xfrm>
          <a:prstGeom prst="rect">
            <a:avLst/>
          </a:prstGeom>
          <a:noFill/>
        </p:spPr>
        <p:txBody>
          <a:bodyPr vert="horz" wrap="square" lIns="0" tIns="0" rIns="0" bIns="0" rtlCol="0">
            <a:spAutoFit/>
          </a:bodyPr>
          <a:lstStyle/>
          <a:p>
            <a:pPr algn="ctr"/>
            <a:r>
              <a:rPr lang="en-US" sz="1100" dirty="0">
                <a:solidFill>
                  <a:schemeClr val="bg2">
                    <a:lumMod val="50000"/>
                  </a:schemeClr>
                </a:solidFill>
              </a:rPr>
              <a:t>Design your code for efficient GPU offload, even before you have the hardware</a:t>
            </a:r>
          </a:p>
        </p:txBody>
      </p:sp>
      <p:sp>
        <p:nvSpPr>
          <p:cNvPr id="20" name="TextBox 19">
            <a:extLst>
              <a:ext uri="{FF2B5EF4-FFF2-40B4-BE49-F238E27FC236}">
                <a16:creationId xmlns:a16="http://schemas.microsoft.com/office/drawing/2014/main" id="{3338E360-5739-212B-FEAB-F317518D56E2}"/>
              </a:ext>
            </a:extLst>
          </p:cNvPr>
          <p:cNvSpPr txBox="1"/>
          <p:nvPr/>
        </p:nvSpPr>
        <p:spPr>
          <a:xfrm>
            <a:off x="2913305" y="3736932"/>
            <a:ext cx="1638300" cy="430887"/>
          </a:xfrm>
          <a:prstGeom prst="rect">
            <a:avLst/>
          </a:prstGeom>
          <a:noFill/>
        </p:spPr>
        <p:txBody>
          <a:bodyPr vert="horz" wrap="square" lIns="0" tIns="0" rIns="0" bIns="0" rtlCol="0">
            <a:spAutoFit/>
          </a:bodyPr>
          <a:lstStyle/>
          <a:p>
            <a:pPr algn="ctr"/>
            <a:r>
              <a:rPr lang="en-US" sz="1400" b="1" dirty="0">
                <a:solidFill>
                  <a:srgbClr val="0070C0"/>
                </a:solidFill>
                <a:latin typeface="intel-clear"/>
              </a:rPr>
              <a:t>Automated     Roofline Analysis</a:t>
            </a:r>
          </a:p>
        </p:txBody>
      </p:sp>
      <p:sp>
        <p:nvSpPr>
          <p:cNvPr id="21" name="TextBox 20">
            <a:extLst>
              <a:ext uri="{FF2B5EF4-FFF2-40B4-BE49-F238E27FC236}">
                <a16:creationId xmlns:a16="http://schemas.microsoft.com/office/drawing/2014/main" id="{15DB382C-A8E1-2154-E0B4-13134815AE99}"/>
              </a:ext>
            </a:extLst>
          </p:cNvPr>
          <p:cNvSpPr txBox="1"/>
          <p:nvPr/>
        </p:nvSpPr>
        <p:spPr>
          <a:xfrm>
            <a:off x="2813293" y="4207551"/>
            <a:ext cx="1838325" cy="677108"/>
          </a:xfrm>
          <a:prstGeom prst="rect">
            <a:avLst/>
          </a:prstGeom>
          <a:noFill/>
        </p:spPr>
        <p:txBody>
          <a:bodyPr vert="horz" wrap="square" lIns="0" tIns="0" rIns="0" bIns="0" rtlCol="0">
            <a:spAutoFit/>
          </a:bodyPr>
          <a:lstStyle/>
          <a:p>
            <a:pPr algn="ctr"/>
            <a:r>
              <a:rPr lang="en-US" sz="1100" dirty="0">
                <a:solidFill>
                  <a:schemeClr val="bg2">
                    <a:lumMod val="50000"/>
                  </a:schemeClr>
                </a:solidFill>
              </a:rPr>
              <a:t>See performance headroom against hardware limitations. Get insights for an effective optimization roadmap.</a:t>
            </a:r>
          </a:p>
        </p:txBody>
      </p:sp>
      <p:sp>
        <p:nvSpPr>
          <p:cNvPr id="22" name="Rectangle 21">
            <a:extLst>
              <a:ext uri="{FF2B5EF4-FFF2-40B4-BE49-F238E27FC236}">
                <a16:creationId xmlns:a16="http://schemas.microsoft.com/office/drawing/2014/main" id="{6882C57D-AA2D-88DA-70A0-1DF7B4D6161C}"/>
              </a:ext>
            </a:extLst>
          </p:cNvPr>
          <p:cNvSpPr/>
          <p:nvPr/>
        </p:nvSpPr>
        <p:spPr>
          <a:xfrm>
            <a:off x="5103453" y="4247650"/>
            <a:ext cx="1754895" cy="8772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3" name="TextBox 22">
            <a:extLst>
              <a:ext uri="{FF2B5EF4-FFF2-40B4-BE49-F238E27FC236}">
                <a16:creationId xmlns:a16="http://schemas.microsoft.com/office/drawing/2014/main" id="{675A6DCA-DD3E-A9E8-C0C7-12AAF290042E}"/>
              </a:ext>
            </a:extLst>
          </p:cNvPr>
          <p:cNvSpPr txBox="1"/>
          <p:nvPr/>
        </p:nvSpPr>
        <p:spPr>
          <a:xfrm>
            <a:off x="5059614" y="4376828"/>
            <a:ext cx="1838325" cy="457689"/>
          </a:xfrm>
          <a:prstGeom prst="rect">
            <a:avLst/>
          </a:prstGeom>
          <a:noFill/>
        </p:spPr>
        <p:txBody>
          <a:bodyPr vert="horz" wrap="square" lIns="0" tIns="0" rIns="0" bIns="0" rtlCol="0">
            <a:spAutoFit/>
          </a:bodyPr>
          <a:lstStyle/>
          <a:p>
            <a:pPr algn="ctr"/>
            <a:r>
              <a:rPr lang="en-US" sz="1100" dirty="0">
                <a:solidFill>
                  <a:schemeClr val="bg2">
                    <a:lumMod val="50000"/>
                  </a:schemeClr>
                </a:solidFill>
              </a:rPr>
              <a:t>Enable more vector parallelism and improve its efficiency</a:t>
            </a:r>
          </a:p>
        </p:txBody>
      </p:sp>
      <p:sp>
        <p:nvSpPr>
          <p:cNvPr id="25" name="Rectangle 24">
            <a:extLst>
              <a:ext uri="{FF2B5EF4-FFF2-40B4-BE49-F238E27FC236}">
                <a16:creationId xmlns:a16="http://schemas.microsoft.com/office/drawing/2014/main" id="{8BD6BAD6-923B-2D20-7766-0ED7991FA68B}"/>
              </a:ext>
            </a:extLst>
          </p:cNvPr>
          <p:cNvSpPr/>
          <p:nvPr/>
        </p:nvSpPr>
        <p:spPr>
          <a:xfrm>
            <a:off x="7260419" y="4022816"/>
            <a:ext cx="1754895" cy="8772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6" name="TextBox 25">
            <a:extLst>
              <a:ext uri="{FF2B5EF4-FFF2-40B4-BE49-F238E27FC236}">
                <a16:creationId xmlns:a16="http://schemas.microsoft.com/office/drawing/2014/main" id="{AC467D8C-6A95-D6E7-4233-792E1B7FB5CA}"/>
              </a:ext>
            </a:extLst>
          </p:cNvPr>
          <p:cNvSpPr txBox="1"/>
          <p:nvPr/>
        </p:nvSpPr>
        <p:spPr>
          <a:xfrm>
            <a:off x="7260419" y="4267118"/>
            <a:ext cx="1838325" cy="305340"/>
          </a:xfrm>
          <a:prstGeom prst="rect">
            <a:avLst/>
          </a:prstGeom>
          <a:noFill/>
        </p:spPr>
        <p:txBody>
          <a:bodyPr vert="horz" wrap="square" lIns="0" tIns="0" rIns="0" bIns="0" rtlCol="0">
            <a:spAutoFit/>
          </a:bodyPr>
          <a:lstStyle/>
          <a:p>
            <a:pPr algn="ctr"/>
            <a:r>
              <a:rPr lang="en-US" sz="1100" dirty="0">
                <a:solidFill>
                  <a:schemeClr val="bg2">
                    <a:lumMod val="50000"/>
                  </a:schemeClr>
                </a:solidFill>
              </a:rPr>
              <a:t>Model, tune and test multiple threading designs</a:t>
            </a:r>
          </a:p>
        </p:txBody>
      </p:sp>
      <p:sp>
        <p:nvSpPr>
          <p:cNvPr id="27" name="Rectangle 26">
            <a:extLst>
              <a:ext uri="{FF2B5EF4-FFF2-40B4-BE49-F238E27FC236}">
                <a16:creationId xmlns:a16="http://schemas.microsoft.com/office/drawing/2014/main" id="{022C8C21-3E28-C53B-6EB7-A302BB9C64A2}"/>
              </a:ext>
            </a:extLst>
          </p:cNvPr>
          <p:cNvSpPr/>
          <p:nvPr/>
        </p:nvSpPr>
        <p:spPr>
          <a:xfrm>
            <a:off x="9508863" y="4258100"/>
            <a:ext cx="1754895" cy="8772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8" name="TextBox 27">
            <a:extLst>
              <a:ext uri="{FF2B5EF4-FFF2-40B4-BE49-F238E27FC236}">
                <a16:creationId xmlns:a16="http://schemas.microsoft.com/office/drawing/2014/main" id="{44C4BE87-5510-BA49-3D9F-CDE76E8D8877}"/>
              </a:ext>
            </a:extLst>
          </p:cNvPr>
          <p:cNvSpPr txBox="1"/>
          <p:nvPr/>
        </p:nvSpPr>
        <p:spPr>
          <a:xfrm>
            <a:off x="9508863" y="4281805"/>
            <a:ext cx="1838325" cy="457689"/>
          </a:xfrm>
          <a:prstGeom prst="rect">
            <a:avLst/>
          </a:prstGeom>
          <a:noFill/>
        </p:spPr>
        <p:txBody>
          <a:bodyPr vert="horz" wrap="square" lIns="0" tIns="0" rIns="0" bIns="0" rtlCol="0">
            <a:spAutoFit/>
          </a:bodyPr>
          <a:lstStyle/>
          <a:p>
            <a:pPr algn="ctr"/>
            <a:r>
              <a:rPr lang="en-US" sz="1100" dirty="0">
                <a:solidFill>
                  <a:schemeClr val="bg2">
                    <a:lumMod val="50000"/>
                  </a:schemeClr>
                </a:solidFill>
              </a:rPr>
              <a:t>Create and analyze data flow and dependency computation graphs</a:t>
            </a:r>
          </a:p>
        </p:txBody>
      </p:sp>
      <p:sp>
        <p:nvSpPr>
          <p:cNvPr id="29" name="Rectangle 28">
            <a:extLst>
              <a:ext uri="{FF2B5EF4-FFF2-40B4-BE49-F238E27FC236}">
                <a16:creationId xmlns:a16="http://schemas.microsoft.com/office/drawing/2014/main" id="{504D1B3C-567C-7CFD-4BD0-40B1C47EB711}"/>
              </a:ext>
            </a:extLst>
          </p:cNvPr>
          <p:cNvSpPr/>
          <p:nvPr/>
        </p:nvSpPr>
        <p:spPr>
          <a:xfrm>
            <a:off x="5605908" y="5721463"/>
            <a:ext cx="5657850" cy="4643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9A518BF3-CD3F-9925-1C3E-EC7C3B182847}"/>
              </a:ext>
            </a:extLst>
          </p:cNvPr>
          <p:cNvSpPr txBox="1"/>
          <p:nvPr/>
        </p:nvSpPr>
        <p:spPr>
          <a:xfrm>
            <a:off x="5696984" y="5738949"/>
            <a:ext cx="5481050" cy="369332"/>
          </a:xfrm>
          <a:prstGeom prst="rect">
            <a:avLst/>
          </a:prstGeom>
          <a:noFill/>
        </p:spPr>
        <p:txBody>
          <a:bodyPr vert="horz" wrap="square" lIns="0" tIns="0" rIns="0" bIns="0" rtlCol="0">
            <a:spAutoFit/>
          </a:bodyPr>
          <a:lstStyle/>
          <a:p>
            <a:r>
              <a:rPr lang="en-US" sz="2400" dirty="0">
                <a:solidFill>
                  <a:schemeClr val="bg1"/>
                </a:solidFill>
              </a:rPr>
              <a:t>Learn More: software.intel.com/advisor</a:t>
            </a:r>
          </a:p>
        </p:txBody>
      </p:sp>
    </p:spTree>
    <p:custDataLst>
      <p:tags r:id="rId1"/>
    </p:custDataLst>
    <p:extLst>
      <p:ext uri="{BB962C8B-B14F-4D97-AF65-F5344CB8AC3E}">
        <p14:creationId xmlns:p14="http://schemas.microsoft.com/office/powerpoint/2010/main" val="201449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2E60A0-1A76-2D54-01C4-27493B6DA82F}"/>
              </a:ext>
            </a:extLst>
          </p:cNvPr>
          <p:cNvSpPr/>
          <p:nvPr/>
        </p:nvSpPr>
        <p:spPr>
          <a:xfrm>
            <a:off x="1500359" y="694958"/>
            <a:ext cx="3912027" cy="2621230"/>
          </a:xfrm>
          <a:prstGeom prst="rect">
            <a:avLst/>
          </a:prstGeom>
        </p:spPr>
        <p:txBody>
          <a:bodyPr wrap="square">
            <a:spAutoFit/>
          </a:bodyPr>
          <a:lstStyle/>
          <a:p>
            <a:r>
              <a:rPr lang="en-US" sz="2000" spc="-150">
                <a:solidFill>
                  <a:schemeClr val="tx2"/>
                </a:solidFill>
                <a:latin typeface="Open Sans" panose="020B0606030504020204" pitchFamily="34" charset="0"/>
                <a:ea typeface="Open Sans" panose="020B0606030504020204" pitchFamily="34" charset="0"/>
                <a:cs typeface="Open Sans" panose="020B0606030504020204" pitchFamily="34" charset="0"/>
              </a:rPr>
              <a:t>Focus optimization effort where it makes the most difference</a:t>
            </a:r>
          </a:p>
          <a:p>
            <a:pPr marL="800100" lvl="1" indent="-342900">
              <a:buFont typeface="Arial" panose="020B0604020202020204" pitchFamily="34" charset="0"/>
              <a:buChar char="•"/>
            </a:pPr>
            <a:r>
              <a:rPr lang="en-US" sz="2000" spc="-150">
                <a:solidFill>
                  <a:schemeClr val="tx2"/>
                </a:solidFill>
                <a:latin typeface="Open Sans" panose="020B0606030504020204" pitchFamily="34" charset="0"/>
                <a:ea typeface="Open Sans" panose="020B0606030504020204" pitchFamily="34" charset="0"/>
                <a:cs typeface="Open Sans" panose="020B0606030504020204" pitchFamily="34" charset="0"/>
              </a:rPr>
              <a:t>Large, red loops have the most impact</a:t>
            </a:r>
          </a:p>
          <a:p>
            <a:pPr marL="800100" lvl="1" indent="-342900">
              <a:buFont typeface="Arial" panose="020B0604020202020204" pitchFamily="34" charset="0"/>
              <a:buChar char="•"/>
            </a:pPr>
            <a:r>
              <a:rPr lang="en-US" sz="2000" spc="-150">
                <a:solidFill>
                  <a:schemeClr val="tx2"/>
                </a:solidFill>
                <a:latin typeface="Open Sans" panose="020B0606030504020204" pitchFamily="34" charset="0"/>
                <a:ea typeface="Open Sans" panose="020B0606030504020204" pitchFamily="34" charset="0"/>
                <a:cs typeface="Open Sans" panose="020B0606030504020204" pitchFamily="34" charset="0"/>
              </a:rPr>
              <a:t>Loops far from the upper roofs have more room to improve </a:t>
            </a:r>
          </a:p>
        </p:txBody>
      </p:sp>
      <p:grpSp>
        <p:nvGrpSpPr>
          <p:cNvPr id="6" name="Group 5">
            <a:extLst>
              <a:ext uri="{FF2B5EF4-FFF2-40B4-BE49-F238E27FC236}">
                <a16:creationId xmlns:a16="http://schemas.microsoft.com/office/drawing/2014/main" id="{876206BD-E076-0EEF-E417-079BF4B9B2A3}"/>
              </a:ext>
            </a:extLst>
          </p:cNvPr>
          <p:cNvGrpSpPr/>
          <p:nvPr/>
        </p:nvGrpSpPr>
        <p:grpSpPr>
          <a:xfrm>
            <a:off x="708886" y="694958"/>
            <a:ext cx="731520" cy="731520"/>
            <a:chOff x="3033346" y="2493657"/>
            <a:chExt cx="731520" cy="731520"/>
          </a:xfrm>
          <a:effectLst/>
        </p:grpSpPr>
        <p:sp>
          <p:nvSpPr>
            <p:cNvPr id="9" name="Oval 8">
              <a:extLst>
                <a:ext uri="{FF2B5EF4-FFF2-40B4-BE49-F238E27FC236}">
                  <a16:creationId xmlns:a16="http://schemas.microsoft.com/office/drawing/2014/main" id="{0541B8BE-39F4-975C-25AC-C9DDA486486C}"/>
                </a:ext>
              </a:extLst>
            </p:cNvPr>
            <p:cNvSpPr/>
            <p:nvPr/>
          </p:nvSpPr>
          <p:spPr>
            <a:xfrm>
              <a:off x="3033346" y="2493657"/>
              <a:ext cx="731520" cy="731520"/>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10" name="Freeform 6">
              <a:extLst>
                <a:ext uri="{FF2B5EF4-FFF2-40B4-BE49-F238E27FC236}">
                  <a16:creationId xmlns:a16="http://schemas.microsoft.com/office/drawing/2014/main" id="{94090E3B-6DC6-64ED-2F9E-83AD6B1A42A6}"/>
                </a:ext>
              </a:extLst>
            </p:cNvPr>
            <p:cNvSpPr>
              <a:spLocks/>
            </p:cNvSpPr>
            <p:nvPr/>
          </p:nvSpPr>
          <p:spPr bwMode="auto">
            <a:xfrm>
              <a:off x="3201993" y="2670272"/>
              <a:ext cx="394226" cy="378290"/>
            </a:xfrm>
            <a:custGeom>
              <a:avLst/>
              <a:gdLst>
                <a:gd name="T0" fmla="*/ 2044 w 3492"/>
                <a:gd name="T1" fmla="*/ 1 h 3016"/>
                <a:gd name="T2" fmla="*/ 2127 w 3492"/>
                <a:gd name="T3" fmla="*/ 18 h 3016"/>
                <a:gd name="T4" fmla="*/ 2205 w 3492"/>
                <a:gd name="T5" fmla="*/ 55 h 3016"/>
                <a:gd name="T6" fmla="*/ 2277 w 3492"/>
                <a:gd name="T7" fmla="*/ 111 h 3016"/>
                <a:gd name="T8" fmla="*/ 3376 w 3492"/>
                <a:gd name="T9" fmla="*/ 1233 h 3016"/>
                <a:gd name="T10" fmla="*/ 3384 w 3492"/>
                <a:gd name="T11" fmla="*/ 1244 h 3016"/>
                <a:gd name="T12" fmla="*/ 3395 w 3492"/>
                <a:gd name="T13" fmla="*/ 1253 h 3016"/>
                <a:gd name="T14" fmla="*/ 3448 w 3492"/>
                <a:gd name="T15" fmla="*/ 1323 h 3016"/>
                <a:gd name="T16" fmla="*/ 3480 w 3492"/>
                <a:gd name="T17" fmla="*/ 1402 h 3016"/>
                <a:gd name="T18" fmla="*/ 3492 w 3492"/>
                <a:gd name="T19" fmla="*/ 1487 h 3016"/>
                <a:gd name="T20" fmla="*/ 3484 w 3492"/>
                <a:gd name="T21" fmla="*/ 1572 h 3016"/>
                <a:gd name="T22" fmla="*/ 3456 w 3492"/>
                <a:gd name="T23" fmla="*/ 1656 h 3016"/>
                <a:gd name="T24" fmla="*/ 3409 w 3492"/>
                <a:gd name="T25" fmla="*/ 1734 h 3016"/>
                <a:gd name="T26" fmla="*/ 2269 w 3492"/>
                <a:gd name="T27" fmla="*/ 2900 h 3016"/>
                <a:gd name="T28" fmla="*/ 2198 w 3492"/>
                <a:gd name="T29" fmla="*/ 2959 h 3016"/>
                <a:gd name="T30" fmla="*/ 2118 w 3492"/>
                <a:gd name="T31" fmla="*/ 2997 h 3016"/>
                <a:gd name="T32" fmla="*/ 2034 w 3492"/>
                <a:gd name="T33" fmla="*/ 3014 h 3016"/>
                <a:gd name="T34" fmla="*/ 1951 w 3492"/>
                <a:gd name="T35" fmla="*/ 3012 h 3016"/>
                <a:gd name="T36" fmla="*/ 1870 w 3492"/>
                <a:gd name="T37" fmla="*/ 2989 h 3016"/>
                <a:gd name="T38" fmla="*/ 1797 w 3492"/>
                <a:gd name="T39" fmla="*/ 2947 h 3016"/>
                <a:gd name="T40" fmla="*/ 1735 w 3492"/>
                <a:gd name="T41" fmla="*/ 2884 h 3016"/>
                <a:gd name="T42" fmla="*/ 1694 w 3492"/>
                <a:gd name="T43" fmla="*/ 2809 h 3016"/>
                <a:gd name="T44" fmla="*/ 1671 w 3492"/>
                <a:gd name="T45" fmla="*/ 2727 h 3016"/>
                <a:gd name="T46" fmla="*/ 1668 w 3492"/>
                <a:gd name="T47" fmla="*/ 2641 h 3016"/>
                <a:gd name="T48" fmla="*/ 1686 w 3492"/>
                <a:gd name="T49" fmla="*/ 2556 h 3016"/>
                <a:gd name="T50" fmla="*/ 1723 w 3492"/>
                <a:gd name="T51" fmla="*/ 2476 h 3016"/>
                <a:gd name="T52" fmla="*/ 1780 w 3492"/>
                <a:gd name="T53" fmla="*/ 2402 h 3016"/>
                <a:gd name="T54" fmla="*/ 346 w 3492"/>
                <a:gd name="T55" fmla="*/ 1860 h 3016"/>
                <a:gd name="T56" fmla="*/ 254 w 3492"/>
                <a:gd name="T57" fmla="*/ 1847 h 3016"/>
                <a:gd name="T58" fmla="*/ 171 w 3492"/>
                <a:gd name="T59" fmla="*/ 1812 h 3016"/>
                <a:gd name="T60" fmla="*/ 101 w 3492"/>
                <a:gd name="T61" fmla="*/ 1757 h 3016"/>
                <a:gd name="T62" fmla="*/ 47 w 3492"/>
                <a:gd name="T63" fmla="*/ 1686 h 3016"/>
                <a:gd name="T64" fmla="*/ 13 w 3492"/>
                <a:gd name="T65" fmla="*/ 1602 h 3016"/>
                <a:gd name="T66" fmla="*/ 0 w 3492"/>
                <a:gd name="T67" fmla="*/ 1509 h 3016"/>
                <a:gd name="T68" fmla="*/ 13 w 3492"/>
                <a:gd name="T69" fmla="*/ 1414 h 3016"/>
                <a:gd name="T70" fmla="*/ 47 w 3492"/>
                <a:gd name="T71" fmla="*/ 1330 h 3016"/>
                <a:gd name="T72" fmla="*/ 101 w 3492"/>
                <a:gd name="T73" fmla="*/ 1258 h 3016"/>
                <a:gd name="T74" fmla="*/ 171 w 3492"/>
                <a:gd name="T75" fmla="*/ 1203 h 3016"/>
                <a:gd name="T76" fmla="*/ 254 w 3492"/>
                <a:gd name="T77" fmla="*/ 1167 h 3016"/>
                <a:gd name="T78" fmla="*/ 346 w 3492"/>
                <a:gd name="T79" fmla="*/ 1155 h 3016"/>
                <a:gd name="T80" fmla="*/ 1787 w 3492"/>
                <a:gd name="T81" fmla="*/ 611 h 3016"/>
                <a:gd name="T82" fmla="*/ 1731 w 3492"/>
                <a:gd name="T83" fmla="*/ 539 h 3016"/>
                <a:gd name="T84" fmla="*/ 1695 w 3492"/>
                <a:gd name="T85" fmla="*/ 459 h 3016"/>
                <a:gd name="T86" fmla="*/ 1679 w 3492"/>
                <a:gd name="T87" fmla="*/ 375 h 3016"/>
                <a:gd name="T88" fmla="*/ 1681 w 3492"/>
                <a:gd name="T89" fmla="*/ 289 h 3016"/>
                <a:gd name="T90" fmla="*/ 1704 w 3492"/>
                <a:gd name="T91" fmla="*/ 208 h 3016"/>
                <a:gd name="T92" fmla="*/ 1747 w 3492"/>
                <a:gd name="T93" fmla="*/ 133 h 3016"/>
                <a:gd name="T94" fmla="*/ 1807 w 3492"/>
                <a:gd name="T95" fmla="*/ 70 h 3016"/>
                <a:gd name="T96" fmla="*/ 1880 w 3492"/>
                <a:gd name="T97" fmla="*/ 27 h 3016"/>
                <a:gd name="T98" fmla="*/ 1960 w 3492"/>
                <a:gd name="T99" fmla="*/ 4 h 3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2" h="3016">
                  <a:moveTo>
                    <a:pt x="2002" y="0"/>
                  </a:moveTo>
                  <a:lnTo>
                    <a:pt x="2044" y="1"/>
                  </a:lnTo>
                  <a:lnTo>
                    <a:pt x="2085" y="7"/>
                  </a:lnTo>
                  <a:lnTo>
                    <a:pt x="2127" y="18"/>
                  </a:lnTo>
                  <a:lnTo>
                    <a:pt x="2167" y="35"/>
                  </a:lnTo>
                  <a:lnTo>
                    <a:pt x="2205" y="55"/>
                  </a:lnTo>
                  <a:lnTo>
                    <a:pt x="2243" y="81"/>
                  </a:lnTo>
                  <a:lnTo>
                    <a:pt x="2277" y="111"/>
                  </a:lnTo>
                  <a:lnTo>
                    <a:pt x="3371" y="1229"/>
                  </a:lnTo>
                  <a:lnTo>
                    <a:pt x="3376" y="1233"/>
                  </a:lnTo>
                  <a:lnTo>
                    <a:pt x="3380" y="1239"/>
                  </a:lnTo>
                  <a:lnTo>
                    <a:pt x="3384" y="1244"/>
                  </a:lnTo>
                  <a:lnTo>
                    <a:pt x="3389" y="1249"/>
                  </a:lnTo>
                  <a:lnTo>
                    <a:pt x="3395" y="1253"/>
                  </a:lnTo>
                  <a:lnTo>
                    <a:pt x="3423" y="1286"/>
                  </a:lnTo>
                  <a:lnTo>
                    <a:pt x="3448" y="1323"/>
                  </a:lnTo>
                  <a:lnTo>
                    <a:pt x="3466" y="1361"/>
                  </a:lnTo>
                  <a:lnTo>
                    <a:pt x="3480" y="1402"/>
                  </a:lnTo>
                  <a:lnTo>
                    <a:pt x="3488" y="1444"/>
                  </a:lnTo>
                  <a:lnTo>
                    <a:pt x="3492" y="1487"/>
                  </a:lnTo>
                  <a:lnTo>
                    <a:pt x="3490" y="1529"/>
                  </a:lnTo>
                  <a:lnTo>
                    <a:pt x="3484" y="1572"/>
                  </a:lnTo>
                  <a:lnTo>
                    <a:pt x="3473" y="1615"/>
                  </a:lnTo>
                  <a:lnTo>
                    <a:pt x="3456" y="1656"/>
                  </a:lnTo>
                  <a:lnTo>
                    <a:pt x="3436" y="1696"/>
                  </a:lnTo>
                  <a:lnTo>
                    <a:pt x="3409" y="1734"/>
                  </a:lnTo>
                  <a:lnTo>
                    <a:pt x="3379" y="1768"/>
                  </a:lnTo>
                  <a:lnTo>
                    <a:pt x="2269" y="2900"/>
                  </a:lnTo>
                  <a:lnTo>
                    <a:pt x="2235" y="2932"/>
                  </a:lnTo>
                  <a:lnTo>
                    <a:pt x="2198" y="2959"/>
                  </a:lnTo>
                  <a:lnTo>
                    <a:pt x="2159" y="2980"/>
                  </a:lnTo>
                  <a:lnTo>
                    <a:pt x="2118" y="2997"/>
                  </a:lnTo>
                  <a:lnTo>
                    <a:pt x="2076" y="3008"/>
                  </a:lnTo>
                  <a:lnTo>
                    <a:pt x="2034" y="3014"/>
                  </a:lnTo>
                  <a:lnTo>
                    <a:pt x="1992" y="3016"/>
                  </a:lnTo>
                  <a:lnTo>
                    <a:pt x="1951" y="3012"/>
                  </a:lnTo>
                  <a:lnTo>
                    <a:pt x="1909" y="3003"/>
                  </a:lnTo>
                  <a:lnTo>
                    <a:pt x="1870" y="2989"/>
                  </a:lnTo>
                  <a:lnTo>
                    <a:pt x="1832" y="2971"/>
                  </a:lnTo>
                  <a:lnTo>
                    <a:pt x="1797" y="2947"/>
                  </a:lnTo>
                  <a:lnTo>
                    <a:pt x="1764" y="2917"/>
                  </a:lnTo>
                  <a:lnTo>
                    <a:pt x="1735" y="2884"/>
                  </a:lnTo>
                  <a:lnTo>
                    <a:pt x="1712" y="2848"/>
                  </a:lnTo>
                  <a:lnTo>
                    <a:pt x="1694" y="2809"/>
                  </a:lnTo>
                  <a:lnTo>
                    <a:pt x="1680" y="2769"/>
                  </a:lnTo>
                  <a:lnTo>
                    <a:pt x="1671" y="2727"/>
                  </a:lnTo>
                  <a:lnTo>
                    <a:pt x="1667" y="2685"/>
                  </a:lnTo>
                  <a:lnTo>
                    <a:pt x="1668" y="2641"/>
                  </a:lnTo>
                  <a:lnTo>
                    <a:pt x="1674" y="2599"/>
                  </a:lnTo>
                  <a:lnTo>
                    <a:pt x="1686" y="2556"/>
                  </a:lnTo>
                  <a:lnTo>
                    <a:pt x="1702" y="2515"/>
                  </a:lnTo>
                  <a:lnTo>
                    <a:pt x="1723" y="2476"/>
                  </a:lnTo>
                  <a:lnTo>
                    <a:pt x="1749" y="2438"/>
                  </a:lnTo>
                  <a:lnTo>
                    <a:pt x="1780" y="2402"/>
                  </a:lnTo>
                  <a:lnTo>
                    <a:pt x="2312" y="1860"/>
                  </a:lnTo>
                  <a:lnTo>
                    <a:pt x="346" y="1860"/>
                  </a:lnTo>
                  <a:lnTo>
                    <a:pt x="299" y="1857"/>
                  </a:lnTo>
                  <a:lnTo>
                    <a:pt x="254" y="1847"/>
                  </a:lnTo>
                  <a:lnTo>
                    <a:pt x="211" y="1832"/>
                  </a:lnTo>
                  <a:lnTo>
                    <a:pt x="171" y="1812"/>
                  </a:lnTo>
                  <a:lnTo>
                    <a:pt x="135" y="1787"/>
                  </a:lnTo>
                  <a:lnTo>
                    <a:pt x="101" y="1757"/>
                  </a:lnTo>
                  <a:lnTo>
                    <a:pt x="72" y="1723"/>
                  </a:lnTo>
                  <a:lnTo>
                    <a:pt x="47" y="1686"/>
                  </a:lnTo>
                  <a:lnTo>
                    <a:pt x="28" y="1645"/>
                  </a:lnTo>
                  <a:lnTo>
                    <a:pt x="13" y="1602"/>
                  </a:lnTo>
                  <a:lnTo>
                    <a:pt x="3" y="1556"/>
                  </a:lnTo>
                  <a:lnTo>
                    <a:pt x="0" y="1509"/>
                  </a:lnTo>
                  <a:lnTo>
                    <a:pt x="3" y="1460"/>
                  </a:lnTo>
                  <a:lnTo>
                    <a:pt x="13" y="1414"/>
                  </a:lnTo>
                  <a:lnTo>
                    <a:pt x="28" y="1370"/>
                  </a:lnTo>
                  <a:lnTo>
                    <a:pt x="47" y="1330"/>
                  </a:lnTo>
                  <a:lnTo>
                    <a:pt x="72" y="1292"/>
                  </a:lnTo>
                  <a:lnTo>
                    <a:pt x="101" y="1258"/>
                  </a:lnTo>
                  <a:lnTo>
                    <a:pt x="135" y="1228"/>
                  </a:lnTo>
                  <a:lnTo>
                    <a:pt x="171" y="1203"/>
                  </a:lnTo>
                  <a:lnTo>
                    <a:pt x="211" y="1183"/>
                  </a:lnTo>
                  <a:lnTo>
                    <a:pt x="254" y="1167"/>
                  </a:lnTo>
                  <a:lnTo>
                    <a:pt x="299" y="1159"/>
                  </a:lnTo>
                  <a:lnTo>
                    <a:pt x="346" y="1155"/>
                  </a:lnTo>
                  <a:lnTo>
                    <a:pt x="2320" y="1155"/>
                  </a:lnTo>
                  <a:lnTo>
                    <a:pt x="1787" y="611"/>
                  </a:lnTo>
                  <a:lnTo>
                    <a:pt x="1756" y="576"/>
                  </a:lnTo>
                  <a:lnTo>
                    <a:pt x="1731" y="539"/>
                  </a:lnTo>
                  <a:lnTo>
                    <a:pt x="1711" y="499"/>
                  </a:lnTo>
                  <a:lnTo>
                    <a:pt x="1695" y="459"/>
                  </a:lnTo>
                  <a:lnTo>
                    <a:pt x="1684" y="417"/>
                  </a:lnTo>
                  <a:lnTo>
                    <a:pt x="1679" y="375"/>
                  </a:lnTo>
                  <a:lnTo>
                    <a:pt x="1678" y="331"/>
                  </a:lnTo>
                  <a:lnTo>
                    <a:pt x="1681" y="289"/>
                  </a:lnTo>
                  <a:lnTo>
                    <a:pt x="1690" y="248"/>
                  </a:lnTo>
                  <a:lnTo>
                    <a:pt x="1704" y="208"/>
                  </a:lnTo>
                  <a:lnTo>
                    <a:pt x="1722" y="169"/>
                  </a:lnTo>
                  <a:lnTo>
                    <a:pt x="1747" y="133"/>
                  </a:lnTo>
                  <a:lnTo>
                    <a:pt x="1775" y="100"/>
                  </a:lnTo>
                  <a:lnTo>
                    <a:pt x="1807" y="70"/>
                  </a:lnTo>
                  <a:lnTo>
                    <a:pt x="1843" y="46"/>
                  </a:lnTo>
                  <a:lnTo>
                    <a:pt x="1880" y="27"/>
                  </a:lnTo>
                  <a:lnTo>
                    <a:pt x="1920" y="13"/>
                  </a:lnTo>
                  <a:lnTo>
                    <a:pt x="1960" y="4"/>
                  </a:lnTo>
                  <a:lnTo>
                    <a:pt x="20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Rectangle 10">
            <a:extLst>
              <a:ext uri="{FF2B5EF4-FFF2-40B4-BE49-F238E27FC236}">
                <a16:creationId xmlns:a16="http://schemas.microsoft.com/office/drawing/2014/main" id="{8A13959F-B1C4-0E76-C80D-E991B0585B5D}"/>
              </a:ext>
            </a:extLst>
          </p:cNvPr>
          <p:cNvSpPr/>
          <p:nvPr/>
        </p:nvSpPr>
        <p:spPr>
          <a:xfrm>
            <a:off x="1547083" y="4075822"/>
            <a:ext cx="3205249" cy="1200329"/>
          </a:xfrm>
          <a:prstGeom prst="rect">
            <a:avLst/>
          </a:prstGeom>
        </p:spPr>
        <p:txBody>
          <a:bodyPr wrap="square">
            <a:spAutoFit/>
          </a:bodyPr>
          <a:lstStyle/>
          <a:p>
            <a:r>
              <a:rPr lang="en-US" sz="2000" spc="-150">
                <a:solidFill>
                  <a:schemeClr val="tx2"/>
                </a:solidFill>
                <a:latin typeface="Open Sans" panose="020B0606030504020204" pitchFamily="34" charset="0"/>
                <a:ea typeface="Open Sans" panose="020B0606030504020204" pitchFamily="34" charset="0"/>
                <a:cs typeface="Open Sans" panose="020B0606030504020204" pitchFamily="34" charset="0"/>
              </a:rPr>
              <a:t>Additional roofs can be plotted for specific computation types or cache levels</a:t>
            </a:r>
          </a:p>
        </p:txBody>
      </p:sp>
      <p:grpSp>
        <p:nvGrpSpPr>
          <p:cNvPr id="12" name="Group 11">
            <a:extLst>
              <a:ext uri="{FF2B5EF4-FFF2-40B4-BE49-F238E27FC236}">
                <a16:creationId xmlns:a16="http://schemas.microsoft.com/office/drawing/2014/main" id="{6E10FFE5-6088-5FB3-C466-4956C0091FA1}"/>
              </a:ext>
            </a:extLst>
          </p:cNvPr>
          <p:cNvGrpSpPr/>
          <p:nvPr/>
        </p:nvGrpSpPr>
        <p:grpSpPr>
          <a:xfrm>
            <a:off x="708886" y="4064005"/>
            <a:ext cx="731520" cy="731520"/>
            <a:chOff x="3033346" y="5143001"/>
            <a:chExt cx="731520" cy="731520"/>
          </a:xfrm>
          <a:effectLst/>
        </p:grpSpPr>
        <p:sp>
          <p:nvSpPr>
            <p:cNvPr id="13" name="Oval 12">
              <a:extLst>
                <a:ext uri="{FF2B5EF4-FFF2-40B4-BE49-F238E27FC236}">
                  <a16:creationId xmlns:a16="http://schemas.microsoft.com/office/drawing/2014/main" id="{B89530ED-C5B1-DC9D-1BAC-860FF05904AA}"/>
                </a:ext>
              </a:extLst>
            </p:cNvPr>
            <p:cNvSpPr/>
            <p:nvPr/>
          </p:nvSpPr>
          <p:spPr>
            <a:xfrm>
              <a:off x="3033346" y="5143001"/>
              <a:ext cx="731520" cy="73152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14" name="Freeform 6">
              <a:extLst>
                <a:ext uri="{FF2B5EF4-FFF2-40B4-BE49-F238E27FC236}">
                  <a16:creationId xmlns:a16="http://schemas.microsoft.com/office/drawing/2014/main" id="{190B21A5-6B21-699C-E576-17901893A2AF}"/>
                </a:ext>
              </a:extLst>
            </p:cNvPr>
            <p:cNvSpPr>
              <a:spLocks/>
            </p:cNvSpPr>
            <p:nvPr/>
          </p:nvSpPr>
          <p:spPr bwMode="auto">
            <a:xfrm>
              <a:off x="3197762" y="5319616"/>
              <a:ext cx="394226" cy="378290"/>
            </a:xfrm>
            <a:custGeom>
              <a:avLst/>
              <a:gdLst>
                <a:gd name="T0" fmla="*/ 2044 w 3492"/>
                <a:gd name="T1" fmla="*/ 1 h 3016"/>
                <a:gd name="T2" fmla="*/ 2127 w 3492"/>
                <a:gd name="T3" fmla="*/ 18 h 3016"/>
                <a:gd name="T4" fmla="*/ 2205 w 3492"/>
                <a:gd name="T5" fmla="*/ 55 h 3016"/>
                <a:gd name="T6" fmla="*/ 2277 w 3492"/>
                <a:gd name="T7" fmla="*/ 111 h 3016"/>
                <a:gd name="T8" fmla="*/ 3376 w 3492"/>
                <a:gd name="T9" fmla="*/ 1233 h 3016"/>
                <a:gd name="T10" fmla="*/ 3384 w 3492"/>
                <a:gd name="T11" fmla="*/ 1244 h 3016"/>
                <a:gd name="T12" fmla="*/ 3395 w 3492"/>
                <a:gd name="T13" fmla="*/ 1253 h 3016"/>
                <a:gd name="T14" fmla="*/ 3448 w 3492"/>
                <a:gd name="T15" fmla="*/ 1323 h 3016"/>
                <a:gd name="T16" fmla="*/ 3480 w 3492"/>
                <a:gd name="T17" fmla="*/ 1402 h 3016"/>
                <a:gd name="T18" fmla="*/ 3492 w 3492"/>
                <a:gd name="T19" fmla="*/ 1487 h 3016"/>
                <a:gd name="T20" fmla="*/ 3484 w 3492"/>
                <a:gd name="T21" fmla="*/ 1572 h 3016"/>
                <a:gd name="T22" fmla="*/ 3456 w 3492"/>
                <a:gd name="T23" fmla="*/ 1656 h 3016"/>
                <a:gd name="T24" fmla="*/ 3409 w 3492"/>
                <a:gd name="T25" fmla="*/ 1734 h 3016"/>
                <a:gd name="T26" fmla="*/ 2269 w 3492"/>
                <a:gd name="T27" fmla="*/ 2900 h 3016"/>
                <a:gd name="T28" fmla="*/ 2198 w 3492"/>
                <a:gd name="T29" fmla="*/ 2959 h 3016"/>
                <a:gd name="T30" fmla="*/ 2118 w 3492"/>
                <a:gd name="T31" fmla="*/ 2997 h 3016"/>
                <a:gd name="T32" fmla="*/ 2034 w 3492"/>
                <a:gd name="T33" fmla="*/ 3014 h 3016"/>
                <a:gd name="T34" fmla="*/ 1951 w 3492"/>
                <a:gd name="T35" fmla="*/ 3012 h 3016"/>
                <a:gd name="T36" fmla="*/ 1870 w 3492"/>
                <a:gd name="T37" fmla="*/ 2989 h 3016"/>
                <a:gd name="T38" fmla="*/ 1797 w 3492"/>
                <a:gd name="T39" fmla="*/ 2947 h 3016"/>
                <a:gd name="T40" fmla="*/ 1735 w 3492"/>
                <a:gd name="T41" fmla="*/ 2884 h 3016"/>
                <a:gd name="T42" fmla="*/ 1694 w 3492"/>
                <a:gd name="T43" fmla="*/ 2809 h 3016"/>
                <a:gd name="T44" fmla="*/ 1671 w 3492"/>
                <a:gd name="T45" fmla="*/ 2727 h 3016"/>
                <a:gd name="T46" fmla="*/ 1668 w 3492"/>
                <a:gd name="T47" fmla="*/ 2641 h 3016"/>
                <a:gd name="T48" fmla="*/ 1686 w 3492"/>
                <a:gd name="T49" fmla="*/ 2556 h 3016"/>
                <a:gd name="T50" fmla="*/ 1723 w 3492"/>
                <a:gd name="T51" fmla="*/ 2476 h 3016"/>
                <a:gd name="T52" fmla="*/ 1780 w 3492"/>
                <a:gd name="T53" fmla="*/ 2402 h 3016"/>
                <a:gd name="T54" fmla="*/ 346 w 3492"/>
                <a:gd name="T55" fmla="*/ 1860 h 3016"/>
                <a:gd name="T56" fmla="*/ 254 w 3492"/>
                <a:gd name="T57" fmla="*/ 1847 h 3016"/>
                <a:gd name="T58" fmla="*/ 171 w 3492"/>
                <a:gd name="T59" fmla="*/ 1812 h 3016"/>
                <a:gd name="T60" fmla="*/ 101 w 3492"/>
                <a:gd name="T61" fmla="*/ 1757 h 3016"/>
                <a:gd name="T62" fmla="*/ 47 w 3492"/>
                <a:gd name="T63" fmla="*/ 1686 h 3016"/>
                <a:gd name="T64" fmla="*/ 13 w 3492"/>
                <a:gd name="T65" fmla="*/ 1602 h 3016"/>
                <a:gd name="T66" fmla="*/ 0 w 3492"/>
                <a:gd name="T67" fmla="*/ 1509 h 3016"/>
                <a:gd name="T68" fmla="*/ 13 w 3492"/>
                <a:gd name="T69" fmla="*/ 1414 h 3016"/>
                <a:gd name="T70" fmla="*/ 47 w 3492"/>
                <a:gd name="T71" fmla="*/ 1330 h 3016"/>
                <a:gd name="T72" fmla="*/ 101 w 3492"/>
                <a:gd name="T73" fmla="*/ 1258 h 3016"/>
                <a:gd name="T74" fmla="*/ 171 w 3492"/>
                <a:gd name="T75" fmla="*/ 1203 h 3016"/>
                <a:gd name="T76" fmla="*/ 254 w 3492"/>
                <a:gd name="T77" fmla="*/ 1167 h 3016"/>
                <a:gd name="T78" fmla="*/ 346 w 3492"/>
                <a:gd name="T79" fmla="*/ 1155 h 3016"/>
                <a:gd name="T80" fmla="*/ 1787 w 3492"/>
                <a:gd name="T81" fmla="*/ 611 h 3016"/>
                <a:gd name="T82" fmla="*/ 1731 w 3492"/>
                <a:gd name="T83" fmla="*/ 539 h 3016"/>
                <a:gd name="T84" fmla="*/ 1695 w 3492"/>
                <a:gd name="T85" fmla="*/ 459 h 3016"/>
                <a:gd name="T86" fmla="*/ 1679 w 3492"/>
                <a:gd name="T87" fmla="*/ 375 h 3016"/>
                <a:gd name="T88" fmla="*/ 1681 w 3492"/>
                <a:gd name="T89" fmla="*/ 289 h 3016"/>
                <a:gd name="T90" fmla="*/ 1704 w 3492"/>
                <a:gd name="T91" fmla="*/ 208 h 3016"/>
                <a:gd name="T92" fmla="*/ 1747 w 3492"/>
                <a:gd name="T93" fmla="*/ 133 h 3016"/>
                <a:gd name="T94" fmla="*/ 1807 w 3492"/>
                <a:gd name="T95" fmla="*/ 70 h 3016"/>
                <a:gd name="T96" fmla="*/ 1880 w 3492"/>
                <a:gd name="T97" fmla="*/ 27 h 3016"/>
                <a:gd name="T98" fmla="*/ 1960 w 3492"/>
                <a:gd name="T99" fmla="*/ 4 h 3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2" h="3016">
                  <a:moveTo>
                    <a:pt x="2002" y="0"/>
                  </a:moveTo>
                  <a:lnTo>
                    <a:pt x="2044" y="1"/>
                  </a:lnTo>
                  <a:lnTo>
                    <a:pt x="2085" y="7"/>
                  </a:lnTo>
                  <a:lnTo>
                    <a:pt x="2127" y="18"/>
                  </a:lnTo>
                  <a:lnTo>
                    <a:pt x="2167" y="35"/>
                  </a:lnTo>
                  <a:lnTo>
                    <a:pt x="2205" y="55"/>
                  </a:lnTo>
                  <a:lnTo>
                    <a:pt x="2243" y="81"/>
                  </a:lnTo>
                  <a:lnTo>
                    <a:pt x="2277" y="111"/>
                  </a:lnTo>
                  <a:lnTo>
                    <a:pt x="3371" y="1229"/>
                  </a:lnTo>
                  <a:lnTo>
                    <a:pt x="3376" y="1233"/>
                  </a:lnTo>
                  <a:lnTo>
                    <a:pt x="3380" y="1239"/>
                  </a:lnTo>
                  <a:lnTo>
                    <a:pt x="3384" y="1244"/>
                  </a:lnTo>
                  <a:lnTo>
                    <a:pt x="3389" y="1249"/>
                  </a:lnTo>
                  <a:lnTo>
                    <a:pt x="3395" y="1253"/>
                  </a:lnTo>
                  <a:lnTo>
                    <a:pt x="3423" y="1286"/>
                  </a:lnTo>
                  <a:lnTo>
                    <a:pt x="3448" y="1323"/>
                  </a:lnTo>
                  <a:lnTo>
                    <a:pt x="3466" y="1361"/>
                  </a:lnTo>
                  <a:lnTo>
                    <a:pt x="3480" y="1402"/>
                  </a:lnTo>
                  <a:lnTo>
                    <a:pt x="3488" y="1444"/>
                  </a:lnTo>
                  <a:lnTo>
                    <a:pt x="3492" y="1487"/>
                  </a:lnTo>
                  <a:lnTo>
                    <a:pt x="3490" y="1529"/>
                  </a:lnTo>
                  <a:lnTo>
                    <a:pt x="3484" y="1572"/>
                  </a:lnTo>
                  <a:lnTo>
                    <a:pt x="3473" y="1615"/>
                  </a:lnTo>
                  <a:lnTo>
                    <a:pt x="3456" y="1656"/>
                  </a:lnTo>
                  <a:lnTo>
                    <a:pt x="3436" y="1696"/>
                  </a:lnTo>
                  <a:lnTo>
                    <a:pt x="3409" y="1734"/>
                  </a:lnTo>
                  <a:lnTo>
                    <a:pt x="3379" y="1768"/>
                  </a:lnTo>
                  <a:lnTo>
                    <a:pt x="2269" y="2900"/>
                  </a:lnTo>
                  <a:lnTo>
                    <a:pt x="2235" y="2932"/>
                  </a:lnTo>
                  <a:lnTo>
                    <a:pt x="2198" y="2959"/>
                  </a:lnTo>
                  <a:lnTo>
                    <a:pt x="2159" y="2980"/>
                  </a:lnTo>
                  <a:lnTo>
                    <a:pt x="2118" y="2997"/>
                  </a:lnTo>
                  <a:lnTo>
                    <a:pt x="2076" y="3008"/>
                  </a:lnTo>
                  <a:lnTo>
                    <a:pt x="2034" y="3014"/>
                  </a:lnTo>
                  <a:lnTo>
                    <a:pt x="1992" y="3016"/>
                  </a:lnTo>
                  <a:lnTo>
                    <a:pt x="1951" y="3012"/>
                  </a:lnTo>
                  <a:lnTo>
                    <a:pt x="1909" y="3003"/>
                  </a:lnTo>
                  <a:lnTo>
                    <a:pt x="1870" y="2989"/>
                  </a:lnTo>
                  <a:lnTo>
                    <a:pt x="1832" y="2971"/>
                  </a:lnTo>
                  <a:lnTo>
                    <a:pt x="1797" y="2947"/>
                  </a:lnTo>
                  <a:lnTo>
                    <a:pt x="1764" y="2917"/>
                  </a:lnTo>
                  <a:lnTo>
                    <a:pt x="1735" y="2884"/>
                  </a:lnTo>
                  <a:lnTo>
                    <a:pt x="1712" y="2848"/>
                  </a:lnTo>
                  <a:lnTo>
                    <a:pt x="1694" y="2809"/>
                  </a:lnTo>
                  <a:lnTo>
                    <a:pt x="1680" y="2769"/>
                  </a:lnTo>
                  <a:lnTo>
                    <a:pt x="1671" y="2727"/>
                  </a:lnTo>
                  <a:lnTo>
                    <a:pt x="1667" y="2685"/>
                  </a:lnTo>
                  <a:lnTo>
                    <a:pt x="1668" y="2641"/>
                  </a:lnTo>
                  <a:lnTo>
                    <a:pt x="1674" y="2599"/>
                  </a:lnTo>
                  <a:lnTo>
                    <a:pt x="1686" y="2556"/>
                  </a:lnTo>
                  <a:lnTo>
                    <a:pt x="1702" y="2515"/>
                  </a:lnTo>
                  <a:lnTo>
                    <a:pt x="1723" y="2476"/>
                  </a:lnTo>
                  <a:lnTo>
                    <a:pt x="1749" y="2438"/>
                  </a:lnTo>
                  <a:lnTo>
                    <a:pt x="1780" y="2402"/>
                  </a:lnTo>
                  <a:lnTo>
                    <a:pt x="2312" y="1860"/>
                  </a:lnTo>
                  <a:lnTo>
                    <a:pt x="346" y="1860"/>
                  </a:lnTo>
                  <a:lnTo>
                    <a:pt x="299" y="1857"/>
                  </a:lnTo>
                  <a:lnTo>
                    <a:pt x="254" y="1847"/>
                  </a:lnTo>
                  <a:lnTo>
                    <a:pt x="211" y="1832"/>
                  </a:lnTo>
                  <a:lnTo>
                    <a:pt x="171" y="1812"/>
                  </a:lnTo>
                  <a:lnTo>
                    <a:pt x="135" y="1787"/>
                  </a:lnTo>
                  <a:lnTo>
                    <a:pt x="101" y="1757"/>
                  </a:lnTo>
                  <a:lnTo>
                    <a:pt x="72" y="1723"/>
                  </a:lnTo>
                  <a:lnTo>
                    <a:pt x="47" y="1686"/>
                  </a:lnTo>
                  <a:lnTo>
                    <a:pt x="28" y="1645"/>
                  </a:lnTo>
                  <a:lnTo>
                    <a:pt x="13" y="1602"/>
                  </a:lnTo>
                  <a:lnTo>
                    <a:pt x="3" y="1556"/>
                  </a:lnTo>
                  <a:lnTo>
                    <a:pt x="0" y="1509"/>
                  </a:lnTo>
                  <a:lnTo>
                    <a:pt x="3" y="1460"/>
                  </a:lnTo>
                  <a:lnTo>
                    <a:pt x="13" y="1414"/>
                  </a:lnTo>
                  <a:lnTo>
                    <a:pt x="28" y="1370"/>
                  </a:lnTo>
                  <a:lnTo>
                    <a:pt x="47" y="1330"/>
                  </a:lnTo>
                  <a:lnTo>
                    <a:pt x="72" y="1292"/>
                  </a:lnTo>
                  <a:lnTo>
                    <a:pt x="101" y="1258"/>
                  </a:lnTo>
                  <a:lnTo>
                    <a:pt x="135" y="1228"/>
                  </a:lnTo>
                  <a:lnTo>
                    <a:pt x="171" y="1203"/>
                  </a:lnTo>
                  <a:lnTo>
                    <a:pt x="211" y="1183"/>
                  </a:lnTo>
                  <a:lnTo>
                    <a:pt x="254" y="1167"/>
                  </a:lnTo>
                  <a:lnTo>
                    <a:pt x="299" y="1159"/>
                  </a:lnTo>
                  <a:lnTo>
                    <a:pt x="346" y="1155"/>
                  </a:lnTo>
                  <a:lnTo>
                    <a:pt x="2320" y="1155"/>
                  </a:lnTo>
                  <a:lnTo>
                    <a:pt x="1787" y="611"/>
                  </a:lnTo>
                  <a:lnTo>
                    <a:pt x="1756" y="576"/>
                  </a:lnTo>
                  <a:lnTo>
                    <a:pt x="1731" y="539"/>
                  </a:lnTo>
                  <a:lnTo>
                    <a:pt x="1711" y="499"/>
                  </a:lnTo>
                  <a:lnTo>
                    <a:pt x="1695" y="459"/>
                  </a:lnTo>
                  <a:lnTo>
                    <a:pt x="1684" y="417"/>
                  </a:lnTo>
                  <a:lnTo>
                    <a:pt x="1679" y="375"/>
                  </a:lnTo>
                  <a:lnTo>
                    <a:pt x="1678" y="331"/>
                  </a:lnTo>
                  <a:lnTo>
                    <a:pt x="1681" y="289"/>
                  </a:lnTo>
                  <a:lnTo>
                    <a:pt x="1690" y="248"/>
                  </a:lnTo>
                  <a:lnTo>
                    <a:pt x="1704" y="208"/>
                  </a:lnTo>
                  <a:lnTo>
                    <a:pt x="1722" y="169"/>
                  </a:lnTo>
                  <a:lnTo>
                    <a:pt x="1747" y="133"/>
                  </a:lnTo>
                  <a:lnTo>
                    <a:pt x="1775" y="100"/>
                  </a:lnTo>
                  <a:lnTo>
                    <a:pt x="1807" y="70"/>
                  </a:lnTo>
                  <a:lnTo>
                    <a:pt x="1843" y="46"/>
                  </a:lnTo>
                  <a:lnTo>
                    <a:pt x="1880" y="27"/>
                  </a:lnTo>
                  <a:lnTo>
                    <a:pt x="1920" y="13"/>
                  </a:lnTo>
                  <a:lnTo>
                    <a:pt x="1960" y="4"/>
                  </a:lnTo>
                  <a:lnTo>
                    <a:pt x="20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Rectangle 16">
            <a:extLst>
              <a:ext uri="{FF2B5EF4-FFF2-40B4-BE49-F238E27FC236}">
                <a16:creationId xmlns:a16="http://schemas.microsoft.com/office/drawing/2014/main" id="{65C1CB91-DD75-5AE3-B36C-DD9616F57006}"/>
              </a:ext>
            </a:extLst>
          </p:cNvPr>
          <p:cNvSpPr/>
          <p:nvPr/>
        </p:nvSpPr>
        <p:spPr>
          <a:xfrm>
            <a:off x="5411680" y="0"/>
            <a:ext cx="6324600" cy="6427433"/>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8" name="TextBox 17">
            <a:extLst>
              <a:ext uri="{FF2B5EF4-FFF2-40B4-BE49-F238E27FC236}">
                <a16:creationId xmlns:a16="http://schemas.microsoft.com/office/drawing/2014/main" id="{5C9670C4-44E8-1DE6-1EAB-1240A503A39D}"/>
              </a:ext>
            </a:extLst>
          </p:cNvPr>
          <p:cNvSpPr txBox="1"/>
          <p:nvPr/>
        </p:nvSpPr>
        <p:spPr>
          <a:xfrm>
            <a:off x="6096000" y="164486"/>
            <a:ext cx="5640986" cy="1997085"/>
          </a:xfrm>
          <a:prstGeom prst="rect">
            <a:avLst/>
          </a:prstGeom>
          <a:noFill/>
        </p:spPr>
        <p:txBody>
          <a:bodyPr vert="horz" wrap="square" lIns="0" tIns="0" rIns="0" bIns="0" rtlCol="0">
            <a:spAutoFit/>
          </a:bodyPr>
          <a:lstStyle/>
          <a:p>
            <a:pPr algn="ctr"/>
            <a:r>
              <a:rPr lang="en-US" sz="4800">
                <a:solidFill>
                  <a:schemeClr val="bg1"/>
                </a:solidFill>
                <a:latin typeface="IntelOne Display Light" panose="020B0403020203020204" pitchFamily="34" charset="0"/>
                <a:ea typeface="Intel Clear Pro" panose="020B0804020202060201" pitchFamily="34" charset="0"/>
                <a:cs typeface="Intel Clear Pro" panose="020B0804020202060201" pitchFamily="34" charset="0"/>
              </a:rPr>
              <a:t>Identifying Good Optimization Candidates</a:t>
            </a:r>
          </a:p>
        </p:txBody>
      </p:sp>
      <p:pic>
        <p:nvPicPr>
          <p:cNvPr id="19" name="Picture 18">
            <a:extLst>
              <a:ext uri="{FF2B5EF4-FFF2-40B4-BE49-F238E27FC236}">
                <a16:creationId xmlns:a16="http://schemas.microsoft.com/office/drawing/2014/main" id="{72154734-B813-5FDF-4DA6-861ABECA89A8}"/>
              </a:ext>
            </a:extLst>
          </p:cNvPr>
          <p:cNvPicPr>
            <a:picLocks noChangeAspect="1"/>
          </p:cNvPicPr>
          <p:nvPr/>
        </p:nvPicPr>
        <p:blipFill>
          <a:blip r:embed="rId3"/>
          <a:stretch>
            <a:fillRect/>
          </a:stretch>
        </p:blipFill>
        <p:spPr>
          <a:xfrm>
            <a:off x="5515919" y="2559957"/>
            <a:ext cx="6160099" cy="3361325"/>
          </a:xfrm>
          <a:prstGeom prst="rect">
            <a:avLst/>
          </a:prstGeom>
        </p:spPr>
      </p:pic>
    </p:spTree>
    <p:extLst>
      <p:ext uri="{BB962C8B-B14F-4D97-AF65-F5344CB8AC3E}">
        <p14:creationId xmlns:p14="http://schemas.microsoft.com/office/powerpoint/2010/main" val="11481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4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C1CB91-DD75-5AE3-B36C-DD9616F57006}"/>
              </a:ext>
            </a:extLst>
          </p:cNvPr>
          <p:cNvSpPr/>
          <p:nvPr/>
        </p:nvSpPr>
        <p:spPr>
          <a:xfrm>
            <a:off x="0" y="0"/>
            <a:ext cx="11736280" cy="6427433"/>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Title 1">
            <a:extLst>
              <a:ext uri="{FF2B5EF4-FFF2-40B4-BE49-F238E27FC236}">
                <a16:creationId xmlns:a16="http://schemas.microsoft.com/office/drawing/2014/main" id="{0D85D718-11FC-EA02-480E-CDADE14A82F0}"/>
              </a:ext>
            </a:extLst>
          </p:cNvPr>
          <p:cNvSpPr>
            <a:spLocks noGrp="1"/>
          </p:cNvSpPr>
          <p:nvPr>
            <p:ph type="title"/>
          </p:nvPr>
        </p:nvSpPr>
        <p:spPr>
          <a:xfrm>
            <a:off x="159222" y="107029"/>
            <a:ext cx="10972800" cy="1158240"/>
          </a:xfrm>
        </p:spPr>
        <p:txBody>
          <a:bodyPr/>
          <a:lstStyle/>
          <a:p>
            <a:r>
              <a:rPr lang="en-US">
                <a:solidFill>
                  <a:schemeClr val="bg1"/>
                </a:solidFill>
              </a:rPr>
              <a:t>GPU Roofline Chart</a:t>
            </a:r>
            <a:br>
              <a:rPr lang="en-US" sz="3200">
                <a:solidFill>
                  <a:schemeClr val="bg1"/>
                </a:solidFill>
              </a:rPr>
            </a:br>
            <a:r>
              <a:rPr lang="en-US" sz="2400">
                <a:solidFill>
                  <a:schemeClr val="bg1"/>
                </a:solidFill>
              </a:rPr>
              <a:t>Intel® Advisor</a:t>
            </a:r>
          </a:p>
        </p:txBody>
      </p:sp>
      <p:sp>
        <p:nvSpPr>
          <p:cNvPr id="11" name="Rectangular Callout 11">
            <a:extLst>
              <a:ext uri="{FF2B5EF4-FFF2-40B4-BE49-F238E27FC236}">
                <a16:creationId xmlns:a16="http://schemas.microsoft.com/office/drawing/2014/main" id="{1ECE143D-3767-8C96-7898-FCB16E4D4B88}"/>
              </a:ext>
            </a:extLst>
          </p:cNvPr>
          <p:cNvSpPr/>
          <p:nvPr/>
        </p:nvSpPr>
        <p:spPr>
          <a:xfrm>
            <a:off x="9989032" y="2054016"/>
            <a:ext cx="1816556" cy="1074740"/>
          </a:xfrm>
          <a:prstGeom prst="wedgeRectCallout">
            <a:avLst>
              <a:gd name="adj1" fmla="val -88250"/>
              <a:gd name="adj2" fmla="val -6700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69" rtl="0" eaLnBrk="1" fontAlgn="auto" latinLnBrk="0" hangingPunct="0">
              <a:lnSpc>
                <a:spcPct val="90000"/>
              </a:lnSpc>
              <a:spcBef>
                <a:spcPts val="225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Intel Clear"/>
                <a:sym typeface="Helvetica Neue"/>
              </a:rPr>
              <a:t>View Details, GPU Source, and GPU Assembl</a:t>
            </a:r>
            <a:r>
              <a:rPr lang="en-US" kern="0">
                <a:solidFill>
                  <a:srgbClr val="FFFFFF"/>
                </a:solidFill>
                <a:latin typeface="Intel Clear"/>
                <a:sym typeface="Helvetica Neue"/>
              </a:rPr>
              <a:t>y info</a:t>
            </a:r>
            <a:endParaRPr kumimoji="0" lang="en-US" sz="1800" b="0" i="0" u="none" strike="noStrike" kern="0" cap="none" spc="0" normalizeH="0" baseline="0" noProof="0">
              <a:ln>
                <a:noFill/>
              </a:ln>
              <a:solidFill>
                <a:srgbClr val="FFFFFF"/>
              </a:solidFill>
              <a:effectLst/>
              <a:uLnTx/>
              <a:uFillTx/>
              <a:latin typeface="Intel Clear"/>
              <a:sym typeface="Helvetica Neue"/>
            </a:endParaRPr>
          </a:p>
        </p:txBody>
      </p:sp>
      <p:pic>
        <p:nvPicPr>
          <p:cNvPr id="3" name="Picture 2">
            <a:extLst>
              <a:ext uri="{FF2B5EF4-FFF2-40B4-BE49-F238E27FC236}">
                <a16:creationId xmlns:a16="http://schemas.microsoft.com/office/drawing/2014/main" id="{2B3A666A-EB7B-F840-7487-EB6ADA17F651}"/>
              </a:ext>
            </a:extLst>
          </p:cNvPr>
          <p:cNvPicPr>
            <a:picLocks noChangeAspect="1"/>
          </p:cNvPicPr>
          <p:nvPr/>
        </p:nvPicPr>
        <p:blipFill>
          <a:blip r:embed="rId3"/>
          <a:stretch>
            <a:fillRect/>
          </a:stretch>
        </p:blipFill>
        <p:spPr>
          <a:xfrm>
            <a:off x="982343" y="1432357"/>
            <a:ext cx="10890060" cy="5425643"/>
          </a:xfrm>
          <a:prstGeom prst="rect">
            <a:avLst/>
          </a:prstGeom>
        </p:spPr>
      </p:pic>
      <p:sp>
        <p:nvSpPr>
          <p:cNvPr id="5" name="Speech Bubble: Rectangle 4">
            <a:extLst>
              <a:ext uri="{FF2B5EF4-FFF2-40B4-BE49-F238E27FC236}">
                <a16:creationId xmlns:a16="http://schemas.microsoft.com/office/drawing/2014/main" id="{5E511CBF-0775-A1A5-8D4A-8887C47FB2E7}"/>
              </a:ext>
            </a:extLst>
          </p:cNvPr>
          <p:cNvSpPr/>
          <p:nvPr/>
        </p:nvSpPr>
        <p:spPr>
          <a:xfrm>
            <a:off x="62144" y="4151426"/>
            <a:ext cx="1447060" cy="748923"/>
          </a:xfrm>
          <a:prstGeom prst="wedgeRectCallout">
            <a:avLst>
              <a:gd name="adj1" fmla="val 19379"/>
              <a:gd name="adj2" fmla="val 132760"/>
            </a:avLst>
          </a:prstGeom>
          <a:solidFill>
            <a:srgbClr val="00A3F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spcBef>
                <a:spcPts val="0"/>
              </a:spcBef>
            </a:pPr>
            <a:r>
              <a:rPr kumimoji="0" lang="en-US" sz="1400" b="0" i="0" u="none" strike="noStrike" kern="0" cap="none" spc="0" normalizeH="0" baseline="0" noProof="0" dirty="0">
                <a:ln>
                  <a:noFill/>
                </a:ln>
                <a:solidFill>
                  <a:srgbClr val="FFFFFF"/>
                </a:solidFill>
                <a:effectLst/>
                <a:uLnTx/>
                <a:uFillTx/>
                <a:latin typeface="Intel Clear"/>
                <a:sym typeface="Helvetica Neue"/>
              </a:rPr>
              <a:t>GPU performance of compute tasks</a:t>
            </a:r>
          </a:p>
        </p:txBody>
      </p:sp>
      <p:sp>
        <p:nvSpPr>
          <p:cNvPr id="8" name="Speech Bubble: Rectangle 7">
            <a:extLst>
              <a:ext uri="{FF2B5EF4-FFF2-40B4-BE49-F238E27FC236}">
                <a16:creationId xmlns:a16="http://schemas.microsoft.com/office/drawing/2014/main" id="{5B038046-0052-BF4B-E725-5749C6D295C7}"/>
              </a:ext>
            </a:extLst>
          </p:cNvPr>
          <p:cNvSpPr/>
          <p:nvPr/>
        </p:nvSpPr>
        <p:spPr>
          <a:xfrm>
            <a:off x="7609644" y="234218"/>
            <a:ext cx="1951606" cy="748923"/>
          </a:xfrm>
          <a:prstGeom prst="wedgeRectCallout">
            <a:avLst>
              <a:gd name="adj1" fmla="val 82212"/>
              <a:gd name="adj2" fmla="val 103356"/>
            </a:avLst>
          </a:prstGeom>
          <a:solidFill>
            <a:srgbClr val="00A3F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spcBef>
                <a:spcPts val="0"/>
              </a:spcBef>
            </a:pPr>
            <a:r>
              <a:rPr kumimoji="0" lang="en-US" sz="1400" b="0" i="0" u="none" strike="noStrike" kern="0" cap="none" spc="0" normalizeH="0" baseline="0" noProof="0" dirty="0">
                <a:ln>
                  <a:noFill/>
                </a:ln>
                <a:solidFill>
                  <a:srgbClr val="FFFFFF"/>
                </a:solidFill>
                <a:effectLst/>
                <a:uLnTx/>
                <a:uFillTx/>
                <a:latin typeface="Intel Clear"/>
                <a:sym typeface="Helvetica Neue"/>
              </a:rPr>
              <a:t>View GPU Details, Data Transfer, GPU Source </a:t>
            </a:r>
            <a:r>
              <a:rPr kumimoji="0" lang="en-US" sz="1400" b="0" i="0" u="none" strike="noStrike" kern="0" cap="none" spc="0" normalizeH="0" baseline="0" noProof="0" dirty="0" err="1">
                <a:ln>
                  <a:noFill/>
                </a:ln>
                <a:solidFill>
                  <a:srgbClr val="FFFFFF"/>
                </a:solidFill>
                <a:effectLst/>
                <a:uLnTx/>
                <a:uFillTx/>
                <a:latin typeface="Intel Clear"/>
                <a:sym typeface="Helvetica Neue"/>
              </a:rPr>
              <a:t>ans</a:t>
            </a:r>
            <a:r>
              <a:rPr kumimoji="0" lang="en-US" sz="1400" b="0" i="0" u="none" strike="noStrike" kern="0" cap="none" spc="0" normalizeH="0" baseline="0" noProof="0" dirty="0">
                <a:ln>
                  <a:noFill/>
                </a:ln>
                <a:solidFill>
                  <a:srgbClr val="FFFFFF"/>
                </a:solidFill>
                <a:effectLst/>
                <a:uLnTx/>
                <a:uFillTx/>
                <a:latin typeface="Intel Clear"/>
                <a:sym typeface="Helvetica Neue"/>
              </a:rPr>
              <a:t> Assembly info  </a:t>
            </a:r>
          </a:p>
        </p:txBody>
      </p:sp>
      <p:sp>
        <p:nvSpPr>
          <p:cNvPr id="13" name="Speech Bubble: Rectangle 12">
            <a:extLst>
              <a:ext uri="{FF2B5EF4-FFF2-40B4-BE49-F238E27FC236}">
                <a16:creationId xmlns:a16="http://schemas.microsoft.com/office/drawing/2014/main" id="{9B6183B3-726D-8016-242F-E71290CD8314}"/>
              </a:ext>
            </a:extLst>
          </p:cNvPr>
          <p:cNvSpPr/>
          <p:nvPr/>
        </p:nvSpPr>
        <p:spPr>
          <a:xfrm>
            <a:off x="159222" y="2087203"/>
            <a:ext cx="1447060" cy="748923"/>
          </a:xfrm>
          <a:prstGeom prst="wedgeRectCallout">
            <a:avLst>
              <a:gd name="adj1" fmla="val 78274"/>
              <a:gd name="adj2" fmla="val 201384"/>
            </a:avLst>
          </a:prstGeom>
          <a:solidFill>
            <a:srgbClr val="00A3F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spcBef>
                <a:spcPts val="0"/>
              </a:spcBef>
            </a:pPr>
            <a:r>
              <a:rPr kumimoji="0" lang="en-US" sz="1400" b="0" i="0" u="none" strike="noStrike" kern="0" cap="none" spc="0" normalizeH="0" baseline="0" noProof="0" dirty="0">
                <a:ln>
                  <a:noFill/>
                </a:ln>
                <a:solidFill>
                  <a:srgbClr val="FFFFFF"/>
                </a:solidFill>
                <a:effectLst/>
                <a:uLnTx/>
                <a:uFillTx/>
                <a:latin typeface="Intel Clear"/>
                <a:sym typeface="Helvetica Neue"/>
              </a:rPr>
              <a:t>Customizable GPU Roofline Chart</a:t>
            </a:r>
          </a:p>
        </p:txBody>
      </p:sp>
    </p:spTree>
    <p:extLst>
      <p:ext uri="{BB962C8B-B14F-4D97-AF65-F5344CB8AC3E}">
        <p14:creationId xmlns:p14="http://schemas.microsoft.com/office/powerpoint/2010/main" val="362075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C1CB91-DD75-5AE3-B36C-DD9616F57006}"/>
              </a:ext>
            </a:extLst>
          </p:cNvPr>
          <p:cNvSpPr/>
          <p:nvPr/>
        </p:nvSpPr>
        <p:spPr>
          <a:xfrm>
            <a:off x="226219" y="202407"/>
            <a:ext cx="11527816" cy="6154006"/>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Oval 1">
            <a:extLst>
              <a:ext uri="{FF2B5EF4-FFF2-40B4-BE49-F238E27FC236}">
                <a16:creationId xmlns:a16="http://schemas.microsoft.com/office/drawing/2014/main" id="{5C8DC928-3960-413C-BFC4-4D43F1EAE6E7}"/>
              </a:ext>
            </a:extLst>
          </p:cNvPr>
          <p:cNvSpPr/>
          <p:nvPr/>
        </p:nvSpPr>
        <p:spPr>
          <a:xfrm>
            <a:off x="112981" y="1396696"/>
            <a:ext cx="5682762" cy="1406769"/>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26E6E42-91F3-ADAC-DA28-263856BAAA7C}"/>
              </a:ext>
            </a:extLst>
          </p:cNvPr>
          <p:cNvSpPr/>
          <p:nvPr/>
        </p:nvSpPr>
        <p:spPr>
          <a:xfrm>
            <a:off x="159222" y="3208680"/>
            <a:ext cx="5936777" cy="152714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EDEB3C-1364-8A87-58F3-5C899E391912}"/>
              </a:ext>
            </a:extLst>
          </p:cNvPr>
          <p:cNvSpPr/>
          <p:nvPr/>
        </p:nvSpPr>
        <p:spPr>
          <a:xfrm>
            <a:off x="159223" y="5020664"/>
            <a:ext cx="5682762" cy="1406769"/>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C03C9A1-0113-25A8-F73E-A7759CEBDFEA}"/>
              </a:ext>
            </a:extLst>
          </p:cNvPr>
          <p:cNvSpPr/>
          <p:nvPr/>
        </p:nvSpPr>
        <p:spPr>
          <a:xfrm>
            <a:off x="8130758" y="2452769"/>
            <a:ext cx="3552825" cy="278370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C55B47B-E484-03DB-9958-CB7CD7FB31DC}"/>
              </a:ext>
            </a:extLst>
          </p:cNvPr>
          <p:cNvCxnSpPr>
            <a:cxnSpLocks/>
          </p:cNvCxnSpPr>
          <p:nvPr/>
        </p:nvCxnSpPr>
        <p:spPr>
          <a:xfrm>
            <a:off x="5795743" y="2092966"/>
            <a:ext cx="1117923" cy="1751656"/>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995FC11-B805-65DB-AAAE-D3719B57DCF9}"/>
              </a:ext>
            </a:extLst>
          </p:cNvPr>
          <p:cNvCxnSpPr>
            <a:cxnSpLocks/>
          </p:cNvCxnSpPr>
          <p:nvPr/>
        </p:nvCxnSpPr>
        <p:spPr>
          <a:xfrm flipV="1">
            <a:off x="5855498" y="4044647"/>
            <a:ext cx="1032198" cy="1711855"/>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899D73F-67EF-1E8B-D451-D1C603205788}"/>
              </a:ext>
            </a:extLst>
          </p:cNvPr>
          <p:cNvCxnSpPr>
            <a:cxnSpLocks/>
            <a:stCxn id="3" idx="6"/>
          </p:cNvCxnSpPr>
          <p:nvPr/>
        </p:nvCxnSpPr>
        <p:spPr>
          <a:xfrm flipV="1">
            <a:off x="6095999" y="3949915"/>
            <a:ext cx="778184" cy="22338"/>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Arrow: Right 19">
            <a:extLst>
              <a:ext uri="{FF2B5EF4-FFF2-40B4-BE49-F238E27FC236}">
                <a16:creationId xmlns:a16="http://schemas.microsoft.com/office/drawing/2014/main" id="{6B957877-8332-FCA6-3135-55D3FAC51839}"/>
              </a:ext>
            </a:extLst>
          </p:cNvPr>
          <p:cNvSpPr/>
          <p:nvPr/>
        </p:nvSpPr>
        <p:spPr>
          <a:xfrm>
            <a:off x="6999391" y="3707599"/>
            <a:ext cx="1131367" cy="484632"/>
          </a:xfrm>
          <a:prstGeom prst="rightArrow">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D4B17A2-380F-2C4C-23F9-BCC666F88BBC}"/>
              </a:ext>
            </a:extLst>
          </p:cNvPr>
          <p:cNvSpPr txBox="1"/>
          <p:nvPr/>
        </p:nvSpPr>
        <p:spPr>
          <a:xfrm>
            <a:off x="-5498" y="1431606"/>
            <a:ext cx="5682762" cy="2066335"/>
          </a:xfrm>
          <a:prstGeom prst="rect">
            <a:avLst/>
          </a:prstGeom>
          <a:noFill/>
        </p:spPr>
        <p:txBody>
          <a:bodyPr vert="horz" wrap="square" lIns="0" tIns="0" rIns="0" bIns="0" rtlCol="0">
            <a:spAutoFit/>
          </a:bodyPr>
          <a:lstStyle/>
          <a:p>
            <a:pPr algn="ctr"/>
            <a:r>
              <a:rPr lang="en-US">
                <a:solidFill>
                  <a:srgbClr val="003C71"/>
                </a:solidFill>
              </a:rPr>
              <a:t>Survey Analysis</a:t>
            </a:r>
          </a:p>
          <a:p>
            <a:pPr algn="ctr">
              <a:spcBef>
                <a:spcPts val="0"/>
              </a:spcBef>
            </a:pPr>
            <a:r>
              <a:rPr lang="en-US" sz="1400">
                <a:solidFill>
                  <a:srgbClr val="003C71"/>
                </a:solidFill>
              </a:rPr>
              <a:t>#1 app run</a:t>
            </a:r>
          </a:p>
          <a:p>
            <a:pPr algn="ctr">
              <a:spcBef>
                <a:spcPts val="0"/>
              </a:spcBef>
            </a:pPr>
            <a:endParaRPr lang="en-US" sz="1100">
              <a:solidFill>
                <a:srgbClr val="003C71"/>
              </a:solidFill>
            </a:endParaRPr>
          </a:p>
          <a:p>
            <a:pPr marL="1200150" lvl="2" indent="-285750">
              <a:lnSpc>
                <a:spcPct val="100000"/>
              </a:lnSpc>
              <a:spcBef>
                <a:spcPts val="0"/>
              </a:spcBef>
              <a:buFont typeface="Wingdings" panose="05000000000000000000" pitchFamily="2" charset="2"/>
              <a:buChar char="Ø"/>
            </a:pPr>
            <a:r>
              <a:rPr lang="en-US" sz="1600">
                <a:solidFill>
                  <a:srgbClr val="003C71"/>
                </a:solidFill>
              </a:rPr>
              <a:t>GPU Kernels list, timings</a:t>
            </a:r>
          </a:p>
          <a:p>
            <a:pPr marL="1200150" lvl="2" indent="-285750">
              <a:lnSpc>
                <a:spcPct val="100000"/>
              </a:lnSpc>
              <a:spcBef>
                <a:spcPts val="0"/>
              </a:spcBef>
              <a:buFont typeface="Wingdings" panose="05000000000000000000" pitchFamily="2" charset="2"/>
              <a:buChar char="Ø"/>
            </a:pPr>
            <a:r>
              <a:rPr lang="en-US" sz="1600">
                <a:solidFill>
                  <a:srgbClr val="003C71"/>
                </a:solidFill>
              </a:rPr>
              <a:t>MDAPI collection (hardware counters)</a:t>
            </a:r>
          </a:p>
          <a:p>
            <a:pPr algn="ctr"/>
            <a:endParaRPr lang="en-US" sz="1100">
              <a:solidFill>
                <a:srgbClr val="003C71"/>
              </a:solidFill>
            </a:endParaRPr>
          </a:p>
          <a:p>
            <a:pPr algn="ctr"/>
            <a:endParaRPr lang="en-US" sz="1100" err="1">
              <a:solidFill>
                <a:srgbClr val="003C71"/>
              </a:solidFill>
            </a:endParaRPr>
          </a:p>
        </p:txBody>
      </p:sp>
      <p:sp>
        <p:nvSpPr>
          <p:cNvPr id="22" name="TextBox 21">
            <a:extLst>
              <a:ext uri="{FF2B5EF4-FFF2-40B4-BE49-F238E27FC236}">
                <a16:creationId xmlns:a16="http://schemas.microsoft.com/office/drawing/2014/main" id="{C9C0772E-6633-C2C5-F0B5-5286F93FF800}"/>
              </a:ext>
            </a:extLst>
          </p:cNvPr>
          <p:cNvSpPr txBox="1"/>
          <p:nvPr/>
        </p:nvSpPr>
        <p:spPr>
          <a:xfrm>
            <a:off x="93179" y="3305475"/>
            <a:ext cx="5769512" cy="1733005"/>
          </a:xfrm>
          <a:prstGeom prst="rect">
            <a:avLst/>
          </a:prstGeom>
          <a:noFill/>
        </p:spPr>
        <p:txBody>
          <a:bodyPr vert="horz" wrap="square" lIns="0" tIns="0" rIns="0" bIns="0" rtlCol="0">
            <a:spAutoFit/>
          </a:bodyPr>
          <a:lstStyle/>
          <a:p>
            <a:pPr algn="ctr">
              <a:lnSpc>
                <a:spcPct val="100000"/>
              </a:lnSpc>
              <a:spcBef>
                <a:spcPts val="0"/>
              </a:spcBef>
            </a:pPr>
            <a:r>
              <a:rPr lang="en-US">
                <a:solidFill>
                  <a:srgbClr val="003C71"/>
                </a:solidFill>
              </a:rPr>
              <a:t>Characterization Analysis</a:t>
            </a:r>
          </a:p>
          <a:p>
            <a:pPr algn="ctr">
              <a:lnSpc>
                <a:spcPct val="100000"/>
              </a:lnSpc>
              <a:spcBef>
                <a:spcPts val="0"/>
              </a:spcBef>
            </a:pPr>
            <a:r>
              <a:rPr lang="en-US" sz="1400">
                <a:solidFill>
                  <a:srgbClr val="003C71"/>
                </a:solidFill>
              </a:rPr>
              <a:t>#2 app run</a:t>
            </a:r>
          </a:p>
          <a:p>
            <a:pPr algn="ctr">
              <a:lnSpc>
                <a:spcPct val="100000"/>
              </a:lnSpc>
              <a:spcBef>
                <a:spcPts val="0"/>
              </a:spcBef>
            </a:pPr>
            <a:endParaRPr lang="en-US" sz="1100">
              <a:solidFill>
                <a:srgbClr val="003C71"/>
              </a:solidFill>
            </a:endParaRPr>
          </a:p>
          <a:p>
            <a:pPr marL="1200150" lvl="2" indent="-285750">
              <a:lnSpc>
                <a:spcPct val="100000"/>
              </a:lnSpc>
              <a:spcBef>
                <a:spcPts val="0"/>
              </a:spcBef>
              <a:buFont typeface="Wingdings" panose="05000000000000000000" pitchFamily="2" charset="2"/>
              <a:buChar char="Ø"/>
            </a:pPr>
            <a:r>
              <a:rPr lang="en-US" sz="1600">
                <a:solidFill>
                  <a:srgbClr val="003C71"/>
                </a:solidFill>
              </a:rPr>
              <a:t>Measure GPU hardware maximum capabilities</a:t>
            </a:r>
          </a:p>
          <a:p>
            <a:pPr marL="1200150" lvl="2" indent="-285750">
              <a:lnSpc>
                <a:spcPct val="100000"/>
              </a:lnSpc>
              <a:spcBef>
                <a:spcPts val="0"/>
              </a:spcBef>
              <a:buFont typeface="Wingdings" panose="05000000000000000000" pitchFamily="2" charset="2"/>
              <a:buChar char="Ø"/>
            </a:pPr>
            <a:r>
              <a:rPr lang="en-US" sz="1600">
                <a:solidFill>
                  <a:srgbClr val="003C71"/>
                </a:solidFill>
              </a:rPr>
              <a:t>Binary instrumentation with GTPIN collection</a:t>
            </a:r>
            <a:endParaRPr lang="en-US" sz="1100">
              <a:solidFill>
                <a:srgbClr val="003C71"/>
              </a:solidFill>
            </a:endParaRPr>
          </a:p>
          <a:p>
            <a:pPr algn="ctr"/>
            <a:endParaRPr lang="en-US" sz="1100" err="1">
              <a:solidFill>
                <a:srgbClr val="003C71"/>
              </a:solidFill>
            </a:endParaRPr>
          </a:p>
        </p:txBody>
      </p:sp>
      <p:sp>
        <p:nvSpPr>
          <p:cNvPr id="23" name="TextBox 22">
            <a:extLst>
              <a:ext uri="{FF2B5EF4-FFF2-40B4-BE49-F238E27FC236}">
                <a16:creationId xmlns:a16="http://schemas.microsoft.com/office/drawing/2014/main" id="{73EE611D-8156-0E57-BC6C-932DAFA11DF7}"/>
              </a:ext>
            </a:extLst>
          </p:cNvPr>
          <p:cNvSpPr txBox="1"/>
          <p:nvPr/>
        </p:nvSpPr>
        <p:spPr>
          <a:xfrm>
            <a:off x="284487" y="5179241"/>
            <a:ext cx="5682762" cy="1448217"/>
          </a:xfrm>
          <a:prstGeom prst="rect">
            <a:avLst/>
          </a:prstGeom>
          <a:noFill/>
        </p:spPr>
        <p:txBody>
          <a:bodyPr vert="horz" wrap="square" lIns="0" tIns="0" rIns="0" bIns="0" rtlCol="0">
            <a:spAutoFit/>
          </a:bodyPr>
          <a:lstStyle/>
          <a:p>
            <a:pPr algn="ctr">
              <a:lnSpc>
                <a:spcPct val="100000"/>
              </a:lnSpc>
              <a:spcBef>
                <a:spcPts val="0"/>
              </a:spcBef>
            </a:pPr>
            <a:r>
              <a:rPr lang="en-US">
                <a:solidFill>
                  <a:srgbClr val="003C71"/>
                </a:solidFill>
              </a:rPr>
              <a:t>Performance Modeling</a:t>
            </a:r>
          </a:p>
          <a:p>
            <a:pPr algn="ctr">
              <a:lnSpc>
                <a:spcPct val="100000"/>
              </a:lnSpc>
              <a:spcBef>
                <a:spcPts val="0"/>
              </a:spcBef>
            </a:pPr>
            <a:r>
              <a:rPr lang="en-US" sz="1400">
                <a:solidFill>
                  <a:srgbClr val="003C71"/>
                </a:solidFill>
              </a:rPr>
              <a:t>No run</a:t>
            </a:r>
          </a:p>
          <a:p>
            <a:pPr algn="ctr">
              <a:lnSpc>
                <a:spcPct val="100000"/>
              </a:lnSpc>
              <a:spcBef>
                <a:spcPts val="0"/>
              </a:spcBef>
            </a:pPr>
            <a:endParaRPr lang="en-US" sz="1100">
              <a:solidFill>
                <a:srgbClr val="003C71"/>
              </a:solidFill>
            </a:endParaRPr>
          </a:p>
          <a:p>
            <a:pPr marL="1200150" lvl="2" indent="-285750">
              <a:lnSpc>
                <a:spcPct val="100000"/>
              </a:lnSpc>
              <a:spcBef>
                <a:spcPts val="0"/>
              </a:spcBef>
              <a:buFont typeface="Wingdings" panose="05000000000000000000" pitchFamily="2" charset="2"/>
              <a:buChar char="Ø"/>
            </a:pPr>
            <a:r>
              <a:rPr lang="en-US" sz="1600">
                <a:solidFill>
                  <a:srgbClr val="003C71"/>
                </a:solidFill>
              </a:rPr>
              <a:t>Analyze performance metrics</a:t>
            </a:r>
            <a:endParaRPr lang="en-US" sz="1100">
              <a:solidFill>
                <a:srgbClr val="003C71"/>
              </a:solidFill>
            </a:endParaRPr>
          </a:p>
          <a:p>
            <a:pPr algn="ctr"/>
            <a:endParaRPr lang="en-US" sz="1100" err="1">
              <a:solidFill>
                <a:srgbClr val="003C71"/>
              </a:solidFill>
            </a:endParaRPr>
          </a:p>
        </p:txBody>
      </p:sp>
      <p:sp>
        <p:nvSpPr>
          <p:cNvPr id="24" name="TextBox 23">
            <a:extLst>
              <a:ext uri="{FF2B5EF4-FFF2-40B4-BE49-F238E27FC236}">
                <a16:creationId xmlns:a16="http://schemas.microsoft.com/office/drawing/2014/main" id="{21B2D5CF-E167-0D80-90C6-0F7B3E1BA8A7}"/>
              </a:ext>
            </a:extLst>
          </p:cNvPr>
          <p:cNvSpPr txBox="1"/>
          <p:nvPr/>
        </p:nvSpPr>
        <p:spPr>
          <a:xfrm>
            <a:off x="8231969" y="2631497"/>
            <a:ext cx="3344823" cy="2724849"/>
          </a:xfrm>
          <a:prstGeom prst="rect">
            <a:avLst/>
          </a:prstGeom>
          <a:noFill/>
        </p:spPr>
        <p:txBody>
          <a:bodyPr vert="horz" wrap="square" lIns="0" tIns="0" rIns="0" bIns="0" rtlCol="0" anchor="t">
            <a:spAutoFit/>
          </a:bodyPr>
          <a:lstStyle/>
          <a:p>
            <a:pPr algn="ctr">
              <a:lnSpc>
                <a:spcPct val="100000"/>
              </a:lnSpc>
              <a:spcBef>
                <a:spcPts val="0"/>
              </a:spcBef>
            </a:pPr>
            <a:r>
              <a:rPr lang="en-US" sz="2000">
                <a:solidFill>
                  <a:srgbClr val="003C71"/>
                </a:solidFill>
              </a:rPr>
              <a:t>GPU Roofline Perspective</a:t>
            </a:r>
          </a:p>
          <a:p>
            <a:pPr algn="ctr">
              <a:lnSpc>
                <a:spcPct val="100000"/>
              </a:lnSpc>
              <a:spcBef>
                <a:spcPts val="0"/>
              </a:spcBef>
            </a:pPr>
            <a:endParaRPr lang="en-US">
              <a:solidFill>
                <a:srgbClr val="003C71"/>
              </a:solidFill>
            </a:endParaRPr>
          </a:p>
          <a:p>
            <a:pPr marL="285750" indent="-285750">
              <a:lnSpc>
                <a:spcPct val="100000"/>
              </a:lnSpc>
              <a:spcBef>
                <a:spcPts val="0"/>
              </a:spcBef>
              <a:buFont typeface="Wingdings" panose="05000000000000000000" pitchFamily="2" charset="2"/>
              <a:buChar char="Ø"/>
            </a:pPr>
            <a:r>
              <a:rPr lang="en-US" sz="2000">
                <a:solidFill>
                  <a:srgbClr val="003C71"/>
                </a:solidFill>
              </a:rPr>
              <a:t>Performance Metrics</a:t>
            </a:r>
          </a:p>
          <a:p>
            <a:pPr marL="285750" indent="-285750">
              <a:lnSpc>
                <a:spcPct val="100000"/>
              </a:lnSpc>
              <a:spcBef>
                <a:spcPts val="0"/>
              </a:spcBef>
              <a:buFont typeface="Wingdings" panose="05000000000000000000" pitchFamily="2" charset="2"/>
              <a:buChar char="Ø"/>
            </a:pPr>
            <a:r>
              <a:rPr lang="en-US" sz="2000">
                <a:solidFill>
                  <a:srgbClr val="003C71"/>
                </a:solidFill>
              </a:rPr>
              <a:t>Roofline</a:t>
            </a:r>
          </a:p>
          <a:p>
            <a:pPr marL="285750" indent="-285750">
              <a:lnSpc>
                <a:spcPct val="100000"/>
              </a:lnSpc>
              <a:spcBef>
                <a:spcPts val="0"/>
              </a:spcBef>
              <a:buFont typeface="Wingdings" panose="05000000000000000000" pitchFamily="2" charset="2"/>
              <a:buChar char="Ø"/>
            </a:pPr>
            <a:r>
              <a:rPr lang="en-US" sz="2000">
                <a:solidFill>
                  <a:srgbClr val="003C71"/>
                </a:solidFill>
              </a:rPr>
              <a:t>Kernel Details</a:t>
            </a:r>
          </a:p>
          <a:p>
            <a:pPr marL="285750" indent="-285750">
              <a:lnSpc>
                <a:spcPct val="100000"/>
              </a:lnSpc>
              <a:spcBef>
                <a:spcPts val="0"/>
              </a:spcBef>
              <a:buFont typeface="Wingdings" panose="05000000000000000000" pitchFamily="2" charset="2"/>
              <a:buChar char="Ø"/>
            </a:pPr>
            <a:r>
              <a:rPr lang="en-US" sz="2000">
                <a:solidFill>
                  <a:srgbClr val="003C71"/>
                </a:solidFill>
              </a:rPr>
              <a:t>Guidance</a:t>
            </a:r>
          </a:p>
          <a:p>
            <a:pPr marL="285750" indent="-285750">
              <a:lnSpc>
                <a:spcPct val="100000"/>
              </a:lnSpc>
              <a:spcBef>
                <a:spcPts val="0"/>
              </a:spcBef>
              <a:buFont typeface="Wingdings" panose="05000000000000000000" pitchFamily="2" charset="2"/>
              <a:buChar char="Ø"/>
            </a:pPr>
            <a:r>
              <a:rPr lang="en-US" sz="2000">
                <a:solidFill>
                  <a:srgbClr val="003C71"/>
                </a:solidFill>
              </a:rPr>
              <a:t>Recommendations</a:t>
            </a:r>
          </a:p>
          <a:p>
            <a:pPr algn="ctr"/>
            <a:endParaRPr lang="en-US" sz="1100" err="1">
              <a:solidFill>
                <a:srgbClr val="003C71"/>
              </a:solidFill>
            </a:endParaRPr>
          </a:p>
        </p:txBody>
      </p:sp>
      <p:sp>
        <p:nvSpPr>
          <p:cNvPr id="28" name="Title 1">
            <a:extLst>
              <a:ext uri="{FF2B5EF4-FFF2-40B4-BE49-F238E27FC236}">
                <a16:creationId xmlns:a16="http://schemas.microsoft.com/office/drawing/2014/main" id="{0D85D718-11FC-EA02-480E-CDADE14A82F0}"/>
              </a:ext>
            </a:extLst>
          </p:cNvPr>
          <p:cNvSpPr>
            <a:spLocks noGrp="1"/>
          </p:cNvSpPr>
          <p:nvPr>
            <p:ph type="title"/>
          </p:nvPr>
        </p:nvSpPr>
        <p:spPr/>
        <p:txBody>
          <a:bodyPr/>
          <a:lstStyle/>
          <a:p>
            <a:r>
              <a:rPr lang="en-US">
                <a:solidFill>
                  <a:schemeClr val="bg1"/>
                </a:solidFill>
              </a:rPr>
              <a:t>GPU Analysis Flow</a:t>
            </a:r>
            <a:br>
              <a:rPr lang="en-US" sz="3200">
                <a:solidFill>
                  <a:schemeClr val="bg1"/>
                </a:solidFill>
              </a:rPr>
            </a:br>
            <a:r>
              <a:rPr lang="en-US" sz="2400">
                <a:solidFill>
                  <a:schemeClr val="bg1"/>
                </a:solidFill>
              </a:rPr>
              <a:t>Intel® Advisor</a:t>
            </a:r>
          </a:p>
        </p:txBody>
      </p:sp>
    </p:spTree>
    <p:extLst>
      <p:ext uri="{BB962C8B-B14F-4D97-AF65-F5344CB8AC3E}">
        <p14:creationId xmlns:p14="http://schemas.microsoft.com/office/powerpoint/2010/main" val="30439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C1CB91-DD75-5AE3-B36C-DD9616F57006}"/>
              </a:ext>
            </a:extLst>
          </p:cNvPr>
          <p:cNvSpPr/>
          <p:nvPr/>
        </p:nvSpPr>
        <p:spPr>
          <a:xfrm>
            <a:off x="0" y="0"/>
            <a:ext cx="11736280" cy="6427433"/>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Title 1">
            <a:extLst>
              <a:ext uri="{FF2B5EF4-FFF2-40B4-BE49-F238E27FC236}">
                <a16:creationId xmlns:a16="http://schemas.microsoft.com/office/drawing/2014/main" id="{0D85D718-11FC-EA02-480E-CDADE14A82F0}"/>
              </a:ext>
            </a:extLst>
          </p:cNvPr>
          <p:cNvSpPr>
            <a:spLocks noGrp="1"/>
          </p:cNvSpPr>
          <p:nvPr>
            <p:ph type="title"/>
          </p:nvPr>
        </p:nvSpPr>
        <p:spPr>
          <a:xfrm>
            <a:off x="159222" y="107029"/>
            <a:ext cx="10972800" cy="1158240"/>
          </a:xfrm>
        </p:spPr>
        <p:txBody>
          <a:bodyPr/>
          <a:lstStyle/>
          <a:p>
            <a:r>
              <a:rPr lang="en-US">
                <a:solidFill>
                  <a:schemeClr val="bg1"/>
                </a:solidFill>
              </a:rPr>
              <a:t>Offload Advisor</a:t>
            </a:r>
            <a:br>
              <a:rPr lang="en-US" sz="3200">
                <a:solidFill>
                  <a:schemeClr val="bg1"/>
                </a:solidFill>
              </a:rPr>
            </a:br>
            <a:r>
              <a:rPr lang="en-US" sz="2400">
                <a:solidFill>
                  <a:schemeClr val="bg1"/>
                </a:solidFill>
              </a:rPr>
              <a:t>Intel® Advisor</a:t>
            </a:r>
          </a:p>
        </p:txBody>
      </p:sp>
      <p:sp>
        <p:nvSpPr>
          <p:cNvPr id="5" name="Content Placeholder 2">
            <a:extLst>
              <a:ext uri="{FF2B5EF4-FFF2-40B4-BE49-F238E27FC236}">
                <a16:creationId xmlns:a16="http://schemas.microsoft.com/office/drawing/2014/main" id="{3E52EC9D-6C7E-ECAD-537A-A6B88DAF9174}"/>
              </a:ext>
            </a:extLst>
          </p:cNvPr>
          <p:cNvSpPr txBox="1">
            <a:spLocks/>
          </p:cNvSpPr>
          <p:nvPr/>
        </p:nvSpPr>
        <p:spPr>
          <a:xfrm>
            <a:off x="-66294" y="1955120"/>
            <a:ext cx="2290439" cy="3408500"/>
          </a:xfrm>
          <a:prstGeom prst="rect">
            <a:avLst/>
          </a:prstGeom>
        </p:spPr>
        <p:txBody>
          <a:bodyPr>
            <a:normAutofit fontScale="85000" lnSpcReduction="20000"/>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spcBef>
                <a:spcPts val="2400"/>
              </a:spcBef>
            </a:pPr>
            <a:r>
              <a:rPr lang="en-US" sz="2000" dirty="0">
                <a:solidFill>
                  <a:schemeClr val="bg1"/>
                </a:solidFill>
              </a:rPr>
              <a:t>Run on CPU or GPU – Predict for GPU</a:t>
            </a:r>
          </a:p>
          <a:p>
            <a:pPr>
              <a:spcBef>
                <a:spcPts val="2400"/>
              </a:spcBef>
            </a:pPr>
            <a:r>
              <a:rPr lang="en-US" sz="2000" dirty="0">
                <a:solidFill>
                  <a:schemeClr val="bg1"/>
                </a:solidFill>
              </a:rPr>
              <a:t>Helps to define which section of the code should run on given accelerator</a:t>
            </a:r>
          </a:p>
          <a:p>
            <a:pPr>
              <a:spcBef>
                <a:spcPts val="2400"/>
              </a:spcBef>
            </a:pPr>
            <a:r>
              <a:rPr lang="en-US" sz="2000" dirty="0">
                <a:solidFill>
                  <a:schemeClr val="bg1"/>
                </a:solidFill>
              </a:rPr>
              <a:t>Provides performance projection on accelerators</a:t>
            </a:r>
          </a:p>
        </p:txBody>
      </p:sp>
      <p:sp>
        <p:nvSpPr>
          <p:cNvPr id="13" name="Speech Bubble: Rectangle 12">
            <a:extLst>
              <a:ext uri="{FF2B5EF4-FFF2-40B4-BE49-F238E27FC236}">
                <a16:creationId xmlns:a16="http://schemas.microsoft.com/office/drawing/2014/main" id="{13EA4926-7BB8-06FB-F2D6-D21D032A6ABD}"/>
              </a:ext>
            </a:extLst>
          </p:cNvPr>
          <p:cNvSpPr/>
          <p:nvPr/>
        </p:nvSpPr>
        <p:spPr>
          <a:xfrm flipH="1">
            <a:off x="8497873" y="5219554"/>
            <a:ext cx="1732084" cy="435429"/>
          </a:xfrm>
          <a:prstGeom prst="wedgeRectCallout">
            <a:avLst>
              <a:gd name="adj1" fmla="val 61508"/>
              <a:gd name="adj2" fmla="val -11571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1219169" rtl="0" eaLnBrk="1" fontAlgn="auto" latinLnBrk="0" hangingPunct="0">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 Clear"/>
                <a:sym typeface="Helvetica Neue"/>
              </a:rPr>
              <a:t>Not Profitable for offloading</a:t>
            </a:r>
          </a:p>
        </p:txBody>
      </p:sp>
      <p:sp>
        <p:nvSpPr>
          <p:cNvPr id="14" name="Speech Bubble: Rectangle 13">
            <a:extLst>
              <a:ext uri="{FF2B5EF4-FFF2-40B4-BE49-F238E27FC236}">
                <a16:creationId xmlns:a16="http://schemas.microsoft.com/office/drawing/2014/main" id="{9A091ED8-588E-737B-5263-99FB3922FB00}"/>
              </a:ext>
            </a:extLst>
          </p:cNvPr>
          <p:cNvSpPr/>
          <p:nvPr/>
        </p:nvSpPr>
        <p:spPr>
          <a:xfrm>
            <a:off x="5041609" y="4371987"/>
            <a:ext cx="3456264" cy="348813"/>
          </a:xfrm>
          <a:prstGeom prst="wedgeRectCallout">
            <a:avLst>
              <a:gd name="adj1" fmla="val 52930"/>
              <a:gd name="adj2" fmla="val -495161"/>
            </a:avLst>
          </a:prstGeom>
          <a:ln>
            <a:no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ea typeface="Helvetica Neue Medium"/>
                <a:cs typeface="Helvetica Neue Medium"/>
                <a:sym typeface="Helvetica Neue Medium"/>
              </a:rPr>
              <a:t>Offloading is GTI BW Bound</a:t>
            </a:r>
          </a:p>
        </p:txBody>
      </p:sp>
      <p:pic>
        <p:nvPicPr>
          <p:cNvPr id="3" name="Picture 2">
            <a:extLst>
              <a:ext uri="{FF2B5EF4-FFF2-40B4-BE49-F238E27FC236}">
                <a16:creationId xmlns:a16="http://schemas.microsoft.com/office/drawing/2014/main" id="{6B070960-0F78-9235-3939-90E8ED10087E}"/>
              </a:ext>
            </a:extLst>
          </p:cNvPr>
          <p:cNvPicPr>
            <a:picLocks noChangeAspect="1"/>
          </p:cNvPicPr>
          <p:nvPr/>
        </p:nvPicPr>
        <p:blipFill>
          <a:blip r:embed="rId3"/>
          <a:stretch>
            <a:fillRect/>
          </a:stretch>
        </p:blipFill>
        <p:spPr>
          <a:xfrm>
            <a:off x="1914975" y="1494380"/>
            <a:ext cx="10277025" cy="4392542"/>
          </a:xfrm>
          <a:prstGeom prst="rect">
            <a:avLst/>
          </a:prstGeom>
        </p:spPr>
      </p:pic>
      <p:sp>
        <p:nvSpPr>
          <p:cNvPr id="4" name="Speech Bubble: Rectangle 3">
            <a:extLst>
              <a:ext uri="{FF2B5EF4-FFF2-40B4-BE49-F238E27FC236}">
                <a16:creationId xmlns:a16="http://schemas.microsoft.com/office/drawing/2014/main" id="{051A1315-EC63-460B-D5AF-243234C6DD54}"/>
              </a:ext>
            </a:extLst>
          </p:cNvPr>
          <p:cNvSpPr/>
          <p:nvPr/>
        </p:nvSpPr>
        <p:spPr>
          <a:xfrm flipH="1">
            <a:off x="0" y="6291319"/>
            <a:ext cx="1652954" cy="459652"/>
          </a:xfrm>
          <a:prstGeom prst="wedgeRectCallout">
            <a:avLst>
              <a:gd name="adj1" fmla="val -84970"/>
              <a:gd name="adj2" fmla="val -39887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1219169" rtl="0" eaLnBrk="1" fontAlgn="auto" latinLnBrk="0" hangingPunct="0">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 Clear"/>
                <a:sym typeface="Helvetica Neue"/>
              </a:rPr>
              <a:t>Recommended for offloading</a:t>
            </a:r>
          </a:p>
        </p:txBody>
      </p:sp>
      <p:sp>
        <p:nvSpPr>
          <p:cNvPr id="6" name="Speech Bubble: Rectangle 5">
            <a:extLst>
              <a:ext uri="{FF2B5EF4-FFF2-40B4-BE49-F238E27FC236}">
                <a16:creationId xmlns:a16="http://schemas.microsoft.com/office/drawing/2014/main" id="{DBAC3B46-1911-8E5A-D329-EAE276A33B9F}"/>
              </a:ext>
            </a:extLst>
          </p:cNvPr>
          <p:cNvSpPr/>
          <p:nvPr/>
        </p:nvSpPr>
        <p:spPr>
          <a:xfrm>
            <a:off x="8576514" y="652856"/>
            <a:ext cx="3456264" cy="348813"/>
          </a:xfrm>
          <a:prstGeom prst="wedgeRectCallout">
            <a:avLst>
              <a:gd name="adj1" fmla="val -50841"/>
              <a:gd name="adj2" fmla="val 667951"/>
            </a:avLst>
          </a:prstGeom>
          <a:ln>
            <a:no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FFFF"/>
                </a:solidFill>
                <a:effectLst/>
                <a:uFillTx/>
                <a:ea typeface="Helvetica Neue Medium"/>
                <a:cs typeface="Helvetica Neue Medium"/>
                <a:sym typeface="Helvetica Neue Medium"/>
              </a:rPr>
              <a:t>Offloading is Memory BW Bound</a:t>
            </a:r>
          </a:p>
        </p:txBody>
      </p:sp>
      <p:sp>
        <p:nvSpPr>
          <p:cNvPr id="9" name="Speech Bubble: Rectangle 8">
            <a:extLst>
              <a:ext uri="{FF2B5EF4-FFF2-40B4-BE49-F238E27FC236}">
                <a16:creationId xmlns:a16="http://schemas.microsoft.com/office/drawing/2014/main" id="{C5EA41E2-435F-BC3E-54B1-A8BCA35C3A79}"/>
              </a:ext>
            </a:extLst>
          </p:cNvPr>
          <p:cNvSpPr/>
          <p:nvPr/>
        </p:nvSpPr>
        <p:spPr>
          <a:xfrm flipH="1">
            <a:off x="8650273" y="5371954"/>
            <a:ext cx="1732084" cy="435429"/>
          </a:xfrm>
          <a:prstGeom prst="wedgeRectCallout">
            <a:avLst>
              <a:gd name="adj1" fmla="val 92773"/>
              <a:gd name="adj2" fmla="val -19319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1219169" rtl="0" eaLnBrk="1" fontAlgn="auto" latinLnBrk="0" hangingPunct="0">
              <a:lnSpc>
                <a:spcPct val="90000"/>
              </a:lnSpc>
              <a:spcBef>
                <a:spcPts val="225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Intel Clear"/>
                <a:sym typeface="Helvetica Neue"/>
              </a:rPr>
              <a:t>Not Profitable for offloading</a:t>
            </a:r>
          </a:p>
        </p:txBody>
      </p:sp>
    </p:spTree>
    <p:extLst>
      <p:ext uri="{BB962C8B-B14F-4D97-AF65-F5344CB8AC3E}">
        <p14:creationId xmlns:p14="http://schemas.microsoft.com/office/powerpoint/2010/main" val="333716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C1CB91-DD75-5AE3-B36C-DD9616F57006}"/>
              </a:ext>
            </a:extLst>
          </p:cNvPr>
          <p:cNvSpPr/>
          <p:nvPr/>
        </p:nvSpPr>
        <p:spPr>
          <a:xfrm>
            <a:off x="0" y="0"/>
            <a:ext cx="11736280" cy="6427433"/>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Title 1">
            <a:extLst>
              <a:ext uri="{FF2B5EF4-FFF2-40B4-BE49-F238E27FC236}">
                <a16:creationId xmlns:a16="http://schemas.microsoft.com/office/drawing/2014/main" id="{0D85D718-11FC-EA02-480E-CDADE14A82F0}"/>
              </a:ext>
            </a:extLst>
          </p:cNvPr>
          <p:cNvSpPr>
            <a:spLocks noGrp="1"/>
          </p:cNvSpPr>
          <p:nvPr>
            <p:ph type="title"/>
          </p:nvPr>
        </p:nvSpPr>
        <p:spPr>
          <a:xfrm>
            <a:off x="159222" y="107029"/>
            <a:ext cx="10972800" cy="1158240"/>
          </a:xfrm>
        </p:spPr>
        <p:txBody>
          <a:bodyPr/>
          <a:lstStyle/>
          <a:p>
            <a:r>
              <a:rPr lang="en-US">
                <a:solidFill>
                  <a:schemeClr val="bg1"/>
                </a:solidFill>
              </a:rPr>
              <a:t>In-Depth Analysis of Top Offload Regions</a:t>
            </a:r>
            <a:br>
              <a:rPr lang="en-US" sz="3200">
                <a:solidFill>
                  <a:schemeClr val="bg1"/>
                </a:solidFill>
              </a:rPr>
            </a:br>
            <a:r>
              <a:rPr lang="en-US" sz="2400">
                <a:solidFill>
                  <a:schemeClr val="bg1"/>
                </a:solidFill>
              </a:rPr>
              <a:t>Intel® Advisor</a:t>
            </a:r>
          </a:p>
        </p:txBody>
      </p:sp>
      <p:pic>
        <p:nvPicPr>
          <p:cNvPr id="7" name="Picture 6">
            <a:extLst>
              <a:ext uri="{FF2B5EF4-FFF2-40B4-BE49-F238E27FC236}">
                <a16:creationId xmlns:a16="http://schemas.microsoft.com/office/drawing/2014/main" id="{01FB7B70-1143-60D9-192C-ACF14F6697C5}"/>
              </a:ext>
            </a:extLst>
          </p:cNvPr>
          <p:cNvPicPr>
            <a:picLocks noChangeAspect="1"/>
          </p:cNvPicPr>
          <p:nvPr/>
        </p:nvPicPr>
        <p:blipFill>
          <a:blip r:embed="rId3"/>
          <a:stretch>
            <a:fillRect/>
          </a:stretch>
        </p:blipFill>
        <p:spPr>
          <a:xfrm>
            <a:off x="953144" y="1000096"/>
            <a:ext cx="11238856" cy="5427337"/>
          </a:xfrm>
          <a:prstGeom prst="rect">
            <a:avLst/>
          </a:prstGeom>
        </p:spPr>
      </p:pic>
      <p:sp>
        <p:nvSpPr>
          <p:cNvPr id="8" name="Speech Bubble: Rectangle 7">
            <a:extLst>
              <a:ext uri="{FF2B5EF4-FFF2-40B4-BE49-F238E27FC236}">
                <a16:creationId xmlns:a16="http://schemas.microsoft.com/office/drawing/2014/main" id="{3354AC0A-D7C1-D03F-69C1-97F10A8121BB}"/>
              </a:ext>
            </a:extLst>
          </p:cNvPr>
          <p:cNvSpPr/>
          <p:nvPr/>
        </p:nvSpPr>
        <p:spPr>
          <a:xfrm flipH="1">
            <a:off x="0" y="3119159"/>
            <a:ext cx="3124940" cy="727192"/>
          </a:xfrm>
          <a:prstGeom prst="wedgeRectCallout">
            <a:avLst>
              <a:gd name="adj1" fmla="val 15183"/>
              <a:gd name="adj2" fmla="val -242094"/>
            </a:avLst>
          </a:prstGeom>
          <a:solidFill>
            <a:schemeClr val="accent2"/>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1219169" rtl="0" eaLnBrk="1" fontAlgn="auto" latinLnBrk="0" hangingPunct="0">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Intel Clear"/>
                <a:sym typeface="Helvetica Neue"/>
              </a:rPr>
              <a:t>Loop recommended for offloading</a:t>
            </a:r>
          </a:p>
          <a:p>
            <a:pPr marL="285750" marR="0" lvl="0" indent="-285750" algn="l" defTabSz="1219169" rtl="0" eaLnBrk="1" fontAlgn="auto" latinLnBrk="0" hangingPunct="0">
              <a:lnSpc>
                <a:spcPct val="9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FFFFFF"/>
                </a:solidFill>
                <a:effectLst/>
                <a:uLnTx/>
                <a:uFillTx/>
                <a:latin typeface="Intel Clear"/>
                <a:sym typeface="Helvetica Neue"/>
              </a:rPr>
              <a:t>DRAM BW Bound</a:t>
            </a:r>
          </a:p>
          <a:p>
            <a:pPr marL="285750" marR="0" lvl="0" indent="-285750" algn="l" defTabSz="1219169" rtl="0" eaLnBrk="1" fontAlgn="auto" latinLnBrk="0" hangingPunct="0">
              <a:lnSpc>
                <a:spcPct val="9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FFFFFF"/>
                </a:solidFill>
                <a:effectLst/>
                <a:uLnTx/>
                <a:uFillTx/>
                <a:latin typeface="Intel Clear"/>
                <a:sym typeface="Helvetica Neue"/>
              </a:rPr>
              <a:t>Estimated to run on GPU in 4.77s</a:t>
            </a:r>
          </a:p>
        </p:txBody>
      </p:sp>
    </p:spTree>
    <p:extLst>
      <p:ext uri="{BB962C8B-B14F-4D97-AF65-F5344CB8AC3E}">
        <p14:creationId xmlns:p14="http://schemas.microsoft.com/office/powerpoint/2010/main" val="2958931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89392cfa-ca25-4908-aecf-97a8002087b7"/>
</p:tagLst>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OISA_Presentation_Template_Sept2020.potx" id="{9471472C-7DAB-4847-9A12-6091D0C34DE5}" vid="{63431130-6373-4BEB-820D-7FBA504ABAB4}"/>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4056AC1913548A181145D96A05235" ma:contentTypeVersion="9" ma:contentTypeDescription="Create a new document." ma:contentTypeScope="" ma:versionID="6ace0ec2b5e64356200d33536677a8bd">
  <xsd:schema xmlns:xsd="http://www.w3.org/2001/XMLSchema" xmlns:xs="http://www.w3.org/2001/XMLSchema" xmlns:p="http://schemas.microsoft.com/office/2006/metadata/properties" xmlns:ns2="53a85f9c-6358-4b92-b824-b024aa1d835a" xmlns:ns3="ec8a38d1-aac5-4105-a264-6b973117bc9e" targetNamespace="http://schemas.microsoft.com/office/2006/metadata/properties" ma:root="true" ma:fieldsID="85415ff27e9347e2553f12a1d2b16bc2" ns2:_="" ns3:_="">
    <xsd:import namespace="53a85f9c-6358-4b92-b824-b024aa1d835a"/>
    <xsd:import namespace="ec8a38d1-aac5-4105-a264-6b973117bc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a85f9c-6358-4b92-b824-b024aa1d83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8a38d1-aac5-4105-a264-6b973117bc9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A06AE1-2983-44CE-B136-A501093AA36B}">
  <ds:schemaRefs>
    <ds:schemaRef ds:uri="53a85f9c-6358-4b92-b824-b024aa1d835a"/>
    <ds:schemaRef ds:uri="ec8a38d1-aac5-4105-a264-6b973117bc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724B8A99-8161-4D52-8DFD-478F5C1B3170}">
  <ds:schemaRefs>
    <ds:schemaRef ds:uri="http://schemas.microsoft.com/office/infopath/2007/PartnerControls"/>
    <ds:schemaRef ds:uri="http://schemas.microsoft.com/office/2006/documentManagement/types"/>
    <ds:schemaRef ds:uri="http://purl.org/dc/elements/1.1/"/>
    <ds:schemaRef ds:uri="53a85f9c-6358-4b92-b824-b024aa1d835a"/>
    <ds:schemaRef ds:uri="http://purl.org/dc/terms/"/>
    <ds:schemaRef ds:uri="ec8a38d1-aac5-4105-a264-6b973117bc9e"/>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9aa06179-68b3-4e2b-b09b-a2424735516b}" enabled="1" method="Privileged" siteId="{46c98d88-e344-4ed4-8496-4ed7712e255d}" removed="0"/>
</clbl:labelList>
</file>

<file path=docProps/app.xml><?xml version="1.0" encoding="utf-8"?>
<Properties xmlns="http://schemas.openxmlformats.org/officeDocument/2006/extended-properties" xmlns:vt="http://schemas.openxmlformats.org/officeDocument/2006/docPropsVTypes">
  <Template>Intel_OISA_Presentation_Template_Sept2020</Template>
  <TotalTime>2992</TotalTime>
  <Words>2191</Words>
  <Application>Microsoft Office PowerPoint</Application>
  <PresentationFormat>Widescreen</PresentationFormat>
  <Paragraphs>215</Paragraphs>
  <Slides>16</Slides>
  <Notes>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vt:i4>
      </vt:variant>
    </vt:vector>
  </HeadingPairs>
  <TitlesOfParts>
    <vt:vector size="33" baseType="lpstr">
      <vt:lpstr>Arial</vt:lpstr>
      <vt:lpstr>Bookman Old Style</vt:lpstr>
      <vt:lpstr>Calibri</vt:lpstr>
      <vt:lpstr>Courier New</vt:lpstr>
      <vt:lpstr>Georgia</vt:lpstr>
      <vt:lpstr>Helvetica</vt:lpstr>
      <vt:lpstr>Helvetica Neue</vt:lpstr>
      <vt:lpstr>Helvetica Neue Medium</vt:lpstr>
      <vt:lpstr>Intel Clear</vt:lpstr>
      <vt:lpstr>Intel Clear Light</vt:lpstr>
      <vt:lpstr>intel-clear</vt:lpstr>
      <vt:lpstr>IntelOne Display Light</vt:lpstr>
      <vt:lpstr>IntelOne Text Light</vt:lpstr>
      <vt:lpstr>Open Sans</vt:lpstr>
      <vt:lpstr>Times New Roman</vt:lpstr>
      <vt:lpstr>Wingdings</vt:lpstr>
      <vt:lpstr>21_BasicWhite</vt:lpstr>
      <vt:lpstr>Intel® oneAPI Analysis Tools</vt:lpstr>
      <vt:lpstr>Agenda</vt:lpstr>
      <vt:lpstr>Intel® Advisor</vt:lpstr>
      <vt:lpstr>Intel® Advisor</vt:lpstr>
      <vt:lpstr>PowerPoint Presentation</vt:lpstr>
      <vt:lpstr>GPU Roofline Chart Intel® Advisor</vt:lpstr>
      <vt:lpstr>GPU Analysis Flow Intel® Advisor</vt:lpstr>
      <vt:lpstr>Offload Advisor Intel® Advisor</vt:lpstr>
      <vt:lpstr>In-Depth Analysis of Top Offload Regions Intel® Advisor</vt:lpstr>
      <vt:lpstr>Intel® VTune™ Profiler</vt:lpstr>
      <vt:lpstr>Optimize Performance Intel® VTune™ Profiler</vt:lpstr>
      <vt:lpstr>Rich Set of Profiling Capabilities Intel® VTune™ Profiler</vt:lpstr>
      <vt:lpstr>Quickly Identify Untapped Performance Intel® VTune™ Profiler - Performance Snapshot Analysis</vt:lpstr>
      <vt:lpstr>Recommended Workflow</vt:lpstr>
      <vt:lpstr>Using Intel® Analyzers to increase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Intel Software &amp; Architecture (OISA) Presentation Template for General Internal and External Audiences</dc:title>
  <dc:creator>Dimatteo, Jennifer</dc:creator>
  <cp:keywords>CTPClassification=CTP_NT</cp:keywords>
  <cp:lastModifiedBy>Roy, Rupak</cp:lastModifiedBy>
  <cp:revision>3</cp:revision>
  <dcterms:created xsi:type="dcterms:W3CDTF">2020-11-05T17:50:39Z</dcterms:created>
  <dcterms:modified xsi:type="dcterms:W3CDTF">2023-03-31T23:35:39Z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0x010100D154056AC1913548A181145D96A05235</vt:lpwstr>
  </property>
  <property fmtid="{D5CDD505-2E9C-101B-9397-08002B2CF9AE}" pid="9" name="MSIP_Label_9aa06179-68b3-4e2b-b09b-a2424735516b_Enabled">
    <vt:lpwstr>True</vt:lpwstr>
  </property>
  <property fmtid="{D5CDD505-2E9C-101B-9397-08002B2CF9AE}" pid="10" name="MSIP_Label_9aa06179-68b3-4e2b-b09b-a2424735516b_SiteId">
    <vt:lpwstr>46c98d88-e344-4ed4-8496-4ed7712e255d</vt:lpwstr>
  </property>
  <property fmtid="{D5CDD505-2E9C-101B-9397-08002B2CF9AE}" pid="11" name="MSIP_Label_9aa06179-68b3-4e2b-b09b-a2424735516b_Owner">
    <vt:lpwstr>monique.torres@intel.com</vt:lpwstr>
  </property>
  <property fmtid="{D5CDD505-2E9C-101B-9397-08002B2CF9AE}" pid="12" name="MSIP_Label_9aa06179-68b3-4e2b-b09b-a2424735516b_SetDate">
    <vt:lpwstr>2020-09-19T18:38:11.6607740Z</vt:lpwstr>
  </property>
  <property fmtid="{D5CDD505-2E9C-101B-9397-08002B2CF9AE}" pid="13" name="MSIP_Label_9aa06179-68b3-4e2b-b09b-a2424735516b_Name">
    <vt:lpwstr>Intel Confidential</vt:lpwstr>
  </property>
  <property fmtid="{D5CDD505-2E9C-101B-9397-08002B2CF9AE}" pid="14" name="MSIP_Label_9aa06179-68b3-4e2b-b09b-a2424735516b_Application">
    <vt:lpwstr>Microsoft Azure Information Protection</vt:lpwstr>
  </property>
  <property fmtid="{D5CDD505-2E9C-101B-9397-08002B2CF9AE}" pid="15" name="MSIP_Label_9aa06179-68b3-4e2b-b09b-a2424735516b_ActionId">
    <vt:lpwstr>07c604df-0d48-4525-b7b4-39fff7144dd6</vt:lpwstr>
  </property>
  <property fmtid="{D5CDD505-2E9C-101B-9397-08002B2CF9AE}" pid="16" name="MSIP_Label_9aa06179-68b3-4e2b-b09b-a2424735516b_Extended_MSFT_Method">
    <vt:lpwstr>Manual</vt:lpwstr>
  </property>
  <property fmtid="{D5CDD505-2E9C-101B-9397-08002B2CF9AE}" pid="17" name="Sensitivity">
    <vt:lpwstr>Intel Confidential</vt:lpwstr>
  </property>
</Properties>
</file>