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5"/>
  </p:notesMasterIdLst>
  <p:handoutMasterIdLst>
    <p:handoutMasterId r:id="rId106"/>
  </p:handoutMasterIdLst>
  <p:sldIdLst>
    <p:sldId id="290" r:id="rId3"/>
    <p:sldId id="510" r:id="rId4"/>
    <p:sldId id="562" r:id="rId5"/>
    <p:sldId id="432" r:id="rId6"/>
    <p:sldId id="355" r:id="rId7"/>
    <p:sldId id="378" r:id="rId8"/>
    <p:sldId id="563" r:id="rId9"/>
    <p:sldId id="379" r:id="rId10"/>
    <p:sldId id="380" r:id="rId11"/>
    <p:sldId id="429" r:id="rId12"/>
    <p:sldId id="428" r:id="rId13"/>
    <p:sldId id="388" r:id="rId14"/>
    <p:sldId id="384" r:id="rId15"/>
    <p:sldId id="430" r:id="rId16"/>
    <p:sldId id="383" r:id="rId17"/>
    <p:sldId id="385" r:id="rId18"/>
    <p:sldId id="386" r:id="rId19"/>
    <p:sldId id="387" r:id="rId20"/>
    <p:sldId id="498" r:id="rId21"/>
    <p:sldId id="591" r:id="rId22"/>
    <p:sldId id="431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561" r:id="rId31"/>
    <p:sldId id="452" r:id="rId32"/>
    <p:sldId id="453" r:id="rId33"/>
    <p:sldId id="454" r:id="rId34"/>
    <p:sldId id="455" r:id="rId35"/>
    <p:sldId id="456" r:id="rId36"/>
    <p:sldId id="457" r:id="rId37"/>
    <p:sldId id="488" r:id="rId38"/>
    <p:sldId id="461" r:id="rId39"/>
    <p:sldId id="462" r:id="rId40"/>
    <p:sldId id="463" r:id="rId41"/>
    <p:sldId id="464" r:id="rId42"/>
    <p:sldId id="465" r:id="rId43"/>
    <p:sldId id="466" r:id="rId44"/>
    <p:sldId id="467" r:id="rId45"/>
    <p:sldId id="468" r:id="rId46"/>
    <p:sldId id="469" r:id="rId47"/>
    <p:sldId id="589" r:id="rId48"/>
    <p:sldId id="470" r:id="rId49"/>
    <p:sldId id="471" r:id="rId50"/>
    <p:sldId id="473" r:id="rId51"/>
    <p:sldId id="474" r:id="rId52"/>
    <p:sldId id="590" r:id="rId53"/>
    <p:sldId id="475" r:id="rId54"/>
    <p:sldId id="476" r:id="rId55"/>
    <p:sldId id="477" r:id="rId56"/>
    <p:sldId id="478" r:id="rId57"/>
    <p:sldId id="479" r:id="rId58"/>
    <p:sldId id="480" r:id="rId59"/>
    <p:sldId id="543" r:id="rId60"/>
    <p:sldId id="482" r:id="rId61"/>
    <p:sldId id="588" r:id="rId62"/>
    <p:sldId id="483" r:id="rId63"/>
    <p:sldId id="484" r:id="rId64"/>
    <p:sldId id="485" r:id="rId65"/>
    <p:sldId id="486" r:id="rId66"/>
    <p:sldId id="487" r:id="rId67"/>
    <p:sldId id="558" r:id="rId68"/>
    <p:sldId id="512" r:id="rId69"/>
    <p:sldId id="513" r:id="rId70"/>
    <p:sldId id="514" r:id="rId71"/>
    <p:sldId id="518" r:id="rId72"/>
    <p:sldId id="515" r:id="rId73"/>
    <p:sldId id="519" r:id="rId74"/>
    <p:sldId id="544" r:id="rId75"/>
    <p:sldId id="545" r:id="rId76"/>
    <p:sldId id="516" r:id="rId77"/>
    <p:sldId id="517" r:id="rId78"/>
    <p:sldId id="520" r:id="rId79"/>
    <p:sldId id="521" r:id="rId80"/>
    <p:sldId id="522" r:id="rId81"/>
    <p:sldId id="587" r:id="rId82"/>
    <p:sldId id="557" r:id="rId83"/>
    <p:sldId id="438" r:id="rId84"/>
    <p:sldId id="439" r:id="rId85"/>
    <p:sldId id="440" r:id="rId86"/>
    <p:sldId id="441" r:id="rId87"/>
    <p:sldId id="442" r:id="rId88"/>
    <p:sldId id="443" r:id="rId89"/>
    <p:sldId id="444" r:id="rId90"/>
    <p:sldId id="559" r:id="rId91"/>
    <p:sldId id="586" r:id="rId92"/>
    <p:sldId id="580" r:id="rId93"/>
    <p:sldId id="576" r:id="rId94"/>
    <p:sldId id="564" r:id="rId95"/>
    <p:sldId id="565" r:id="rId96"/>
    <p:sldId id="566" r:id="rId97"/>
    <p:sldId id="567" r:id="rId98"/>
    <p:sldId id="568" r:id="rId99"/>
    <p:sldId id="569" r:id="rId100"/>
    <p:sldId id="570" r:id="rId101"/>
    <p:sldId id="571" r:id="rId102"/>
    <p:sldId id="572" r:id="rId103"/>
    <p:sldId id="573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le, Kaustubh Vivek" initials="KK" lastIdx="3" clrIdx="0">
    <p:extLst>
      <p:ext uri="{19B8F6BF-5375-455C-9EA6-DF929625EA0E}">
        <p15:presenceInfo xmlns:p15="http://schemas.microsoft.com/office/powerpoint/2012/main" userId="Khole, Kaustubh Vivek" providerId="None"/>
      </p:ext>
    </p:extLst>
  </p:cmAuthor>
  <p:cmAuthor id="2" name="Vengurlekar, Vallabh" initials="VV" lastIdx="36" clrIdx="1">
    <p:extLst>
      <p:ext uri="{19B8F6BF-5375-455C-9EA6-DF929625EA0E}">
        <p15:presenceInfo xmlns:p15="http://schemas.microsoft.com/office/powerpoint/2012/main" userId="Vengurlekar, Vallabh" providerId="None"/>
      </p:ext>
    </p:extLst>
  </p:cmAuthor>
  <p:cmAuthor id="3" name="Roy Chowdhury, Sumit" initials="SR" lastIdx="27" clrIdx="2">
    <p:extLst>
      <p:ext uri="{19B8F6BF-5375-455C-9EA6-DF929625EA0E}">
        <p15:presenceInfo xmlns:p15="http://schemas.microsoft.com/office/powerpoint/2012/main" userId="Roy Chowdhury, Sumit" providerId="None"/>
      </p:ext>
    </p:extLst>
  </p:cmAuthor>
  <p:cmAuthor id="4" name="Perinkolam, Arun" initials="AP" lastIdx="11" clrIdx="3">
    <p:extLst>
      <p:ext uri="{19B8F6BF-5375-455C-9EA6-DF929625EA0E}">
        <p15:presenceInfo xmlns:p15="http://schemas.microsoft.com/office/powerpoint/2012/main" userId="Perinkolam, Arun" providerId="None"/>
      </p:ext>
    </p:extLst>
  </p:cmAuthor>
  <p:cmAuthor id="5" name="Khoo, Boon" initials="BK" lastIdx="18" clrIdx="4">
    <p:extLst>
      <p:ext uri="{19B8F6BF-5375-455C-9EA6-DF929625EA0E}">
        <p15:presenceInfo xmlns:p15="http://schemas.microsoft.com/office/powerpoint/2012/main" userId="Khoo, B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4271AB"/>
    <a:srgbClr val="547FAB"/>
    <a:srgbClr val="42719C"/>
    <a:srgbClr val="4187CA"/>
    <a:srgbClr val="5B9BD5"/>
    <a:srgbClr val="EAEFF7"/>
    <a:srgbClr val="E91837"/>
    <a:srgbClr val="BDBDBD"/>
    <a:srgbClr val="E81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3539" autoAdjust="0"/>
  </p:normalViewPr>
  <p:slideViewPr>
    <p:cSldViewPr snapToGrid="0">
      <p:cViewPr varScale="1">
        <p:scale>
          <a:sx n="111" d="100"/>
          <a:sy n="111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commentAuthors" Target="commentAuthor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2AEBD-94A2-4269-AE5F-B628B73A8310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D7DE3-034A-43EB-97D7-EE339CD29C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212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EA3A3-D525-4365-8CF2-2C43E26D7E27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10861-8B45-4190-AFDA-46DA6B036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E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44"/>
          <a:stretch/>
        </p:blipFill>
        <p:spPr>
          <a:xfrm>
            <a:off x="0" y="0"/>
            <a:ext cx="3909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6" y="9527"/>
            <a:ext cx="2238375" cy="16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3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31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283337" y="3730449"/>
            <a:ext cx="115551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83335" y="3286290"/>
            <a:ext cx="10972800" cy="48391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100">
                <a:solidFill>
                  <a:schemeClr val="bg1"/>
                </a:solidFill>
                <a:latin typeface="Roboto" pitchFamily="2" charset="0"/>
                <a:ea typeface="Roboto" pitchFamily="2" charset="0"/>
              </a:defRPr>
            </a:lvl1pPr>
            <a:lvl2pPr>
              <a:defRPr sz="4500">
                <a:solidFill>
                  <a:schemeClr val="bg2"/>
                </a:solidFill>
              </a:defRPr>
            </a:lvl2pPr>
            <a:lvl3pPr>
              <a:defRPr sz="4500">
                <a:solidFill>
                  <a:schemeClr val="bg2"/>
                </a:solidFill>
              </a:defRPr>
            </a:lvl3pPr>
            <a:lvl4pPr>
              <a:defRPr sz="4500">
                <a:solidFill>
                  <a:schemeClr val="bg2"/>
                </a:solidFill>
              </a:defRPr>
            </a:lvl4pPr>
            <a:lvl5pPr>
              <a:defRPr sz="45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Click to edit divider text</a:t>
            </a:r>
          </a:p>
        </p:txBody>
      </p:sp>
    </p:spTree>
    <p:extLst>
      <p:ext uri="{BB962C8B-B14F-4D97-AF65-F5344CB8AC3E}">
        <p14:creationId xmlns:p14="http://schemas.microsoft.com/office/powerpoint/2010/main" val="13681110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8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5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674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8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6" y="9527"/>
            <a:ext cx="2238375" cy="1678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828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62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30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8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4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633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6" y="9527"/>
            <a:ext cx="2238375" cy="167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1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6" y="9527"/>
            <a:ext cx="2238375" cy="1678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423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6" y="9527"/>
            <a:ext cx="2238375" cy="1678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99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6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626" y="9527"/>
            <a:ext cx="2238375" cy="1678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54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2"/>
          <a:stretch/>
        </p:blipFill>
        <p:spPr>
          <a:xfrm>
            <a:off x="7010400" y="0"/>
            <a:ext cx="5114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70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6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40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89293-15CC-4D44-A5C9-E536D5355CE8}" type="datetimeFigureOut">
              <a:rPr lang="en-US" smtClean="0"/>
              <a:t>3/19/2018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DRAFT / Working Copy – For Discussion Purposes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2FA82-AFB9-4301-94BD-C175E27850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4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6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00F7-BB20-4B8E-8BF3-79CBD8C52D99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449F-D013-4E8B-AE3F-D14F3F8F7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1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971925" y="1752601"/>
            <a:ext cx="7384571" cy="1738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b="1" dirty="0" smtClean="0">
                <a:solidFill>
                  <a:prstClr val="white"/>
                </a:solidFill>
                <a:latin typeface="Calibri" panose="020F0502020204030204"/>
              </a:rPr>
              <a:t>IAM Process Baseline</a:t>
            </a:r>
            <a:endParaRPr lang="en-US" sz="48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7527" y="4441758"/>
            <a:ext cx="6078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</a:rPr>
              <a:t>Date: </a:t>
            </a:r>
            <a:r>
              <a:rPr lang="en-US" dirty="0" smtClean="0">
                <a:solidFill>
                  <a:prstClr val="white"/>
                </a:solidFill>
              </a:rPr>
              <a:t>02/23/2018</a:t>
            </a:r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Created by: Deloitte</a:t>
            </a:r>
          </a:p>
          <a:p>
            <a:endParaRPr lang="en-US" dirty="0" smtClean="0">
              <a:solidFill>
                <a:prstClr val="white"/>
              </a:solidFill>
            </a:endParaRPr>
          </a:p>
          <a:p>
            <a:r>
              <a:rPr lang="en-US" dirty="0" smtClean="0">
                <a:solidFill>
                  <a:prstClr val="white"/>
                </a:solidFill>
              </a:rPr>
              <a:t>Version 1.0 (effective TBD)</a:t>
            </a:r>
          </a:p>
          <a:p>
            <a:endParaRPr lang="en-US" dirty="0">
              <a:solidFill>
                <a:prstClr val="white"/>
              </a:solidFill>
            </a:endParaRPr>
          </a:p>
          <a:p>
            <a:endParaRPr lang="en-US" dirty="0" smtClean="0">
              <a:solidFill>
                <a:prstClr val="white"/>
              </a:solidFill>
            </a:endParaRPr>
          </a:p>
          <a:p>
            <a:endParaRPr lang="en-US" dirty="0" smtClean="0">
              <a:solidFill>
                <a:prstClr val="white"/>
              </a:solidFill>
            </a:endParaRPr>
          </a:p>
          <a:p>
            <a:endParaRPr lang="en-US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6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Peer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Comparison </a:t>
            </a: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Profile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2"/>
            <a:ext cx="5855898" cy="43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7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Quick Term for Contractors and Employees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4"/>
            <a:ext cx="4725838" cy="23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Leave of Absences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5"/>
            <a:ext cx="2888411" cy="21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Reduction in Force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5"/>
            <a:ext cx="2888411" cy="13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Last Login (NEW REQUIREMENT)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2"/>
            <a:ext cx="5999262" cy="43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History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47961"/>
            <a:ext cx="5303809" cy="315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Expiration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47961"/>
            <a:ext cx="4906994" cy="24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9826" y="3108796"/>
            <a:ext cx="8229600" cy="46192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+mn-lt"/>
                <a:ea typeface="Roboto" panose="020B0604020202020204" charset="0"/>
              </a:rPr>
              <a:t>Access Approval</a:t>
            </a:r>
            <a:endParaRPr lang="en-US" sz="4400" b="1" dirty="0">
              <a:latin typeface="+mn-lt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83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Approval: Overview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7578"/>
            <a:ext cx="10233246" cy="561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Approval: Single and Bulk User(s)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47961"/>
            <a:ext cx="10201680" cy="348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Approval: Claim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45" y="1047961"/>
            <a:ext cx="6996853" cy="308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Approval: Managing Queue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7960"/>
            <a:ext cx="4537664" cy="20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Approval: End Date (Not a Requirement)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55" y="1047958"/>
            <a:ext cx="4217871" cy="302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Table of Contents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965289"/>
              </p:ext>
            </p:extLst>
          </p:nvPr>
        </p:nvGraphicFramePr>
        <p:xfrm>
          <a:off x="838200" y="1204522"/>
          <a:ext cx="10515600" cy="5458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1181">
                  <a:extLst>
                    <a:ext uri="{9D8B030D-6E8A-4147-A177-3AD203B41FA5}">
                      <a16:colId xmlns:a16="http://schemas.microsoft.com/office/drawing/2014/main" val="310948204"/>
                    </a:ext>
                  </a:extLst>
                </a:gridCol>
                <a:gridCol w="2934419">
                  <a:extLst>
                    <a:ext uri="{9D8B030D-6E8A-4147-A177-3AD203B41FA5}">
                      <a16:colId xmlns:a16="http://schemas.microsoft.com/office/drawing/2014/main" val="569018845"/>
                    </a:ext>
                  </a:extLst>
                </a:gridCol>
              </a:tblGrid>
              <a:tr h="7797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Section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Slide Number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47251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Access Request, Approval and Fulfillment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94331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Certifications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28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31666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Catalog</a:t>
                      </a:r>
                      <a:r>
                        <a:rPr lang="en-US" sz="3200" baseline="0" dirty="0" smtClean="0"/>
                        <a:t> Management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65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35499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Functional Monitoring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129200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Partners Online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88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76731"/>
                  </a:ext>
                </a:extLst>
              </a:tr>
              <a:tr h="77978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Appendix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90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52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36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Approval: Email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7958"/>
            <a:ext cx="5429251" cy="445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69056" y="3177806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Access Fulfillment</a:t>
            </a:r>
          </a:p>
        </p:txBody>
      </p:sp>
    </p:spTree>
    <p:extLst>
      <p:ext uri="{BB962C8B-B14F-4D97-AF65-F5344CB8AC3E}">
        <p14:creationId xmlns:p14="http://schemas.microsoft.com/office/powerpoint/2010/main" val="1220350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8242738" cy="68283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Fulfillment: Dynamic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8" y="1047957"/>
            <a:ext cx="6235460" cy="29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7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Fulfillment: Manual and Automated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21" y="1047956"/>
            <a:ext cx="8875143" cy="4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9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Fulfillment: Emails after Fulfillment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7955"/>
            <a:ext cx="5269303" cy="42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Fulfillment: Single and Bulk Fulfillment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6" y="1047953"/>
            <a:ext cx="11029283" cy="313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Fulfillment: Managing Queue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4" y="1047952"/>
            <a:ext cx="4384198" cy="19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5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Fulfillment: Claim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8" y="1047953"/>
            <a:ext cx="7356899" cy="293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Fulfillment: SAP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1047953"/>
            <a:ext cx="7146250" cy="415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8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9826" y="3156482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801088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229566"/>
            <a:ext cx="8229600" cy="46192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Access Request, Approval and Fulfillment</a:t>
            </a:r>
            <a:endParaRPr lang="en-US" sz="3600" b="1" dirty="0">
              <a:latin typeface="+mn-lt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00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0825"/>
            <a:ext cx="5181600" cy="435133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Manager Certifications</a:t>
            </a:r>
          </a:p>
          <a:p>
            <a:pPr lvl="1"/>
            <a:r>
              <a:rPr lang="en-US" sz="1600" dirty="0"/>
              <a:t>Certification </a:t>
            </a:r>
            <a:r>
              <a:rPr lang="en-US" sz="1600" dirty="0" smtClean="0"/>
              <a:t>Scoping</a:t>
            </a:r>
            <a:endParaRPr lang="en-US" sz="1600" dirty="0"/>
          </a:p>
          <a:p>
            <a:pPr lvl="1"/>
            <a:r>
              <a:rPr lang="en-US" sz="1600" dirty="0" smtClean="0"/>
              <a:t>Overview</a:t>
            </a:r>
          </a:p>
          <a:p>
            <a:pPr lvl="1"/>
            <a:r>
              <a:rPr lang="en-US" sz="1600" dirty="0" smtClean="0"/>
              <a:t>Certification Action</a:t>
            </a:r>
          </a:p>
          <a:p>
            <a:pPr lvl="1"/>
            <a:r>
              <a:rPr lang="en-US" sz="1600" dirty="0" smtClean="0"/>
              <a:t>Escalation: Human</a:t>
            </a:r>
          </a:p>
          <a:p>
            <a:pPr lvl="1"/>
            <a:r>
              <a:rPr lang="en-US" sz="1600" dirty="0" smtClean="0"/>
              <a:t>Escalation: NUIDs</a:t>
            </a:r>
          </a:p>
          <a:p>
            <a:r>
              <a:rPr lang="en-US" sz="1800" b="1" dirty="0" smtClean="0"/>
              <a:t>Entitlement Owner Certifications</a:t>
            </a:r>
          </a:p>
          <a:p>
            <a:pPr lvl="1"/>
            <a:r>
              <a:rPr lang="en-US" sz="1600" dirty="0"/>
              <a:t>Certification </a:t>
            </a:r>
            <a:r>
              <a:rPr lang="en-US" sz="1600" dirty="0" smtClean="0"/>
              <a:t>Scoping</a:t>
            </a:r>
            <a:endParaRPr lang="en-US" sz="1600" dirty="0"/>
          </a:p>
          <a:p>
            <a:pPr lvl="1"/>
            <a:r>
              <a:rPr lang="en-US" sz="1600" dirty="0" smtClean="0"/>
              <a:t>Overview</a:t>
            </a:r>
          </a:p>
          <a:p>
            <a:pPr lvl="1"/>
            <a:r>
              <a:rPr lang="en-US" sz="1600" dirty="0" smtClean="0"/>
              <a:t>Certification Action</a:t>
            </a:r>
          </a:p>
          <a:p>
            <a:pPr lvl="1"/>
            <a:r>
              <a:rPr lang="en-US" sz="1600" dirty="0" smtClean="0"/>
              <a:t>Escalation</a:t>
            </a:r>
          </a:p>
          <a:p>
            <a:pPr lvl="1"/>
            <a:r>
              <a:rPr lang="en-US" sz="1600" dirty="0" smtClean="0"/>
              <a:t>SOD</a:t>
            </a:r>
          </a:p>
          <a:p>
            <a:r>
              <a:rPr lang="en-US" sz="1800" b="1" dirty="0"/>
              <a:t>Role Owner Certification </a:t>
            </a:r>
          </a:p>
          <a:p>
            <a:pPr lvl="1"/>
            <a:r>
              <a:rPr lang="en-US" sz="1600" dirty="0"/>
              <a:t>Certification </a:t>
            </a:r>
            <a:r>
              <a:rPr lang="en-US" sz="1600" dirty="0" smtClean="0"/>
              <a:t>Scoping </a:t>
            </a:r>
            <a:r>
              <a:rPr lang="en-US" sz="1600" dirty="0"/>
              <a:t>(NEW REQUIREMENT)</a:t>
            </a:r>
          </a:p>
          <a:p>
            <a:pPr lvl="1"/>
            <a:r>
              <a:rPr lang="en-US" sz="1600" dirty="0"/>
              <a:t>Overview (NEW REQUIREMENT)</a:t>
            </a:r>
          </a:p>
          <a:p>
            <a:pPr lvl="1"/>
            <a:r>
              <a:rPr lang="en-US" sz="1600" dirty="0"/>
              <a:t>Certification </a:t>
            </a:r>
            <a:r>
              <a:rPr lang="en-US" sz="1600" dirty="0" smtClean="0"/>
              <a:t>Actions </a:t>
            </a:r>
            <a:r>
              <a:rPr lang="en-US" sz="1600" dirty="0"/>
              <a:t>(NEW REQUIREMENT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Role Definition </a:t>
            </a:r>
            <a:r>
              <a:rPr lang="en-US" sz="1600" dirty="0" smtClean="0"/>
              <a:t>Change </a:t>
            </a:r>
            <a:r>
              <a:rPr lang="en-US" sz="1600" dirty="0"/>
              <a:t>(NEW REQUIREMENT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endParaRPr lang="en-US" sz="16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20825"/>
            <a:ext cx="5181600" cy="3788097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Rule Owner Certification </a:t>
            </a:r>
          </a:p>
          <a:p>
            <a:pPr lvl="1"/>
            <a:r>
              <a:rPr lang="en-US" sz="1600" dirty="0"/>
              <a:t>Certification </a:t>
            </a:r>
            <a:r>
              <a:rPr lang="en-US" sz="1600" dirty="0" smtClean="0"/>
              <a:t>Scoping </a:t>
            </a:r>
            <a:r>
              <a:rPr lang="en-US" sz="1600" dirty="0"/>
              <a:t>(NEW REQUIREMENT)</a:t>
            </a:r>
          </a:p>
          <a:p>
            <a:pPr lvl="1"/>
            <a:r>
              <a:rPr lang="en-US" sz="1600" dirty="0"/>
              <a:t>Overview (NEW REQUIREMENT)</a:t>
            </a:r>
          </a:p>
          <a:p>
            <a:pPr lvl="1"/>
            <a:r>
              <a:rPr lang="en-US" sz="1600" dirty="0" smtClean="0"/>
              <a:t>Certification Actions </a:t>
            </a:r>
            <a:r>
              <a:rPr lang="en-US" sz="1600" dirty="0"/>
              <a:t>(NEW REQUIREMENT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Rule </a:t>
            </a:r>
            <a:r>
              <a:rPr lang="en-US" sz="1600" dirty="0"/>
              <a:t>Definition Change (NEW REQUIREMENT</a:t>
            </a:r>
            <a:r>
              <a:rPr lang="en-US" sz="1600" dirty="0" smtClean="0"/>
              <a:t>)</a:t>
            </a:r>
          </a:p>
          <a:p>
            <a:r>
              <a:rPr lang="en-US" sz="2000" b="1" dirty="0"/>
              <a:t>Data Owner </a:t>
            </a:r>
            <a:r>
              <a:rPr lang="en-US" sz="2000" b="1" dirty="0" smtClean="0"/>
              <a:t>Certifications</a:t>
            </a:r>
          </a:p>
          <a:p>
            <a:pPr lvl="1"/>
            <a:r>
              <a:rPr lang="en-US" sz="1600" dirty="0"/>
              <a:t>Certification </a:t>
            </a:r>
            <a:r>
              <a:rPr lang="en-US" sz="1600" dirty="0" smtClean="0"/>
              <a:t>Action</a:t>
            </a:r>
            <a:endParaRPr lang="en-US" sz="1600" dirty="0"/>
          </a:p>
          <a:p>
            <a:r>
              <a:rPr lang="en-US" sz="1800" b="1" dirty="0" smtClean="0"/>
              <a:t>Transfer Certification</a:t>
            </a:r>
          </a:p>
          <a:p>
            <a:pPr lvl="1"/>
            <a:r>
              <a:rPr lang="en-US" sz="1600" dirty="0" smtClean="0"/>
              <a:t>Employees</a:t>
            </a:r>
          </a:p>
          <a:p>
            <a:pPr lvl="1"/>
            <a:r>
              <a:rPr lang="en-US" sz="1600" dirty="0" smtClean="0"/>
              <a:t>Contractors</a:t>
            </a:r>
          </a:p>
          <a:p>
            <a:pPr lvl="1"/>
            <a:r>
              <a:rPr lang="en-US" sz="1600" dirty="0" smtClean="0"/>
              <a:t>Certification Action</a:t>
            </a:r>
          </a:p>
          <a:p>
            <a:r>
              <a:rPr lang="en-US" sz="1800" b="1" dirty="0"/>
              <a:t>General Certification</a:t>
            </a:r>
          </a:p>
          <a:p>
            <a:pPr lvl="1"/>
            <a:r>
              <a:rPr lang="en-US" sz="1600" dirty="0"/>
              <a:t>Reassignment</a:t>
            </a:r>
          </a:p>
          <a:p>
            <a:pPr lvl="1"/>
            <a:r>
              <a:rPr lang="en-US" sz="1600" dirty="0"/>
              <a:t>Display Results</a:t>
            </a:r>
          </a:p>
          <a:p>
            <a:pPr lvl="1"/>
            <a:r>
              <a:rPr lang="en-US" sz="1600" dirty="0" smtClean="0"/>
              <a:t>Proxy</a:t>
            </a:r>
            <a:endParaRPr lang="en-US" sz="1600" dirty="0"/>
          </a:p>
          <a:p>
            <a:pPr lvl="1"/>
            <a:r>
              <a:rPr lang="en-US" sz="1600" dirty="0"/>
              <a:t>Pre-populate Decisions</a:t>
            </a:r>
          </a:p>
          <a:p>
            <a:pPr lvl="1"/>
            <a:r>
              <a:rPr lang="en-US" sz="1600" dirty="0"/>
              <a:t>Certification </a:t>
            </a:r>
            <a:r>
              <a:rPr lang="en-US" sz="1600" dirty="0" smtClean="0"/>
              <a:t>Progress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0538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117423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Manager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961669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 Scoping: QAR/Manager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47954"/>
            <a:ext cx="5711387" cy="26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Manager Certification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1" y="1047953"/>
            <a:ext cx="7287885" cy="532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Manager Certification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0" y="970318"/>
            <a:ext cx="6960085" cy="59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Manager Certification Escalation: Human Accounts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2" y="1044046"/>
            <a:ext cx="7133198" cy="401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Manager Certification Escalation: NUIDs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49" y="1044047"/>
            <a:ext cx="3813798" cy="30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8452" y="3126049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Entitlement Owner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352025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 Scoping: Entitlement Owner Review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5588479" cy="312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6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Entitlement Owner Certification Overview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7072224" cy="378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2212"/>
            <a:ext cx="10515600" cy="102824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Request, Approval and Fulfillment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52950" cy="490855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3100" b="1" dirty="0"/>
              <a:t>Request</a:t>
            </a:r>
            <a:r>
              <a:rPr lang="en-US" sz="3300" b="1" dirty="0"/>
              <a:t> Access</a:t>
            </a:r>
          </a:p>
          <a:p>
            <a:pPr lvl="1"/>
            <a:r>
              <a:rPr lang="en-US" sz="2800" dirty="0"/>
              <a:t>Single and Bulk User(s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NUID</a:t>
            </a:r>
            <a:endParaRPr lang="en-US" sz="2800" dirty="0"/>
          </a:p>
          <a:p>
            <a:pPr lvl="1"/>
            <a:r>
              <a:rPr lang="en-US" sz="2800" dirty="0"/>
              <a:t>Compare Access</a:t>
            </a:r>
          </a:p>
          <a:p>
            <a:pPr lvl="1"/>
            <a:r>
              <a:rPr lang="en-US" sz="2800" dirty="0"/>
              <a:t>Peer Comparison for Entitlements &amp; Roles</a:t>
            </a:r>
          </a:p>
          <a:p>
            <a:pPr lvl="1"/>
            <a:r>
              <a:rPr lang="en-US" sz="2800" dirty="0"/>
              <a:t>Peer Comparison User Profile</a:t>
            </a:r>
          </a:p>
          <a:p>
            <a:pPr lvl="1"/>
            <a:r>
              <a:rPr lang="en-US" sz="2800" dirty="0"/>
              <a:t>Last Login (NEW REQUIREMENT)</a:t>
            </a:r>
          </a:p>
          <a:p>
            <a:pPr lvl="1"/>
            <a:r>
              <a:rPr lang="en-US" sz="2800" dirty="0"/>
              <a:t>Request History</a:t>
            </a:r>
          </a:p>
          <a:p>
            <a:pPr lvl="1"/>
            <a:r>
              <a:rPr lang="en-US" sz="2800" dirty="0"/>
              <a:t>Request Expiration</a:t>
            </a:r>
          </a:p>
          <a:p>
            <a:pPr lvl="0"/>
            <a:r>
              <a:rPr lang="en-US" sz="3100" b="1" dirty="0"/>
              <a:t>Access</a:t>
            </a:r>
            <a:r>
              <a:rPr lang="en-US" dirty="0"/>
              <a:t> </a:t>
            </a:r>
            <a:r>
              <a:rPr lang="en-US" sz="3100" b="1" dirty="0"/>
              <a:t>Approval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Single and Bulk User(s)</a:t>
            </a:r>
          </a:p>
          <a:p>
            <a:pPr lvl="1"/>
            <a:r>
              <a:rPr lang="en-US" dirty="0"/>
              <a:t>Approval Claim</a:t>
            </a:r>
          </a:p>
          <a:p>
            <a:pPr lvl="1"/>
            <a:r>
              <a:rPr lang="en-US" dirty="0" smtClean="0"/>
              <a:t>Managing Queue</a:t>
            </a:r>
          </a:p>
          <a:p>
            <a:pPr lvl="1"/>
            <a:r>
              <a:rPr lang="en-US" dirty="0" smtClean="0"/>
              <a:t>End Date</a:t>
            </a:r>
          </a:p>
          <a:p>
            <a:pPr lvl="1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10300" y="1825625"/>
            <a:ext cx="4953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00" b="1" dirty="0"/>
              <a:t>Access Fulfillment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Dynamic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Manual &amp; </a:t>
            </a:r>
            <a:r>
              <a:rPr lang="en-US" sz="2000" dirty="0" smtClean="0"/>
              <a:t>Automated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Emails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Single and </a:t>
            </a:r>
            <a:r>
              <a:rPr lang="en-US" sz="2000" dirty="0"/>
              <a:t>Bulk </a:t>
            </a:r>
            <a:r>
              <a:rPr lang="en-US" sz="2000" dirty="0" smtClean="0"/>
              <a:t>Fulfillment 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/>
              <a:t>Managing </a:t>
            </a:r>
            <a:r>
              <a:rPr lang="en-US" sz="2000" dirty="0" smtClean="0"/>
              <a:t>Queue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Claim</a:t>
            </a:r>
            <a:endParaRPr lang="en-US" sz="2000" dirty="0"/>
          </a:p>
          <a:p>
            <a:pPr lvl="1">
              <a:lnSpc>
                <a:spcPct val="70000"/>
              </a:lnSpc>
            </a:pPr>
            <a:r>
              <a:rPr lang="en-US" sz="2000" dirty="0" smtClean="0"/>
              <a:t>SAP</a:t>
            </a:r>
            <a:endParaRPr lang="en-US" sz="2000" dirty="0"/>
          </a:p>
          <a:p>
            <a:pPr marL="457189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8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Entitlement Owner Certification Action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7141233" cy="38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Entitlement Owner Escalation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1" y="1047963"/>
            <a:ext cx="6846234" cy="384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8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7079" y="3126049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Role Owner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0487035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 Scoping: Role Owner Review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5364479" cy="33357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7592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 Owner Certification Overview (New Requirement)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6911339" cy="3755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2088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 Owner Certification Actions (New Requirement)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6873240" cy="43454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5104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 Owner Escalation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1" y="1047963"/>
            <a:ext cx="6846234" cy="3849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414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 Definition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1047964"/>
            <a:ext cx="4483600" cy="37145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317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9827" y="3117422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Rule Owner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4273080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 Owner Certification Overview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063204"/>
            <a:ext cx="6957650" cy="37765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4735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3948" y="3108796"/>
            <a:ext cx="8229600" cy="46192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+mn-lt"/>
                <a:ea typeface="Roboto" panose="020B0604020202020204" charset="0"/>
              </a:rPr>
              <a:t>Access Request</a:t>
            </a:r>
            <a:endParaRPr lang="en-US" sz="4400" b="1" dirty="0">
              <a:latin typeface="+mn-lt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41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 Owner Certification Actions (New Requirement)</a:t>
            </a:r>
            <a:endParaRPr lang="en-US" sz="2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3205"/>
            <a:ext cx="6972890" cy="38183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223538">
            <a:off x="368060" y="2898947"/>
            <a:ext cx="11455879" cy="10179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reviewed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539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 Owner Escalation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51" y="1047963"/>
            <a:ext cx="6846234" cy="38497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8473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 Definition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4511192" cy="37373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5919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134676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Data Owner Certification</a:t>
            </a:r>
          </a:p>
        </p:txBody>
      </p:sp>
    </p:spTree>
    <p:extLst>
      <p:ext uri="{BB962C8B-B14F-4D97-AF65-F5344CB8AC3E}">
        <p14:creationId xmlns:p14="http://schemas.microsoft.com/office/powerpoint/2010/main" val="199786370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Owner Certification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7170420" cy="34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0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07079" y="3117423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Transfer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6691323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 Certification: Employees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6111240" cy="386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 Certification: Contractors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4" y="1047964"/>
            <a:ext cx="9421527" cy="30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Transfer Certification 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57" y="1047966"/>
            <a:ext cx="3877629" cy="28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9826" y="3169181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General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2321546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Single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Bulk User(s)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10981958" cy="34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Reviewer: SOD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3"/>
            <a:ext cx="3512820" cy="23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Certification: Reassignment (Not a Requirement)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31" y="1047964"/>
            <a:ext cx="5226169" cy="29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Certification: Display Certification Items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30" y="1047964"/>
            <a:ext cx="4368671" cy="19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5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501"/>
            <a:ext cx="10515600" cy="6828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Certification: </a:t>
            </a: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Proxy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47965"/>
            <a:ext cx="3722435" cy="306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5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Certification: </a:t>
            </a: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Pre-populate Decisions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3" y="1047964"/>
            <a:ext cx="5260676" cy="26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2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 Certification: </a:t>
            </a: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Certification Progress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5"/>
            <a:ext cx="5062267" cy="159411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24911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9827" y="3130602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Catalog Management</a:t>
            </a:r>
          </a:p>
        </p:txBody>
      </p:sp>
    </p:spTree>
    <p:extLst>
      <p:ext uri="{BB962C8B-B14F-4D97-AF65-F5344CB8AC3E}">
        <p14:creationId xmlns:p14="http://schemas.microsoft.com/office/powerpoint/2010/main" val="3040645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Catalog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Creation/Update/Decommission</a:t>
            </a:r>
          </a:p>
          <a:p>
            <a:pPr lvl="1"/>
            <a:r>
              <a:rPr lang="en-US" dirty="0" smtClean="0"/>
              <a:t>Entitlement Creation</a:t>
            </a:r>
          </a:p>
          <a:p>
            <a:pPr lvl="1"/>
            <a:r>
              <a:rPr lang="en-US" dirty="0" smtClean="0"/>
              <a:t>Entitlement Update/Decommission</a:t>
            </a:r>
          </a:p>
          <a:p>
            <a:pPr lvl="1"/>
            <a:r>
              <a:rPr lang="en-US" dirty="0" smtClean="0"/>
              <a:t>Role </a:t>
            </a:r>
            <a:r>
              <a:rPr lang="en-US" dirty="0"/>
              <a:t>Creation</a:t>
            </a:r>
          </a:p>
          <a:p>
            <a:pPr lvl="1"/>
            <a:r>
              <a:rPr lang="en-US" dirty="0" smtClean="0"/>
              <a:t>Role Update/Decommission</a:t>
            </a:r>
          </a:p>
          <a:p>
            <a:pPr lvl="1"/>
            <a:r>
              <a:rPr lang="en-US" dirty="0" smtClean="0"/>
              <a:t>Rule Creation</a:t>
            </a:r>
          </a:p>
          <a:p>
            <a:pPr lvl="1"/>
            <a:r>
              <a:rPr lang="en-US" dirty="0" smtClean="0"/>
              <a:t>Rule Update/Decommission</a:t>
            </a:r>
          </a:p>
          <a:p>
            <a:pPr lvl="1"/>
            <a:r>
              <a:rPr lang="en-US" dirty="0"/>
              <a:t>Approval Group Membership </a:t>
            </a:r>
            <a:r>
              <a:rPr lang="en-US" dirty="0" smtClean="0"/>
              <a:t>Request</a:t>
            </a:r>
          </a:p>
          <a:p>
            <a:pPr lvl="1"/>
            <a:r>
              <a:rPr lang="en-US" dirty="0"/>
              <a:t>Catalog Update </a:t>
            </a:r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NUIDs</a:t>
            </a:r>
          </a:p>
          <a:p>
            <a:pPr lvl="1"/>
            <a:r>
              <a:rPr lang="en-US" dirty="0"/>
              <a:t>NUID Creation</a:t>
            </a:r>
          </a:p>
          <a:p>
            <a:pPr lvl="1"/>
            <a:r>
              <a:rPr lang="en-US" dirty="0"/>
              <a:t>NUID Creation: Password Safe Assignment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314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72573" y="3147855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Creation/Update/Decommission</a:t>
            </a:r>
          </a:p>
        </p:txBody>
      </p:sp>
    </p:spTree>
    <p:extLst>
      <p:ext uri="{BB962C8B-B14F-4D97-AF65-F5344CB8AC3E}">
        <p14:creationId xmlns:p14="http://schemas.microsoft.com/office/powerpoint/2010/main" val="34056389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Entitlement Creation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4"/>
            <a:ext cx="8625246" cy="450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NUID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9805688" cy="40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Entitlements Update/Decommission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4"/>
            <a:ext cx="9720052" cy="55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8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4"/>
            <a:ext cx="9145831" cy="48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7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 Update/Decommission (New Requirement)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5"/>
            <a:ext cx="9556631" cy="48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7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5"/>
            <a:ext cx="5176123" cy="3912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51785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Rules Update/Decommission (New Requirement)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5"/>
            <a:ext cx="7831348" cy="50995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20223538">
            <a:off x="413478" y="2889731"/>
            <a:ext cx="11455879" cy="1250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To be </a:t>
            </a:r>
            <a:r>
              <a:rPr lang="en-US" sz="4800" b="1" dirty="0" smtClean="0"/>
              <a:t>reviewed</a:t>
            </a:r>
          </a:p>
          <a:p>
            <a:pPr algn="ctr"/>
            <a:r>
              <a:rPr lang="en-US" sz="1600" b="1" dirty="0" smtClean="0"/>
              <a:t>It was </a:t>
            </a:r>
            <a:r>
              <a:rPr lang="en-US" sz="1600" b="1" dirty="0"/>
              <a:t>not discussed as </a:t>
            </a:r>
            <a:r>
              <a:rPr lang="en-US" sz="1600" b="1" dirty="0" smtClean="0"/>
              <a:t>either </a:t>
            </a:r>
            <a:r>
              <a:rPr lang="en-US" sz="1600" b="1" dirty="0"/>
              <a:t>the design was not ready or was deemed out of scope for initial release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370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Approval Group Membership Request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90" y="1047963"/>
            <a:ext cx="4038007" cy="41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9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Catalog Update History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4012353" cy="29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134675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 smtClean="0">
                <a:latin typeface="+mn-lt"/>
                <a:ea typeface="Roboto" panose="020B0604020202020204" charset="0"/>
              </a:rPr>
              <a:t>NUID</a:t>
            </a:r>
            <a:endParaRPr lang="en-US" sz="4400" b="1" dirty="0">
              <a:latin typeface="+mn-lt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300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NUID Creation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7963"/>
            <a:ext cx="6243720" cy="55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8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NUID Creation: Password Safe Assignment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7170905" cy="36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Compare 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3"/>
            <a:ext cx="8254042" cy="43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4" y="365127"/>
            <a:ext cx="11001376" cy="682837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NUID Update/Decommission (currently not a requirement)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5" y="1047964"/>
            <a:ext cx="9720052" cy="55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9826" y="3126049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Functional Monitoring</a:t>
            </a:r>
          </a:p>
        </p:txBody>
      </p:sp>
    </p:spTree>
    <p:extLst>
      <p:ext uri="{BB962C8B-B14F-4D97-AF65-F5344CB8AC3E}">
        <p14:creationId xmlns:p14="http://schemas.microsoft.com/office/powerpoint/2010/main" val="4013243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Functional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Provisioning Governance</a:t>
            </a:r>
          </a:p>
          <a:p>
            <a:pPr lvl="1"/>
            <a:r>
              <a:rPr lang="en-US" dirty="0" smtClean="0"/>
              <a:t>Pending and Rejected Fulfillments</a:t>
            </a:r>
          </a:p>
          <a:p>
            <a:pPr lvl="1"/>
            <a:r>
              <a:rPr lang="en-US" dirty="0" smtClean="0"/>
              <a:t>Removal Violation</a:t>
            </a:r>
          </a:p>
          <a:p>
            <a:r>
              <a:rPr lang="en-US" b="1" dirty="0" smtClean="0"/>
              <a:t>Rogue Access</a:t>
            </a:r>
          </a:p>
          <a:p>
            <a:pPr lvl="1"/>
            <a:r>
              <a:rPr lang="en-US" dirty="0" smtClean="0"/>
              <a:t>Human Accounts</a:t>
            </a:r>
          </a:p>
          <a:p>
            <a:pPr lvl="1"/>
            <a:r>
              <a:rPr lang="en-US" dirty="0" smtClean="0"/>
              <a:t>NUIDs</a:t>
            </a:r>
          </a:p>
        </p:txBody>
      </p:sp>
    </p:spTree>
    <p:extLst>
      <p:ext uri="{BB962C8B-B14F-4D97-AF65-F5344CB8AC3E}">
        <p14:creationId xmlns:p14="http://schemas.microsoft.com/office/powerpoint/2010/main" val="10125312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8453" y="3160555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Provisioning Governance</a:t>
            </a:r>
          </a:p>
        </p:txBody>
      </p:sp>
    </p:spTree>
    <p:extLst>
      <p:ext uri="{BB962C8B-B14F-4D97-AF65-F5344CB8AC3E}">
        <p14:creationId xmlns:p14="http://schemas.microsoft.com/office/powerpoint/2010/main" val="1218890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Provisioning Governance: </a:t>
            </a:r>
            <a:b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Pending and Rejected Fulfilments (Manual Process)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47962"/>
            <a:ext cx="6109326" cy="55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Provisioning Governance: </a:t>
            </a:r>
            <a:b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Removal Validation (Manual Process)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47962"/>
            <a:ext cx="4415290" cy="37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169181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Rogue Access</a:t>
            </a:r>
          </a:p>
        </p:txBody>
      </p:sp>
    </p:spTree>
    <p:extLst>
      <p:ext uri="{BB962C8B-B14F-4D97-AF65-F5344CB8AC3E}">
        <p14:creationId xmlns:p14="http://schemas.microsoft.com/office/powerpoint/2010/main" val="356490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Rogue Access: Human Accounts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047962"/>
            <a:ext cx="6675410" cy="477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Rogue Access: NUIDs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6597772" cy="54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160554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 smtClean="0">
                <a:latin typeface="+mn-lt"/>
                <a:ea typeface="Roboto" panose="020B0604020202020204" charset="0"/>
              </a:rPr>
              <a:t>Partners Online</a:t>
            </a:r>
            <a:endParaRPr lang="en-US" sz="4400" b="1" dirty="0">
              <a:latin typeface="+mn-lt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75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642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Access Request: </a:t>
            </a:r>
            <a:b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Peer Comparison for Entitlements &amp; Roles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890"/>
            <a:ext cx="5957767" cy="394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575459"/>
            <a:ext cx="9618785" cy="4351338"/>
          </a:xfrm>
        </p:spPr>
        <p:txBody>
          <a:bodyPr numCol="3">
            <a:normAutofit fontScale="70000" lnSpcReduction="20000"/>
          </a:bodyPr>
          <a:lstStyle/>
          <a:p>
            <a:r>
              <a:rPr lang="en-US" b="1" dirty="0" smtClean="0"/>
              <a:t>Partners Online</a:t>
            </a:r>
          </a:p>
          <a:p>
            <a:pPr lvl="1"/>
            <a:r>
              <a:rPr lang="en-US" sz="2300" dirty="0"/>
              <a:t>Create New Business Partner</a:t>
            </a:r>
          </a:p>
          <a:p>
            <a:pPr lvl="1"/>
            <a:r>
              <a:rPr lang="en-US" sz="2300" dirty="0"/>
              <a:t>Delete Business Partner</a:t>
            </a:r>
          </a:p>
          <a:p>
            <a:pPr lvl="1"/>
            <a:r>
              <a:rPr lang="en-US" sz="2300" dirty="0"/>
              <a:t>Delete Business Partner Users</a:t>
            </a:r>
          </a:p>
          <a:p>
            <a:pPr lvl="1"/>
            <a:r>
              <a:rPr lang="en-US" sz="2300" dirty="0"/>
              <a:t>Add New Partner Type to a Partner</a:t>
            </a:r>
          </a:p>
          <a:p>
            <a:pPr lvl="1"/>
            <a:r>
              <a:rPr lang="en-US" sz="2300" dirty="0"/>
              <a:t>Update Partner Type</a:t>
            </a:r>
          </a:p>
          <a:p>
            <a:pPr lvl="1"/>
            <a:r>
              <a:rPr lang="en-US" sz="2300" dirty="0"/>
              <a:t>Create New Vendor</a:t>
            </a:r>
          </a:p>
          <a:p>
            <a:pPr lvl="1"/>
            <a:r>
              <a:rPr lang="en-US" sz="2300" dirty="0"/>
              <a:t>Assign Vendor to Partner</a:t>
            </a:r>
          </a:p>
          <a:p>
            <a:pPr lvl="1"/>
            <a:r>
              <a:rPr lang="en-US" sz="2300" dirty="0"/>
              <a:t>Un-assign Vendor to Partner</a:t>
            </a:r>
          </a:p>
          <a:p>
            <a:pPr lvl="1"/>
            <a:r>
              <a:rPr lang="en-US" sz="2300" dirty="0"/>
              <a:t>Create VMM Partner User: Admin Add Admin vendor User Or Add Non Admin User +  add Application Role(s</a:t>
            </a:r>
            <a:r>
              <a:rPr lang="en-US" sz="2300" dirty="0" smtClean="0"/>
              <a:t>)</a:t>
            </a:r>
            <a:endParaRPr lang="en-US" sz="2300" dirty="0"/>
          </a:p>
          <a:p>
            <a:pPr lvl="1"/>
            <a:r>
              <a:rPr lang="en-US" sz="2300" dirty="0" smtClean="0"/>
              <a:t>POL </a:t>
            </a:r>
            <a:r>
              <a:rPr lang="en-US" sz="2300" dirty="0"/>
              <a:t>IDM Admin Access Request</a:t>
            </a:r>
          </a:p>
          <a:p>
            <a:pPr lvl="1"/>
            <a:r>
              <a:rPr lang="en-US" sz="2300" dirty="0"/>
              <a:t>Team Member POL Access Request</a:t>
            </a:r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r>
              <a:rPr lang="en-US" sz="2300" dirty="0" smtClean="0"/>
              <a:t>Delete </a:t>
            </a:r>
            <a:r>
              <a:rPr lang="en-US" sz="2300" dirty="0"/>
              <a:t>B2B User</a:t>
            </a:r>
          </a:p>
          <a:p>
            <a:pPr lvl="1"/>
            <a:r>
              <a:rPr lang="en-US" sz="2300" dirty="0"/>
              <a:t>Enable B2B User</a:t>
            </a:r>
          </a:p>
          <a:p>
            <a:pPr lvl="1"/>
            <a:r>
              <a:rPr lang="en-US" sz="2300" dirty="0"/>
              <a:t>Disable B2B User</a:t>
            </a:r>
          </a:p>
          <a:p>
            <a:pPr lvl="1"/>
            <a:r>
              <a:rPr lang="en-US" sz="2300" dirty="0"/>
              <a:t>Get B2B User Status</a:t>
            </a:r>
          </a:p>
          <a:p>
            <a:pPr lvl="1"/>
            <a:r>
              <a:rPr lang="en-US" sz="2300" dirty="0"/>
              <a:t>Add Primary Contact to Partner Sales Rep Role</a:t>
            </a:r>
          </a:p>
          <a:p>
            <a:pPr lvl="1"/>
            <a:r>
              <a:rPr lang="en-US" sz="2300" dirty="0"/>
              <a:t>Remove Primary Contact from Partner Sales Rep Role</a:t>
            </a:r>
          </a:p>
          <a:p>
            <a:pPr lvl="1"/>
            <a:r>
              <a:rPr lang="en-US" sz="2300" dirty="0"/>
              <a:t>New User Password (Initial Password Creation + Password Reset)</a:t>
            </a:r>
          </a:p>
          <a:p>
            <a:pPr lvl="1"/>
            <a:r>
              <a:rPr lang="en-US" sz="2300" dirty="0"/>
              <a:t>Application Onboarding</a:t>
            </a:r>
          </a:p>
          <a:p>
            <a:pPr lvl="1"/>
            <a:r>
              <a:rPr lang="en-US" sz="2300" dirty="0" smtClean="0"/>
              <a:t>App </a:t>
            </a:r>
            <a:r>
              <a:rPr lang="en-US" sz="2300" dirty="0"/>
              <a:t>Assignment to Partner User</a:t>
            </a:r>
          </a:p>
          <a:p>
            <a:pPr lvl="1"/>
            <a:r>
              <a:rPr lang="en-US" sz="2300" dirty="0" smtClean="0"/>
              <a:t>App </a:t>
            </a:r>
            <a:r>
              <a:rPr lang="en-US" sz="2300" dirty="0"/>
              <a:t>Assignment to Partner Admin</a:t>
            </a:r>
          </a:p>
          <a:p>
            <a:pPr lvl="1"/>
            <a:r>
              <a:rPr lang="en-US" sz="2300" dirty="0"/>
              <a:t>Bulk User Application Assignment</a:t>
            </a:r>
          </a:p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r>
              <a:rPr lang="en-US" sz="2300" dirty="0" smtClean="0"/>
              <a:t>Bulk </a:t>
            </a:r>
            <a:r>
              <a:rPr lang="en-US" sz="2300" dirty="0"/>
              <a:t>Primary Owner Access Assignment</a:t>
            </a:r>
          </a:p>
          <a:p>
            <a:pPr lvl="1"/>
            <a:r>
              <a:rPr lang="en-US" sz="2300" dirty="0"/>
              <a:t>Bulk User Create</a:t>
            </a:r>
          </a:p>
          <a:p>
            <a:pPr lvl="1"/>
            <a:r>
              <a:rPr lang="en-US" sz="2300" dirty="0"/>
              <a:t>User Admin Status Change</a:t>
            </a:r>
          </a:p>
          <a:p>
            <a:pPr lvl="1"/>
            <a:r>
              <a:rPr lang="en-US" sz="2300" dirty="0"/>
              <a:t>New Vendor Access on New Partner Type</a:t>
            </a:r>
          </a:p>
          <a:p>
            <a:pPr lvl="1"/>
            <a:r>
              <a:rPr lang="en-US" sz="2300" dirty="0"/>
              <a:t>Disable Inactive Accounts</a:t>
            </a:r>
          </a:p>
          <a:p>
            <a:pPr lvl="1"/>
            <a:r>
              <a:rPr lang="en-US" sz="2300" dirty="0"/>
              <a:t>Retrofit applications access (admin/user) based on partner organization</a:t>
            </a:r>
          </a:p>
          <a:p>
            <a:pPr lvl="1"/>
            <a:r>
              <a:rPr lang="en-US" sz="2300" dirty="0"/>
              <a:t>Automatically Unlock User</a:t>
            </a:r>
          </a:p>
          <a:p>
            <a:pPr lvl="1"/>
            <a:r>
              <a:rPr lang="en-US" sz="2300" dirty="0"/>
              <a:t>Re-enable Deleted User</a:t>
            </a:r>
          </a:p>
          <a:p>
            <a:pPr lvl="1"/>
            <a:r>
              <a:rPr lang="en-US" sz="2300" dirty="0"/>
              <a:t>Assign Vendor Roles to User</a:t>
            </a:r>
          </a:p>
          <a:p>
            <a:pPr lvl="1"/>
            <a:r>
              <a:rPr lang="en-US" sz="2300" dirty="0"/>
              <a:t>Promote User to Partner Admin</a:t>
            </a:r>
          </a:p>
        </p:txBody>
      </p:sp>
    </p:spTree>
    <p:extLst>
      <p:ext uri="{BB962C8B-B14F-4D97-AF65-F5344CB8AC3E}">
        <p14:creationId xmlns:p14="http://schemas.microsoft.com/office/powerpoint/2010/main" val="8106563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160554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>
                <a:latin typeface="+mn-lt"/>
                <a:ea typeface="Roboto" panose="020B060402020202020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111765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Appendix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60996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Contractors</a:t>
            </a:r>
          </a:p>
          <a:p>
            <a:pPr lvl="1"/>
            <a:r>
              <a:rPr lang="en-US" dirty="0" smtClean="0"/>
              <a:t>Contractor Onboarding</a:t>
            </a:r>
          </a:p>
          <a:p>
            <a:pPr lvl="1"/>
            <a:r>
              <a:rPr lang="en-US" dirty="0" smtClean="0"/>
              <a:t>Contractor Termination</a:t>
            </a:r>
          </a:p>
          <a:p>
            <a:pPr lvl="1"/>
            <a:r>
              <a:rPr lang="en-US" dirty="0" smtClean="0"/>
              <a:t>Contractor Rehire</a:t>
            </a:r>
          </a:p>
          <a:p>
            <a:pPr lvl="1"/>
            <a:r>
              <a:rPr lang="en-US" dirty="0" smtClean="0"/>
              <a:t>Contractor Change of Date</a:t>
            </a:r>
          </a:p>
          <a:p>
            <a:pPr lvl="1"/>
            <a:r>
              <a:rPr lang="en-US" dirty="0" smtClean="0"/>
              <a:t>Contractor Manager Change</a:t>
            </a:r>
          </a:p>
          <a:p>
            <a:pPr lvl="1"/>
            <a:r>
              <a:rPr lang="en-US" dirty="0" smtClean="0"/>
              <a:t>Contractor Conversion to Employee</a:t>
            </a:r>
          </a:p>
          <a:p>
            <a:pPr lvl="1"/>
            <a:r>
              <a:rPr lang="en-US" dirty="0" smtClean="0"/>
              <a:t>Quick Term for Contractors and Employees</a:t>
            </a:r>
          </a:p>
          <a:p>
            <a:pPr lvl="1"/>
            <a:r>
              <a:rPr lang="en-US" dirty="0" smtClean="0"/>
              <a:t>Leave of Absences</a:t>
            </a:r>
          </a:p>
          <a:p>
            <a:pPr lvl="1"/>
            <a:r>
              <a:rPr lang="en-US" dirty="0" smtClean="0"/>
              <a:t>Reduction in Force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056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1200" y="3117422"/>
            <a:ext cx="8229600" cy="461928"/>
          </a:xfrm>
        </p:spPr>
        <p:txBody>
          <a:bodyPr vert="horz" lIns="0" tIns="0" rIns="0" bIns="0" rtlCol="0">
            <a:noAutofit/>
          </a:bodyPr>
          <a:lstStyle/>
          <a:p>
            <a:pPr algn="ctr"/>
            <a:r>
              <a:rPr lang="en-US" sz="4400" b="1" dirty="0" smtClean="0">
                <a:latin typeface="+mn-lt"/>
                <a:ea typeface="Roboto" panose="020B0604020202020204" charset="0"/>
              </a:rPr>
              <a:t>Contractors</a:t>
            </a:r>
            <a:endParaRPr lang="en-US" sz="4400" b="1" dirty="0">
              <a:latin typeface="+mn-lt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976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Contractor Onboarding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7964"/>
            <a:ext cx="5804140" cy="268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5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Contractor Termination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4" y="1047964"/>
            <a:ext cx="3208506" cy="301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Contractor Rehire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2" y="1047964"/>
            <a:ext cx="3784311" cy="30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Contractor Change of Date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86" y="1047964"/>
            <a:ext cx="4484784" cy="33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8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Contractor Manager Change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12" y="1047964"/>
            <a:ext cx="4120978" cy="31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Contractor Conversion to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07" y="1047964"/>
            <a:ext cx="3143056" cy="395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d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1_Deloitte_US_Brand</Template>
  <TotalTime>73928</TotalTime>
  <Words>971</Words>
  <Application>Microsoft Office PowerPoint</Application>
  <PresentationFormat>Widescreen</PresentationFormat>
  <Paragraphs>274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Calibri Light</vt:lpstr>
      <vt:lpstr>Roboto</vt:lpstr>
      <vt:lpstr>Verdana</vt:lpstr>
      <vt:lpstr>Office Theme</vt:lpstr>
      <vt:lpstr>Custom Design</vt:lpstr>
      <vt:lpstr>PowerPoint Presentation</vt:lpstr>
      <vt:lpstr>Table of Contents</vt:lpstr>
      <vt:lpstr>PowerPoint Presentation</vt:lpstr>
      <vt:lpstr>Access Request, Approval and Fulfillment</vt:lpstr>
      <vt:lpstr>PowerPoint Presentation</vt:lpstr>
      <vt:lpstr>Access Request: Single and Bulk User(s)</vt:lpstr>
      <vt:lpstr>Access Request: NUID</vt:lpstr>
      <vt:lpstr>Access Request: Compare Access</vt:lpstr>
      <vt:lpstr>Access Request:  Peer Comparison for Entitlements &amp; Roles</vt:lpstr>
      <vt:lpstr>Access Request: Peer Comparison User Profile</vt:lpstr>
      <vt:lpstr>Access Request: Last Login (NEW REQUIREMENT)</vt:lpstr>
      <vt:lpstr>Access Request: History</vt:lpstr>
      <vt:lpstr>Access Request: Expiration</vt:lpstr>
      <vt:lpstr>PowerPoint Presentation</vt:lpstr>
      <vt:lpstr>Access Approval: Overview</vt:lpstr>
      <vt:lpstr>Access Approval: Single and Bulk User(s)</vt:lpstr>
      <vt:lpstr>Access Approval: Claim</vt:lpstr>
      <vt:lpstr>Access Approval: Managing Queue</vt:lpstr>
      <vt:lpstr>Access Approval: End Date (Not a Requirement)</vt:lpstr>
      <vt:lpstr>Access Approval: Email</vt:lpstr>
      <vt:lpstr>PowerPoint Presentation</vt:lpstr>
      <vt:lpstr>Access Fulfillment: Dynamic</vt:lpstr>
      <vt:lpstr>Access Fulfillment: Manual and Automated</vt:lpstr>
      <vt:lpstr>Access Fulfillment: Emails after Fulfillment</vt:lpstr>
      <vt:lpstr>Access Fulfillment: Single and Bulk Fulfillment</vt:lpstr>
      <vt:lpstr>Access Fulfillment: Managing Queue</vt:lpstr>
      <vt:lpstr>Access Fulfillment: Claim</vt:lpstr>
      <vt:lpstr>Access Fulfillment: SAP</vt:lpstr>
      <vt:lpstr>PowerPoint Presentation</vt:lpstr>
      <vt:lpstr>Certifications</vt:lpstr>
      <vt:lpstr>PowerPoint Presentation</vt:lpstr>
      <vt:lpstr>Certification Scoping: QAR/Manager Review</vt:lpstr>
      <vt:lpstr>Manager Certification Overview</vt:lpstr>
      <vt:lpstr>Manager Certification Action</vt:lpstr>
      <vt:lpstr>Manager Certification Escalation: Human Accounts</vt:lpstr>
      <vt:lpstr>Manager Certification Escalation: NUIDs</vt:lpstr>
      <vt:lpstr>PowerPoint Presentation</vt:lpstr>
      <vt:lpstr>Certification Scoping: Entitlement Owner Review</vt:lpstr>
      <vt:lpstr>Entitlement Owner Certification Overview</vt:lpstr>
      <vt:lpstr>Entitlement Owner Certification Action</vt:lpstr>
      <vt:lpstr>Entitlement Owner Escalation</vt:lpstr>
      <vt:lpstr>PowerPoint Presentation</vt:lpstr>
      <vt:lpstr>Certification Scoping: Role Owner Review</vt:lpstr>
      <vt:lpstr>Role Owner Certification Overview (New Requirement)</vt:lpstr>
      <vt:lpstr>Role Owner Certification Actions (New Requirement)</vt:lpstr>
      <vt:lpstr>Role Owner Escalation</vt:lpstr>
      <vt:lpstr>Role Definition Change</vt:lpstr>
      <vt:lpstr>PowerPoint Presentation</vt:lpstr>
      <vt:lpstr>Rule Owner Certification Overview</vt:lpstr>
      <vt:lpstr>Rule Owner Certification Actions (New Requirement)</vt:lpstr>
      <vt:lpstr>Rule Owner Escalation</vt:lpstr>
      <vt:lpstr>Rule Definition Change</vt:lpstr>
      <vt:lpstr>PowerPoint Presentation</vt:lpstr>
      <vt:lpstr>Data Owner Certification Action</vt:lpstr>
      <vt:lpstr>PowerPoint Presentation</vt:lpstr>
      <vt:lpstr>Transfer Certification: Employees</vt:lpstr>
      <vt:lpstr>Transfer Certification: Contractors</vt:lpstr>
      <vt:lpstr>Transfer Certification Action</vt:lpstr>
      <vt:lpstr>PowerPoint Presentation</vt:lpstr>
      <vt:lpstr>Reviewer: SOD</vt:lpstr>
      <vt:lpstr>General Certification: Reassignment (Not a Requirement)</vt:lpstr>
      <vt:lpstr>General Certification: Display Certification Items</vt:lpstr>
      <vt:lpstr>General Certification: Proxy</vt:lpstr>
      <vt:lpstr>General Certification: Pre-populate Decisions</vt:lpstr>
      <vt:lpstr>General Certification: Certification Progress</vt:lpstr>
      <vt:lpstr>PowerPoint Presentation</vt:lpstr>
      <vt:lpstr>Catalog Management</vt:lpstr>
      <vt:lpstr>PowerPoint Presentation</vt:lpstr>
      <vt:lpstr>Entitlement Creation</vt:lpstr>
      <vt:lpstr>Entitlements Update/Decommission</vt:lpstr>
      <vt:lpstr>Role Creation</vt:lpstr>
      <vt:lpstr>Role Update/Decommission (New Requirement)</vt:lpstr>
      <vt:lpstr>Rule Creation</vt:lpstr>
      <vt:lpstr>Rules Update/Decommission (New Requirement)</vt:lpstr>
      <vt:lpstr>Approval Group Membership Request</vt:lpstr>
      <vt:lpstr>Catalog Update History</vt:lpstr>
      <vt:lpstr>PowerPoint Presentation</vt:lpstr>
      <vt:lpstr>NUID Creation</vt:lpstr>
      <vt:lpstr>NUID Creation: Password Safe Assignment</vt:lpstr>
      <vt:lpstr>NUID Update/Decommission (currently not a requirement)</vt:lpstr>
      <vt:lpstr>PowerPoint Presentation</vt:lpstr>
      <vt:lpstr>Functional Monitoring</vt:lpstr>
      <vt:lpstr>PowerPoint Presentation</vt:lpstr>
      <vt:lpstr>Provisioning Governance:  Pending and Rejected Fulfilments (Manual Process)</vt:lpstr>
      <vt:lpstr>Provisioning Governance:  Removal Validation (Manual Process)</vt:lpstr>
      <vt:lpstr>PowerPoint Presentation</vt:lpstr>
      <vt:lpstr>Rogue Access: Human Accounts</vt:lpstr>
      <vt:lpstr>Rogue Access: NUIDs</vt:lpstr>
      <vt:lpstr>PowerPoint Presentation</vt:lpstr>
      <vt:lpstr>Partners Online</vt:lpstr>
      <vt:lpstr>PowerPoint Presentation</vt:lpstr>
      <vt:lpstr>Appendix</vt:lpstr>
      <vt:lpstr>PowerPoint Presentation</vt:lpstr>
      <vt:lpstr>Contractor Onboarding</vt:lpstr>
      <vt:lpstr>Contractor Termination</vt:lpstr>
      <vt:lpstr>Contractor Rehire</vt:lpstr>
      <vt:lpstr>Contractor Change of Date</vt:lpstr>
      <vt:lpstr>Contractor Manager Change</vt:lpstr>
      <vt:lpstr>Contractor Conversion to Employee</vt:lpstr>
      <vt:lpstr>Quick Term for Contractors and Employees</vt:lpstr>
      <vt:lpstr>Leave of Absences</vt:lpstr>
      <vt:lpstr>Reduction in Force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Khoo, Boon (US - Chicago)</dc:creator>
  <cp:lastModifiedBy>Khoo, Boon</cp:lastModifiedBy>
  <cp:revision>1001</cp:revision>
  <cp:lastPrinted>2017-02-02T20:11:46Z</cp:lastPrinted>
  <dcterms:created xsi:type="dcterms:W3CDTF">2016-09-27T21:44:33Z</dcterms:created>
  <dcterms:modified xsi:type="dcterms:W3CDTF">2018-03-19T14:56:35Z</dcterms:modified>
</cp:coreProperties>
</file>