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59" r:id="rId4"/>
    <p:sldId id="260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78" d="100"/>
          <a:sy n="78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4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C64F-EA33-2941-B4B7-42243A37D54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5765-1762-5348-AEE4-F9B016DA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1563" y="1"/>
            <a:ext cx="928687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User Story </a:t>
            </a:r>
            <a:endParaRPr lang="en-US" sz="2800" b="1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Produced Design/code for presumed functionality.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Peer Design/Code Review performed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Assumptions/Acceptance criteria  of User Story met 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Project builds without errors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Unit tests written and passing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Project deployed on the test environment identical to production platform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Tests on web service client/browsers/</a:t>
            </a:r>
            <a:r>
              <a:rPr lang="en-US" sz="28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Jmeter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/Selenium listed in the project assumptions passed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QA (Quality Assurance) session performed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Issues from QA session resolved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Refactoring  completed/Updated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Any configuration or build changes documented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Documentation updated (if exists)</a:t>
            </a:r>
            <a:endParaRPr lang="en-US" sz="2800" b="0" i="0" dirty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1625" y="157163"/>
            <a:ext cx="94440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Design Story/Task</a:t>
            </a:r>
            <a:endParaRPr lang="en-US" sz="320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High Level Design (HLD)  completed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Arial" charset="0"/>
              </a:rPr>
              <a:t>–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 Translates business requirements into a complete architecture design decisions for all key components of the 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o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m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p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o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n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e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n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t/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s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or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y/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E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i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s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Detailed Design Document (DDD)  completed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Arial" charset="0"/>
              </a:rPr>
              <a:t>–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 Describes the architecture of each of the key components.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Document added in 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confluence, and 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sign off by the Lead 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engineer (HLD &amp; DDD) and architect (HLD)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8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0138" y="397401"/>
            <a:ext cx="101584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Calibri" charset="0"/>
              </a:rPr>
              <a:t> </a:t>
            </a:r>
            <a:endParaRPr lang="en-US" sz="3200" dirty="0" smtClean="0">
              <a:effectLst/>
              <a:latin typeface="Calibri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Development Story/Task  </a:t>
            </a:r>
            <a:endParaRPr lang="en-US" sz="320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Code/Configuration builds without warnings/errors using the Design Story (technical task) 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Code/Configuration unit tested &amp; test result share with Leads. Base testing completed and meet acceptance Criteria. (technical task)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Build &amp; Release Documentation created /updated (in Confluence)-As-built Documentation (ABD) 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Arial" charset="0"/>
              </a:rPr>
              <a:t>–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Calibri" charset="0"/>
              </a:rPr>
              <a:t> Provides step-by-step instructions to deployment key components.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Configuration stored in </a:t>
            </a:r>
            <a:r>
              <a:rPr lang="en-US" sz="28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Github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 Build pushed to Dev server &amp; demoed.</a:t>
            </a:r>
            <a:endParaRPr lang="en-US" sz="2800" b="0" i="0" dirty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9206" y="471488"/>
            <a:ext cx="985938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QA Story/Task </a:t>
            </a:r>
            <a:endParaRPr lang="en-US" sz="2400" b="1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333333"/>
                </a:solidFill>
                <a:effectLst/>
                <a:latin typeface="system" charset="0"/>
              </a:rPr>
              <a:t> 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Unit tests implemented for new functionality(from requirement/user story/Design) and are all green (automated build and CI ensure this if possible).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Acceptance/story tests are written and passing.(test case stored in confluence)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Regression tests are green with known failures.(automated )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Enough exploratory testing has been done to ensure the correctness of new feature and to determine it works as expected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Unsolved defects are available in a defect backlog.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Traceability matrix creation and mapped </a:t>
            </a:r>
            <a:endParaRPr lang="en-US" sz="2800" b="0" i="0" dirty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0"/>
            <a:ext cx="104870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API build &amp; UI development </a:t>
            </a:r>
            <a:endParaRPr lang="en-US" sz="320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Code produced (all 'to do' items in code completed)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Code commented, checked in and run against current version in GitHub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Peer reviewed (or produced with pair programming) and meeting development standards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Builds without errors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Unit tests written and passing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Deployed to Dev environment and passed system tests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Passed QA (User Acceptance Testing) and signed off as meeting requirements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Any build/deployment/configuration changes implemented/documented/communicated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Relevant documentation/diagrams produced and/or updated</a:t>
            </a:r>
            <a:endParaRPr lang="en-US" sz="2800" b="0" i="0" dirty="0" smtClean="0">
              <a:solidFill>
                <a:srgbClr val="3333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9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0"/>
            <a:ext cx="11587163" cy="645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35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QA Story/Task for UI Testing  </a:t>
            </a:r>
            <a:endParaRPr lang="en-US" sz="135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effectLst/>
                <a:latin typeface="Oswald" charset="0"/>
              </a:rPr>
              <a:t>Unit testing</a:t>
            </a:r>
            <a:endParaRPr lang="en-US" sz="160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100% unit test coverage with reviews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Cyclomatic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 code complexity and analysis of code using tools like SONAR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Defects in ‘acceptable’ state to the Product Owner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Unit tests code reviewed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unit tests checked-in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unit tests automated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Performance characteristics are within agreed limits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effectLst/>
                <a:latin typeface="Oswald" charset="0"/>
              </a:rPr>
              <a:t> Integration testing</a:t>
            </a:r>
            <a:endParaRPr lang="en-US" sz="160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Code coverage is above x%. New implementation have not caused any regression or impact on code 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covergae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 (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i.e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 code 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covergae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 has either preferably improved or remained static since last sprint).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Defects found reported and counted.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No major regression found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regression tests are automated and checked in into 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github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Acceptance criteria tested for both positive and negative tests based on agreed parameters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Quality risks identified and in acceptable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effectLst/>
                <a:latin typeface="Oswald" charset="0"/>
              </a:rPr>
              <a:t> System testing</a:t>
            </a:r>
            <a:endParaRPr lang="en-US" sz="1600" dirty="0" smtClean="0">
              <a:solidFill>
                <a:srgbClr val="333333"/>
              </a:solidFill>
              <a:effectLst/>
              <a:latin typeface="Calibri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stories in a release are tested </a:t>
            </a:r>
            <a:r>
              <a:rPr lang="en-US" sz="1600" b="0" i="0" dirty="0" err="1" smtClean="0">
                <a:solidFill>
                  <a:srgbClr val="333333"/>
                </a:solidFill>
                <a:effectLst/>
                <a:latin typeface="system" charset="0"/>
              </a:rPr>
              <a:t>en</a:t>
            </a: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-to-end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All user persons covered, if applicable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Testing done in staging environment or Production like environment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Performance testing done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Quality risks covered and closed, if applicable.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Defects in “Acceptable” state to the Product Owner.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Regression tests are automated and checked-in</a:t>
            </a:r>
            <a:endParaRPr lang="en-US" sz="1600" b="0" i="0" dirty="0" smtClean="0">
              <a:solidFill>
                <a:srgbClr val="333333"/>
              </a:solidFill>
              <a:effectLst/>
              <a:latin typeface="Courier New" charset="0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en-US" sz="1600" b="0" i="0" dirty="0" smtClean="0">
                <a:solidFill>
                  <a:srgbClr val="333333"/>
                </a:solidFill>
                <a:effectLst/>
                <a:latin typeface="system" charset="0"/>
              </a:rPr>
              <a:t>Release interfaces thoroughly checked.</a:t>
            </a:r>
            <a:endParaRPr lang="en-US" sz="1600" b="0" i="0" dirty="0">
              <a:solidFill>
                <a:srgbClr val="333333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1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942974"/>
            <a:ext cx="96583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 smtClean="0">
                <a:solidFill>
                  <a:srgbClr val="333333"/>
                </a:solidFill>
                <a:effectLst/>
                <a:latin typeface="system" charset="0"/>
              </a:rPr>
              <a:t>Definition of Done for UAT Release </a:t>
            </a:r>
            <a:endParaRPr lang="en-US" sz="2800" dirty="0" smtClean="0">
              <a:solidFill>
                <a:srgbClr val="333333"/>
              </a:solidFill>
              <a:effectLst/>
              <a:latin typeface="system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333333"/>
                </a:solidFill>
                <a:effectLst/>
                <a:latin typeface="system" charset="0"/>
              </a:rPr>
              <a:t> 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Release notes and other user notices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Internal and external communications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Finalization of end user documentation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Release packaging, bill of materials, configuration guides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Installation/deployment documentation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Training and documentation for support personnel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Quality management systems documentation (high assurance)</a:t>
            </a:r>
            <a:endParaRPr lang="en-US" sz="2800" b="0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system" charset="0"/>
              </a:rPr>
              <a:t>Approvals and signoffs</a:t>
            </a:r>
            <a:endParaRPr lang="en-US" sz="2800" b="0" i="0" dirty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6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71442"/>
            <a:ext cx="10775754" cy="5905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75" y="6372225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</a:t>
            </a:r>
            <a:r>
              <a:rPr lang="en-US" sz="2800" b="1" dirty="0" smtClean="0"/>
              <a:t>Definition of Done for ID2.0 Program( Story &amp; Epic Level)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162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256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helvetica neue</vt:lpstr>
      <vt:lpstr>Oswald</vt:lpstr>
      <vt:lpstr>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Jing.Zhang-Lee</cp:lastModifiedBy>
  <cp:revision>3</cp:revision>
  <dcterms:created xsi:type="dcterms:W3CDTF">2017-11-01T07:24:54Z</dcterms:created>
  <dcterms:modified xsi:type="dcterms:W3CDTF">2017-11-15T22:12:07Z</dcterms:modified>
</cp:coreProperties>
</file>