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6" r:id="rId2"/>
    <p:sldId id="278" r:id="rId3"/>
    <p:sldId id="279" r:id="rId4"/>
    <p:sldId id="280" r:id="rId5"/>
    <p:sldId id="263" r:id="rId6"/>
    <p:sldId id="264" r:id="rId7"/>
    <p:sldId id="265" r:id="rId8"/>
    <p:sldId id="266" r:id="rId9"/>
    <p:sldId id="268" r:id="rId10"/>
    <p:sldId id="269" r:id="rId11"/>
    <p:sldId id="270" r:id="rId12"/>
    <p:sldId id="271" r:id="rId13"/>
    <p:sldId id="257" r:id="rId14"/>
    <p:sldId id="258" r:id="rId15"/>
    <p:sldId id="259" r:id="rId16"/>
    <p:sldId id="261" r:id="rId17"/>
    <p:sldId id="260" r:id="rId18"/>
    <p:sldId id="287" r:id="rId19"/>
    <p:sldId id="272" r:id="rId20"/>
    <p:sldId id="273" r:id="rId21"/>
    <p:sldId id="274" r:id="rId22"/>
    <p:sldId id="275" r:id="rId23"/>
    <p:sldId id="276" r:id="rId24"/>
    <p:sldId id="277" r:id="rId25"/>
    <p:sldId id="267" r:id="rId26"/>
    <p:sldId id="256" r:id="rId27"/>
    <p:sldId id="281" r:id="rId28"/>
    <p:sldId id="282" r:id="rId29"/>
    <p:sldId id="283" r:id="rId30"/>
    <p:sldId id="284"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5" autoAdjust="0"/>
    <p:restoredTop sz="95196" autoAdjust="0"/>
  </p:normalViewPr>
  <p:slideViewPr>
    <p:cSldViewPr snapToGrid="0">
      <p:cViewPr>
        <p:scale>
          <a:sx n="85" d="100"/>
          <a:sy n="85"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heer\Desktop\ECO\Eco%20Calc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Cars</a:t>
            </a:r>
            <a:r>
              <a:rPr lang="en-IN" baseline="0"/>
              <a:t> Sales</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Sheet4!$A$3:$A$9</c:f>
              <c:strCache>
                <c:ptCount val="7"/>
                <c:pt idx="0">
                  <c:v>Maruti and Suzuki</c:v>
                </c:pt>
                <c:pt idx="1">
                  <c:v>Hyundai</c:v>
                </c:pt>
                <c:pt idx="2">
                  <c:v>Tata Motors</c:v>
                </c:pt>
                <c:pt idx="3">
                  <c:v>Mahindra</c:v>
                </c:pt>
                <c:pt idx="4">
                  <c:v>Toyota</c:v>
                </c:pt>
                <c:pt idx="5">
                  <c:v>Honda</c:v>
                </c:pt>
                <c:pt idx="6">
                  <c:v>MG</c:v>
                </c:pt>
              </c:strCache>
            </c:strRef>
          </c:cat>
          <c:val>
            <c:numRef>
              <c:f>Sheet4!$B$3:$B$9</c:f>
              <c:numCache>
                <c:formatCode>General</c:formatCode>
                <c:ptCount val="7"/>
                <c:pt idx="0">
                  <c:v>873107</c:v>
                </c:pt>
                <c:pt idx="1">
                  <c:v>307075</c:v>
                </c:pt>
                <c:pt idx="2">
                  <c:v>279389</c:v>
                </c:pt>
                <c:pt idx="3">
                  <c:v>214914</c:v>
                </c:pt>
                <c:pt idx="4">
                  <c:v>114791</c:v>
                </c:pt>
                <c:pt idx="5">
                  <c:v>37658</c:v>
                </c:pt>
                <c:pt idx="6">
                  <c:v>28882</c:v>
                </c:pt>
              </c:numCache>
            </c:numRef>
          </c:val>
          <c:extLst>
            <c:ext xmlns:c16="http://schemas.microsoft.com/office/drawing/2014/chart" uri="{C3380CC4-5D6E-409C-BE32-E72D297353CC}">
              <c16:uniqueId val="{00000000-D5E4-4422-85DE-FB78B913FE6F}"/>
            </c:ext>
          </c:extLst>
        </c:ser>
        <c:ser>
          <c:idx val="1"/>
          <c:order val="1"/>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Sheet4!$A$3:$A$9</c:f>
              <c:strCache>
                <c:ptCount val="7"/>
                <c:pt idx="0">
                  <c:v>Maruti and Suzuki</c:v>
                </c:pt>
                <c:pt idx="1">
                  <c:v>Hyundai</c:v>
                </c:pt>
                <c:pt idx="2">
                  <c:v>Tata Motors</c:v>
                </c:pt>
                <c:pt idx="3">
                  <c:v>Mahindra</c:v>
                </c:pt>
                <c:pt idx="4">
                  <c:v>Toyota</c:v>
                </c:pt>
                <c:pt idx="5">
                  <c:v>Honda</c:v>
                </c:pt>
                <c:pt idx="6">
                  <c:v>MG</c:v>
                </c:pt>
              </c:strCache>
            </c:strRef>
          </c:cat>
          <c:val>
            <c:numRef>
              <c:f>Sheet4!$C$3:$C$9</c:f>
              <c:numCache>
                <c:formatCode>General</c:formatCode>
                <c:ptCount val="7"/>
                <c:pt idx="0">
                  <c:v>794550</c:v>
                </c:pt>
                <c:pt idx="1">
                  <c:v>285005</c:v>
                </c:pt>
                <c:pt idx="2">
                  <c:v>273135</c:v>
                </c:pt>
                <c:pt idx="3">
                  <c:v>168723</c:v>
                </c:pt>
                <c:pt idx="4">
                  <c:v>91433</c:v>
                </c:pt>
                <c:pt idx="5">
                  <c:v>47163</c:v>
                </c:pt>
                <c:pt idx="6">
                  <c:v>22164</c:v>
                </c:pt>
              </c:numCache>
            </c:numRef>
          </c:val>
          <c:extLst>
            <c:ext xmlns:c16="http://schemas.microsoft.com/office/drawing/2014/chart" uri="{C3380CC4-5D6E-409C-BE32-E72D297353CC}">
              <c16:uniqueId val="{00000001-D5E4-4422-85DE-FB78B913FE6F}"/>
            </c:ext>
          </c:extLst>
        </c:ser>
        <c:dLbls>
          <c:showLegendKey val="0"/>
          <c:showVal val="0"/>
          <c:showCatName val="0"/>
          <c:showSerName val="0"/>
          <c:showPercent val="0"/>
          <c:showBubbleSize val="0"/>
        </c:dLbls>
        <c:gapWidth val="219"/>
        <c:overlap val="-27"/>
        <c:axId val="562350047"/>
        <c:axId val="421616767"/>
      </c:barChart>
      <c:lineChart>
        <c:grouping val="standard"/>
        <c:varyColors val="0"/>
        <c:ser>
          <c:idx val="2"/>
          <c:order val="2"/>
          <c:spPr>
            <a:ln w="34925" cap="rnd">
              <a:solidFill>
                <a:schemeClr val="accent3"/>
              </a:solidFill>
              <a:round/>
            </a:ln>
            <a:effectLst>
              <a:outerShdw blurRad="50800" dist="50800" dir="5400000" sx="96000" sy="96000" rotWithShape="0">
                <a:srgbClr val="000000">
                  <a:alpha val="48000"/>
                </a:srgbClr>
              </a:outerShdw>
            </a:effectLst>
          </c:spPr>
          <c:marker>
            <c:symbol val="none"/>
          </c:marker>
          <c:cat>
            <c:strRef>
              <c:f>Sheet4!$A$3:$A$9</c:f>
              <c:strCache>
                <c:ptCount val="7"/>
                <c:pt idx="0">
                  <c:v>Maruti and Suzuki</c:v>
                </c:pt>
                <c:pt idx="1">
                  <c:v>Hyundai</c:v>
                </c:pt>
                <c:pt idx="2">
                  <c:v>Tata Motors</c:v>
                </c:pt>
                <c:pt idx="3">
                  <c:v>Mahindra</c:v>
                </c:pt>
                <c:pt idx="4">
                  <c:v>Toyota</c:v>
                </c:pt>
                <c:pt idx="5">
                  <c:v>Honda</c:v>
                </c:pt>
                <c:pt idx="6">
                  <c:v>MG</c:v>
                </c:pt>
              </c:strCache>
            </c:strRef>
          </c:cat>
          <c:val>
            <c:numRef>
              <c:f>Sheet4!$D$3:$D$9</c:f>
              <c:numCache>
                <c:formatCode>0%</c:formatCode>
                <c:ptCount val="7"/>
                <c:pt idx="0">
                  <c:v>0.1</c:v>
                </c:pt>
                <c:pt idx="1">
                  <c:v>0.08</c:v>
                </c:pt>
                <c:pt idx="2">
                  <c:v>0.02</c:v>
                </c:pt>
                <c:pt idx="3">
                  <c:v>0.27</c:v>
                </c:pt>
                <c:pt idx="4">
                  <c:v>0.26</c:v>
                </c:pt>
                <c:pt idx="5">
                  <c:v>-0.2</c:v>
                </c:pt>
                <c:pt idx="6">
                  <c:v>0.3</c:v>
                </c:pt>
              </c:numCache>
            </c:numRef>
          </c:val>
          <c:smooth val="0"/>
          <c:extLst>
            <c:ext xmlns:c16="http://schemas.microsoft.com/office/drawing/2014/chart" uri="{C3380CC4-5D6E-409C-BE32-E72D297353CC}">
              <c16:uniqueId val="{00000002-D5E4-4422-85DE-FB78B913FE6F}"/>
            </c:ext>
          </c:extLst>
        </c:ser>
        <c:dLbls>
          <c:showLegendKey val="0"/>
          <c:showVal val="0"/>
          <c:showCatName val="0"/>
          <c:showSerName val="0"/>
          <c:showPercent val="0"/>
          <c:showBubbleSize val="0"/>
        </c:dLbls>
        <c:marker val="1"/>
        <c:smooth val="0"/>
        <c:axId val="562344767"/>
        <c:axId val="421606847"/>
      </c:lineChart>
      <c:catAx>
        <c:axId val="56235004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300" b="0" i="0" u="none" strike="noStrike" kern="1200" baseline="0">
                <a:solidFill>
                  <a:schemeClr val="lt1">
                    <a:lumMod val="85000"/>
                  </a:schemeClr>
                </a:solidFill>
                <a:latin typeface="+mn-lt"/>
                <a:ea typeface="+mn-ea"/>
                <a:cs typeface="+mn-cs"/>
              </a:defRPr>
            </a:pPr>
            <a:endParaRPr lang="en-US"/>
          </a:p>
        </c:txPr>
        <c:crossAx val="421616767"/>
        <c:crosses val="autoZero"/>
        <c:auto val="1"/>
        <c:lblAlgn val="ctr"/>
        <c:lblOffset val="100"/>
        <c:noMultiLvlLbl val="0"/>
      </c:catAx>
      <c:valAx>
        <c:axId val="42161676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lt1">
                    <a:lumMod val="85000"/>
                  </a:schemeClr>
                </a:solidFill>
                <a:latin typeface="+mn-lt"/>
                <a:ea typeface="+mn-ea"/>
                <a:cs typeface="+mn-cs"/>
              </a:defRPr>
            </a:pPr>
            <a:endParaRPr lang="en-US"/>
          </a:p>
        </c:txPr>
        <c:crossAx val="562350047"/>
        <c:crosses val="autoZero"/>
        <c:crossBetween val="between"/>
      </c:valAx>
      <c:valAx>
        <c:axId val="421606847"/>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lt1">
                    <a:lumMod val="85000"/>
                  </a:schemeClr>
                </a:solidFill>
                <a:latin typeface="+mn-lt"/>
                <a:ea typeface="+mn-ea"/>
                <a:cs typeface="+mn-cs"/>
              </a:defRPr>
            </a:pPr>
            <a:endParaRPr lang="en-US"/>
          </a:p>
        </c:txPr>
        <c:crossAx val="562344767"/>
        <c:crosses val="max"/>
        <c:crossBetween val="between"/>
      </c:valAx>
      <c:catAx>
        <c:axId val="562344767"/>
        <c:scaling>
          <c:orientation val="minMax"/>
        </c:scaling>
        <c:delete val="1"/>
        <c:axPos val="b"/>
        <c:numFmt formatCode="General" sourceLinked="1"/>
        <c:majorTickMark val="none"/>
        <c:minorTickMark val="none"/>
        <c:tickLblPos val="nextTo"/>
        <c:crossAx val="42160684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3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2464CA-B28F-424E-A9CE-462D08E73B6B}" type="doc">
      <dgm:prSet loTypeId="urn:microsoft.com/office/officeart/2005/8/layout/vList5" loCatId="list" qsTypeId="urn:microsoft.com/office/officeart/2005/8/quickstyle/3d5" qsCatId="3D" csTypeId="urn:microsoft.com/office/officeart/2005/8/colors/accent1_2" csCatId="accent1" phldr="1"/>
      <dgm:spPr/>
    </dgm:pt>
    <dgm:pt modelId="{D012ABF1-A0EE-41A0-8CE2-ADB11B34592E}">
      <dgm:prSet phldrT="[Text]" custT="1"/>
      <dgm:spPr/>
      <dgm:t>
        <a:bodyPr/>
        <a:lstStyle/>
        <a:p>
          <a:r>
            <a:rPr lang="en-IN" sz="2100" dirty="0"/>
            <a:t>Raw Materials Supplier</a:t>
          </a:r>
        </a:p>
      </dgm:t>
    </dgm:pt>
    <dgm:pt modelId="{75B6B27B-931A-49EF-A8D9-155FFF1E4074}" type="parTrans" cxnId="{E33CEE57-2BA7-4774-ABE4-5C473CF80ED4}">
      <dgm:prSet/>
      <dgm:spPr/>
      <dgm:t>
        <a:bodyPr/>
        <a:lstStyle/>
        <a:p>
          <a:endParaRPr lang="en-IN"/>
        </a:p>
      </dgm:t>
    </dgm:pt>
    <dgm:pt modelId="{3532460A-F8C1-4D78-BB68-1BBD09E5323C}" type="sibTrans" cxnId="{E33CEE57-2BA7-4774-ABE4-5C473CF80ED4}">
      <dgm:prSet/>
      <dgm:spPr/>
      <dgm:t>
        <a:bodyPr/>
        <a:lstStyle/>
        <a:p>
          <a:endParaRPr lang="en-IN"/>
        </a:p>
      </dgm:t>
    </dgm:pt>
    <dgm:pt modelId="{D23AE9D0-4A19-4558-8545-9CF425D90761}">
      <dgm:prSet phldrT="[Text]" custT="1"/>
      <dgm:spPr/>
      <dgm:t>
        <a:bodyPr/>
        <a:lstStyle/>
        <a:p>
          <a:r>
            <a:rPr lang="en-IN" sz="2400" dirty="0">
              <a:latin typeface="+mn-lt"/>
            </a:rPr>
            <a:t>Tier 1 Suppliers</a:t>
          </a:r>
        </a:p>
      </dgm:t>
    </dgm:pt>
    <dgm:pt modelId="{42956EA8-12F1-44D7-868A-674DCA2FA2F5}" type="parTrans" cxnId="{53516E32-711A-4DFE-99EC-DE12FA2D8B7E}">
      <dgm:prSet/>
      <dgm:spPr/>
      <dgm:t>
        <a:bodyPr/>
        <a:lstStyle/>
        <a:p>
          <a:endParaRPr lang="en-IN"/>
        </a:p>
      </dgm:t>
    </dgm:pt>
    <dgm:pt modelId="{7D5E8153-6E1D-45D2-8565-646F0926AD12}" type="sibTrans" cxnId="{53516E32-711A-4DFE-99EC-DE12FA2D8B7E}">
      <dgm:prSet/>
      <dgm:spPr/>
      <dgm:t>
        <a:bodyPr/>
        <a:lstStyle/>
        <a:p>
          <a:endParaRPr lang="en-IN"/>
        </a:p>
      </dgm:t>
    </dgm:pt>
    <dgm:pt modelId="{013A6172-DE1F-4CD9-92BE-2F45E154AAFE}">
      <dgm:prSet phldrT="[Text]" custT="1"/>
      <dgm:spPr/>
      <dgm:t>
        <a:bodyPr/>
        <a:lstStyle/>
        <a:p>
          <a:r>
            <a:rPr lang="en-IN" sz="2350" dirty="0"/>
            <a:t>OEMs</a:t>
          </a:r>
          <a:endParaRPr lang="en-IN" sz="2400" dirty="0"/>
        </a:p>
      </dgm:t>
    </dgm:pt>
    <dgm:pt modelId="{1F78A16E-F449-4D1D-8B51-4EDC3CC1D538}" type="parTrans" cxnId="{B53EC1F6-653C-4FD9-BB0F-6E260CB2364F}">
      <dgm:prSet/>
      <dgm:spPr/>
      <dgm:t>
        <a:bodyPr/>
        <a:lstStyle/>
        <a:p>
          <a:endParaRPr lang="en-IN"/>
        </a:p>
      </dgm:t>
    </dgm:pt>
    <dgm:pt modelId="{643ED5DD-3348-4B10-930A-6D17EF687890}" type="sibTrans" cxnId="{B53EC1F6-653C-4FD9-BB0F-6E260CB2364F}">
      <dgm:prSet/>
      <dgm:spPr/>
      <dgm:t>
        <a:bodyPr/>
        <a:lstStyle/>
        <a:p>
          <a:endParaRPr lang="en-IN"/>
        </a:p>
      </dgm:t>
    </dgm:pt>
    <dgm:pt modelId="{4BB09479-F428-4A4F-AE39-972305B0F93C}">
      <dgm:prSet phldrT="[Text]" custT="1"/>
      <dgm:spPr/>
      <dgm:t>
        <a:bodyPr/>
        <a:lstStyle/>
        <a:p>
          <a:r>
            <a:rPr lang="en-IN" sz="2400" dirty="0"/>
            <a:t>Dealer’s Network</a:t>
          </a:r>
        </a:p>
      </dgm:t>
    </dgm:pt>
    <dgm:pt modelId="{A9DE7226-8180-4857-A750-5A01AE725F08}" type="parTrans" cxnId="{51DE946C-BC49-4CAE-9A91-1A97E23B174C}">
      <dgm:prSet/>
      <dgm:spPr/>
      <dgm:t>
        <a:bodyPr/>
        <a:lstStyle/>
        <a:p>
          <a:endParaRPr lang="en-IN"/>
        </a:p>
      </dgm:t>
    </dgm:pt>
    <dgm:pt modelId="{76395C11-3AA7-41E8-8F42-9EEBFF5161F8}" type="sibTrans" cxnId="{51DE946C-BC49-4CAE-9A91-1A97E23B174C}">
      <dgm:prSet/>
      <dgm:spPr/>
      <dgm:t>
        <a:bodyPr/>
        <a:lstStyle/>
        <a:p>
          <a:endParaRPr lang="en-IN"/>
        </a:p>
      </dgm:t>
    </dgm:pt>
    <dgm:pt modelId="{36AF6CDB-0C31-4C3C-B85B-47F9853CA7EA}">
      <dgm:prSet phldrT="[Text]" custT="1"/>
      <dgm:spPr/>
      <dgm:t>
        <a:bodyPr/>
        <a:lstStyle/>
        <a:p>
          <a:r>
            <a:rPr lang="en-IN" sz="1950" dirty="0"/>
            <a:t>Logistics and Transportation</a:t>
          </a:r>
        </a:p>
      </dgm:t>
    </dgm:pt>
    <dgm:pt modelId="{CF08D989-4EF6-4CA6-8B93-847E3EDB116C}" type="parTrans" cxnId="{B9A9E809-CCA8-41F5-A05D-E4691C850627}">
      <dgm:prSet/>
      <dgm:spPr/>
      <dgm:t>
        <a:bodyPr/>
        <a:lstStyle/>
        <a:p>
          <a:endParaRPr lang="en-IN"/>
        </a:p>
      </dgm:t>
    </dgm:pt>
    <dgm:pt modelId="{8AC7F01F-60D0-4A37-827D-A9D3845E3F8F}" type="sibTrans" cxnId="{B9A9E809-CCA8-41F5-A05D-E4691C850627}">
      <dgm:prSet/>
      <dgm:spPr/>
      <dgm:t>
        <a:bodyPr/>
        <a:lstStyle/>
        <a:p>
          <a:endParaRPr lang="en-IN"/>
        </a:p>
      </dgm:t>
    </dgm:pt>
    <dgm:pt modelId="{0107764A-867C-4B79-A4E2-521414478B40}">
      <dgm:prSet phldrT="[Text]"/>
      <dgm:spPr/>
      <dgm:t>
        <a:bodyPr/>
        <a:lstStyle/>
        <a:p>
          <a:r>
            <a:rPr lang="en-IN" dirty="0"/>
            <a:t>Inventory Management</a:t>
          </a:r>
        </a:p>
      </dgm:t>
    </dgm:pt>
    <dgm:pt modelId="{201F5338-1CA0-4D06-A2C0-761174500749}" type="parTrans" cxnId="{24926DE7-756F-4C30-8CF0-E354D801063A}">
      <dgm:prSet/>
      <dgm:spPr/>
      <dgm:t>
        <a:bodyPr/>
        <a:lstStyle/>
        <a:p>
          <a:endParaRPr lang="en-IN"/>
        </a:p>
      </dgm:t>
    </dgm:pt>
    <dgm:pt modelId="{F0221390-BA1B-4222-969A-BCB341BBF85B}" type="sibTrans" cxnId="{24926DE7-756F-4C30-8CF0-E354D801063A}">
      <dgm:prSet/>
      <dgm:spPr/>
      <dgm:t>
        <a:bodyPr/>
        <a:lstStyle/>
        <a:p>
          <a:endParaRPr lang="en-IN"/>
        </a:p>
      </dgm:t>
    </dgm:pt>
    <dgm:pt modelId="{C918C762-401A-4E0B-8927-476D8680C934}">
      <dgm:prSet phldrT="[Text]"/>
      <dgm:spPr/>
      <dgm:t>
        <a:bodyPr/>
        <a:lstStyle/>
        <a:p>
          <a:r>
            <a:rPr lang="en-IN" dirty="0"/>
            <a:t>Customer Orders</a:t>
          </a:r>
        </a:p>
      </dgm:t>
    </dgm:pt>
    <dgm:pt modelId="{E4D61B84-47F8-499A-B438-106F9653D855}" type="parTrans" cxnId="{797440A5-05BF-475D-98CF-4D99218A5212}">
      <dgm:prSet/>
      <dgm:spPr/>
      <dgm:t>
        <a:bodyPr/>
        <a:lstStyle/>
        <a:p>
          <a:endParaRPr lang="en-IN"/>
        </a:p>
      </dgm:t>
    </dgm:pt>
    <dgm:pt modelId="{8736C911-8EDE-41C0-84BB-F6B42C73C433}" type="sibTrans" cxnId="{797440A5-05BF-475D-98CF-4D99218A5212}">
      <dgm:prSet/>
      <dgm:spPr/>
      <dgm:t>
        <a:bodyPr/>
        <a:lstStyle/>
        <a:p>
          <a:endParaRPr lang="en-IN"/>
        </a:p>
      </dgm:t>
    </dgm:pt>
    <dgm:pt modelId="{02BB425F-EB0A-49D6-995E-50E42EAA3C75}">
      <dgm:prSet phldrT="[Text]"/>
      <dgm:spPr/>
      <dgm:t>
        <a:bodyPr/>
        <a:lstStyle/>
        <a:p>
          <a:r>
            <a:rPr lang="en-IN" dirty="0"/>
            <a:t>After-Sales Services</a:t>
          </a:r>
        </a:p>
      </dgm:t>
    </dgm:pt>
    <dgm:pt modelId="{FDB8AFC7-60CC-49DB-8D2E-1F4A0D8BDAB1}" type="parTrans" cxnId="{1EAD52E4-F4F5-47AE-9EEB-EC03CA46184C}">
      <dgm:prSet/>
      <dgm:spPr/>
      <dgm:t>
        <a:bodyPr/>
        <a:lstStyle/>
        <a:p>
          <a:endParaRPr lang="en-IN"/>
        </a:p>
      </dgm:t>
    </dgm:pt>
    <dgm:pt modelId="{9D5BCAB5-7C64-4AF0-8BCE-F00E5210BA93}" type="sibTrans" cxnId="{1EAD52E4-F4F5-47AE-9EEB-EC03CA46184C}">
      <dgm:prSet/>
      <dgm:spPr/>
      <dgm:t>
        <a:bodyPr/>
        <a:lstStyle/>
        <a:p>
          <a:endParaRPr lang="en-IN"/>
        </a:p>
      </dgm:t>
    </dgm:pt>
    <dgm:pt modelId="{7384CF5E-E8A7-456F-B871-C12658538429}" type="pres">
      <dgm:prSet presAssocID="{0A2464CA-B28F-424E-A9CE-462D08E73B6B}" presName="Name0" presStyleCnt="0">
        <dgm:presLayoutVars>
          <dgm:dir/>
          <dgm:animLvl val="lvl"/>
          <dgm:resizeHandles val="exact"/>
        </dgm:presLayoutVars>
      </dgm:prSet>
      <dgm:spPr/>
    </dgm:pt>
    <dgm:pt modelId="{A60282D6-7856-4FAC-8D2F-3DE9E3324409}" type="pres">
      <dgm:prSet presAssocID="{D012ABF1-A0EE-41A0-8CE2-ADB11B34592E}" presName="linNode" presStyleCnt="0"/>
      <dgm:spPr/>
    </dgm:pt>
    <dgm:pt modelId="{594FAB93-AACD-4DD0-ACC7-28C70AF5A40E}" type="pres">
      <dgm:prSet presAssocID="{D012ABF1-A0EE-41A0-8CE2-ADB11B34592E}" presName="parentText" presStyleLbl="node1" presStyleIdx="0" presStyleCnt="8" custLinFactNeighborX="-88889" custLinFactNeighborY="20561">
        <dgm:presLayoutVars>
          <dgm:chMax val="1"/>
          <dgm:bulletEnabled val="1"/>
        </dgm:presLayoutVars>
      </dgm:prSet>
      <dgm:spPr/>
    </dgm:pt>
    <dgm:pt modelId="{1915A561-9B97-487F-A1AA-DF4BD1F1ABAB}" type="pres">
      <dgm:prSet presAssocID="{3532460A-F8C1-4D78-BB68-1BBD09E5323C}" presName="sp" presStyleCnt="0"/>
      <dgm:spPr/>
    </dgm:pt>
    <dgm:pt modelId="{05E310D1-E0F1-4959-A87F-A5DCF1A4E2E0}" type="pres">
      <dgm:prSet presAssocID="{D23AE9D0-4A19-4558-8545-9CF425D90761}" presName="linNode" presStyleCnt="0"/>
      <dgm:spPr/>
    </dgm:pt>
    <dgm:pt modelId="{658EA6BE-42D5-46C8-A530-AB35464E64FD}" type="pres">
      <dgm:prSet presAssocID="{D23AE9D0-4A19-4558-8545-9CF425D90761}" presName="parentText" presStyleLbl="node1" presStyleIdx="1" presStyleCnt="8" custLinFactNeighborX="77083" custLinFactNeighborY="-31223">
        <dgm:presLayoutVars>
          <dgm:chMax val="1"/>
          <dgm:bulletEnabled val="1"/>
        </dgm:presLayoutVars>
      </dgm:prSet>
      <dgm:spPr/>
    </dgm:pt>
    <dgm:pt modelId="{1CE057AA-892C-4B94-BB49-57F3D8064179}" type="pres">
      <dgm:prSet presAssocID="{7D5E8153-6E1D-45D2-8565-646F0926AD12}" presName="sp" presStyleCnt="0"/>
      <dgm:spPr/>
    </dgm:pt>
    <dgm:pt modelId="{979C5D0F-2B66-467F-ABAD-095DE626C47B}" type="pres">
      <dgm:prSet presAssocID="{013A6172-DE1F-4CD9-92BE-2F45E154AAFE}" presName="linNode" presStyleCnt="0"/>
      <dgm:spPr/>
    </dgm:pt>
    <dgm:pt modelId="{DAA8B7CC-4065-4DB6-A1D2-4BEE3A953209}" type="pres">
      <dgm:prSet presAssocID="{013A6172-DE1F-4CD9-92BE-2F45E154AAFE}" presName="parentText" presStyleLbl="node1" presStyleIdx="2" presStyleCnt="8" custLinFactNeighborX="-71413" custLinFactNeighborY="1229">
        <dgm:presLayoutVars>
          <dgm:chMax val="1"/>
          <dgm:bulletEnabled val="1"/>
        </dgm:presLayoutVars>
      </dgm:prSet>
      <dgm:spPr/>
    </dgm:pt>
    <dgm:pt modelId="{490E35F6-47A6-4649-A75D-A96642D17AEC}" type="pres">
      <dgm:prSet presAssocID="{643ED5DD-3348-4B10-930A-6D17EF687890}" presName="sp" presStyleCnt="0"/>
      <dgm:spPr/>
    </dgm:pt>
    <dgm:pt modelId="{BD677580-7248-4BDC-ACA7-4D93255CE4C2}" type="pres">
      <dgm:prSet presAssocID="{4BB09479-F428-4A4F-AE39-972305B0F93C}" presName="linNode" presStyleCnt="0"/>
      <dgm:spPr/>
    </dgm:pt>
    <dgm:pt modelId="{505923F0-BC15-41E8-A44D-54D91E1537AF}" type="pres">
      <dgm:prSet presAssocID="{4BB09479-F428-4A4F-AE39-972305B0F93C}" presName="parentText" presStyleLbl="node1" presStyleIdx="3" presStyleCnt="8" custLinFactNeighborX="81528" custLinFactNeighborY="-36093">
        <dgm:presLayoutVars>
          <dgm:chMax val="1"/>
          <dgm:bulletEnabled val="1"/>
        </dgm:presLayoutVars>
      </dgm:prSet>
      <dgm:spPr/>
    </dgm:pt>
    <dgm:pt modelId="{986B82AF-4CD5-451B-AAFB-7E75A37EE938}" type="pres">
      <dgm:prSet presAssocID="{76395C11-3AA7-41E8-8F42-9EEBFF5161F8}" presName="sp" presStyleCnt="0"/>
      <dgm:spPr/>
    </dgm:pt>
    <dgm:pt modelId="{D8E88610-1FF4-449C-A49E-18E182ED63C0}" type="pres">
      <dgm:prSet presAssocID="{36AF6CDB-0C31-4C3C-B85B-47F9853CA7EA}" presName="linNode" presStyleCnt="0"/>
      <dgm:spPr/>
    </dgm:pt>
    <dgm:pt modelId="{EA182468-8D79-4055-8175-324FE136DE9D}" type="pres">
      <dgm:prSet presAssocID="{36AF6CDB-0C31-4C3C-B85B-47F9853CA7EA}" presName="parentText" presStyleLbl="node1" presStyleIdx="4" presStyleCnt="8" custLinFactNeighborX="-52241" custLinFactNeighborY="-2602">
        <dgm:presLayoutVars>
          <dgm:chMax val="1"/>
          <dgm:bulletEnabled val="1"/>
        </dgm:presLayoutVars>
      </dgm:prSet>
      <dgm:spPr/>
    </dgm:pt>
    <dgm:pt modelId="{CC10A14B-E471-4B74-99C6-5E753440E14C}" type="pres">
      <dgm:prSet presAssocID="{8AC7F01F-60D0-4A37-827D-A9D3845E3F8F}" presName="sp" presStyleCnt="0"/>
      <dgm:spPr/>
    </dgm:pt>
    <dgm:pt modelId="{58CCA47B-E5F1-403B-B8DA-500DC82CEFC9}" type="pres">
      <dgm:prSet presAssocID="{0107764A-867C-4B79-A4E2-521414478B40}" presName="linNode" presStyleCnt="0"/>
      <dgm:spPr/>
    </dgm:pt>
    <dgm:pt modelId="{FE1B2FD2-A1BF-439A-8AFC-F6D003B783D1}" type="pres">
      <dgm:prSet presAssocID="{0107764A-867C-4B79-A4E2-521414478B40}" presName="parentText" presStyleLbl="node1" presStyleIdx="5" presStyleCnt="8" custLinFactNeighborX="82095" custLinFactNeighborY="-7723">
        <dgm:presLayoutVars>
          <dgm:chMax val="1"/>
          <dgm:bulletEnabled val="1"/>
        </dgm:presLayoutVars>
      </dgm:prSet>
      <dgm:spPr/>
    </dgm:pt>
    <dgm:pt modelId="{838D8AB5-8807-43A3-8DF8-4C280DA3DF6A}" type="pres">
      <dgm:prSet presAssocID="{F0221390-BA1B-4222-969A-BCB341BBF85B}" presName="sp" presStyleCnt="0"/>
      <dgm:spPr/>
    </dgm:pt>
    <dgm:pt modelId="{9C43496B-DF04-41C5-BB5B-916C63939CB7}" type="pres">
      <dgm:prSet presAssocID="{C918C762-401A-4E0B-8927-476D8680C934}" presName="linNode" presStyleCnt="0"/>
      <dgm:spPr/>
    </dgm:pt>
    <dgm:pt modelId="{D75372FA-0488-40B5-A5FD-99C45A740A61}" type="pres">
      <dgm:prSet presAssocID="{C918C762-401A-4E0B-8927-476D8680C934}" presName="parentText" presStyleLbl="node1" presStyleIdx="6" presStyleCnt="8" custLinFactNeighborX="-53928" custLinFactNeighborY="1166">
        <dgm:presLayoutVars>
          <dgm:chMax val="1"/>
          <dgm:bulletEnabled val="1"/>
        </dgm:presLayoutVars>
      </dgm:prSet>
      <dgm:spPr/>
    </dgm:pt>
    <dgm:pt modelId="{95C66309-AEB0-48C3-84BD-05D5DE7AD64D}" type="pres">
      <dgm:prSet presAssocID="{8736C911-8EDE-41C0-84BB-F6B42C73C433}" presName="sp" presStyleCnt="0"/>
      <dgm:spPr/>
    </dgm:pt>
    <dgm:pt modelId="{D68BEFF0-B7DD-4764-9506-B9D71AD8D3A7}" type="pres">
      <dgm:prSet presAssocID="{02BB425F-EB0A-49D6-995E-50E42EAA3C75}" presName="linNode" presStyleCnt="0"/>
      <dgm:spPr/>
    </dgm:pt>
    <dgm:pt modelId="{20D16B51-8EB2-4EAD-9475-01070BAB4BCD}" type="pres">
      <dgm:prSet presAssocID="{02BB425F-EB0A-49D6-995E-50E42EAA3C75}" presName="parentText" presStyleLbl="node1" presStyleIdx="7" presStyleCnt="8" custLinFactNeighborX="69779" custLinFactNeighborY="1296">
        <dgm:presLayoutVars>
          <dgm:chMax val="1"/>
          <dgm:bulletEnabled val="1"/>
        </dgm:presLayoutVars>
      </dgm:prSet>
      <dgm:spPr/>
    </dgm:pt>
  </dgm:ptLst>
  <dgm:cxnLst>
    <dgm:cxn modelId="{C1719205-E20C-4827-804F-088182198685}" type="presOf" srcId="{D012ABF1-A0EE-41A0-8CE2-ADB11B34592E}" destId="{594FAB93-AACD-4DD0-ACC7-28C70AF5A40E}" srcOrd="0" destOrd="0" presId="urn:microsoft.com/office/officeart/2005/8/layout/vList5"/>
    <dgm:cxn modelId="{B9A9E809-CCA8-41F5-A05D-E4691C850627}" srcId="{0A2464CA-B28F-424E-A9CE-462D08E73B6B}" destId="{36AF6CDB-0C31-4C3C-B85B-47F9853CA7EA}" srcOrd="4" destOrd="0" parTransId="{CF08D989-4EF6-4CA6-8B93-847E3EDB116C}" sibTransId="{8AC7F01F-60D0-4A37-827D-A9D3845E3F8F}"/>
    <dgm:cxn modelId="{2E61A311-157D-4CAF-821B-3BE7052536FA}" type="presOf" srcId="{C918C762-401A-4E0B-8927-476D8680C934}" destId="{D75372FA-0488-40B5-A5FD-99C45A740A61}" srcOrd="0" destOrd="0" presId="urn:microsoft.com/office/officeart/2005/8/layout/vList5"/>
    <dgm:cxn modelId="{53516E32-711A-4DFE-99EC-DE12FA2D8B7E}" srcId="{0A2464CA-B28F-424E-A9CE-462D08E73B6B}" destId="{D23AE9D0-4A19-4558-8545-9CF425D90761}" srcOrd="1" destOrd="0" parTransId="{42956EA8-12F1-44D7-868A-674DCA2FA2F5}" sibTransId="{7D5E8153-6E1D-45D2-8565-646F0926AD12}"/>
    <dgm:cxn modelId="{C18D043E-DC4C-4388-9B6C-A8BB861D9CAD}" type="presOf" srcId="{36AF6CDB-0C31-4C3C-B85B-47F9853CA7EA}" destId="{EA182468-8D79-4055-8175-324FE136DE9D}" srcOrd="0" destOrd="0" presId="urn:microsoft.com/office/officeart/2005/8/layout/vList5"/>
    <dgm:cxn modelId="{51DE946C-BC49-4CAE-9A91-1A97E23B174C}" srcId="{0A2464CA-B28F-424E-A9CE-462D08E73B6B}" destId="{4BB09479-F428-4A4F-AE39-972305B0F93C}" srcOrd="3" destOrd="0" parTransId="{A9DE7226-8180-4857-A750-5A01AE725F08}" sibTransId="{76395C11-3AA7-41E8-8F42-9EEBFF5161F8}"/>
    <dgm:cxn modelId="{E33CEE57-2BA7-4774-ABE4-5C473CF80ED4}" srcId="{0A2464CA-B28F-424E-A9CE-462D08E73B6B}" destId="{D012ABF1-A0EE-41A0-8CE2-ADB11B34592E}" srcOrd="0" destOrd="0" parTransId="{75B6B27B-931A-49EF-A8D9-155FFF1E4074}" sibTransId="{3532460A-F8C1-4D78-BB68-1BBD09E5323C}"/>
    <dgm:cxn modelId="{0455388E-B906-4648-8382-32303A63B25A}" type="presOf" srcId="{4BB09479-F428-4A4F-AE39-972305B0F93C}" destId="{505923F0-BC15-41E8-A44D-54D91E1537AF}" srcOrd="0" destOrd="0" presId="urn:microsoft.com/office/officeart/2005/8/layout/vList5"/>
    <dgm:cxn modelId="{F1A230A1-DC72-43A9-9ECE-EECE67D3CD7C}" type="presOf" srcId="{0107764A-867C-4B79-A4E2-521414478B40}" destId="{FE1B2FD2-A1BF-439A-8AFC-F6D003B783D1}" srcOrd="0" destOrd="0" presId="urn:microsoft.com/office/officeart/2005/8/layout/vList5"/>
    <dgm:cxn modelId="{797440A5-05BF-475D-98CF-4D99218A5212}" srcId="{0A2464CA-B28F-424E-A9CE-462D08E73B6B}" destId="{C918C762-401A-4E0B-8927-476D8680C934}" srcOrd="6" destOrd="0" parTransId="{E4D61B84-47F8-499A-B438-106F9653D855}" sibTransId="{8736C911-8EDE-41C0-84BB-F6B42C73C433}"/>
    <dgm:cxn modelId="{0FED4BA8-2A4F-4C79-81C3-B3AE4620F490}" type="presOf" srcId="{D23AE9D0-4A19-4558-8545-9CF425D90761}" destId="{658EA6BE-42D5-46C8-A530-AB35464E64FD}" srcOrd="0" destOrd="0" presId="urn:microsoft.com/office/officeart/2005/8/layout/vList5"/>
    <dgm:cxn modelId="{1BDE6EAE-DBDE-4184-894E-00216D2CD2DA}" type="presOf" srcId="{0A2464CA-B28F-424E-A9CE-462D08E73B6B}" destId="{7384CF5E-E8A7-456F-B871-C12658538429}" srcOrd="0" destOrd="0" presId="urn:microsoft.com/office/officeart/2005/8/layout/vList5"/>
    <dgm:cxn modelId="{008FA0CC-763B-4F40-9DF4-9E2576159BDE}" type="presOf" srcId="{02BB425F-EB0A-49D6-995E-50E42EAA3C75}" destId="{20D16B51-8EB2-4EAD-9475-01070BAB4BCD}" srcOrd="0" destOrd="0" presId="urn:microsoft.com/office/officeart/2005/8/layout/vList5"/>
    <dgm:cxn modelId="{A605BED7-ED08-4DB4-AE34-C949B9F2EEAD}" type="presOf" srcId="{013A6172-DE1F-4CD9-92BE-2F45E154AAFE}" destId="{DAA8B7CC-4065-4DB6-A1D2-4BEE3A953209}" srcOrd="0" destOrd="0" presId="urn:microsoft.com/office/officeart/2005/8/layout/vList5"/>
    <dgm:cxn modelId="{1EAD52E4-F4F5-47AE-9EEB-EC03CA46184C}" srcId="{0A2464CA-B28F-424E-A9CE-462D08E73B6B}" destId="{02BB425F-EB0A-49D6-995E-50E42EAA3C75}" srcOrd="7" destOrd="0" parTransId="{FDB8AFC7-60CC-49DB-8D2E-1F4A0D8BDAB1}" sibTransId="{9D5BCAB5-7C64-4AF0-8BCE-F00E5210BA93}"/>
    <dgm:cxn modelId="{24926DE7-756F-4C30-8CF0-E354D801063A}" srcId="{0A2464CA-B28F-424E-A9CE-462D08E73B6B}" destId="{0107764A-867C-4B79-A4E2-521414478B40}" srcOrd="5" destOrd="0" parTransId="{201F5338-1CA0-4D06-A2C0-761174500749}" sibTransId="{F0221390-BA1B-4222-969A-BCB341BBF85B}"/>
    <dgm:cxn modelId="{B53EC1F6-653C-4FD9-BB0F-6E260CB2364F}" srcId="{0A2464CA-B28F-424E-A9CE-462D08E73B6B}" destId="{013A6172-DE1F-4CD9-92BE-2F45E154AAFE}" srcOrd="2" destOrd="0" parTransId="{1F78A16E-F449-4D1D-8B51-4EDC3CC1D538}" sibTransId="{643ED5DD-3348-4B10-930A-6D17EF687890}"/>
    <dgm:cxn modelId="{6312AFE4-B792-46F0-A462-4743D10143B5}" type="presParOf" srcId="{7384CF5E-E8A7-456F-B871-C12658538429}" destId="{A60282D6-7856-4FAC-8D2F-3DE9E3324409}" srcOrd="0" destOrd="0" presId="urn:microsoft.com/office/officeart/2005/8/layout/vList5"/>
    <dgm:cxn modelId="{6F4AE444-660B-49F7-8F1C-E5B12A02116D}" type="presParOf" srcId="{A60282D6-7856-4FAC-8D2F-3DE9E3324409}" destId="{594FAB93-AACD-4DD0-ACC7-28C70AF5A40E}" srcOrd="0" destOrd="0" presId="urn:microsoft.com/office/officeart/2005/8/layout/vList5"/>
    <dgm:cxn modelId="{58A234CA-43A6-4338-A3B0-D33B28F2524D}" type="presParOf" srcId="{7384CF5E-E8A7-456F-B871-C12658538429}" destId="{1915A561-9B97-487F-A1AA-DF4BD1F1ABAB}" srcOrd="1" destOrd="0" presId="urn:microsoft.com/office/officeart/2005/8/layout/vList5"/>
    <dgm:cxn modelId="{6B912FF3-A2FF-472E-85DD-48F47DADC6D0}" type="presParOf" srcId="{7384CF5E-E8A7-456F-B871-C12658538429}" destId="{05E310D1-E0F1-4959-A87F-A5DCF1A4E2E0}" srcOrd="2" destOrd="0" presId="urn:microsoft.com/office/officeart/2005/8/layout/vList5"/>
    <dgm:cxn modelId="{B070266D-6D6A-4693-9131-79ED4CC34B69}" type="presParOf" srcId="{05E310D1-E0F1-4959-A87F-A5DCF1A4E2E0}" destId="{658EA6BE-42D5-46C8-A530-AB35464E64FD}" srcOrd="0" destOrd="0" presId="urn:microsoft.com/office/officeart/2005/8/layout/vList5"/>
    <dgm:cxn modelId="{1AEE18B4-E29D-490C-8CC1-12905D0406A7}" type="presParOf" srcId="{7384CF5E-E8A7-456F-B871-C12658538429}" destId="{1CE057AA-892C-4B94-BB49-57F3D8064179}" srcOrd="3" destOrd="0" presId="urn:microsoft.com/office/officeart/2005/8/layout/vList5"/>
    <dgm:cxn modelId="{C7D91B1E-2FC9-4AEE-B340-53B85DDE7652}" type="presParOf" srcId="{7384CF5E-E8A7-456F-B871-C12658538429}" destId="{979C5D0F-2B66-467F-ABAD-095DE626C47B}" srcOrd="4" destOrd="0" presId="urn:microsoft.com/office/officeart/2005/8/layout/vList5"/>
    <dgm:cxn modelId="{BD95010E-D2F9-48F3-9573-60C4737F0849}" type="presParOf" srcId="{979C5D0F-2B66-467F-ABAD-095DE626C47B}" destId="{DAA8B7CC-4065-4DB6-A1D2-4BEE3A953209}" srcOrd="0" destOrd="0" presId="urn:microsoft.com/office/officeart/2005/8/layout/vList5"/>
    <dgm:cxn modelId="{21C2CF03-F9F1-44B9-9E1E-EDC2BA239222}" type="presParOf" srcId="{7384CF5E-E8A7-456F-B871-C12658538429}" destId="{490E35F6-47A6-4649-A75D-A96642D17AEC}" srcOrd="5" destOrd="0" presId="urn:microsoft.com/office/officeart/2005/8/layout/vList5"/>
    <dgm:cxn modelId="{B1C9194C-947F-4EC5-8C17-55EC363CE67C}" type="presParOf" srcId="{7384CF5E-E8A7-456F-B871-C12658538429}" destId="{BD677580-7248-4BDC-ACA7-4D93255CE4C2}" srcOrd="6" destOrd="0" presId="urn:microsoft.com/office/officeart/2005/8/layout/vList5"/>
    <dgm:cxn modelId="{E6B5CEBA-2F20-4F4B-8FBE-3E76EA5BD8CD}" type="presParOf" srcId="{BD677580-7248-4BDC-ACA7-4D93255CE4C2}" destId="{505923F0-BC15-41E8-A44D-54D91E1537AF}" srcOrd="0" destOrd="0" presId="urn:microsoft.com/office/officeart/2005/8/layout/vList5"/>
    <dgm:cxn modelId="{6638E248-E2CE-4CBA-B17C-952D8D36BA67}" type="presParOf" srcId="{7384CF5E-E8A7-456F-B871-C12658538429}" destId="{986B82AF-4CD5-451B-AAFB-7E75A37EE938}" srcOrd="7" destOrd="0" presId="urn:microsoft.com/office/officeart/2005/8/layout/vList5"/>
    <dgm:cxn modelId="{FA7A4217-D332-4DC3-B01E-EC024E4A015C}" type="presParOf" srcId="{7384CF5E-E8A7-456F-B871-C12658538429}" destId="{D8E88610-1FF4-449C-A49E-18E182ED63C0}" srcOrd="8" destOrd="0" presId="urn:microsoft.com/office/officeart/2005/8/layout/vList5"/>
    <dgm:cxn modelId="{61679F56-7C35-4F11-893E-77BC0ECD6EDD}" type="presParOf" srcId="{D8E88610-1FF4-449C-A49E-18E182ED63C0}" destId="{EA182468-8D79-4055-8175-324FE136DE9D}" srcOrd="0" destOrd="0" presId="urn:microsoft.com/office/officeart/2005/8/layout/vList5"/>
    <dgm:cxn modelId="{23A4AAD6-676E-45F0-B366-458681FA9845}" type="presParOf" srcId="{7384CF5E-E8A7-456F-B871-C12658538429}" destId="{CC10A14B-E471-4B74-99C6-5E753440E14C}" srcOrd="9" destOrd="0" presId="urn:microsoft.com/office/officeart/2005/8/layout/vList5"/>
    <dgm:cxn modelId="{6E96FFC9-C90D-49D0-8E9B-47C8AF8FC5F6}" type="presParOf" srcId="{7384CF5E-E8A7-456F-B871-C12658538429}" destId="{58CCA47B-E5F1-403B-B8DA-500DC82CEFC9}" srcOrd="10" destOrd="0" presId="urn:microsoft.com/office/officeart/2005/8/layout/vList5"/>
    <dgm:cxn modelId="{A174D015-AC02-43BC-8067-18CB288F8BC8}" type="presParOf" srcId="{58CCA47B-E5F1-403B-B8DA-500DC82CEFC9}" destId="{FE1B2FD2-A1BF-439A-8AFC-F6D003B783D1}" srcOrd="0" destOrd="0" presId="urn:microsoft.com/office/officeart/2005/8/layout/vList5"/>
    <dgm:cxn modelId="{344D06A7-DC85-4A5E-A470-2D9A9511662A}" type="presParOf" srcId="{7384CF5E-E8A7-456F-B871-C12658538429}" destId="{838D8AB5-8807-43A3-8DF8-4C280DA3DF6A}" srcOrd="11" destOrd="0" presId="urn:microsoft.com/office/officeart/2005/8/layout/vList5"/>
    <dgm:cxn modelId="{A2F4E248-B72C-417A-81F8-BF50E0578EAD}" type="presParOf" srcId="{7384CF5E-E8A7-456F-B871-C12658538429}" destId="{9C43496B-DF04-41C5-BB5B-916C63939CB7}" srcOrd="12" destOrd="0" presId="urn:microsoft.com/office/officeart/2005/8/layout/vList5"/>
    <dgm:cxn modelId="{58596346-776C-4FD8-8A68-263E231AA57F}" type="presParOf" srcId="{9C43496B-DF04-41C5-BB5B-916C63939CB7}" destId="{D75372FA-0488-40B5-A5FD-99C45A740A61}" srcOrd="0" destOrd="0" presId="urn:microsoft.com/office/officeart/2005/8/layout/vList5"/>
    <dgm:cxn modelId="{155A807C-06D7-4AF2-97F0-C678229F248F}" type="presParOf" srcId="{7384CF5E-E8A7-456F-B871-C12658538429}" destId="{95C66309-AEB0-48C3-84BD-05D5DE7AD64D}" srcOrd="13" destOrd="0" presId="urn:microsoft.com/office/officeart/2005/8/layout/vList5"/>
    <dgm:cxn modelId="{330132A5-39AB-4726-93BE-AF40ECD25DF5}" type="presParOf" srcId="{7384CF5E-E8A7-456F-B871-C12658538429}" destId="{D68BEFF0-B7DD-4764-9506-B9D71AD8D3A7}" srcOrd="14" destOrd="0" presId="urn:microsoft.com/office/officeart/2005/8/layout/vList5"/>
    <dgm:cxn modelId="{ED456C89-DDCE-4C76-9501-AD9E75072486}" type="presParOf" srcId="{D68BEFF0-B7DD-4764-9506-B9D71AD8D3A7}" destId="{20D16B51-8EB2-4EAD-9475-01070BAB4BC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59AB0D-F1EC-42F4-8F7C-87B0841D01F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4355E08-43BE-4527-BD19-7439A7717C89}">
      <dgm:prSet/>
      <dgm:spPr/>
      <dgm:t>
        <a:bodyPr/>
        <a:lstStyle/>
        <a:p>
          <a:r>
            <a:rPr lang="en-IN"/>
            <a:t>Production Capacity</a:t>
          </a:r>
          <a:endParaRPr lang="en-US"/>
        </a:p>
      </dgm:t>
    </dgm:pt>
    <dgm:pt modelId="{B7F5F7F8-143E-4DE0-A736-44AC26651552}" type="parTrans" cxnId="{5E11E120-9347-4F8D-A6FA-17E38D567A9F}">
      <dgm:prSet/>
      <dgm:spPr/>
      <dgm:t>
        <a:bodyPr/>
        <a:lstStyle/>
        <a:p>
          <a:endParaRPr lang="en-US"/>
        </a:p>
      </dgm:t>
    </dgm:pt>
    <dgm:pt modelId="{1F8127F2-A540-43C1-946E-23FA7E22BB72}" type="sibTrans" cxnId="{5E11E120-9347-4F8D-A6FA-17E38D567A9F}">
      <dgm:prSet/>
      <dgm:spPr/>
      <dgm:t>
        <a:bodyPr/>
        <a:lstStyle/>
        <a:p>
          <a:endParaRPr lang="en-US"/>
        </a:p>
      </dgm:t>
    </dgm:pt>
    <dgm:pt modelId="{07568DD7-519A-4B16-A85A-82146216697D}">
      <dgm:prSet/>
      <dgm:spPr/>
      <dgm:t>
        <a:bodyPr/>
        <a:lstStyle/>
        <a:p>
          <a:r>
            <a:rPr lang="en-IN"/>
            <a:t>Government Policies and Regulations</a:t>
          </a:r>
          <a:endParaRPr lang="en-US"/>
        </a:p>
      </dgm:t>
    </dgm:pt>
    <dgm:pt modelId="{ECD7E834-CBF8-4323-9330-3F31EB5CC33E}" type="parTrans" cxnId="{2CDE99DD-CD25-4239-A045-071807422C3C}">
      <dgm:prSet/>
      <dgm:spPr/>
      <dgm:t>
        <a:bodyPr/>
        <a:lstStyle/>
        <a:p>
          <a:endParaRPr lang="en-US"/>
        </a:p>
      </dgm:t>
    </dgm:pt>
    <dgm:pt modelId="{B429AEC2-9491-44C7-9BF6-0AC3B881DEAF}" type="sibTrans" cxnId="{2CDE99DD-CD25-4239-A045-071807422C3C}">
      <dgm:prSet/>
      <dgm:spPr/>
      <dgm:t>
        <a:bodyPr/>
        <a:lstStyle/>
        <a:p>
          <a:endParaRPr lang="en-US"/>
        </a:p>
      </dgm:t>
    </dgm:pt>
    <dgm:pt modelId="{6B188754-82F8-46BD-AFDF-418A8A0D524D}">
      <dgm:prSet/>
      <dgm:spPr/>
      <dgm:t>
        <a:bodyPr/>
        <a:lstStyle/>
        <a:p>
          <a:r>
            <a:rPr lang="en-IN"/>
            <a:t>Economic Conditions</a:t>
          </a:r>
          <a:endParaRPr lang="en-US"/>
        </a:p>
      </dgm:t>
    </dgm:pt>
    <dgm:pt modelId="{2FFE1F98-892F-43D3-9750-5EE1CD81F3C5}" type="parTrans" cxnId="{8351FDF7-9C6E-4EDC-93D7-4DEE9F69E0E7}">
      <dgm:prSet/>
      <dgm:spPr/>
      <dgm:t>
        <a:bodyPr/>
        <a:lstStyle/>
        <a:p>
          <a:endParaRPr lang="en-US"/>
        </a:p>
      </dgm:t>
    </dgm:pt>
    <dgm:pt modelId="{C911B00C-F82C-48C7-8D59-BD369BAB8A56}" type="sibTrans" cxnId="{8351FDF7-9C6E-4EDC-93D7-4DEE9F69E0E7}">
      <dgm:prSet/>
      <dgm:spPr/>
      <dgm:t>
        <a:bodyPr/>
        <a:lstStyle/>
        <a:p>
          <a:endParaRPr lang="en-US"/>
        </a:p>
      </dgm:t>
    </dgm:pt>
    <dgm:pt modelId="{F61EC4E0-AEAE-432E-8C3F-BF83DA8BB485}">
      <dgm:prSet/>
      <dgm:spPr/>
      <dgm:t>
        <a:bodyPr/>
        <a:lstStyle/>
        <a:p>
          <a:r>
            <a:rPr lang="en-IN"/>
            <a:t>Consumer Preference and Latest Trends</a:t>
          </a:r>
          <a:endParaRPr lang="en-US"/>
        </a:p>
      </dgm:t>
    </dgm:pt>
    <dgm:pt modelId="{33B17015-1878-4052-9126-D54F7C89AAD2}" type="parTrans" cxnId="{D1542E26-0D47-4916-9F69-C5EF941DCE02}">
      <dgm:prSet/>
      <dgm:spPr/>
      <dgm:t>
        <a:bodyPr/>
        <a:lstStyle/>
        <a:p>
          <a:endParaRPr lang="en-US"/>
        </a:p>
      </dgm:t>
    </dgm:pt>
    <dgm:pt modelId="{0CC4261C-BA24-46F1-91B7-507291664E3D}" type="sibTrans" cxnId="{D1542E26-0D47-4916-9F69-C5EF941DCE02}">
      <dgm:prSet/>
      <dgm:spPr/>
      <dgm:t>
        <a:bodyPr/>
        <a:lstStyle/>
        <a:p>
          <a:endParaRPr lang="en-US"/>
        </a:p>
      </dgm:t>
    </dgm:pt>
    <dgm:pt modelId="{383823E0-53BE-4114-8146-9C89B813B698}">
      <dgm:prSet/>
      <dgm:spPr/>
      <dgm:t>
        <a:bodyPr/>
        <a:lstStyle/>
        <a:p>
          <a:r>
            <a:rPr lang="en-IN"/>
            <a:t>Wide Dealer Network and Inventory Management</a:t>
          </a:r>
          <a:endParaRPr lang="en-US"/>
        </a:p>
      </dgm:t>
    </dgm:pt>
    <dgm:pt modelId="{5614E3C2-6B58-42E5-ADAB-CA8D0C40BF52}" type="parTrans" cxnId="{1506F0F3-D215-4F7F-B022-F78FAE72B42C}">
      <dgm:prSet/>
      <dgm:spPr/>
      <dgm:t>
        <a:bodyPr/>
        <a:lstStyle/>
        <a:p>
          <a:endParaRPr lang="en-US"/>
        </a:p>
      </dgm:t>
    </dgm:pt>
    <dgm:pt modelId="{0D3FBEBA-E046-4559-A2B8-086CD896D5F6}" type="sibTrans" cxnId="{1506F0F3-D215-4F7F-B022-F78FAE72B42C}">
      <dgm:prSet/>
      <dgm:spPr/>
      <dgm:t>
        <a:bodyPr/>
        <a:lstStyle/>
        <a:p>
          <a:endParaRPr lang="en-US"/>
        </a:p>
      </dgm:t>
    </dgm:pt>
    <dgm:pt modelId="{3DEDFF4A-ACF2-4593-8DBE-0177DC7CDCBF}" type="pres">
      <dgm:prSet presAssocID="{5959AB0D-F1EC-42F4-8F7C-87B0841D01FC}" presName="Name0" presStyleCnt="0">
        <dgm:presLayoutVars>
          <dgm:dir/>
          <dgm:animLvl val="lvl"/>
          <dgm:resizeHandles val="exact"/>
        </dgm:presLayoutVars>
      </dgm:prSet>
      <dgm:spPr/>
    </dgm:pt>
    <dgm:pt modelId="{6CB2366C-9912-42B7-962C-4385FD789D06}" type="pres">
      <dgm:prSet presAssocID="{44355E08-43BE-4527-BD19-7439A7717C89}" presName="linNode" presStyleCnt="0"/>
      <dgm:spPr/>
    </dgm:pt>
    <dgm:pt modelId="{99EAC952-8B7F-45BA-9DD4-529F890D1FE4}" type="pres">
      <dgm:prSet presAssocID="{44355E08-43BE-4527-BD19-7439A7717C89}" presName="parentText" presStyleLbl="node1" presStyleIdx="0" presStyleCnt="5">
        <dgm:presLayoutVars>
          <dgm:chMax val="1"/>
          <dgm:bulletEnabled val="1"/>
        </dgm:presLayoutVars>
      </dgm:prSet>
      <dgm:spPr/>
    </dgm:pt>
    <dgm:pt modelId="{4EAD9576-D9C1-46E9-A4E3-0B4EB3633AD4}" type="pres">
      <dgm:prSet presAssocID="{1F8127F2-A540-43C1-946E-23FA7E22BB72}" presName="sp" presStyleCnt="0"/>
      <dgm:spPr/>
    </dgm:pt>
    <dgm:pt modelId="{DD2A63CC-48A2-4E1F-BCF1-055C3B4BB3EE}" type="pres">
      <dgm:prSet presAssocID="{07568DD7-519A-4B16-A85A-82146216697D}" presName="linNode" presStyleCnt="0"/>
      <dgm:spPr/>
    </dgm:pt>
    <dgm:pt modelId="{29217FEE-DECF-4CEF-8DE0-3ED66C63ED72}" type="pres">
      <dgm:prSet presAssocID="{07568DD7-519A-4B16-A85A-82146216697D}" presName="parentText" presStyleLbl="node1" presStyleIdx="1" presStyleCnt="5">
        <dgm:presLayoutVars>
          <dgm:chMax val="1"/>
          <dgm:bulletEnabled val="1"/>
        </dgm:presLayoutVars>
      </dgm:prSet>
      <dgm:spPr/>
    </dgm:pt>
    <dgm:pt modelId="{623ABD65-06E3-4F14-9C54-AACBEAF7BFC2}" type="pres">
      <dgm:prSet presAssocID="{B429AEC2-9491-44C7-9BF6-0AC3B881DEAF}" presName="sp" presStyleCnt="0"/>
      <dgm:spPr/>
    </dgm:pt>
    <dgm:pt modelId="{83BAFAB1-39ED-4B74-A495-2618786358B9}" type="pres">
      <dgm:prSet presAssocID="{6B188754-82F8-46BD-AFDF-418A8A0D524D}" presName="linNode" presStyleCnt="0"/>
      <dgm:spPr/>
    </dgm:pt>
    <dgm:pt modelId="{C0D3D059-B1FC-4FE5-9DF7-7CCEE45452FA}" type="pres">
      <dgm:prSet presAssocID="{6B188754-82F8-46BD-AFDF-418A8A0D524D}" presName="parentText" presStyleLbl="node1" presStyleIdx="2" presStyleCnt="5">
        <dgm:presLayoutVars>
          <dgm:chMax val="1"/>
          <dgm:bulletEnabled val="1"/>
        </dgm:presLayoutVars>
      </dgm:prSet>
      <dgm:spPr/>
    </dgm:pt>
    <dgm:pt modelId="{E065A771-FD32-4CA3-A141-D8CEDA9675D4}" type="pres">
      <dgm:prSet presAssocID="{C911B00C-F82C-48C7-8D59-BD369BAB8A56}" presName="sp" presStyleCnt="0"/>
      <dgm:spPr/>
    </dgm:pt>
    <dgm:pt modelId="{516CD2EA-D7F6-46EA-93AE-93502A9B0CAC}" type="pres">
      <dgm:prSet presAssocID="{F61EC4E0-AEAE-432E-8C3F-BF83DA8BB485}" presName="linNode" presStyleCnt="0"/>
      <dgm:spPr/>
    </dgm:pt>
    <dgm:pt modelId="{EB178986-51E6-4BFC-A630-7F560A601578}" type="pres">
      <dgm:prSet presAssocID="{F61EC4E0-AEAE-432E-8C3F-BF83DA8BB485}" presName="parentText" presStyleLbl="node1" presStyleIdx="3" presStyleCnt="5">
        <dgm:presLayoutVars>
          <dgm:chMax val="1"/>
          <dgm:bulletEnabled val="1"/>
        </dgm:presLayoutVars>
      </dgm:prSet>
      <dgm:spPr/>
    </dgm:pt>
    <dgm:pt modelId="{EE02B94E-AAC3-4EA2-A9B7-F65F18DA257F}" type="pres">
      <dgm:prSet presAssocID="{0CC4261C-BA24-46F1-91B7-507291664E3D}" presName="sp" presStyleCnt="0"/>
      <dgm:spPr/>
    </dgm:pt>
    <dgm:pt modelId="{978A33BB-E231-4756-88B1-FE85CCC481D9}" type="pres">
      <dgm:prSet presAssocID="{383823E0-53BE-4114-8146-9C89B813B698}" presName="linNode" presStyleCnt="0"/>
      <dgm:spPr/>
    </dgm:pt>
    <dgm:pt modelId="{B9A5A47C-36C7-48BE-841A-EBC22F218089}" type="pres">
      <dgm:prSet presAssocID="{383823E0-53BE-4114-8146-9C89B813B698}" presName="parentText" presStyleLbl="node1" presStyleIdx="4" presStyleCnt="5">
        <dgm:presLayoutVars>
          <dgm:chMax val="1"/>
          <dgm:bulletEnabled val="1"/>
        </dgm:presLayoutVars>
      </dgm:prSet>
      <dgm:spPr/>
    </dgm:pt>
  </dgm:ptLst>
  <dgm:cxnLst>
    <dgm:cxn modelId="{5E11E120-9347-4F8D-A6FA-17E38D567A9F}" srcId="{5959AB0D-F1EC-42F4-8F7C-87B0841D01FC}" destId="{44355E08-43BE-4527-BD19-7439A7717C89}" srcOrd="0" destOrd="0" parTransId="{B7F5F7F8-143E-4DE0-A736-44AC26651552}" sibTransId="{1F8127F2-A540-43C1-946E-23FA7E22BB72}"/>
    <dgm:cxn modelId="{D1542E26-0D47-4916-9F69-C5EF941DCE02}" srcId="{5959AB0D-F1EC-42F4-8F7C-87B0841D01FC}" destId="{F61EC4E0-AEAE-432E-8C3F-BF83DA8BB485}" srcOrd="3" destOrd="0" parTransId="{33B17015-1878-4052-9126-D54F7C89AAD2}" sibTransId="{0CC4261C-BA24-46F1-91B7-507291664E3D}"/>
    <dgm:cxn modelId="{AAFA553D-E2A6-4567-A6F4-3684FBB4D323}" type="presOf" srcId="{07568DD7-519A-4B16-A85A-82146216697D}" destId="{29217FEE-DECF-4CEF-8DE0-3ED66C63ED72}" srcOrd="0" destOrd="0" presId="urn:microsoft.com/office/officeart/2005/8/layout/vList5"/>
    <dgm:cxn modelId="{AE528154-653A-4A6C-BAE2-D2A5F5D9D467}" type="presOf" srcId="{44355E08-43BE-4527-BD19-7439A7717C89}" destId="{99EAC952-8B7F-45BA-9DD4-529F890D1FE4}" srcOrd="0" destOrd="0" presId="urn:microsoft.com/office/officeart/2005/8/layout/vList5"/>
    <dgm:cxn modelId="{ED79D4D4-EDA2-4E40-94B5-73C6C34361E0}" type="presOf" srcId="{383823E0-53BE-4114-8146-9C89B813B698}" destId="{B9A5A47C-36C7-48BE-841A-EBC22F218089}" srcOrd="0" destOrd="0" presId="urn:microsoft.com/office/officeart/2005/8/layout/vList5"/>
    <dgm:cxn modelId="{696908D8-7DE6-4F56-A3DF-CECCB4D1ACF0}" type="presOf" srcId="{6B188754-82F8-46BD-AFDF-418A8A0D524D}" destId="{C0D3D059-B1FC-4FE5-9DF7-7CCEE45452FA}" srcOrd="0" destOrd="0" presId="urn:microsoft.com/office/officeart/2005/8/layout/vList5"/>
    <dgm:cxn modelId="{7D7DC8DA-E7B4-4F4D-8236-5E9CBC81651D}" type="presOf" srcId="{5959AB0D-F1EC-42F4-8F7C-87B0841D01FC}" destId="{3DEDFF4A-ACF2-4593-8DBE-0177DC7CDCBF}" srcOrd="0" destOrd="0" presId="urn:microsoft.com/office/officeart/2005/8/layout/vList5"/>
    <dgm:cxn modelId="{2CDE99DD-CD25-4239-A045-071807422C3C}" srcId="{5959AB0D-F1EC-42F4-8F7C-87B0841D01FC}" destId="{07568DD7-519A-4B16-A85A-82146216697D}" srcOrd="1" destOrd="0" parTransId="{ECD7E834-CBF8-4323-9330-3F31EB5CC33E}" sibTransId="{B429AEC2-9491-44C7-9BF6-0AC3B881DEAF}"/>
    <dgm:cxn modelId="{1506F0F3-D215-4F7F-B022-F78FAE72B42C}" srcId="{5959AB0D-F1EC-42F4-8F7C-87B0841D01FC}" destId="{383823E0-53BE-4114-8146-9C89B813B698}" srcOrd="4" destOrd="0" parTransId="{5614E3C2-6B58-42E5-ADAB-CA8D0C40BF52}" sibTransId="{0D3FBEBA-E046-4559-A2B8-086CD896D5F6}"/>
    <dgm:cxn modelId="{8351FDF7-9C6E-4EDC-93D7-4DEE9F69E0E7}" srcId="{5959AB0D-F1EC-42F4-8F7C-87B0841D01FC}" destId="{6B188754-82F8-46BD-AFDF-418A8A0D524D}" srcOrd="2" destOrd="0" parTransId="{2FFE1F98-892F-43D3-9750-5EE1CD81F3C5}" sibTransId="{C911B00C-F82C-48C7-8D59-BD369BAB8A56}"/>
    <dgm:cxn modelId="{F778C8FC-8FDA-4C52-AA64-A2DD4E5882A8}" type="presOf" srcId="{F61EC4E0-AEAE-432E-8C3F-BF83DA8BB485}" destId="{EB178986-51E6-4BFC-A630-7F560A601578}" srcOrd="0" destOrd="0" presId="urn:microsoft.com/office/officeart/2005/8/layout/vList5"/>
    <dgm:cxn modelId="{33C21AC6-65D2-41A7-911B-FB8AC832319B}" type="presParOf" srcId="{3DEDFF4A-ACF2-4593-8DBE-0177DC7CDCBF}" destId="{6CB2366C-9912-42B7-962C-4385FD789D06}" srcOrd="0" destOrd="0" presId="urn:microsoft.com/office/officeart/2005/8/layout/vList5"/>
    <dgm:cxn modelId="{1ED328BE-8B7C-4AC7-8ECF-A6BBA88C0726}" type="presParOf" srcId="{6CB2366C-9912-42B7-962C-4385FD789D06}" destId="{99EAC952-8B7F-45BA-9DD4-529F890D1FE4}" srcOrd="0" destOrd="0" presId="urn:microsoft.com/office/officeart/2005/8/layout/vList5"/>
    <dgm:cxn modelId="{72A73318-EF02-48D8-A98B-E970298AF467}" type="presParOf" srcId="{3DEDFF4A-ACF2-4593-8DBE-0177DC7CDCBF}" destId="{4EAD9576-D9C1-46E9-A4E3-0B4EB3633AD4}" srcOrd="1" destOrd="0" presId="urn:microsoft.com/office/officeart/2005/8/layout/vList5"/>
    <dgm:cxn modelId="{6BD31CC2-878A-49F0-BBE1-A25E49607A36}" type="presParOf" srcId="{3DEDFF4A-ACF2-4593-8DBE-0177DC7CDCBF}" destId="{DD2A63CC-48A2-4E1F-BCF1-055C3B4BB3EE}" srcOrd="2" destOrd="0" presId="urn:microsoft.com/office/officeart/2005/8/layout/vList5"/>
    <dgm:cxn modelId="{C3E4AD8F-51BF-4BB2-8C7C-161B717E9A12}" type="presParOf" srcId="{DD2A63CC-48A2-4E1F-BCF1-055C3B4BB3EE}" destId="{29217FEE-DECF-4CEF-8DE0-3ED66C63ED72}" srcOrd="0" destOrd="0" presId="urn:microsoft.com/office/officeart/2005/8/layout/vList5"/>
    <dgm:cxn modelId="{95AB0F6D-BDE6-4596-94C4-DCDD9E6323C9}" type="presParOf" srcId="{3DEDFF4A-ACF2-4593-8DBE-0177DC7CDCBF}" destId="{623ABD65-06E3-4F14-9C54-AACBEAF7BFC2}" srcOrd="3" destOrd="0" presId="urn:microsoft.com/office/officeart/2005/8/layout/vList5"/>
    <dgm:cxn modelId="{AA090E3A-755E-4965-93D8-3BCCA587E0E9}" type="presParOf" srcId="{3DEDFF4A-ACF2-4593-8DBE-0177DC7CDCBF}" destId="{83BAFAB1-39ED-4B74-A495-2618786358B9}" srcOrd="4" destOrd="0" presId="urn:microsoft.com/office/officeart/2005/8/layout/vList5"/>
    <dgm:cxn modelId="{AD02527D-749F-4583-B8BC-EB1F01DA29F6}" type="presParOf" srcId="{83BAFAB1-39ED-4B74-A495-2618786358B9}" destId="{C0D3D059-B1FC-4FE5-9DF7-7CCEE45452FA}" srcOrd="0" destOrd="0" presId="urn:microsoft.com/office/officeart/2005/8/layout/vList5"/>
    <dgm:cxn modelId="{8B4E4452-E6D0-4C5D-B731-39FEF38ECF87}" type="presParOf" srcId="{3DEDFF4A-ACF2-4593-8DBE-0177DC7CDCBF}" destId="{E065A771-FD32-4CA3-A141-D8CEDA9675D4}" srcOrd="5" destOrd="0" presId="urn:microsoft.com/office/officeart/2005/8/layout/vList5"/>
    <dgm:cxn modelId="{661BD21B-050B-4D5D-A871-6CB82CD4D2EE}" type="presParOf" srcId="{3DEDFF4A-ACF2-4593-8DBE-0177DC7CDCBF}" destId="{516CD2EA-D7F6-46EA-93AE-93502A9B0CAC}" srcOrd="6" destOrd="0" presId="urn:microsoft.com/office/officeart/2005/8/layout/vList5"/>
    <dgm:cxn modelId="{E89E5789-2774-4B7D-AF9E-541B14A4D45D}" type="presParOf" srcId="{516CD2EA-D7F6-46EA-93AE-93502A9B0CAC}" destId="{EB178986-51E6-4BFC-A630-7F560A601578}" srcOrd="0" destOrd="0" presId="urn:microsoft.com/office/officeart/2005/8/layout/vList5"/>
    <dgm:cxn modelId="{DA5E80F4-B4DC-4ABA-995B-C82C7C9E0832}" type="presParOf" srcId="{3DEDFF4A-ACF2-4593-8DBE-0177DC7CDCBF}" destId="{EE02B94E-AAC3-4EA2-A9B7-F65F18DA257F}" srcOrd="7" destOrd="0" presId="urn:microsoft.com/office/officeart/2005/8/layout/vList5"/>
    <dgm:cxn modelId="{659C5739-4D5F-45FD-813A-D876A6A41921}" type="presParOf" srcId="{3DEDFF4A-ACF2-4593-8DBE-0177DC7CDCBF}" destId="{978A33BB-E231-4756-88B1-FE85CCC481D9}" srcOrd="8" destOrd="0" presId="urn:microsoft.com/office/officeart/2005/8/layout/vList5"/>
    <dgm:cxn modelId="{EF0AFA16-1E0B-4278-8A95-6F745A490778}" type="presParOf" srcId="{978A33BB-E231-4756-88B1-FE85CCC481D9}" destId="{B9A5A47C-36C7-48BE-841A-EBC22F218089}"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FAB93-AACD-4DD0-ACC7-28C70AF5A40E}">
      <dsp:nvSpPr>
        <dsp:cNvPr id="0" name=""/>
        <dsp:cNvSpPr/>
      </dsp:nvSpPr>
      <dsp:spPr>
        <a:xfrm>
          <a:off x="0" y="165743"/>
          <a:ext cx="1806854" cy="804808"/>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kern="1200" dirty="0"/>
            <a:t>Raw Materials Supplier</a:t>
          </a:r>
        </a:p>
      </dsp:txBody>
      <dsp:txXfrm>
        <a:off x="39287" y="205030"/>
        <a:ext cx="1728280" cy="726234"/>
      </dsp:txXfrm>
    </dsp:sp>
    <dsp:sp modelId="{658EA6BE-42D5-46C8-A530-AB35464E64FD}">
      <dsp:nvSpPr>
        <dsp:cNvPr id="0" name=""/>
        <dsp:cNvSpPr/>
      </dsp:nvSpPr>
      <dsp:spPr>
        <a:xfrm>
          <a:off x="2998870" y="594029"/>
          <a:ext cx="1806854" cy="804808"/>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mn-lt"/>
            </a:rPr>
            <a:t>Tier 1 Suppliers</a:t>
          </a:r>
        </a:p>
      </dsp:txBody>
      <dsp:txXfrm>
        <a:off x="3038157" y="633316"/>
        <a:ext cx="1728280" cy="726234"/>
      </dsp:txXfrm>
    </dsp:sp>
    <dsp:sp modelId="{DAA8B7CC-4065-4DB6-A1D2-4BEE3A953209}">
      <dsp:nvSpPr>
        <dsp:cNvPr id="0" name=""/>
        <dsp:cNvSpPr/>
      </dsp:nvSpPr>
      <dsp:spPr>
        <a:xfrm>
          <a:off x="315763" y="1700254"/>
          <a:ext cx="1806854" cy="804808"/>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44575">
            <a:lnSpc>
              <a:spcPct val="90000"/>
            </a:lnSpc>
            <a:spcBef>
              <a:spcPct val="0"/>
            </a:spcBef>
            <a:spcAft>
              <a:spcPct val="35000"/>
            </a:spcAft>
            <a:buNone/>
          </a:pPr>
          <a:r>
            <a:rPr lang="en-IN" sz="2350" kern="1200" dirty="0"/>
            <a:t>OEMs</a:t>
          </a:r>
          <a:endParaRPr lang="en-IN" sz="2400" kern="1200" dirty="0"/>
        </a:p>
      </dsp:txBody>
      <dsp:txXfrm>
        <a:off x="355050" y="1739541"/>
        <a:ext cx="1728280" cy="726234"/>
      </dsp:txXfrm>
    </dsp:sp>
    <dsp:sp modelId="{505923F0-BC15-41E8-A44D-54D91E1537AF}">
      <dsp:nvSpPr>
        <dsp:cNvPr id="0" name=""/>
        <dsp:cNvSpPr/>
      </dsp:nvSpPr>
      <dsp:spPr>
        <a:xfrm>
          <a:off x="3079185" y="2244932"/>
          <a:ext cx="1806854" cy="804808"/>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Dealer’s Network</a:t>
          </a:r>
        </a:p>
      </dsp:txBody>
      <dsp:txXfrm>
        <a:off x="3118472" y="2284219"/>
        <a:ext cx="1728280" cy="726234"/>
      </dsp:txXfrm>
    </dsp:sp>
    <dsp:sp modelId="{EA182468-8D79-4055-8175-324FE136DE9D}">
      <dsp:nvSpPr>
        <dsp:cNvPr id="0" name=""/>
        <dsp:cNvSpPr/>
      </dsp:nvSpPr>
      <dsp:spPr>
        <a:xfrm>
          <a:off x="662173" y="3359519"/>
          <a:ext cx="1806854" cy="804808"/>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66775">
            <a:lnSpc>
              <a:spcPct val="90000"/>
            </a:lnSpc>
            <a:spcBef>
              <a:spcPct val="0"/>
            </a:spcBef>
            <a:spcAft>
              <a:spcPct val="35000"/>
            </a:spcAft>
            <a:buNone/>
          </a:pPr>
          <a:r>
            <a:rPr lang="en-IN" sz="1950" kern="1200" dirty="0"/>
            <a:t>Logistics and Transportation</a:t>
          </a:r>
        </a:p>
      </dsp:txBody>
      <dsp:txXfrm>
        <a:off x="701460" y="3398806"/>
        <a:ext cx="1728280" cy="726234"/>
      </dsp:txXfrm>
    </dsp:sp>
    <dsp:sp modelId="{FE1B2FD2-A1BF-439A-8AFC-F6D003B783D1}">
      <dsp:nvSpPr>
        <dsp:cNvPr id="0" name=""/>
        <dsp:cNvSpPr/>
      </dsp:nvSpPr>
      <dsp:spPr>
        <a:xfrm>
          <a:off x="3089429" y="4163353"/>
          <a:ext cx="1806854" cy="804808"/>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Inventory Management</a:t>
          </a:r>
        </a:p>
      </dsp:txBody>
      <dsp:txXfrm>
        <a:off x="3128716" y="4202640"/>
        <a:ext cx="1728280" cy="726234"/>
      </dsp:txXfrm>
    </dsp:sp>
    <dsp:sp modelId="{D75372FA-0488-40B5-A5FD-99C45A740A61}">
      <dsp:nvSpPr>
        <dsp:cNvPr id="0" name=""/>
        <dsp:cNvSpPr/>
      </dsp:nvSpPr>
      <dsp:spPr>
        <a:xfrm>
          <a:off x="631692" y="5079941"/>
          <a:ext cx="1806854" cy="804808"/>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Customer Orders</a:t>
          </a:r>
        </a:p>
      </dsp:txBody>
      <dsp:txXfrm>
        <a:off x="670979" y="5119228"/>
        <a:ext cx="1728280" cy="726234"/>
      </dsp:txXfrm>
    </dsp:sp>
    <dsp:sp modelId="{20D16B51-8EB2-4EAD-9475-01070BAB4BCD}">
      <dsp:nvSpPr>
        <dsp:cNvPr id="0" name=""/>
        <dsp:cNvSpPr/>
      </dsp:nvSpPr>
      <dsp:spPr>
        <a:xfrm>
          <a:off x="2866897" y="5915872"/>
          <a:ext cx="1806854" cy="804808"/>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After-Sales Services</a:t>
          </a:r>
        </a:p>
      </dsp:txBody>
      <dsp:txXfrm>
        <a:off x="2906184" y="5955159"/>
        <a:ext cx="1728280" cy="726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AC952-8B7F-45BA-9DD4-529F890D1FE4}">
      <dsp:nvSpPr>
        <dsp:cNvPr id="0" name=""/>
        <dsp:cNvSpPr/>
      </dsp:nvSpPr>
      <dsp:spPr>
        <a:xfrm>
          <a:off x="2249830" y="2195"/>
          <a:ext cx="2531059" cy="9597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Production Capacity</a:t>
          </a:r>
          <a:endParaRPr lang="en-US" sz="1900" kern="1200"/>
        </a:p>
      </dsp:txBody>
      <dsp:txXfrm>
        <a:off x="2296679" y="49044"/>
        <a:ext cx="2437361" cy="866008"/>
      </dsp:txXfrm>
    </dsp:sp>
    <dsp:sp modelId="{29217FEE-DECF-4CEF-8DE0-3ED66C63ED72}">
      <dsp:nvSpPr>
        <dsp:cNvPr id="0" name=""/>
        <dsp:cNvSpPr/>
      </dsp:nvSpPr>
      <dsp:spPr>
        <a:xfrm>
          <a:off x="2249830" y="1009887"/>
          <a:ext cx="2531059" cy="9597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Government Policies and Regulations</a:t>
          </a:r>
          <a:endParaRPr lang="en-US" sz="1900" kern="1200"/>
        </a:p>
      </dsp:txBody>
      <dsp:txXfrm>
        <a:off x="2296679" y="1056736"/>
        <a:ext cx="2437361" cy="866008"/>
      </dsp:txXfrm>
    </dsp:sp>
    <dsp:sp modelId="{C0D3D059-B1FC-4FE5-9DF7-7CCEE45452FA}">
      <dsp:nvSpPr>
        <dsp:cNvPr id="0" name=""/>
        <dsp:cNvSpPr/>
      </dsp:nvSpPr>
      <dsp:spPr>
        <a:xfrm>
          <a:off x="2249830" y="2017579"/>
          <a:ext cx="2531059" cy="9597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Economic Conditions</a:t>
          </a:r>
          <a:endParaRPr lang="en-US" sz="1900" kern="1200"/>
        </a:p>
      </dsp:txBody>
      <dsp:txXfrm>
        <a:off x="2296679" y="2064428"/>
        <a:ext cx="2437361" cy="866008"/>
      </dsp:txXfrm>
    </dsp:sp>
    <dsp:sp modelId="{EB178986-51E6-4BFC-A630-7F560A601578}">
      <dsp:nvSpPr>
        <dsp:cNvPr id="0" name=""/>
        <dsp:cNvSpPr/>
      </dsp:nvSpPr>
      <dsp:spPr>
        <a:xfrm>
          <a:off x="2249830" y="3025271"/>
          <a:ext cx="2531059" cy="9597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Consumer Preference and Latest Trends</a:t>
          </a:r>
          <a:endParaRPr lang="en-US" sz="1900" kern="1200"/>
        </a:p>
      </dsp:txBody>
      <dsp:txXfrm>
        <a:off x="2296679" y="3072120"/>
        <a:ext cx="2437361" cy="866008"/>
      </dsp:txXfrm>
    </dsp:sp>
    <dsp:sp modelId="{B9A5A47C-36C7-48BE-841A-EBC22F218089}">
      <dsp:nvSpPr>
        <dsp:cNvPr id="0" name=""/>
        <dsp:cNvSpPr/>
      </dsp:nvSpPr>
      <dsp:spPr>
        <a:xfrm>
          <a:off x="2249830" y="4032964"/>
          <a:ext cx="2531059" cy="9597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Wide Dealer Network and Inventory Management</a:t>
          </a:r>
          <a:endParaRPr lang="en-US" sz="1900" kern="1200"/>
        </a:p>
      </dsp:txBody>
      <dsp:txXfrm>
        <a:off x="2296679" y="4079813"/>
        <a:ext cx="2437361" cy="86600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D1F13-F8F1-4911-9CD1-85F0690604B2}" type="datetimeFigureOut">
              <a:rPr lang="en-IN" smtClean="0"/>
              <a:t>06-10-2023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8A9E5A5-92B2-4E85-8B87-CEF9E3CAC94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38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D1F13-F8F1-4911-9CD1-85F0690604B2}"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9E5A5-92B2-4E85-8B87-CEF9E3CAC94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912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D1F13-F8F1-4911-9CD1-85F0690604B2}"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9E5A5-92B2-4E85-8B87-CEF9E3CAC94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004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D1F13-F8F1-4911-9CD1-85F0690604B2}"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9E5A5-92B2-4E85-8B87-CEF9E3CAC94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3381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D1F13-F8F1-4911-9CD1-85F0690604B2}"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9E5A5-92B2-4E85-8B87-CEF9E3CAC94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699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D1F13-F8F1-4911-9CD1-85F0690604B2}"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A9E5A5-92B2-4E85-8B87-CEF9E3CAC94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126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D1F13-F8F1-4911-9CD1-85F0690604B2}" type="datetimeFigureOut">
              <a:rPr lang="en-IN" smtClean="0"/>
              <a:t>06-10-2023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A9E5A5-92B2-4E85-8B87-CEF9E3CAC94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8732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D1F13-F8F1-4911-9CD1-85F0690604B2}" type="datetimeFigureOut">
              <a:rPr lang="en-IN" smtClean="0"/>
              <a:t>06-10-2023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A9E5A5-92B2-4E85-8B87-CEF9E3CAC94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017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D1F13-F8F1-4911-9CD1-85F0690604B2}" type="datetimeFigureOut">
              <a:rPr lang="en-IN" smtClean="0"/>
              <a:t>06-10-2023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A9E5A5-92B2-4E85-8B87-CEF9E3CAC94A}" type="slidenum">
              <a:rPr lang="en-IN" smtClean="0"/>
              <a:t>‹#›</a:t>
            </a:fld>
            <a:endParaRPr lang="en-IN"/>
          </a:p>
        </p:txBody>
      </p:sp>
    </p:spTree>
    <p:extLst>
      <p:ext uri="{BB962C8B-B14F-4D97-AF65-F5344CB8AC3E}">
        <p14:creationId xmlns:p14="http://schemas.microsoft.com/office/powerpoint/2010/main" val="428556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5D1F13-F8F1-4911-9CD1-85F0690604B2}"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A9E5A5-92B2-4E85-8B87-CEF9E3CAC94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4614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15D1F13-F8F1-4911-9CD1-85F0690604B2}" type="datetimeFigureOut">
              <a:rPr lang="en-IN" smtClean="0"/>
              <a:t>06-10-2023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8A9E5A5-92B2-4E85-8B87-CEF9E3CAC94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0629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15D1F13-F8F1-4911-9CD1-85F0690604B2}" type="datetimeFigureOut">
              <a:rPr lang="en-IN" smtClean="0"/>
              <a:t>06-10-2023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8A9E5A5-92B2-4E85-8B87-CEF9E3CAC94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152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6FEDCF-0879-108C-AA73-F0A78A70D84B}"/>
              </a:ext>
            </a:extLst>
          </p:cNvPr>
          <p:cNvSpPr/>
          <p:nvPr/>
        </p:nvSpPr>
        <p:spPr>
          <a:xfrm>
            <a:off x="4220774" y="824770"/>
            <a:ext cx="2879273"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Group 4</a:t>
            </a:r>
          </a:p>
        </p:txBody>
      </p:sp>
      <p:sp>
        <p:nvSpPr>
          <p:cNvPr id="5" name="Rectangle 4">
            <a:extLst>
              <a:ext uri="{FF2B5EF4-FFF2-40B4-BE49-F238E27FC236}">
                <a16:creationId xmlns:a16="http://schemas.microsoft.com/office/drawing/2014/main" id="{A784F62E-97D0-FCB6-9954-F95837DDFDAE}"/>
              </a:ext>
            </a:extLst>
          </p:cNvPr>
          <p:cNvSpPr/>
          <p:nvPr/>
        </p:nvSpPr>
        <p:spPr>
          <a:xfrm>
            <a:off x="3107375" y="1918465"/>
            <a:ext cx="5726248"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Automobile Sector </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B7022BE1-EAE1-4881-BF31-7258E67391B0}"/>
              </a:ext>
            </a:extLst>
          </p:cNvPr>
          <p:cNvSpPr/>
          <p:nvPr/>
        </p:nvSpPr>
        <p:spPr>
          <a:xfrm>
            <a:off x="977154" y="2859743"/>
            <a:ext cx="8453718" cy="2554545"/>
          </a:xfrm>
          <a:prstGeom prst="rect">
            <a:avLst/>
          </a:prstGeom>
          <a:noFill/>
        </p:spPr>
        <p:txBody>
          <a:bodyPr wrap="square" lIns="91440" tIns="45720" rIns="91440" bIns="45720">
            <a:spAutoFit/>
          </a:bodyPr>
          <a:lstStyle/>
          <a:p>
            <a:r>
              <a:rPr lang="en-US" sz="2000" b="1" cap="none" spc="0" dirty="0">
                <a:ln w="0"/>
                <a:solidFill>
                  <a:schemeClr val="tx1"/>
                </a:solidFill>
              </a:rPr>
              <a:t>Group Members:</a:t>
            </a:r>
          </a:p>
          <a:p>
            <a:r>
              <a:rPr lang="en-US" sz="2000" b="0" cap="none" spc="0" dirty="0">
                <a:ln w="0"/>
                <a:solidFill>
                  <a:schemeClr val="tx1"/>
                </a:solidFill>
              </a:rPr>
              <a:t>Aditya </a:t>
            </a:r>
            <a:r>
              <a:rPr lang="en-US" sz="2000" b="0" cap="none" spc="0" dirty="0" err="1">
                <a:ln w="0"/>
                <a:solidFill>
                  <a:schemeClr val="tx1"/>
                </a:solidFill>
              </a:rPr>
              <a:t>Saboo</a:t>
            </a:r>
            <a:r>
              <a:rPr lang="en-US" sz="2000" b="0" cap="none" spc="0" dirty="0">
                <a:ln w="0"/>
                <a:solidFill>
                  <a:schemeClr val="tx1"/>
                </a:solidFill>
              </a:rPr>
              <a:t> (04)</a:t>
            </a:r>
          </a:p>
          <a:p>
            <a:r>
              <a:rPr lang="en-US" sz="2000" dirty="0" err="1">
                <a:ln w="0"/>
              </a:rPr>
              <a:t>Dheer</a:t>
            </a:r>
            <a:r>
              <a:rPr lang="en-US" sz="2000" dirty="0">
                <a:ln w="0"/>
              </a:rPr>
              <a:t> Ved (14)</a:t>
            </a:r>
          </a:p>
          <a:p>
            <a:r>
              <a:rPr lang="en-US" sz="2000" b="0" cap="none" spc="0" dirty="0">
                <a:ln w="0"/>
                <a:solidFill>
                  <a:schemeClr val="tx1"/>
                </a:solidFill>
              </a:rPr>
              <a:t>Jatin </a:t>
            </a:r>
            <a:r>
              <a:rPr lang="en-US" sz="2000" b="0" cap="none" spc="0" dirty="0" err="1">
                <a:ln w="0"/>
                <a:solidFill>
                  <a:schemeClr val="tx1"/>
                </a:solidFill>
              </a:rPr>
              <a:t>sharma</a:t>
            </a:r>
            <a:r>
              <a:rPr lang="en-US" sz="2000" b="0" cap="none" spc="0" dirty="0">
                <a:ln w="0"/>
                <a:solidFill>
                  <a:schemeClr val="tx1"/>
                </a:solidFill>
              </a:rPr>
              <a:t> (24)</a:t>
            </a:r>
          </a:p>
          <a:p>
            <a:r>
              <a:rPr lang="en-US" sz="2000" dirty="0">
                <a:ln w="0"/>
              </a:rPr>
              <a:t>Lavish Mittal (34)</a:t>
            </a:r>
          </a:p>
          <a:p>
            <a:r>
              <a:rPr lang="en-US" sz="2000" b="0" cap="none" spc="0" dirty="0">
                <a:ln w="0"/>
                <a:solidFill>
                  <a:schemeClr val="tx1"/>
                </a:solidFill>
              </a:rPr>
              <a:t>Priyanka (44)</a:t>
            </a:r>
          </a:p>
          <a:p>
            <a:r>
              <a:rPr lang="en-US" sz="2000" dirty="0" err="1">
                <a:ln w="0"/>
              </a:rPr>
              <a:t>Sanket</a:t>
            </a:r>
            <a:r>
              <a:rPr lang="en-US" sz="2000" dirty="0">
                <a:ln w="0"/>
              </a:rPr>
              <a:t> Vangule (54)</a:t>
            </a:r>
          </a:p>
          <a:p>
            <a:r>
              <a:rPr lang="en-US" sz="2000" dirty="0">
                <a:ln w="0"/>
              </a:rPr>
              <a:t>Vaishnavi </a:t>
            </a:r>
            <a:r>
              <a:rPr lang="en-US" sz="2000" dirty="0" err="1">
                <a:ln w="0"/>
              </a:rPr>
              <a:t>Bhamre</a:t>
            </a:r>
            <a:r>
              <a:rPr lang="en-US" sz="2000" dirty="0">
                <a:ln w="0"/>
              </a:rPr>
              <a:t> (64)</a:t>
            </a:r>
            <a:endParaRPr lang="en-US" sz="2000" b="0" cap="none" spc="0" dirty="0">
              <a:ln w="0"/>
              <a:solidFill>
                <a:schemeClr val="tx1"/>
              </a:solidFill>
            </a:endParaRPr>
          </a:p>
        </p:txBody>
      </p:sp>
    </p:spTree>
    <p:extLst>
      <p:ext uri="{BB962C8B-B14F-4D97-AF65-F5344CB8AC3E}">
        <p14:creationId xmlns:p14="http://schemas.microsoft.com/office/powerpoint/2010/main" val="1304965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0CE7-4CBA-532B-9761-A5881F17BE7D}"/>
              </a:ext>
            </a:extLst>
          </p:cNvPr>
          <p:cNvSpPr>
            <a:spLocks noGrp="1"/>
          </p:cNvSpPr>
          <p:nvPr>
            <p:ph type="title"/>
          </p:nvPr>
        </p:nvSpPr>
        <p:spPr>
          <a:xfrm>
            <a:off x="345440" y="465031"/>
            <a:ext cx="6143558" cy="1807305"/>
          </a:xfrm>
        </p:spPr>
        <p:txBody>
          <a:bodyPr>
            <a:normAutofit/>
          </a:bodyPr>
          <a:lstStyle/>
          <a:p>
            <a:r>
              <a:rPr lang="en-IN" b="1" dirty="0"/>
              <a:t>Supply Chain Management</a:t>
            </a:r>
          </a:p>
        </p:txBody>
      </p:sp>
      <p:sp>
        <p:nvSpPr>
          <p:cNvPr id="3" name="Content Placeholder 2">
            <a:extLst>
              <a:ext uri="{FF2B5EF4-FFF2-40B4-BE49-F238E27FC236}">
                <a16:creationId xmlns:a16="http://schemas.microsoft.com/office/drawing/2014/main" id="{90A6020A-FEB2-0EEE-B134-0AFAD9AF3B56}"/>
              </a:ext>
            </a:extLst>
          </p:cNvPr>
          <p:cNvSpPr>
            <a:spLocks noGrp="1"/>
          </p:cNvSpPr>
          <p:nvPr>
            <p:ph idx="1"/>
          </p:nvPr>
        </p:nvSpPr>
        <p:spPr>
          <a:xfrm>
            <a:off x="335280" y="2384096"/>
            <a:ext cx="6004560" cy="4321503"/>
          </a:xfrm>
        </p:spPr>
        <p:txBody>
          <a:bodyPr>
            <a:noAutofit/>
          </a:bodyPr>
          <a:lstStyle/>
          <a:p>
            <a:pPr algn="just">
              <a:buFont typeface="Wingdings" panose="05000000000000000000" pitchFamily="2" charset="2"/>
              <a:buChar char="Ø"/>
            </a:pPr>
            <a:r>
              <a:rPr lang="en-IN" sz="2400" dirty="0"/>
              <a:t>The supply chain of 4-wheeler vehicles in India is a complex and multi-tiered process.</a:t>
            </a:r>
          </a:p>
          <a:p>
            <a:pPr algn="just">
              <a:buFont typeface="Wingdings" panose="05000000000000000000" pitchFamily="2" charset="2"/>
              <a:buChar char="Ø"/>
            </a:pPr>
            <a:r>
              <a:rPr lang="en-IN" sz="2400" dirty="0"/>
              <a:t>These factors interact in complex ways and their supply of 4 wheelers cars in India can vary over time. </a:t>
            </a:r>
          </a:p>
          <a:p>
            <a:pPr algn="just">
              <a:buFont typeface="Wingdings" panose="05000000000000000000" pitchFamily="2" charset="2"/>
              <a:buChar char="Ø"/>
            </a:pPr>
            <a:r>
              <a:rPr lang="en-IN" sz="2400" dirty="0"/>
              <a:t>Car Manufacturers closely monitor these factors to make informed decisions.</a:t>
            </a:r>
          </a:p>
          <a:p>
            <a:pPr algn="just">
              <a:buFont typeface="Wingdings" panose="05000000000000000000" pitchFamily="2" charset="2"/>
              <a:buChar char="Ø"/>
            </a:pPr>
            <a:endParaRPr lang="en-IN" sz="2400" dirty="0"/>
          </a:p>
          <a:p>
            <a:pPr algn="just"/>
            <a:endParaRPr lang="en-IN" sz="2400" dirty="0"/>
          </a:p>
        </p:txBody>
      </p:sp>
      <p:graphicFrame>
        <p:nvGraphicFramePr>
          <p:cNvPr id="4" name="Diagram 3">
            <a:extLst>
              <a:ext uri="{FF2B5EF4-FFF2-40B4-BE49-F238E27FC236}">
                <a16:creationId xmlns:a16="http://schemas.microsoft.com/office/drawing/2014/main" id="{AC98EAAE-4101-AFE1-BFFE-DE6D77264C44}"/>
              </a:ext>
            </a:extLst>
          </p:cNvPr>
          <p:cNvGraphicFramePr/>
          <p:nvPr/>
        </p:nvGraphicFramePr>
        <p:xfrm>
          <a:off x="6675120" y="76359"/>
          <a:ext cx="5019040" cy="6720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76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20B54783-D3A4-B96D-ED6A-B8EDA03448CB}"/>
              </a:ext>
            </a:extLst>
          </p:cNvPr>
          <p:cNvGraphicFramePr>
            <a:graphicFrameLocks/>
          </p:cNvGraphicFramePr>
          <p:nvPr>
            <p:extLst>
              <p:ext uri="{D42A27DB-BD31-4B8C-83A1-F6EECF244321}">
                <p14:modId xmlns:p14="http://schemas.microsoft.com/office/powerpoint/2010/main" val="3180476534"/>
              </p:ext>
            </p:extLst>
          </p:nvPr>
        </p:nvGraphicFramePr>
        <p:xfrm>
          <a:off x="369347" y="291353"/>
          <a:ext cx="6454588" cy="627529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a:extLst>
              <a:ext uri="{FF2B5EF4-FFF2-40B4-BE49-F238E27FC236}">
                <a16:creationId xmlns:a16="http://schemas.microsoft.com/office/drawing/2014/main" id="{01DDCCEF-ABD2-A0A0-1E1E-5C4E60658B60}"/>
              </a:ext>
            </a:extLst>
          </p:cNvPr>
          <p:cNvGraphicFramePr>
            <a:graphicFrameLocks noGrp="1"/>
          </p:cNvGraphicFramePr>
          <p:nvPr>
            <p:extLst>
              <p:ext uri="{D42A27DB-BD31-4B8C-83A1-F6EECF244321}">
                <p14:modId xmlns:p14="http://schemas.microsoft.com/office/powerpoint/2010/main" val="2948690961"/>
              </p:ext>
            </p:extLst>
          </p:nvPr>
        </p:nvGraphicFramePr>
        <p:xfrm>
          <a:off x="7408308" y="1272390"/>
          <a:ext cx="4414345" cy="4635352"/>
        </p:xfrm>
        <a:graphic>
          <a:graphicData uri="http://schemas.openxmlformats.org/drawingml/2006/table">
            <a:tbl>
              <a:tblPr>
                <a:tableStyleId>{5940675A-B579-460E-94D1-54222C63F5DA}</a:tableStyleId>
              </a:tblPr>
              <a:tblGrid>
                <a:gridCol w="1560089">
                  <a:extLst>
                    <a:ext uri="{9D8B030D-6E8A-4147-A177-3AD203B41FA5}">
                      <a16:colId xmlns:a16="http://schemas.microsoft.com/office/drawing/2014/main" val="3268536481"/>
                    </a:ext>
                  </a:extLst>
                </a:gridCol>
                <a:gridCol w="886415">
                  <a:extLst>
                    <a:ext uri="{9D8B030D-6E8A-4147-A177-3AD203B41FA5}">
                      <a16:colId xmlns:a16="http://schemas.microsoft.com/office/drawing/2014/main" val="689430487"/>
                    </a:ext>
                  </a:extLst>
                </a:gridCol>
                <a:gridCol w="886415">
                  <a:extLst>
                    <a:ext uri="{9D8B030D-6E8A-4147-A177-3AD203B41FA5}">
                      <a16:colId xmlns:a16="http://schemas.microsoft.com/office/drawing/2014/main" val="3883289406"/>
                    </a:ext>
                  </a:extLst>
                </a:gridCol>
                <a:gridCol w="1081426">
                  <a:extLst>
                    <a:ext uri="{9D8B030D-6E8A-4147-A177-3AD203B41FA5}">
                      <a16:colId xmlns:a16="http://schemas.microsoft.com/office/drawing/2014/main" val="265158707"/>
                    </a:ext>
                  </a:extLst>
                </a:gridCol>
              </a:tblGrid>
              <a:tr h="579419">
                <a:tc>
                  <a:txBody>
                    <a:bodyPr/>
                    <a:lstStyle/>
                    <a:p>
                      <a:pPr algn="ctr" fontAlgn="b"/>
                      <a:r>
                        <a:rPr lang="en-IN" sz="1700" b="1" u="none" strike="noStrike" dirty="0">
                          <a:effectLst/>
                        </a:rPr>
                        <a:t>Company</a:t>
                      </a:r>
                      <a:endParaRPr lang="en-IN" sz="1700" b="1" i="0" u="none" strike="noStrike" dirty="0">
                        <a:solidFill>
                          <a:srgbClr val="E7E6E6"/>
                        </a:solidFill>
                        <a:effectLst/>
                        <a:latin typeface="Calibri" panose="020F0502020204030204" pitchFamily="34" charset="0"/>
                      </a:endParaRPr>
                    </a:p>
                  </a:txBody>
                  <a:tcPr marL="6350" marR="6350" marT="6350" marB="0" anchor="b"/>
                </a:tc>
                <a:tc>
                  <a:txBody>
                    <a:bodyPr/>
                    <a:lstStyle/>
                    <a:p>
                      <a:pPr algn="ctr" fontAlgn="b"/>
                      <a:r>
                        <a:rPr lang="en-IN" sz="1700" b="1" u="none" strike="noStrike" dirty="0">
                          <a:solidFill>
                            <a:schemeClr val="accent1"/>
                          </a:solidFill>
                          <a:effectLst/>
                        </a:rPr>
                        <a:t>H1FY24</a:t>
                      </a:r>
                      <a:endParaRPr lang="en-IN" sz="1700" b="1" i="0" u="none" strike="noStrike" dirty="0">
                        <a:solidFill>
                          <a:schemeClr val="accent1"/>
                        </a:solidFill>
                        <a:effectLst/>
                        <a:latin typeface="Calibri" panose="020F0502020204030204" pitchFamily="34" charset="0"/>
                      </a:endParaRPr>
                    </a:p>
                  </a:txBody>
                  <a:tcPr marL="6350" marR="6350" marT="6350" marB="0" anchor="b"/>
                </a:tc>
                <a:tc>
                  <a:txBody>
                    <a:bodyPr/>
                    <a:lstStyle/>
                    <a:p>
                      <a:pPr algn="ctr" fontAlgn="b"/>
                      <a:r>
                        <a:rPr lang="en-IN" sz="1700" b="1" u="none" strike="noStrike" dirty="0">
                          <a:solidFill>
                            <a:srgbClr val="FF0000"/>
                          </a:solidFill>
                          <a:effectLst/>
                        </a:rPr>
                        <a:t>H1FY23</a:t>
                      </a:r>
                      <a:endParaRPr lang="en-IN" sz="1700" b="1" i="0" u="none" strike="noStrike" dirty="0">
                        <a:solidFill>
                          <a:srgbClr val="FF0000"/>
                        </a:solidFill>
                        <a:effectLst/>
                        <a:latin typeface="Calibri" panose="020F0502020204030204" pitchFamily="34" charset="0"/>
                      </a:endParaRPr>
                    </a:p>
                  </a:txBody>
                  <a:tcPr marL="6350" marR="6350" marT="6350" marB="0" anchor="b"/>
                </a:tc>
                <a:tc>
                  <a:txBody>
                    <a:bodyPr/>
                    <a:lstStyle/>
                    <a:p>
                      <a:pPr algn="ctr" fontAlgn="b"/>
                      <a:r>
                        <a:rPr lang="en-IN" sz="1700" b="1" u="none" strike="noStrike" dirty="0">
                          <a:effectLst/>
                        </a:rPr>
                        <a:t>% Growth</a:t>
                      </a:r>
                      <a:endParaRPr lang="en-IN" sz="17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17406834"/>
                  </a:ext>
                </a:extLst>
              </a:tr>
              <a:tr h="579419">
                <a:tc>
                  <a:txBody>
                    <a:bodyPr/>
                    <a:lstStyle/>
                    <a:p>
                      <a:pPr algn="ctr" fontAlgn="b"/>
                      <a:r>
                        <a:rPr lang="en-IN" sz="1600" u="none" strike="noStrike" dirty="0">
                          <a:effectLst/>
                        </a:rPr>
                        <a:t>Maruti and Suzuki</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dirty="0">
                          <a:effectLst/>
                        </a:rPr>
                        <a:t>873107</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dirty="0">
                          <a:effectLst/>
                        </a:rPr>
                        <a:t>794550</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dirty="0">
                          <a:solidFill>
                            <a:srgbClr val="00B050"/>
                          </a:solidFill>
                          <a:effectLst/>
                        </a:rPr>
                        <a:t>10%</a:t>
                      </a:r>
                      <a:endParaRPr lang="en-IN" sz="1600" b="0" i="0" u="none" strike="noStrike" dirty="0">
                        <a:solidFill>
                          <a:srgbClr val="00B05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68243084"/>
                  </a:ext>
                </a:extLst>
              </a:tr>
              <a:tr h="579419">
                <a:tc>
                  <a:txBody>
                    <a:bodyPr/>
                    <a:lstStyle/>
                    <a:p>
                      <a:pPr algn="ctr" fontAlgn="b"/>
                      <a:r>
                        <a:rPr lang="en-IN" sz="1600" u="none" strike="noStrike">
                          <a:effectLst/>
                        </a:rPr>
                        <a:t>Hyundai</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a:effectLst/>
                        </a:rPr>
                        <a:t>307075</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a:effectLst/>
                        </a:rPr>
                        <a:t>285005</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dirty="0">
                          <a:solidFill>
                            <a:srgbClr val="00B050"/>
                          </a:solidFill>
                          <a:effectLst/>
                        </a:rPr>
                        <a:t>8%</a:t>
                      </a:r>
                      <a:endParaRPr lang="en-IN" sz="1600" b="0" i="0" u="none" strike="noStrike" dirty="0">
                        <a:solidFill>
                          <a:srgbClr val="00B05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61440740"/>
                  </a:ext>
                </a:extLst>
              </a:tr>
              <a:tr h="579419">
                <a:tc>
                  <a:txBody>
                    <a:bodyPr/>
                    <a:lstStyle/>
                    <a:p>
                      <a:pPr algn="ctr" fontAlgn="b"/>
                      <a:r>
                        <a:rPr lang="en-IN" sz="1600" u="none" strike="noStrike">
                          <a:effectLst/>
                        </a:rPr>
                        <a:t>Tata Motors</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a:effectLst/>
                        </a:rPr>
                        <a:t>279389</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a:effectLst/>
                        </a:rPr>
                        <a:t>273135</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dirty="0">
                          <a:solidFill>
                            <a:srgbClr val="00B050"/>
                          </a:solidFill>
                          <a:effectLst/>
                        </a:rPr>
                        <a:t>2%</a:t>
                      </a:r>
                      <a:endParaRPr lang="en-IN" sz="1600" b="0" i="0" u="none" strike="noStrike" dirty="0">
                        <a:solidFill>
                          <a:srgbClr val="00B05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58543425"/>
                  </a:ext>
                </a:extLst>
              </a:tr>
              <a:tr h="579419">
                <a:tc>
                  <a:txBody>
                    <a:bodyPr/>
                    <a:lstStyle/>
                    <a:p>
                      <a:pPr algn="ctr" fontAlgn="b"/>
                      <a:r>
                        <a:rPr lang="en-IN" sz="1600" u="none" strike="noStrike">
                          <a:effectLst/>
                        </a:rPr>
                        <a:t>Mahindra</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a:effectLst/>
                        </a:rPr>
                        <a:t>214914</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a:effectLst/>
                        </a:rPr>
                        <a:t>168723</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dirty="0">
                          <a:solidFill>
                            <a:srgbClr val="00B050"/>
                          </a:solidFill>
                          <a:effectLst/>
                        </a:rPr>
                        <a:t>27%</a:t>
                      </a:r>
                      <a:endParaRPr lang="en-IN" sz="1600" b="0" i="0" u="none" strike="noStrike" dirty="0">
                        <a:solidFill>
                          <a:srgbClr val="00B05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82050707"/>
                  </a:ext>
                </a:extLst>
              </a:tr>
              <a:tr h="579419">
                <a:tc>
                  <a:txBody>
                    <a:bodyPr/>
                    <a:lstStyle/>
                    <a:p>
                      <a:pPr algn="ctr" fontAlgn="b"/>
                      <a:r>
                        <a:rPr lang="en-IN" sz="1600" u="none" strike="noStrike">
                          <a:effectLst/>
                        </a:rPr>
                        <a:t>Toyota</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a:effectLst/>
                        </a:rPr>
                        <a:t>114791</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a:effectLst/>
                        </a:rPr>
                        <a:t>91433</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dirty="0">
                          <a:solidFill>
                            <a:srgbClr val="00B050"/>
                          </a:solidFill>
                          <a:effectLst/>
                        </a:rPr>
                        <a:t>26%</a:t>
                      </a:r>
                      <a:endParaRPr lang="en-IN" sz="1600" b="0" i="0" u="none" strike="noStrike" dirty="0">
                        <a:solidFill>
                          <a:srgbClr val="00B05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20951998"/>
                  </a:ext>
                </a:extLst>
              </a:tr>
              <a:tr h="579419">
                <a:tc>
                  <a:txBody>
                    <a:bodyPr/>
                    <a:lstStyle/>
                    <a:p>
                      <a:pPr algn="ctr" fontAlgn="b"/>
                      <a:r>
                        <a:rPr lang="en-IN" sz="1600" u="none" strike="noStrike">
                          <a:effectLst/>
                        </a:rPr>
                        <a:t>Honda</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a:effectLst/>
                        </a:rPr>
                        <a:t>37658</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a:effectLst/>
                        </a:rPr>
                        <a:t>47163</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dirty="0">
                          <a:solidFill>
                            <a:srgbClr val="FF0000"/>
                          </a:solidFill>
                          <a:effectLst/>
                        </a:rPr>
                        <a:t>-20%</a:t>
                      </a:r>
                      <a:endParaRPr lang="en-IN" sz="1600" b="0" i="0" u="none" strike="noStrike" dirty="0">
                        <a:solidFill>
                          <a:srgbClr val="FF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24032215"/>
                  </a:ext>
                </a:extLst>
              </a:tr>
              <a:tr h="579419">
                <a:tc>
                  <a:txBody>
                    <a:bodyPr/>
                    <a:lstStyle/>
                    <a:p>
                      <a:pPr algn="ctr" fontAlgn="b"/>
                      <a:r>
                        <a:rPr lang="en-IN" sz="1600" u="none" strike="noStrike">
                          <a:effectLst/>
                        </a:rPr>
                        <a:t>MG</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a:effectLst/>
                        </a:rPr>
                        <a:t>28882</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a:effectLst/>
                        </a:rPr>
                        <a:t>22164</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dirty="0">
                          <a:solidFill>
                            <a:srgbClr val="00B050"/>
                          </a:solidFill>
                          <a:effectLst/>
                        </a:rPr>
                        <a:t>30%</a:t>
                      </a:r>
                      <a:endParaRPr lang="en-IN" sz="1600" b="0" i="0" u="none" strike="noStrike" dirty="0">
                        <a:solidFill>
                          <a:srgbClr val="00B05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5647133"/>
                  </a:ext>
                </a:extLst>
              </a:tr>
            </a:tbl>
          </a:graphicData>
        </a:graphic>
      </p:graphicFrame>
      <p:sp>
        <p:nvSpPr>
          <p:cNvPr id="15" name="Rectangle 14">
            <a:extLst>
              <a:ext uri="{FF2B5EF4-FFF2-40B4-BE49-F238E27FC236}">
                <a16:creationId xmlns:a16="http://schemas.microsoft.com/office/drawing/2014/main" id="{25C67CAC-A287-A9D4-78CB-B057EF97C8C7}"/>
              </a:ext>
            </a:extLst>
          </p:cNvPr>
          <p:cNvSpPr/>
          <p:nvPr/>
        </p:nvSpPr>
        <p:spPr>
          <a:xfrm>
            <a:off x="7777655" y="291353"/>
            <a:ext cx="3596640" cy="88392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Passenger Vehicles Sales</a:t>
            </a:r>
          </a:p>
          <a:p>
            <a:pPr algn="ctr"/>
            <a:r>
              <a:rPr lang="en-IN" dirty="0"/>
              <a:t>(In terms of number of cars)</a:t>
            </a:r>
          </a:p>
        </p:txBody>
      </p:sp>
    </p:spTree>
    <p:extLst>
      <p:ext uri="{BB962C8B-B14F-4D97-AF65-F5344CB8AC3E}">
        <p14:creationId xmlns:p14="http://schemas.microsoft.com/office/powerpoint/2010/main" val="64816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B4498E-305D-B9B2-B7B1-6E0CF88B6EEB}"/>
              </a:ext>
            </a:extLst>
          </p:cNvPr>
          <p:cNvSpPr txBox="1"/>
          <p:nvPr/>
        </p:nvSpPr>
        <p:spPr>
          <a:xfrm>
            <a:off x="91440" y="477520"/>
            <a:ext cx="11165840" cy="769441"/>
          </a:xfrm>
          <a:prstGeom prst="rect">
            <a:avLst/>
          </a:prstGeom>
          <a:noFill/>
        </p:spPr>
        <p:txBody>
          <a:bodyPr wrap="square" rtlCol="0">
            <a:spAutoFit/>
          </a:bodyPr>
          <a:lstStyle/>
          <a:p>
            <a:pPr algn="ctr"/>
            <a:r>
              <a:rPr lang="en-IN" sz="4400" b="1" dirty="0"/>
              <a:t>Factors affecting the Supply for PV Industry.</a:t>
            </a:r>
          </a:p>
        </p:txBody>
      </p:sp>
      <p:graphicFrame>
        <p:nvGraphicFramePr>
          <p:cNvPr id="8" name="TextBox 5">
            <a:extLst>
              <a:ext uri="{FF2B5EF4-FFF2-40B4-BE49-F238E27FC236}">
                <a16:creationId xmlns:a16="http://schemas.microsoft.com/office/drawing/2014/main" id="{7B922C3A-FDB7-EECC-229C-16723ECB797D}"/>
              </a:ext>
            </a:extLst>
          </p:cNvPr>
          <p:cNvGraphicFramePr/>
          <p:nvPr/>
        </p:nvGraphicFramePr>
        <p:xfrm>
          <a:off x="-1239520" y="1595120"/>
          <a:ext cx="7030720" cy="4994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83446C28-B634-0A94-7787-FE3802B1A6A7}"/>
              </a:ext>
            </a:extLst>
          </p:cNvPr>
          <p:cNvSpPr txBox="1"/>
          <p:nvPr/>
        </p:nvSpPr>
        <p:spPr>
          <a:xfrm>
            <a:off x="3941271" y="1462379"/>
            <a:ext cx="850396" cy="400110"/>
          </a:xfrm>
          <a:prstGeom prst="rect">
            <a:avLst/>
          </a:prstGeom>
          <a:noFill/>
        </p:spPr>
        <p:txBody>
          <a:bodyPr wrap="square" rtlCol="0">
            <a:spAutoFit/>
          </a:bodyPr>
          <a:lstStyle/>
          <a:p>
            <a:pPr defTabSz="1161288">
              <a:spcAft>
                <a:spcPts val="600"/>
              </a:spcAft>
            </a:pPr>
            <a:r>
              <a:rPr lang="en-IN" sz="2000" b="1" kern="1200" dirty="0">
                <a:solidFill>
                  <a:schemeClr val="tx1"/>
                </a:solidFill>
                <a:latin typeface="+mn-lt"/>
                <a:ea typeface="+mn-ea"/>
                <a:cs typeface="+mn-cs"/>
              </a:rPr>
              <a:t>Price</a:t>
            </a:r>
            <a:endParaRPr lang="en-IN" sz="1600" b="1" dirty="0"/>
          </a:p>
        </p:txBody>
      </p:sp>
      <p:cxnSp>
        <p:nvCxnSpPr>
          <p:cNvPr id="3" name="Straight Connector 2">
            <a:extLst>
              <a:ext uri="{FF2B5EF4-FFF2-40B4-BE49-F238E27FC236}">
                <a16:creationId xmlns:a16="http://schemas.microsoft.com/office/drawing/2014/main" id="{6337A6AC-81B0-C378-0AD4-31D23E7A05AE}"/>
              </a:ext>
            </a:extLst>
          </p:cNvPr>
          <p:cNvCxnSpPr/>
          <p:nvPr/>
        </p:nvCxnSpPr>
        <p:spPr>
          <a:xfrm flipH="1">
            <a:off x="5679757" y="2478332"/>
            <a:ext cx="2224396" cy="3186999"/>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4" name="Straight Connector 3">
            <a:extLst>
              <a:ext uri="{FF2B5EF4-FFF2-40B4-BE49-F238E27FC236}">
                <a16:creationId xmlns:a16="http://schemas.microsoft.com/office/drawing/2014/main" id="{17462CDB-F7C9-B7B6-6EAA-113D70AAEB23}"/>
              </a:ext>
            </a:extLst>
          </p:cNvPr>
          <p:cNvCxnSpPr/>
          <p:nvPr/>
        </p:nvCxnSpPr>
        <p:spPr>
          <a:xfrm flipH="1">
            <a:off x="6618927" y="2815586"/>
            <a:ext cx="2224396" cy="3186999"/>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Arrow Connector 5">
            <a:extLst>
              <a:ext uri="{FF2B5EF4-FFF2-40B4-BE49-F238E27FC236}">
                <a16:creationId xmlns:a16="http://schemas.microsoft.com/office/drawing/2014/main" id="{DD4433BA-9A79-2946-7600-168302AC43E8}"/>
              </a:ext>
            </a:extLst>
          </p:cNvPr>
          <p:cNvCxnSpPr>
            <a:cxnSpLocks/>
          </p:cNvCxnSpPr>
          <p:nvPr/>
        </p:nvCxnSpPr>
        <p:spPr>
          <a:xfrm>
            <a:off x="6584900" y="4642990"/>
            <a:ext cx="563647" cy="419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2384F35C-4169-13AF-AD8A-6A32F142AFE0}"/>
              </a:ext>
            </a:extLst>
          </p:cNvPr>
          <p:cNvCxnSpPr>
            <a:cxnSpLocks/>
          </p:cNvCxnSpPr>
          <p:nvPr/>
        </p:nvCxnSpPr>
        <p:spPr>
          <a:xfrm flipH="1" flipV="1">
            <a:off x="5730328" y="3949912"/>
            <a:ext cx="563515" cy="474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0B8932D-2B78-3A91-72AA-9157A453B4AF}"/>
              </a:ext>
            </a:extLst>
          </p:cNvPr>
          <p:cNvCxnSpPr/>
          <p:nvPr/>
        </p:nvCxnSpPr>
        <p:spPr>
          <a:xfrm>
            <a:off x="4366469" y="6226986"/>
            <a:ext cx="43133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9CE47347-12A9-DDA5-E22E-80C44B144D5F}"/>
              </a:ext>
            </a:extLst>
          </p:cNvPr>
          <p:cNvCxnSpPr/>
          <p:nvPr/>
        </p:nvCxnSpPr>
        <p:spPr>
          <a:xfrm flipV="1">
            <a:off x="4366469" y="1959291"/>
            <a:ext cx="0" cy="42676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6985F668-E1FF-866B-0C78-14E5986A08D2}"/>
              </a:ext>
            </a:extLst>
          </p:cNvPr>
          <p:cNvCxnSpPr>
            <a:cxnSpLocks/>
          </p:cNvCxnSpPr>
          <p:nvPr/>
        </p:nvCxnSpPr>
        <p:spPr>
          <a:xfrm flipV="1">
            <a:off x="5068233" y="2997469"/>
            <a:ext cx="3808142" cy="1044870"/>
          </a:xfrm>
          <a:prstGeom prst="line">
            <a:avLst/>
          </a:prstGeom>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FF8EB12C-63F3-39F7-FA48-5DD111F04A43}"/>
              </a:ext>
            </a:extLst>
          </p:cNvPr>
          <p:cNvSpPr txBox="1"/>
          <p:nvPr/>
        </p:nvSpPr>
        <p:spPr>
          <a:xfrm>
            <a:off x="8061655" y="6231400"/>
            <a:ext cx="1452705" cy="400110"/>
          </a:xfrm>
          <a:prstGeom prst="rect">
            <a:avLst/>
          </a:prstGeom>
          <a:noFill/>
        </p:spPr>
        <p:txBody>
          <a:bodyPr wrap="square" rtlCol="0">
            <a:spAutoFit/>
          </a:bodyPr>
          <a:lstStyle/>
          <a:p>
            <a:pPr defTabSz="1161288">
              <a:spcAft>
                <a:spcPts val="600"/>
              </a:spcAft>
            </a:pPr>
            <a:r>
              <a:rPr lang="en-IN" sz="2000" b="1" kern="1200" dirty="0">
                <a:solidFill>
                  <a:schemeClr val="tx1"/>
                </a:solidFill>
                <a:latin typeface="+mn-lt"/>
                <a:ea typeface="+mn-ea"/>
                <a:cs typeface="+mn-cs"/>
              </a:rPr>
              <a:t>Quantity</a:t>
            </a:r>
            <a:endParaRPr lang="en-IN" sz="2350" b="1" dirty="0"/>
          </a:p>
        </p:txBody>
      </p:sp>
      <p:sp>
        <p:nvSpPr>
          <p:cNvPr id="13" name="TextBox 12">
            <a:extLst>
              <a:ext uri="{FF2B5EF4-FFF2-40B4-BE49-F238E27FC236}">
                <a16:creationId xmlns:a16="http://schemas.microsoft.com/office/drawing/2014/main" id="{E9937C02-4BBC-6541-C28A-63002F7BBB15}"/>
              </a:ext>
            </a:extLst>
          </p:cNvPr>
          <p:cNvSpPr txBox="1"/>
          <p:nvPr/>
        </p:nvSpPr>
        <p:spPr>
          <a:xfrm>
            <a:off x="6677389" y="2035116"/>
            <a:ext cx="480709" cy="369332"/>
          </a:xfrm>
          <a:prstGeom prst="rect">
            <a:avLst/>
          </a:prstGeom>
          <a:noFill/>
        </p:spPr>
        <p:txBody>
          <a:bodyPr wrap="square" rtlCol="0">
            <a:spAutoFit/>
          </a:bodyPr>
          <a:lstStyle/>
          <a:p>
            <a:pPr defTabSz="1161288">
              <a:spcAft>
                <a:spcPts val="600"/>
              </a:spcAft>
            </a:pPr>
            <a:r>
              <a:rPr lang="en-IN" sz="1800" b="1" kern="1200" dirty="0">
                <a:solidFill>
                  <a:schemeClr val="tx1"/>
                </a:solidFill>
                <a:latin typeface="+mn-lt"/>
                <a:ea typeface="+mn-ea"/>
                <a:cs typeface="+mn-cs"/>
              </a:rPr>
              <a:t>S2</a:t>
            </a:r>
            <a:endParaRPr lang="en-IN" sz="1400" b="1" dirty="0"/>
          </a:p>
        </p:txBody>
      </p:sp>
      <p:cxnSp>
        <p:nvCxnSpPr>
          <p:cNvPr id="14" name="Straight Connector 13">
            <a:extLst>
              <a:ext uri="{FF2B5EF4-FFF2-40B4-BE49-F238E27FC236}">
                <a16:creationId xmlns:a16="http://schemas.microsoft.com/office/drawing/2014/main" id="{CBF6B62B-3DDE-2DBF-9023-64E19273B7BF}"/>
              </a:ext>
            </a:extLst>
          </p:cNvPr>
          <p:cNvCxnSpPr>
            <a:cxnSpLocks/>
          </p:cNvCxnSpPr>
          <p:nvPr/>
        </p:nvCxnSpPr>
        <p:spPr>
          <a:xfrm flipH="1">
            <a:off x="4597619" y="2313144"/>
            <a:ext cx="2143536" cy="3053826"/>
          </a:xfrm>
          <a:prstGeom prst="line">
            <a:avLst/>
          </a:prstGeom>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648D9CC6-E73F-4C81-E715-7CC576EFF20C}"/>
              </a:ext>
            </a:extLst>
          </p:cNvPr>
          <p:cNvSpPr txBox="1"/>
          <p:nvPr/>
        </p:nvSpPr>
        <p:spPr>
          <a:xfrm>
            <a:off x="7825715" y="2188351"/>
            <a:ext cx="243649" cy="369332"/>
          </a:xfrm>
          <a:prstGeom prst="rect">
            <a:avLst/>
          </a:prstGeom>
          <a:noFill/>
        </p:spPr>
        <p:txBody>
          <a:bodyPr wrap="square" rtlCol="0">
            <a:spAutoFit/>
          </a:bodyPr>
          <a:lstStyle/>
          <a:p>
            <a:pPr defTabSz="1161288">
              <a:spcAft>
                <a:spcPts val="600"/>
              </a:spcAft>
            </a:pPr>
            <a:r>
              <a:rPr lang="en-IN" sz="1800" b="1" kern="1200" dirty="0">
                <a:solidFill>
                  <a:schemeClr val="tx1"/>
                </a:solidFill>
                <a:latin typeface="+mn-lt"/>
                <a:ea typeface="+mn-ea"/>
                <a:cs typeface="+mn-cs"/>
              </a:rPr>
              <a:t>S</a:t>
            </a:r>
            <a:endParaRPr lang="en-IN" sz="1400" b="1" dirty="0"/>
          </a:p>
        </p:txBody>
      </p:sp>
      <p:cxnSp>
        <p:nvCxnSpPr>
          <p:cNvPr id="16" name="Straight Connector 15">
            <a:extLst>
              <a:ext uri="{FF2B5EF4-FFF2-40B4-BE49-F238E27FC236}">
                <a16:creationId xmlns:a16="http://schemas.microsoft.com/office/drawing/2014/main" id="{918FC33F-8C67-B030-A29A-35E714AE9037}"/>
              </a:ext>
            </a:extLst>
          </p:cNvPr>
          <p:cNvCxnSpPr>
            <a:cxnSpLocks/>
          </p:cNvCxnSpPr>
          <p:nvPr/>
        </p:nvCxnSpPr>
        <p:spPr>
          <a:xfrm flipV="1">
            <a:off x="6765210" y="4284091"/>
            <a:ext cx="2265172" cy="210316"/>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692F258D-6BED-2979-E2FD-9394D1F8CF7C}"/>
              </a:ext>
            </a:extLst>
          </p:cNvPr>
          <p:cNvSpPr txBox="1"/>
          <p:nvPr/>
        </p:nvSpPr>
        <p:spPr>
          <a:xfrm>
            <a:off x="8788008" y="2541030"/>
            <a:ext cx="528953" cy="369332"/>
          </a:xfrm>
          <a:prstGeom prst="rect">
            <a:avLst/>
          </a:prstGeom>
          <a:noFill/>
        </p:spPr>
        <p:txBody>
          <a:bodyPr wrap="square" rtlCol="0">
            <a:spAutoFit/>
          </a:bodyPr>
          <a:lstStyle/>
          <a:p>
            <a:pPr defTabSz="1161288">
              <a:spcAft>
                <a:spcPts val="600"/>
              </a:spcAft>
            </a:pPr>
            <a:r>
              <a:rPr lang="en-IN" b="1" dirty="0"/>
              <a:t>S1</a:t>
            </a:r>
            <a:endParaRPr lang="en-IN" sz="1400" b="1" dirty="0"/>
          </a:p>
        </p:txBody>
      </p:sp>
      <p:sp>
        <p:nvSpPr>
          <p:cNvPr id="18" name="Rectangle 17">
            <a:extLst>
              <a:ext uri="{FF2B5EF4-FFF2-40B4-BE49-F238E27FC236}">
                <a16:creationId xmlns:a16="http://schemas.microsoft.com/office/drawing/2014/main" id="{B056164C-0149-D43F-EAA5-D4A5EB0D9BFE}"/>
              </a:ext>
            </a:extLst>
          </p:cNvPr>
          <p:cNvSpPr/>
          <p:nvPr/>
        </p:nvSpPr>
        <p:spPr>
          <a:xfrm>
            <a:off x="9949439" y="2783036"/>
            <a:ext cx="2091902" cy="64596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2400" kern="1200" dirty="0">
                <a:ln w="0"/>
                <a:solidFill>
                  <a:schemeClr val="tx1"/>
                </a:solidFill>
                <a:effectLst>
                  <a:outerShdw blurRad="38100" dist="19050" dir="2700000" algn="tl" rotWithShape="0">
                    <a:schemeClr val="dk1">
                      <a:alpha val="40000"/>
                    </a:schemeClr>
                  </a:outerShdw>
                </a:effectLst>
                <a:latin typeface="+mn-lt"/>
                <a:ea typeface="+mn-ea"/>
                <a:cs typeface="+mn-cs"/>
              </a:rPr>
              <a:t>Decrease in Supply</a:t>
            </a:r>
            <a:endParaRPr lang="en-IN" dirty="0">
              <a:ln w="0"/>
              <a:solidFill>
                <a:schemeClr val="tx1"/>
              </a:solidFill>
              <a:effectLst>
                <a:outerShdw blurRad="38100" dist="19050" dir="2700000" algn="tl" rotWithShape="0">
                  <a:schemeClr val="dk1">
                    <a:alpha val="40000"/>
                  </a:schemeClr>
                </a:outerShdw>
              </a:effectLst>
            </a:endParaRPr>
          </a:p>
        </p:txBody>
      </p:sp>
      <p:sp>
        <p:nvSpPr>
          <p:cNvPr id="19" name="Rectangle 18">
            <a:extLst>
              <a:ext uri="{FF2B5EF4-FFF2-40B4-BE49-F238E27FC236}">
                <a16:creationId xmlns:a16="http://schemas.microsoft.com/office/drawing/2014/main" id="{D7C7CBEB-4DD3-9FA9-9D78-7FEBC730EAA7}"/>
              </a:ext>
            </a:extLst>
          </p:cNvPr>
          <p:cNvSpPr/>
          <p:nvPr/>
        </p:nvSpPr>
        <p:spPr>
          <a:xfrm>
            <a:off x="9217440" y="4259761"/>
            <a:ext cx="2091902" cy="64596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2400" dirty="0">
                <a:ln w="0"/>
                <a:solidFill>
                  <a:schemeClr val="tx1"/>
                </a:solidFill>
                <a:effectLst>
                  <a:outerShdw blurRad="38100" dist="19050" dir="2700000" algn="tl" rotWithShape="0">
                    <a:schemeClr val="dk1">
                      <a:alpha val="40000"/>
                    </a:schemeClr>
                  </a:outerShdw>
                </a:effectLst>
              </a:rPr>
              <a:t>In</a:t>
            </a:r>
            <a:r>
              <a:rPr lang="en-IN" sz="2400" kern="1200" dirty="0">
                <a:ln w="0"/>
                <a:solidFill>
                  <a:schemeClr val="tx1"/>
                </a:solidFill>
                <a:effectLst>
                  <a:outerShdw blurRad="38100" dist="19050" dir="2700000" algn="tl" rotWithShape="0">
                    <a:schemeClr val="dk1">
                      <a:alpha val="40000"/>
                    </a:schemeClr>
                  </a:outerShdw>
                </a:effectLst>
                <a:latin typeface="+mn-lt"/>
                <a:ea typeface="+mn-ea"/>
                <a:cs typeface="+mn-cs"/>
              </a:rPr>
              <a:t>crease in Supply</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5366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5" grpId="0"/>
      <p:bldP spid="17" grpId="0"/>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4752-4C37-0365-B341-A07074AA41F0}"/>
              </a:ext>
            </a:extLst>
          </p:cNvPr>
          <p:cNvSpPr>
            <a:spLocks noGrp="1"/>
          </p:cNvSpPr>
          <p:nvPr>
            <p:ph type="title"/>
          </p:nvPr>
        </p:nvSpPr>
        <p:spPr>
          <a:xfrm>
            <a:off x="432848" y="451889"/>
            <a:ext cx="10515600" cy="575634"/>
          </a:xfrm>
        </p:spPr>
        <p:txBody>
          <a:bodyPr/>
          <a:lstStyle/>
          <a:p>
            <a:pPr algn="ctr"/>
            <a:r>
              <a:rPr lang="en-IN" b="1" u="sng" dirty="0">
                <a:latin typeface="Times New Roman" panose="02020603050405020304" pitchFamily="18" charset="0"/>
                <a:cs typeface="Times New Roman" panose="02020603050405020304" pitchFamily="18" charset="0"/>
              </a:rPr>
              <a:t>Elasticity</a:t>
            </a:r>
            <a:r>
              <a:rPr lang="en-IN" dirty="0"/>
              <a:t> </a:t>
            </a:r>
          </a:p>
        </p:txBody>
      </p:sp>
      <p:sp>
        <p:nvSpPr>
          <p:cNvPr id="3" name="Content Placeholder 2">
            <a:extLst>
              <a:ext uri="{FF2B5EF4-FFF2-40B4-BE49-F238E27FC236}">
                <a16:creationId xmlns:a16="http://schemas.microsoft.com/office/drawing/2014/main" id="{AF2FCC4D-EC55-5427-FF91-917505B31734}"/>
              </a:ext>
            </a:extLst>
          </p:cNvPr>
          <p:cNvSpPr>
            <a:spLocks noGrp="1"/>
          </p:cNvSpPr>
          <p:nvPr>
            <p:ph idx="1"/>
          </p:nvPr>
        </p:nvSpPr>
        <p:spPr>
          <a:xfrm>
            <a:off x="432848" y="1404594"/>
            <a:ext cx="11614608" cy="4562572"/>
          </a:xfrm>
        </p:spPr>
        <p:txBody>
          <a:bodyPr>
            <a:noAutofit/>
          </a:bodyPr>
          <a:lstStyle/>
          <a:p>
            <a:pPr marL="0" indent="0">
              <a:buNone/>
            </a:pPr>
            <a:r>
              <a:rPr lang="en-IN" sz="2200" dirty="0">
                <a:latin typeface="Times New Roman" panose="02020603050405020304" pitchFamily="18" charset="0"/>
                <a:cs typeface="Times New Roman" panose="02020603050405020304" pitchFamily="18" charset="0"/>
              </a:rPr>
              <a:t>             </a:t>
            </a:r>
          </a:p>
          <a:p>
            <a:pPr marL="0" indent="0">
              <a:buNone/>
            </a:pPr>
            <a:r>
              <a:rPr lang="en-IN" sz="2200" dirty="0">
                <a:latin typeface="Times New Roman" panose="02020603050405020304" pitchFamily="18" charset="0"/>
                <a:cs typeface="Times New Roman" panose="02020603050405020304" pitchFamily="18" charset="0"/>
              </a:rPr>
              <a:t>Elasticity is the responsiveness in change in one variable due to change in another variable. </a:t>
            </a:r>
          </a:p>
          <a:p>
            <a:pPr marL="0" indent="0" algn="just">
              <a:buNone/>
            </a:pPr>
            <a:r>
              <a:rPr lang="en-IN" sz="2200" dirty="0">
                <a:latin typeface="Times New Roman" panose="02020603050405020304" pitchFamily="18" charset="0"/>
                <a:cs typeface="Times New Roman" panose="02020603050405020304" pitchFamily="18" charset="0"/>
              </a:rPr>
              <a:t>Types of elasticity:</a:t>
            </a:r>
          </a:p>
          <a:p>
            <a:pPr marL="514350" indent="-514350" algn="just">
              <a:buAutoNum type="arabicPeriod"/>
            </a:pPr>
            <a:r>
              <a:rPr lang="en-IN" sz="2200" b="1" dirty="0">
                <a:latin typeface="Times New Roman" panose="02020603050405020304" pitchFamily="18" charset="0"/>
                <a:cs typeface="Times New Roman" panose="02020603050405020304" pitchFamily="18" charset="0"/>
              </a:rPr>
              <a:t>Price Elasticity Of Demand</a:t>
            </a:r>
            <a:r>
              <a:rPr lang="en-IN" sz="2200" dirty="0">
                <a:latin typeface="Times New Roman" panose="02020603050405020304" pitchFamily="18" charset="0"/>
                <a:cs typeface="Times New Roman" panose="02020603050405020304" pitchFamily="18" charset="0"/>
              </a:rPr>
              <a:t> </a:t>
            </a:r>
          </a:p>
          <a:p>
            <a:pPr marL="514350" indent="-514350" algn="just">
              <a:buAutoNum type="arabicPeriod"/>
            </a:pPr>
            <a:r>
              <a:rPr lang="en-IN" sz="2200" b="1" dirty="0">
                <a:latin typeface="Times New Roman" panose="02020603050405020304" pitchFamily="18" charset="0"/>
                <a:cs typeface="Times New Roman" panose="02020603050405020304" pitchFamily="18" charset="0"/>
              </a:rPr>
              <a:t>Cross Price Elasticity Of Demand</a:t>
            </a:r>
            <a:r>
              <a:rPr lang="en-IN" sz="2200" dirty="0">
                <a:latin typeface="Times New Roman" panose="02020603050405020304" pitchFamily="18" charset="0"/>
                <a:cs typeface="Times New Roman" panose="02020603050405020304" pitchFamily="18" charset="0"/>
              </a:rPr>
              <a:t> </a:t>
            </a:r>
          </a:p>
          <a:p>
            <a:pPr marL="514350" indent="-514350" algn="just">
              <a:buAutoNum type="arabicPeriod"/>
            </a:pPr>
            <a:r>
              <a:rPr lang="en-IN" sz="2200" b="1" dirty="0">
                <a:latin typeface="Times New Roman" panose="02020603050405020304" pitchFamily="18" charset="0"/>
                <a:cs typeface="Times New Roman" panose="02020603050405020304" pitchFamily="18" charset="0"/>
              </a:rPr>
              <a:t>Income Elasticity Of Demand</a:t>
            </a:r>
            <a:endParaRPr lang="en-IN" sz="2200" dirty="0">
              <a:latin typeface="Times New Roman" panose="02020603050405020304" pitchFamily="18" charset="0"/>
              <a:cs typeface="Times New Roman" panose="02020603050405020304" pitchFamily="18" charset="0"/>
            </a:endParaRPr>
          </a:p>
          <a:p>
            <a:pPr marL="0" indent="0" algn="just">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89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BF07-B20E-14D0-3091-9296A6459590}"/>
              </a:ext>
            </a:extLst>
          </p:cNvPr>
          <p:cNvSpPr>
            <a:spLocks noGrp="1"/>
          </p:cNvSpPr>
          <p:nvPr>
            <p:ph type="title"/>
          </p:nvPr>
        </p:nvSpPr>
        <p:spPr>
          <a:xfrm>
            <a:off x="76064" y="35073"/>
            <a:ext cx="9603275" cy="524617"/>
          </a:xfrm>
        </p:spPr>
        <p:txBody>
          <a:bodyPr>
            <a:normAutofit fontScale="90000"/>
          </a:bodyPr>
          <a:lstStyle/>
          <a:p>
            <a:r>
              <a:rPr lang="en-IN" dirty="0"/>
              <a:t>Elasticity in Automobile sector</a:t>
            </a:r>
            <a:br>
              <a:rPr lang="en-IN" dirty="0"/>
            </a:br>
            <a:r>
              <a:rPr lang="en-IN" dirty="0"/>
              <a:t>	</a:t>
            </a:r>
          </a:p>
        </p:txBody>
      </p:sp>
      <p:sp>
        <p:nvSpPr>
          <p:cNvPr id="3" name="Content Placeholder 2">
            <a:extLst>
              <a:ext uri="{FF2B5EF4-FFF2-40B4-BE49-F238E27FC236}">
                <a16:creationId xmlns:a16="http://schemas.microsoft.com/office/drawing/2014/main" id="{69A3EBF5-01E4-5D89-6F7A-CD2C9E72CF63}"/>
              </a:ext>
            </a:extLst>
          </p:cNvPr>
          <p:cNvSpPr>
            <a:spLocks noGrp="1"/>
          </p:cNvSpPr>
          <p:nvPr>
            <p:ph idx="1"/>
          </p:nvPr>
        </p:nvSpPr>
        <p:spPr>
          <a:xfrm>
            <a:off x="76064" y="494441"/>
            <a:ext cx="11896437" cy="4775089"/>
          </a:xfrm>
        </p:spPr>
        <p:txBody>
          <a:bodyPr/>
          <a:lstStyle/>
          <a:p>
            <a:pPr marL="0" indent="0" algn="just">
              <a:lnSpc>
                <a:spcPct val="100000"/>
              </a:lnSpc>
              <a:buNone/>
            </a:pP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price elasticity of demand </a:t>
            </a:r>
            <a:r>
              <a:rPr lang="en-IN" dirty="0">
                <a:latin typeface="Times New Roman" panose="02020603050405020304" pitchFamily="18" charset="0"/>
                <a:cs typeface="Times New Roman" panose="02020603050405020304" pitchFamily="18" charset="0"/>
              </a:rPr>
              <a:t>in automobile sector is greater than 1 in India. This means that the proportion in change in demand of an automobile will be greater than the proportion in change in of its price .  </a:t>
            </a:r>
            <a:endParaRPr lang="en-IN" dirty="0"/>
          </a:p>
          <a:p>
            <a:pPr marL="0" indent="0">
              <a:buNone/>
            </a:pPr>
            <a:endParaRPr lang="en-IN" dirty="0"/>
          </a:p>
        </p:txBody>
      </p:sp>
      <p:pic>
        <p:nvPicPr>
          <p:cNvPr id="5" name="Picture 4">
            <a:extLst>
              <a:ext uri="{FF2B5EF4-FFF2-40B4-BE49-F238E27FC236}">
                <a16:creationId xmlns:a16="http://schemas.microsoft.com/office/drawing/2014/main" id="{105BB7C6-0C94-21F3-44E2-E795D2123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83" y="2110575"/>
            <a:ext cx="2847109" cy="20799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2" name="Straight Connector 11">
            <a:extLst>
              <a:ext uri="{FF2B5EF4-FFF2-40B4-BE49-F238E27FC236}">
                <a16:creationId xmlns:a16="http://schemas.microsoft.com/office/drawing/2014/main" id="{1520BB29-F83B-AF7B-3AC9-0D7E145EBCD9}"/>
              </a:ext>
            </a:extLst>
          </p:cNvPr>
          <p:cNvCxnSpPr/>
          <p:nvPr/>
        </p:nvCxnSpPr>
        <p:spPr>
          <a:xfrm>
            <a:off x="5334000" y="5784987"/>
            <a:ext cx="1801906"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1" name="Table 10">
            <a:extLst>
              <a:ext uri="{FF2B5EF4-FFF2-40B4-BE49-F238E27FC236}">
                <a16:creationId xmlns:a16="http://schemas.microsoft.com/office/drawing/2014/main" id="{D74A104D-A417-77DF-7303-A3AE1DEE0B1D}"/>
              </a:ext>
            </a:extLst>
          </p:cNvPr>
          <p:cNvGraphicFramePr>
            <a:graphicFrameLocks noGrp="1"/>
          </p:cNvGraphicFramePr>
          <p:nvPr>
            <p:extLst>
              <p:ext uri="{D42A27DB-BD31-4B8C-83A1-F6EECF244321}">
                <p14:modId xmlns:p14="http://schemas.microsoft.com/office/powerpoint/2010/main" val="3967274068"/>
              </p:ext>
            </p:extLst>
          </p:nvPr>
        </p:nvGraphicFramePr>
        <p:xfrm>
          <a:off x="3554370" y="2110575"/>
          <a:ext cx="8418131" cy="3277212"/>
        </p:xfrm>
        <a:graphic>
          <a:graphicData uri="http://schemas.openxmlformats.org/drawingml/2006/table">
            <a:tbl>
              <a:tblPr>
                <a:tableStyleId>{5C22544A-7EE6-4342-B048-85BDC9FD1C3A}</a:tableStyleId>
              </a:tblPr>
              <a:tblGrid>
                <a:gridCol w="786512">
                  <a:extLst>
                    <a:ext uri="{9D8B030D-6E8A-4147-A177-3AD203B41FA5}">
                      <a16:colId xmlns:a16="http://schemas.microsoft.com/office/drawing/2014/main" val="3215665954"/>
                    </a:ext>
                  </a:extLst>
                </a:gridCol>
                <a:gridCol w="786512">
                  <a:extLst>
                    <a:ext uri="{9D8B030D-6E8A-4147-A177-3AD203B41FA5}">
                      <a16:colId xmlns:a16="http://schemas.microsoft.com/office/drawing/2014/main" val="2651471894"/>
                    </a:ext>
                  </a:extLst>
                </a:gridCol>
                <a:gridCol w="786512">
                  <a:extLst>
                    <a:ext uri="{9D8B030D-6E8A-4147-A177-3AD203B41FA5}">
                      <a16:colId xmlns:a16="http://schemas.microsoft.com/office/drawing/2014/main" val="1346774933"/>
                    </a:ext>
                  </a:extLst>
                </a:gridCol>
                <a:gridCol w="847958">
                  <a:extLst>
                    <a:ext uri="{9D8B030D-6E8A-4147-A177-3AD203B41FA5}">
                      <a16:colId xmlns:a16="http://schemas.microsoft.com/office/drawing/2014/main" val="66083477"/>
                    </a:ext>
                  </a:extLst>
                </a:gridCol>
                <a:gridCol w="798800">
                  <a:extLst>
                    <a:ext uri="{9D8B030D-6E8A-4147-A177-3AD203B41FA5}">
                      <a16:colId xmlns:a16="http://schemas.microsoft.com/office/drawing/2014/main" val="2062835058"/>
                    </a:ext>
                  </a:extLst>
                </a:gridCol>
                <a:gridCol w="1106031">
                  <a:extLst>
                    <a:ext uri="{9D8B030D-6E8A-4147-A177-3AD203B41FA5}">
                      <a16:colId xmlns:a16="http://schemas.microsoft.com/office/drawing/2014/main" val="3328077281"/>
                    </a:ext>
                  </a:extLst>
                </a:gridCol>
                <a:gridCol w="1020007">
                  <a:extLst>
                    <a:ext uri="{9D8B030D-6E8A-4147-A177-3AD203B41FA5}">
                      <a16:colId xmlns:a16="http://schemas.microsoft.com/office/drawing/2014/main" val="3623911210"/>
                    </a:ext>
                  </a:extLst>
                </a:gridCol>
                <a:gridCol w="786512">
                  <a:extLst>
                    <a:ext uri="{9D8B030D-6E8A-4147-A177-3AD203B41FA5}">
                      <a16:colId xmlns:a16="http://schemas.microsoft.com/office/drawing/2014/main" val="1129848433"/>
                    </a:ext>
                  </a:extLst>
                </a:gridCol>
                <a:gridCol w="1499287">
                  <a:extLst>
                    <a:ext uri="{9D8B030D-6E8A-4147-A177-3AD203B41FA5}">
                      <a16:colId xmlns:a16="http://schemas.microsoft.com/office/drawing/2014/main" val="3190650521"/>
                    </a:ext>
                  </a:extLst>
                </a:gridCol>
              </a:tblGrid>
              <a:tr h="271991">
                <a:tc gridSpan="9">
                  <a:txBody>
                    <a:bodyPr/>
                    <a:lstStyle/>
                    <a:p>
                      <a:pPr algn="ctr" fontAlgn="b"/>
                      <a:r>
                        <a:rPr lang="en-US" sz="1100" b="1" i="1" u="none" strike="noStrike" dirty="0">
                          <a:effectLst/>
                        </a:rPr>
                        <a:t>Price Elasticity of Cars in India (2014-15)</a:t>
                      </a:r>
                      <a:endParaRPr lang="en-US" sz="1100" b="1" i="1"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93647192"/>
                  </a:ext>
                </a:extLst>
              </a:tr>
              <a:tr h="509983">
                <a:tc>
                  <a:txBody>
                    <a:bodyPr/>
                    <a:lstStyle/>
                    <a:p>
                      <a:pPr algn="l" fontAlgn="b"/>
                      <a:r>
                        <a:rPr lang="en-IN" sz="1100" b="1" u="none" strike="noStrike" dirty="0">
                          <a:effectLst/>
                        </a:rPr>
                        <a:t>Make</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effectLst/>
                        </a:rPr>
                        <a:t>Model</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effectLst/>
                        </a:rPr>
                        <a:t>Segment</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effectLst/>
                        </a:rPr>
                        <a:t>Qs in 2015</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effectLst/>
                        </a:rPr>
                        <a:t>% Delta Q</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effectLst/>
                        </a:rPr>
                        <a:t>Price in 2014*</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effectLst/>
                        </a:rPr>
                        <a:t>Price in 2015</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effectLst/>
                        </a:rPr>
                        <a:t>% Delta P</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effectLst/>
                        </a:rPr>
                        <a:t>Price Elasticity (Ep)</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114252"/>
                  </a:ext>
                </a:extLst>
              </a:tr>
              <a:tr h="271991">
                <a:tc>
                  <a:txBody>
                    <a:bodyPr/>
                    <a:lstStyle/>
                    <a:p>
                      <a:pPr algn="l" fontAlgn="b"/>
                      <a:r>
                        <a:rPr lang="en-IN" sz="1100" u="none" strike="noStrike" dirty="0">
                          <a:effectLst/>
                        </a:rPr>
                        <a:t>Maruti</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Alto</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A</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21462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2.68</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3.01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12.31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0.5</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4705598"/>
                  </a:ext>
                </a:extLst>
              </a:tr>
              <a:tr h="319310">
                <a:tc>
                  <a:txBody>
                    <a:bodyPr/>
                    <a:lstStyle/>
                    <a:p>
                      <a:pPr algn="l" fontAlgn="b"/>
                      <a:r>
                        <a:rPr lang="en-IN" sz="1100" u="none" strike="noStrike" dirty="0">
                          <a:effectLst/>
                        </a:rPr>
                        <a:t>Maruti</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err="1">
                          <a:effectLst/>
                        </a:rPr>
                        <a:t>Dzire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17587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12.75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02651203"/>
                  </a:ext>
                </a:extLst>
              </a:tr>
              <a:tr h="271991">
                <a:tc>
                  <a:txBody>
                    <a:bodyPr/>
                    <a:lstStyle/>
                    <a:p>
                      <a:pPr algn="l" fontAlgn="b"/>
                      <a:r>
                        <a:rPr lang="en-IN" sz="1100" u="none" strike="noStrike">
                          <a:effectLst/>
                        </a:rPr>
                        <a:t>Maruti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Swift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14057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4.5</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8.88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0100907"/>
                  </a:ext>
                </a:extLst>
              </a:tr>
              <a:tr h="271991">
                <a:tc>
                  <a:txBody>
                    <a:bodyPr/>
                    <a:lstStyle/>
                    <a:p>
                      <a:pPr algn="l" fontAlgn="b"/>
                      <a:r>
                        <a:rPr lang="en-IN" sz="1100" u="none" strike="noStrike">
                          <a:effectLst/>
                        </a:rPr>
                        <a:t>Maruti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WagonR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12744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Nil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4.69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14.39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5331870"/>
                  </a:ext>
                </a:extLst>
              </a:tr>
              <a:tr h="271991">
                <a:tc>
                  <a:txBody>
                    <a:bodyPr/>
                    <a:lstStyle/>
                    <a:p>
                      <a:pPr algn="l" fontAlgn="b"/>
                      <a:r>
                        <a:rPr lang="en-IN" sz="1100" u="none" strike="noStrike">
                          <a:effectLst/>
                        </a:rPr>
                        <a:t>Maruti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Baleno</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7698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4.28</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Nil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Nil</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1879044"/>
                  </a:ext>
                </a:extLst>
              </a:tr>
              <a:tr h="271991">
                <a:tc>
                  <a:txBody>
                    <a:bodyPr/>
                    <a:lstStyle/>
                    <a:p>
                      <a:pPr algn="l" fontAlgn="b"/>
                      <a:r>
                        <a:rPr lang="en-IN" sz="1100" u="none" strike="noStrike">
                          <a:effectLst/>
                        </a:rPr>
                        <a:t>Maruti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Celerio</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7141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9.33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99331983"/>
                  </a:ext>
                </a:extLst>
              </a:tr>
              <a:tr h="271991">
                <a:tc>
                  <a:txBody>
                    <a:bodyPr/>
                    <a:lstStyle/>
                    <a:p>
                      <a:pPr algn="l" fontAlgn="b"/>
                      <a:r>
                        <a:rPr lang="en-IN" sz="1100" u="none" strike="noStrike">
                          <a:effectLst/>
                        </a:rPr>
                        <a:t>Maruti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Omni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Utility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5901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0.13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5992999"/>
                  </a:ext>
                </a:extLst>
              </a:tr>
              <a:tr h="271991">
                <a:tc>
                  <a:txBody>
                    <a:bodyPr/>
                    <a:lstStyle/>
                    <a:p>
                      <a:pPr algn="l" fontAlgn="b"/>
                      <a:r>
                        <a:rPr lang="en-IN" sz="1100" u="none" strike="noStrike">
                          <a:effectLst/>
                        </a:rPr>
                        <a:t>Maruti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Ertiga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Utility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5799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53247539"/>
                  </a:ext>
                </a:extLst>
              </a:tr>
              <a:tr h="271991">
                <a:tc>
                  <a:txBody>
                    <a:bodyPr/>
                    <a:lstStyle/>
                    <a:p>
                      <a:pPr algn="l" fontAlgn="b"/>
                      <a:r>
                        <a:rPr lang="en-IN" sz="1100" u="none" strike="noStrike">
                          <a:effectLst/>
                        </a:rPr>
                        <a:t>Maruti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Ciaz</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5431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19.88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0.48</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3411135"/>
                  </a:ext>
                </a:extLst>
              </a:tr>
            </a:tbl>
          </a:graphicData>
        </a:graphic>
      </p:graphicFrame>
      <p:sp>
        <p:nvSpPr>
          <p:cNvPr id="13" name="TextBox 12">
            <a:extLst>
              <a:ext uri="{FF2B5EF4-FFF2-40B4-BE49-F238E27FC236}">
                <a16:creationId xmlns:a16="http://schemas.microsoft.com/office/drawing/2014/main" id="{498D0C47-E259-478C-58B5-1778205DF940}"/>
              </a:ext>
            </a:extLst>
          </p:cNvPr>
          <p:cNvSpPr txBox="1"/>
          <p:nvPr/>
        </p:nvSpPr>
        <p:spPr>
          <a:xfrm>
            <a:off x="2823883" y="5615710"/>
            <a:ext cx="2761129" cy="338554"/>
          </a:xfrm>
          <a:prstGeom prst="rect">
            <a:avLst/>
          </a:prstGeom>
          <a:noFill/>
        </p:spPr>
        <p:txBody>
          <a:bodyPr wrap="square" rtlCol="0">
            <a:spAutoFit/>
          </a:bodyPr>
          <a:lstStyle/>
          <a:p>
            <a:r>
              <a:rPr lang="en-IN" sz="1600" dirty="0"/>
              <a:t>Price elasticity of demand = </a:t>
            </a:r>
          </a:p>
        </p:txBody>
      </p:sp>
      <p:sp>
        <p:nvSpPr>
          <p:cNvPr id="14" name="TextBox 13">
            <a:extLst>
              <a:ext uri="{FF2B5EF4-FFF2-40B4-BE49-F238E27FC236}">
                <a16:creationId xmlns:a16="http://schemas.microsoft.com/office/drawing/2014/main" id="{6599C8A7-EB82-DDBA-A487-0F837741FF13}"/>
              </a:ext>
            </a:extLst>
          </p:cNvPr>
          <p:cNvSpPr txBox="1"/>
          <p:nvPr/>
        </p:nvSpPr>
        <p:spPr>
          <a:xfrm>
            <a:off x="4988994" y="5461822"/>
            <a:ext cx="2411506" cy="584775"/>
          </a:xfrm>
          <a:prstGeom prst="rect">
            <a:avLst/>
          </a:prstGeom>
          <a:noFill/>
        </p:spPr>
        <p:txBody>
          <a:bodyPr wrap="square" rtlCol="0">
            <a:spAutoFit/>
          </a:bodyPr>
          <a:lstStyle/>
          <a:p>
            <a:pPr algn="ctr"/>
            <a:r>
              <a:rPr lang="en-IN" sz="1600" dirty="0"/>
              <a:t>% change in demand</a:t>
            </a:r>
          </a:p>
          <a:p>
            <a:pPr algn="ctr"/>
            <a:r>
              <a:rPr lang="en-IN" sz="1600" dirty="0"/>
              <a:t>% change in quantity</a:t>
            </a:r>
          </a:p>
        </p:txBody>
      </p:sp>
    </p:spTree>
    <p:extLst>
      <p:ext uri="{BB962C8B-B14F-4D97-AF65-F5344CB8AC3E}">
        <p14:creationId xmlns:p14="http://schemas.microsoft.com/office/powerpoint/2010/main" val="30082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2340AC-5D76-E018-D8DB-A98271E96BBB}"/>
              </a:ext>
            </a:extLst>
          </p:cNvPr>
          <p:cNvSpPr txBox="1"/>
          <p:nvPr/>
        </p:nvSpPr>
        <p:spPr>
          <a:xfrm>
            <a:off x="959224" y="2200926"/>
            <a:ext cx="10416988" cy="1200329"/>
          </a:xfrm>
          <a:prstGeom prst="rect">
            <a:avLst/>
          </a:prstGeom>
          <a:noFill/>
        </p:spPr>
        <p:txBody>
          <a:bodyPr wrap="square" rtlCol="0">
            <a:spAutoFit/>
          </a:bodyPr>
          <a:lstStyle/>
          <a:p>
            <a:pPr algn="just"/>
            <a:r>
              <a:rPr lang="en-IN" b="1" dirty="0"/>
              <a:t>Cross Price elasticity </a:t>
            </a:r>
            <a:r>
              <a:rPr lang="en-IN" dirty="0"/>
              <a:t>in the automobile industry is high. When the price of petrol and diesel increases in the market it leads to decrease in the quantity demanded of the automobile. Hence, the cross-price elasticity shall be less than 0 (negative), as the two goods are complementary goods. </a:t>
            </a:r>
          </a:p>
          <a:p>
            <a:pPr algn="just"/>
            <a:endParaRPr lang="en-IN" dirty="0"/>
          </a:p>
        </p:txBody>
      </p:sp>
      <p:sp>
        <p:nvSpPr>
          <p:cNvPr id="14" name="TextBox 13">
            <a:extLst>
              <a:ext uri="{FF2B5EF4-FFF2-40B4-BE49-F238E27FC236}">
                <a16:creationId xmlns:a16="http://schemas.microsoft.com/office/drawing/2014/main" id="{BD166877-637C-0040-D3DA-BA835F578862}"/>
              </a:ext>
            </a:extLst>
          </p:cNvPr>
          <p:cNvSpPr txBox="1"/>
          <p:nvPr/>
        </p:nvSpPr>
        <p:spPr>
          <a:xfrm>
            <a:off x="1192307" y="4068564"/>
            <a:ext cx="3532094" cy="369332"/>
          </a:xfrm>
          <a:prstGeom prst="rect">
            <a:avLst/>
          </a:prstGeom>
          <a:noFill/>
        </p:spPr>
        <p:txBody>
          <a:bodyPr wrap="square" rtlCol="0">
            <a:spAutoFit/>
          </a:bodyPr>
          <a:lstStyle/>
          <a:p>
            <a:r>
              <a:rPr lang="en-IN" dirty="0"/>
              <a:t>Cross price elasticity of demand = </a:t>
            </a:r>
          </a:p>
        </p:txBody>
      </p:sp>
      <p:sp>
        <p:nvSpPr>
          <p:cNvPr id="15" name="TextBox 14">
            <a:extLst>
              <a:ext uri="{FF2B5EF4-FFF2-40B4-BE49-F238E27FC236}">
                <a16:creationId xmlns:a16="http://schemas.microsoft.com/office/drawing/2014/main" id="{42110E8D-CB6C-D422-F568-7ED9D13977AE}"/>
              </a:ext>
            </a:extLst>
          </p:cNvPr>
          <p:cNvSpPr txBox="1"/>
          <p:nvPr/>
        </p:nvSpPr>
        <p:spPr>
          <a:xfrm>
            <a:off x="4056529" y="3899286"/>
            <a:ext cx="3989294" cy="646331"/>
          </a:xfrm>
          <a:prstGeom prst="rect">
            <a:avLst/>
          </a:prstGeom>
          <a:noFill/>
        </p:spPr>
        <p:txBody>
          <a:bodyPr wrap="square" rtlCol="0">
            <a:spAutoFit/>
          </a:bodyPr>
          <a:lstStyle/>
          <a:p>
            <a:pPr algn="ctr"/>
            <a:r>
              <a:rPr lang="en-IN" dirty="0"/>
              <a:t>Change in quantity demand of X</a:t>
            </a:r>
          </a:p>
          <a:p>
            <a:pPr algn="ctr"/>
            <a:r>
              <a:rPr lang="en-IN" dirty="0"/>
              <a:t>Change in Price of  Y</a:t>
            </a:r>
          </a:p>
        </p:txBody>
      </p:sp>
      <p:cxnSp>
        <p:nvCxnSpPr>
          <p:cNvPr id="17" name="Straight Connector 16">
            <a:extLst>
              <a:ext uri="{FF2B5EF4-FFF2-40B4-BE49-F238E27FC236}">
                <a16:creationId xmlns:a16="http://schemas.microsoft.com/office/drawing/2014/main" id="{1ADBDD00-222C-9C1D-1BAF-EB83BA109A65}"/>
              </a:ext>
            </a:extLst>
          </p:cNvPr>
          <p:cNvCxnSpPr/>
          <p:nvPr/>
        </p:nvCxnSpPr>
        <p:spPr>
          <a:xfrm>
            <a:off x="4724401" y="4244266"/>
            <a:ext cx="2644588"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19FF9EE7-648D-3285-E89B-53FA48DC40D0}"/>
              </a:ext>
            </a:extLst>
          </p:cNvPr>
          <p:cNvSpPr txBox="1"/>
          <p:nvPr/>
        </p:nvSpPr>
        <p:spPr>
          <a:xfrm>
            <a:off x="7633446" y="4068564"/>
            <a:ext cx="4701988" cy="307777"/>
          </a:xfrm>
          <a:prstGeom prst="rect">
            <a:avLst/>
          </a:prstGeom>
          <a:noFill/>
        </p:spPr>
        <p:txBody>
          <a:bodyPr wrap="square" rtlCol="0">
            <a:spAutoFit/>
          </a:bodyPr>
          <a:lstStyle/>
          <a:p>
            <a:r>
              <a:rPr lang="en-IN" sz="1400" dirty="0"/>
              <a:t>(X &amp; Y can be complimentary or substitute goods)</a:t>
            </a:r>
          </a:p>
        </p:txBody>
      </p:sp>
    </p:spTree>
    <p:extLst>
      <p:ext uri="{BB962C8B-B14F-4D97-AF65-F5344CB8AC3E}">
        <p14:creationId xmlns:p14="http://schemas.microsoft.com/office/powerpoint/2010/main" val="280923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1EC3E-B50D-AA9E-2E01-F0DA0AD69529}"/>
              </a:ext>
            </a:extLst>
          </p:cNvPr>
          <p:cNvSpPr>
            <a:spLocks noGrp="1"/>
          </p:cNvSpPr>
          <p:nvPr>
            <p:ph idx="1"/>
          </p:nvPr>
        </p:nvSpPr>
        <p:spPr/>
        <p:txBody>
          <a:bodyPr/>
          <a:lstStyle/>
          <a:p>
            <a:pPr marL="0" indent="0">
              <a:buNone/>
            </a:pPr>
            <a:r>
              <a:rPr lang="en-IN" b="1" dirty="0"/>
              <a:t>Income elasticity of demand </a:t>
            </a:r>
            <a:r>
              <a:rPr lang="en-IN" dirty="0"/>
              <a:t>for automobile industry is greater than </a:t>
            </a:r>
            <a:r>
              <a:rPr lang="en-IN" dirty="0">
                <a:latin typeface="Times New Roman" panose="02020603050405020304" pitchFamily="18" charset="0"/>
                <a:cs typeface="Times New Roman" panose="02020603050405020304" pitchFamily="18" charset="0"/>
              </a:rPr>
              <a:t>1</a:t>
            </a:r>
            <a:r>
              <a:rPr lang="en-IN" dirty="0"/>
              <a:t>. When the income for a segment or any particular individual goes up they tend to buy the luxury items (EMI). </a:t>
            </a:r>
          </a:p>
          <a:p>
            <a:pPr marL="0" indent="0">
              <a:buNone/>
            </a:pPr>
            <a:endParaRPr lang="en-IN" dirty="0"/>
          </a:p>
        </p:txBody>
      </p:sp>
      <p:sp>
        <p:nvSpPr>
          <p:cNvPr id="4" name="TextBox 3">
            <a:extLst>
              <a:ext uri="{FF2B5EF4-FFF2-40B4-BE49-F238E27FC236}">
                <a16:creationId xmlns:a16="http://schemas.microsoft.com/office/drawing/2014/main" id="{1ADE041A-2A33-1EB6-DDAC-750F65EBADD8}"/>
              </a:ext>
            </a:extLst>
          </p:cNvPr>
          <p:cNvSpPr txBox="1"/>
          <p:nvPr/>
        </p:nvSpPr>
        <p:spPr>
          <a:xfrm>
            <a:off x="2779060" y="3567500"/>
            <a:ext cx="3065930" cy="369332"/>
          </a:xfrm>
          <a:prstGeom prst="rect">
            <a:avLst/>
          </a:prstGeom>
          <a:noFill/>
        </p:spPr>
        <p:txBody>
          <a:bodyPr wrap="square" rtlCol="0">
            <a:spAutoFit/>
          </a:bodyPr>
          <a:lstStyle/>
          <a:p>
            <a:r>
              <a:rPr lang="en-IN" dirty="0"/>
              <a:t>Income elasticity of demand = </a:t>
            </a:r>
          </a:p>
        </p:txBody>
      </p:sp>
      <p:sp>
        <p:nvSpPr>
          <p:cNvPr id="5" name="TextBox 4">
            <a:extLst>
              <a:ext uri="{FF2B5EF4-FFF2-40B4-BE49-F238E27FC236}">
                <a16:creationId xmlns:a16="http://schemas.microsoft.com/office/drawing/2014/main" id="{15EF6F02-BBE1-663E-2A09-F2596D6D44B2}"/>
              </a:ext>
            </a:extLst>
          </p:cNvPr>
          <p:cNvSpPr txBox="1"/>
          <p:nvPr/>
        </p:nvSpPr>
        <p:spPr>
          <a:xfrm>
            <a:off x="5020235" y="3429000"/>
            <a:ext cx="4159623" cy="646331"/>
          </a:xfrm>
          <a:prstGeom prst="rect">
            <a:avLst/>
          </a:prstGeom>
          <a:noFill/>
        </p:spPr>
        <p:txBody>
          <a:bodyPr wrap="square" rtlCol="0">
            <a:spAutoFit/>
          </a:bodyPr>
          <a:lstStyle/>
          <a:p>
            <a:pPr algn="ctr"/>
            <a:r>
              <a:rPr lang="en-IN" dirty="0"/>
              <a:t>% change in quantity demand</a:t>
            </a:r>
          </a:p>
          <a:p>
            <a:pPr algn="ctr"/>
            <a:r>
              <a:rPr lang="en-IN" dirty="0"/>
              <a:t>% change in Income</a:t>
            </a:r>
          </a:p>
        </p:txBody>
      </p:sp>
      <p:cxnSp>
        <p:nvCxnSpPr>
          <p:cNvPr id="7" name="Straight Connector 6">
            <a:extLst>
              <a:ext uri="{FF2B5EF4-FFF2-40B4-BE49-F238E27FC236}">
                <a16:creationId xmlns:a16="http://schemas.microsoft.com/office/drawing/2014/main" id="{330B9BAE-9FC3-0D24-717D-B3BC77ED8423}"/>
              </a:ext>
            </a:extLst>
          </p:cNvPr>
          <p:cNvCxnSpPr/>
          <p:nvPr/>
        </p:nvCxnSpPr>
        <p:spPr>
          <a:xfrm>
            <a:off x="5844990" y="3774141"/>
            <a:ext cx="264458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5978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49DF-133C-E9D9-FA65-55A4FABC6A64}"/>
              </a:ext>
            </a:extLst>
          </p:cNvPr>
          <p:cNvSpPr>
            <a:spLocks noGrp="1"/>
          </p:cNvSpPr>
          <p:nvPr>
            <p:ph type="title"/>
          </p:nvPr>
        </p:nvSpPr>
        <p:spPr>
          <a:xfrm>
            <a:off x="1371600" y="1306543"/>
            <a:ext cx="9603275" cy="1049235"/>
          </a:xfrm>
        </p:spPr>
        <p:txBody>
          <a:bodyPr/>
          <a:lstStyle/>
          <a:p>
            <a:r>
              <a:rPr lang="en-IN" dirty="0"/>
              <a:t>Elasticity of Luxury Cars </a:t>
            </a:r>
            <a:br>
              <a:rPr lang="en-IN" dirty="0"/>
            </a:br>
            <a:endParaRPr lang="en-IN" dirty="0"/>
          </a:p>
        </p:txBody>
      </p:sp>
      <p:sp>
        <p:nvSpPr>
          <p:cNvPr id="3" name="Content Placeholder 2">
            <a:extLst>
              <a:ext uri="{FF2B5EF4-FFF2-40B4-BE49-F238E27FC236}">
                <a16:creationId xmlns:a16="http://schemas.microsoft.com/office/drawing/2014/main" id="{F39B10FD-E1CE-1F27-63BD-891C17ED65DB}"/>
              </a:ext>
            </a:extLst>
          </p:cNvPr>
          <p:cNvSpPr>
            <a:spLocks noGrp="1"/>
          </p:cNvSpPr>
          <p:nvPr>
            <p:ph idx="1"/>
          </p:nvPr>
        </p:nvSpPr>
        <p:spPr>
          <a:xfrm>
            <a:off x="394095" y="2195027"/>
            <a:ext cx="10821772" cy="1139844"/>
          </a:xfrm>
        </p:spPr>
        <p:txBody>
          <a:bodyPr/>
          <a:lstStyle/>
          <a:p>
            <a:pPr marL="0" indent="0">
              <a:buNone/>
            </a:pPr>
            <a:r>
              <a:rPr lang="en-IN" dirty="0"/>
              <a:t>The elasticity of luxury cars will be inelastic, because the ones who want to buy the cars of those segments will buy them eventually, without getting affected by the price range. </a:t>
            </a:r>
          </a:p>
          <a:p>
            <a:pPr marL="0" indent="0">
              <a:buNone/>
            </a:pPr>
            <a:endParaRPr lang="en-IN" dirty="0"/>
          </a:p>
        </p:txBody>
      </p:sp>
    </p:spTree>
    <p:extLst>
      <p:ext uri="{BB962C8B-B14F-4D97-AF65-F5344CB8AC3E}">
        <p14:creationId xmlns:p14="http://schemas.microsoft.com/office/powerpoint/2010/main" val="692504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6CA9-F2F8-ED21-D97C-2BEBBE6CD7A9}"/>
              </a:ext>
            </a:extLst>
          </p:cNvPr>
          <p:cNvSpPr>
            <a:spLocks noGrp="1"/>
          </p:cNvSpPr>
          <p:nvPr>
            <p:ph type="title"/>
          </p:nvPr>
        </p:nvSpPr>
        <p:spPr>
          <a:xfrm>
            <a:off x="555109" y="2113979"/>
            <a:ext cx="9603275" cy="1049235"/>
          </a:xfrm>
        </p:spPr>
        <p:txBody>
          <a:bodyPr/>
          <a:lstStyle/>
          <a:p>
            <a:r>
              <a:rPr lang="en-IN" dirty="0"/>
              <a:t>Why is the Indian Automobile Sector Oligopolistic in Nature</a:t>
            </a:r>
          </a:p>
        </p:txBody>
      </p:sp>
      <p:sp>
        <p:nvSpPr>
          <p:cNvPr id="3" name="Content Placeholder 2">
            <a:extLst>
              <a:ext uri="{FF2B5EF4-FFF2-40B4-BE49-F238E27FC236}">
                <a16:creationId xmlns:a16="http://schemas.microsoft.com/office/drawing/2014/main" id="{1C1DB7AB-567D-2B0F-4197-228297B553E0}"/>
              </a:ext>
            </a:extLst>
          </p:cNvPr>
          <p:cNvSpPr>
            <a:spLocks noGrp="1"/>
          </p:cNvSpPr>
          <p:nvPr>
            <p:ph idx="1"/>
          </p:nvPr>
        </p:nvSpPr>
        <p:spPr>
          <a:xfrm>
            <a:off x="456497" y="3163214"/>
            <a:ext cx="9603275" cy="3450613"/>
          </a:xfrm>
        </p:spPr>
        <p:txBody>
          <a:bodyPr/>
          <a:lstStyle/>
          <a:p>
            <a:r>
              <a:rPr lang="en-IN" dirty="0"/>
              <a:t>Few Dominant Players</a:t>
            </a:r>
          </a:p>
          <a:p>
            <a:r>
              <a:rPr lang="en-IN" dirty="0"/>
              <a:t>Interdependence </a:t>
            </a:r>
          </a:p>
          <a:p>
            <a:r>
              <a:rPr lang="en-IN" dirty="0"/>
              <a:t>Barriers to entry</a:t>
            </a:r>
          </a:p>
          <a:p>
            <a:r>
              <a:rPr lang="en-IN" dirty="0"/>
              <a:t>Product Differentiation</a:t>
            </a:r>
          </a:p>
          <a:p>
            <a:r>
              <a:rPr lang="en-IN" dirty="0"/>
              <a:t>Price Makers </a:t>
            </a:r>
          </a:p>
        </p:txBody>
      </p:sp>
      <p:sp>
        <p:nvSpPr>
          <p:cNvPr id="4" name="TextBox 3">
            <a:extLst>
              <a:ext uri="{FF2B5EF4-FFF2-40B4-BE49-F238E27FC236}">
                <a16:creationId xmlns:a16="http://schemas.microsoft.com/office/drawing/2014/main" id="{97F6A45D-1288-7E1D-5208-CC23FBB6F603}"/>
              </a:ext>
            </a:extLst>
          </p:cNvPr>
          <p:cNvSpPr txBox="1"/>
          <p:nvPr/>
        </p:nvSpPr>
        <p:spPr>
          <a:xfrm>
            <a:off x="2563905" y="950259"/>
            <a:ext cx="6831106" cy="707886"/>
          </a:xfrm>
          <a:prstGeom prst="rect">
            <a:avLst/>
          </a:prstGeom>
          <a:noFill/>
        </p:spPr>
        <p:txBody>
          <a:bodyPr wrap="square" rtlCol="0">
            <a:spAutoFit/>
          </a:bodyPr>
          <a:lstStyle/>
          <a:p>
            <a:r>
              <a:rPr lang="en-IN" sz="4000" b="1" dirty="0"/>
              <a:t>MARKET STRUCTURE </a:t>
            </a:r>
          </a:p>
        </p:txBody>
      </p:sp>
    </p:spTree>
    <p:extLst>
      <p:ext uri="{BB962C8B-B14F-4D97-AF65-F5344CB8AC3E}">
        <p14:creationId xmlns:p14="http://schemas.microsoft.com/office/powerpoint/2010/main" val="1697633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CEB20-4049-9903-A05B-730FF56FF1DB}"/>
              </a:ext>
            </a:extLst>
          </p:cNvPr>
          <p:cNvSpPr>
            <a:spLocks noGrp="1"/>
          </p:cNvSpPr>
          <p:nvPr>
            <p:ph type="title"/>
          </p:nvPr>
        </p:nvSpPr>
        <p:spPr>
          <a:xfrm>
            <a:off x="282388" y="2519915"/>
            <a:ext cx="3402105" cy="2439958"/>
          </a:xfrm>
        </p:spPr>
        <p:txBody>
          <a:bodyPr vert="horz" lIns="91440" tIns="45720" rIns="91440" bIns="45720" rtlCol="0" anchor="ctr">
            <a:noAutofit/>
          </a:bodyPr>
          <a:lstStyle/>
          <a:p>
            <a:r>
              <a:rPr lang="en-US" sz="3600" b="1" u="sng" kern="1200" dirty="0">
                <a:solidFill>
                  <a:srgbClr val="FFFFFF"/>
                </a:solidFill>
                <a:latin typeface="Times New Roman" panose="02020603050405020304" pitchFamily="18" charset="0"/>
                <a:cs typeface="Times New Roman" panose="02020603050405020304" pitchFamily="18" charset="0"/>
              </a:rPr>
              <a:t>Economic Profit or Loss in the Automobile Industry</a:t>
            </a:r>
          </a:p>
        </p:txBody>
      </p:sp>
      <p:pic>
        <p:nvPicPr>
          <p:cNvPr id="7" name="Picture 6" descr="A green sign with white text&#10;&#10;Description automatically generated">
            <a:extLst>
              <a:ext uri="{FF2B5EF4-FFF2-40B4-BE49-F238E27FC236}">
                <a16:creationId xmlns:a16="http://schemas.microsoft.com/office/drawing/2014/main" id="{C79857E6-0099-4B77-182D-B894DE38D129}"/>
              </a:ext>
            </a:extLst>
          </p:cNvPr>
          <p:cNvPicPr>
            <a:picLocks noChangeAspect="1"/>
          </p:cNvPicPr>
          <p:nvPr/>
        </p:nvPicPr>
        <p:blipFill rotWithShape="1">
          <a:blip r:embed="rId2">
            <a:extLst>
              <a:ext uri="{28A0092B-C50C-407E-A947-70E740481C1C}">
                <a14:useLocalDpi xmlns:a14="http://schemas.microsoft.com/office/drawing/2010/main" val="0"/>
              </a:ext>
            </a:extLst>
          </a:blip>
          <a:srcRect l="559" r="2" b="1"/>
          <a:stretch/>
        </p:blipFill>
        <p:spPr>
          <a:xfrm>
            <a:off x="4207933" y="963438"/>
            <a:ext cx="7347537" cy="4932099"/>
          </a:xfrm>
          <a:prstGeom prst="rect">
            <a:avLst/>
          </a:prstGeom>
        </p:spPr>
      </p:pic>
    </p:spTree>
    <p:extLst>
      <p:ext uri="{BB962C8B-B14F-4D97-AF65-F5344CB8AC3E}">
        <p14:creationId xmlns:p14="http://schemas.microsoft.com/office/powerpoint/2010/main" val="288449496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BB3C-EE17-390C-1B11-F1D403109F8F}"/>
              </a:ext>
            </a:extLst>
          </p:cNvPr>
          <p:cNvSpPr>
            <a:spLocks noGrp="1"/>
          </p:cNvSpPr>
          <p:nvPr>
            <p:ph type="title"/>
          </p:nvPr>
        </p:nvSpPr>
        <p:spPr>
          <a:xfrm>
            <a:off x="596805" y="879140"/>
            <a:ext cx="10018713" cy="1381760"/>
          </a:xfrm>
        </p:spPr>
        <p:txBody>
          <a:bodyPr/>
          <a:lstStyle/>
          <a:p>
            <a:r>
              <a:rPr lang="en-IN" b="1" dirty="0"/>
              <a:t>Nature of Products</a:t>
            </a:r>
          </a:p>
        </p:txBody>
      </p:sp>
      <p:sp>
        <p:nvSpPr>
          <p:cNvPr id="3" name="Content Placeholder 2">
            <a:extLst>
              <a:ext uri="{FF2B5EF4-FFF2-40B4-BE49-F238E27FC236}">
                <a16:creationId xmlns:a16="http://schemas.microsoft.com/office/drawing/2014/main" id="{42A9815B-5915-B6BD-2003-E8025E006DA2}"/>
              </a:ext>
            </a:extLst>
          </p:cNvPr>
          <p:cNvSpPr>
            <a:spLocks noGrp="1"/>
          </p:cNvSpPr>
          <p:nvPr>
            <p:ph idx="1"/>
          </p:nvPr>
        </p:nvSpPr>
        <p:spPr>
          <a:xfrm>
            <a:off x="358588" y="2088776"/>
            <a:ext cx="10995212" cy="4342504"/>
          </a:xfrm>
        </p:spPr>
        <p:txBody>
          <a:bodyPr/>
          <a:lstStyle/>
          <a:p>
            <a:pPr>
              <a:lnSpc>
                <a:spcPct val="107000"/>
              </a:lnSpc>
              <a:spcAft>
                <a:spcPts val="800"/>
              </a:spcAft>
            </a:pPr>
            <a:r>
              <a:rPr lang="en-IN" sz="24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In economics, goods are classified into several categories based on different criteria such as Substitute Goods; Inferior Goods</a:t>
            </a:r>
            <a:r>
              <a:rPr lang="en-IN" sz="2400" kern="100" dirty="0">
                <a:latin typeface="Arial" panose="020B0604020202020204" pitchFamily="34" charset="0"/>
                <a:ea typeface="Calibri" panose="020F0502020204030204" pitchFamily="34" charset="0"/>
                <a:cs typeface="Arial" panose="020B0604020202020204" pitchFamily="34" charset="0"/>
              </a:rPr>
              <a:t>, </a:t>
            </a:r>
            <a:r>
              <a:rPr lang="en-IN" sz="24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Normal goods, Luxury goods, Veblen goods, </a:t>
            </a:r>
            <a:r>
              <a:rPr lang="en-IN" sz="2400" kern="1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Giffen</a:t>
            </a:r>
            <a:r>
              <a:rPr lang="en-IN" sz="24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goods etc.</a:t>
            </a:r>
          </a:p>
          <a:p>
            <a:pPr>
              <a:lnSpc>
                <a:spcPct val="107000"/>
              </a:lnSpc>
              <a:spcAft>
                <a:spcPts val="800"/>
              </a:spcAft>
            </a:pPr>
            <a:r>
              <a:rPr lang="en-IN" sz="2400" kern="100" dirty="0">
                <a:solidFill>
                  <a:srgbClr val="000000"/>
                </a:solidFill>
                <a:latin typeface="Arial" panose="020B0604020202020204" pitchFamily="34" charset="0"/>
                <a:ea typeface="Calibri" panose="020F0502020204030204" pitchFamily="34" charset="0"/>
                <a:cs typeface="Arial" panose="020B0604020202020204" pitchFamily="34" charset="0"/>
              </a:rPr>
              <a:t>4 Wheelers mainly come under normal and luxurious products.</a:t>
            </a:r>
          </a:p>
          <a:p>
            <a:pPr>
              <a:lnSpc>
                <a:spcPct val="107000"/>
              </a:lnSpc>
              <a:spcAft>
                <a:spcPts val="800"/>
              </a:spcAft>
            </a:pPr>
            <a:r>
              <a:rPr lang="en-IN" sz="2400" kern="100" dirty="0">
                <a:effectLst/>
                <a:latin typeface="Arial" panose="020B0604020202020204" pitchFamily="34" charset="0"/>
                <a:ea typeface="Calibri" panose="020F0502020204030204" pitchFamily="34" charset="0"/>
                <a:cs typeface="Arial" panose="020B0604020202020204" pitchFamily="34" charset="0"/>
              </a:rPr>
              <a:t>One of the main key factor, where nature of product is decided is price range.</a:t>
            </a:r>
            <a:r>
              <a:rPr lang="en-US" sz="2400" b="0" i="0" dirty="0">
                <a:effectLst/>
                <a:latin typeface="Arial" panose="020B0604020202020204" pitchFamily="34" charset="0"/>
                <a:cs typeface="Arial" panose="020B0604020202020204" pitchFamily="34" charset="0"/>
              </a:rPr>
              <a:t> The automotive market offers a wide range of price points, from affordable economy cars to luxury and high-performance vehicles.</a:t>
            </a:r>
          </a:p>
          <a:p>
            <a:pPr>
              <a:lnSpc>
                <a:spcPct val="107000"/>
              </a:lnSpc>
              <a:spcAft>
                <a:spcPts val="800"/>
              </a:spcAft>
            </a:pP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60908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DD7E06-8A9A-4D4A-872E-4207994BC9C8}"/>
              </a:ext>
            </a:extLst>
          </p:cNvPr>
          <p:cNvSpPr txBox="1"/>
          <p:nvPr/>
        </p:nvSpPr>
        <p:spPr>
          <a:xfrm>
            <a:off x="358588" y="1524000"/>
            <a:ext cx="10668000" cy="6940361"/>
          </a:xfrm>
          <a:prstGeom prst="rect">
            <a:avLst/>
          </a:prstGeom>
          <a:noFill/>
        </p:spPr>
        <p:txBody>
          <a:bodyPr wrap="square" rtlCol="0">
            <a:spAutoFit/>
          </a:bodyPr>
          <a:lstStyle/>
          <a:p>
            <a:pPr marL="285750" indent="-285750">
              <a:buFont typeface="Arial" panose="020B0604020202020204" pitchFamily="34" charset="0"/>
              <a:buChar char="•"/>
            </a:pPr>
            <a:endParaRPr lang="en-US" sz="2800" b="0" i="0" dirty="0">
              <a:effectLst/>
              <a:latin typeface="Gill Sans MT (Body)"/>
              <a:cs typeface="Times New Roman" panose="02020603050405020304" pitchFamily="18" charset="0"/>
            </a:endParaRPr>
          </a:p>
          <a:p>
            <a:pPr marL="285750" indent="-285750">
              <a:buFont typeface="Arial" panose="020B0604020202020204" pitchFamily="34" charset="0"/>
              <a:buChar char="•"/>
            </a:pPr>
            <a:r>
              <a:rPr lang="en-US" sz="2800" dirty="0">
                <a:latin typeface="Gill Sans MT (Body)"/>
                <a:cs typeface="Times New Roman" panose="02020603050405020304" pitchFamily="18" charset="0"/>
              </a:rPr>
              <a:t>Adds</a:t>
            </a:r>
            <a:r>
              <a:rPr lang="en-US" sz="2800" b="0" i="0" dirty="0">
                <a:effectLst/>
                <a:latin typeface="Gill Sans MT (Body)"/>
                <a:cs typeface="Times New Roman" panose="02020603050405020304" pitchFamily="18" charset="0"/>
              </a:rPr>
              <a:t> 7.5% to the GDP </a:t>
            </a:r>
            <a:r>
              <a:rPr lang="en-US" sz="2800" dirty="0">
                <a:latin typeface="Gill Sans MT (Body)"/>
                <a:cs typeface="Times New Roman" panose="02020603050405020304" pitchFamily="18" charset="0"/>
              </a:rPr>
              <a:t>&amp; </a:t>
            </a:r>
            <a:r>
              <a:rPr lang="en-US" sz="2800" b="0" i="0" dirty="0">
                <a:effectLst/>
                <a:latin typeface="Gill Sans MT (Body)"/>
                <a:cs typeface="Times New Roman" panose="02020603050405020304" pitchFamily="18" charset="0"/>
              </a:rPr>
              <a:t>49% to India's manufacturing GDP. </a:t>
            </a:r>
            <a:endParaRPr lang="en-US" sz="2800" dirty="0">
              <a:latin typeface="Gill Sans MT (Body)"/>
              <a:cs typeface="Times New Roman" panose="02020603050405020304" pitchFamily="18" charset="0"/>
            </a:endParaRPr>
          </a:p>
          <a:p>
            <a:endParaRPr lang="en-US" sz="2800" b="0" i="0" dirty="0">
              <a:effectLst/>
              <a:latin typeface="Gill Sans MT (Body)"/>
              <a:cs typeface="Times New Roman" panose="02020603050405020304" pitchFamily="18" charset="0"/>
            </a:endParaRPr>
          </a:p>
          <a:p>
            <a:pPr marL="285750" indent="-285750">
              <a:buFont typeface="Arial" panose="020B0604020202020204" pitchFamily="34" charset="0"/>
              <a:buChar char="•"/>
            </a:pPr>
            <a:r>
              <a:rPr lang="en-US" sz="2800" b="0" i="0" u="none" strike="noStrike" baseline="0" dirty="0">
                <a:latin typeface="Gill Sans MT (Body)"/>
                <a:cs typeface="Times New Roman" panose="02020603050405020304" pitchFamily="18" charset="0"/>
              </a:rPr>
              <a:t>The contribution to the National GDP increased -7.1% </a:t>
            </a:r>
            <a:r>
              <a:rPr lang="en-US" sz="2800" dirty="0">
                <a:latin typeface="Gill Sans MT (Body)"/>
                <a:cs typeface="Times New Roman" panose="02020603050405020304" pitchFamily="18" charset="0"/>
              </a:rPr>
              <a:t>to </a:t>
            </a:r>
            <a:r>
              <a:rPr lang="en-US" sz="2800" b="0" i="0" u="none" strike="noStrike" baseline="0" dirty="0">
                <a:latin typeface="Gill Sans MT (Body)"/>
                <a:cs typeface="Times New Roman" panose="02020603050405020304" pitchFamily="18" charset="0"/>
              </a:rPr>
              <a:t>2.77% in 1992-93. </a:t>
            </a:r>
          </a:p>
          <a:p>
            <a:endParaRPr lang="en-US" sz="2800" b="0" i="0" u="none" strike="noStrike" baseline="0" dirty="0">
              <a:latin typeface="Gill Sans MT (Body)"/>
              <a:cs typeface="Times New Roman" panose="02020603050405020304" pitchFamily="18" charset="0"/>
            </a:endParaRPr>
          </a:p>
          <a:p>
            <a:pPr marL="285750" indent="-285750">
              <a:buFont typeface="Arial" panose="020B0604020202020204" pitchFamily="34" charset="0"/>
              <a:buChar char="•"/>
            </a:pPr>
            <a:r>
              <a:rPr lang="en-US" sz="2800" b="0" i="0" u="none" strike="noStrike" baseline="0" dirty="0">
                <a:latin typeface="Gill Sans MT (Body)"/>
                <a:cs typeface="Times New Roman" panose="02020603050405020304" pitchFamily="18" charset="0"/>
              </a:rPr>
              <a:t>Employment to over 19 million people. </a:t>
            </a:r>
          </a:p>
          <a:p>
            <a:endParaRPr lang="en-US" sz="2800" b="0" i="0" u="none" strike="noStrike" baseline="0" dirty="0">
              <a:solidFill>
                <a:srgbClr val="000000"/>
              </a:solidFill>
              <a:latin typeface="Gill Sans MT (Body)"/>
              <a:cs typeface="Times New Roman" panose="02020603050405020304" pitchFamily="18" charset="0"/>
            </a:endParaRPr>
          </a:p>
          <a:p>
            <a:endParaRPr lang="en-US" sz="2800" dirty="0">
              <a:solidFill>
                <a:srgbClr val="70757A"/>
              </a:solidFill>
              <a:latin typeface="Gill Sans MT (Body)"/>
              <a:cs typeface="Times New Roman" panose="02020603050405020304" pitchFamily="18" charset="0"/>
            </a:endParaRPr>
          </a:p>
          <a:p>
            <a:pPr algn="l"/>
            <a:endParaRPr lang="en-IN" sz="2800" b="0" i="0" u="none" strike="noStrike" baseline="0" dirty="0">
              <a:solidFill>
                <a:srgbClr val="000000"/>
              </a:solidFill>
              <a:latin typeface="Gill Sans MT (Body)"/>
            </a:endParaRPr>
          </a:p>
          <a:p>
            <a:pPr marL="285750" indent="-285750">
              <a:buFont typeface="Arial" panose="020B0604020202020204" pitchFamily="34" charset="0"/>
              <a:buChar char="•"/>
            </a:pPr>
            <a:endParaRPr lang="en-US" sz="2800" dirty="0">
              <a:solidFill>
                <a:srgbClr val="000000"/>
              </a:solidFill>
              <a:latin typeface="Gill Sans MT (Body)"/>
              <a:cs typeface="Times New Roman" panose="02020603050405020304" pitchFamily="18" charset="0"/>
            </a:endParaRPr>
          </a:p>
          <a:p>
            <a:pPr marL="285750" indent="-285750">
              <a:buFont typeface="Arial" panose="020B0604020202020204" pitchFamily="34" charset="0"/>
              <a:buChar char="•"/>
            </a:pPr>
            <a:endParaRPr lang="en-US" sz="2800" b="0" i="0" u="none" strike="noStrike" baseline="0" dirty="0">
              <a:solidFill>
                <a:srgbClr val="000000"/>
              </a:solidFill>
              <a:latin typeface="Gill Sans MT (Body)"/>
              <a:cs typeface="Times New Roman" panose="02020603050405020304" pitchFamily="18" charset="0"/>
            </a:endParaRPr>
          </a:p>
          <a:p>
            <a:pPr marL="285750" indent="-285750">
              <a:buFont typeface="Arial" panose="020B0604020202020204" pitchFamily="34" charset="0"/>
              <a:buChar char="•"/>
            </a:pPr>
            <a:endParaRPr lang="en-US" sz="2800" b="0" i="0" u="none" strike="noStrike" baseline="0" dirty="0">
              <a:solidFill>
                <a:srgbClr val="000000"/>
              </a:solidFill>
              <a:latin typeface="Gill Sans MT (Body)"/>
              <a:cs typeface="Times New Roman" panose="02020603050405020304" pitchFamily="18" charset="0"/>
            </a:endParaRPr>
          </a:p>
          <a:p>
            <a:pPr>
              <a:spcBef>
                <a:spcPts val="1500"/>
              </a:spcBef>
              <a:spcAft>
                <a:spcPts val="1500"/>
              </a:spcAft>
            </a:pPr>
            <a:endParaRPr lang="en-US" sz="2800" b="0" i="0" u="none" strike="noStrike" baseline="0" dirty="0">
              <a:solidFill>
                <a:srgbClr val="000000"/>
              </a:solidFill>
              <a:latin typeface="Gill Sans MT (Body)"/>
              <a:cs typeface="Times New Roman" panose="02020603050405020304" pitchFamily="18" charset="0"/>
            </a:endParaRPr>
          </a:p>
          <a:p>
            <a:endParaRPr lang="en-IN" sz="2800" dirty="0">
              <a:latin typeface="Gill Sans MT (Body)"/>
              <a:cs typeface="Times New Roman" panose="02020603050405020304" pitchFamily="18" charset="0"/>
            </a:endParaRPr>
          </a:p>
        </p:txBody>
      </p:sp>
      <p:sp>
        <p:nvSpPr>
          <p:cNvPr id="2" name="TextBox 1">
            <a:extLst>
              <a:ext uri="{FF2B5EF4-FFF2-40B4-BE49-F238E27FC236}">
                <a16:creationId xmlns:a16="http://schemas.microsoft.com/office/drawing/2014/main" id="{3E4C6485-27EA-D8CE-EB41-FF2BAC4953BD}"/>
              </a:ext>
            </a:extLst>
          </p:cNvPr>
          <p:cNvSpPr txBox="1"/>
          <p:nvPr/>
        </p:nvSpPr>
        <p:spPr>
          <a:xfrm>
            <a:off x="779929" y="573741"/>
            <a:ext cx="5629836" cy="584775"/>
          </a:xfrm>
          <a:prstGeom prst="rect">
            <a:avLst/>
          </a:prstGeom>
          <a:noFill/>
        </p:spPr>
        <p:txBody>
          <a:bodyPr wrap="square" rtlCol="0">
            <a:spAutoFit/>
          </a:bodyPr>
          <a:lstStyle/>
          <a:p>
            <a:r>
              <a:rPr lang="en-IN" sz="3200" b="1" dirty="0">
                <a:latin typeface="Gill Sans MT (heading)"/>
              </a:rPr>
              <a:t>CONTRIBUTION IN GDP</a:t>
            </a:r>
          </a:p>
        </p:txBody>
      </p:sp>
    </p:spTree>
    <p:extLst>
      <p:ext uri="{BB962C8B-B14F-4D97-AF65-F5344CB8AC3E}">
        <p14:creationId xmlns:p14="http://schemas.microsoft.com/office/powerpoint/2010/main" val="3514446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DD7E06-8A9A-4D4A-872E-4207994BC9C8}"/>
              </a:ext>
            </a:extLst>
          </p:cNvPr>
          <p:cNvSpPr txBox="1"/>
          <p:nvPr/>
        </p:nvSpPr>
        <p:spPr>
          <a:xfrm>
            <a:off x="152400" y="851648"/>
            <a:ext cx="12039600" cy="8971687"/>
          </a:xfrm>
          <a:prstGeom prst="rect">
            <a:avLst/>
          </a:prstGeom>
          <a:noFill/>
        </p:spPr>
        <p:txBody>
          <a:bodyPr wrap="square" rtlCol="0">
            <a:spAutoFit/>
          </a:bodyPr>
          <a:lstStyle/>
          <a:p>
            <a:pPr marL="285750" indent="-285750">
              <a:buFont typeface="Arial" panose="020B0604020202020204" pitchFamily="34" charset="0"/>
              <a:buChar char="•"/>
            </a:pPr>
            <a:endParaRPr lang="en-US" sz="44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Gill Sans MT (Body)"/>
                <a:cs typeface="Times New Roman" panose="02020603050405020304" pitchFamily="18" charset="0"/>
              </a:rPr>
              <a:t>Passenger car sales dominated by small and midsized cars. </a:t>
            </a:r>
          </a:p>
          <a:p>
            <a:pPr marL="285750" indent="-285750">
              <a:buFont typeface="Arial" panose="020B0604020202020204" pitchFamily="34" charset="0"/>
              <a:buChar char="•"/>
            </a:pPr>
            <a:endParaRPr lang="en-IN" sz="2800" dirty="0">
              <a:latin typeface="Gill Sans MT (Body)"/>
              <a:cs typeface="Times New Roman" panose="02020603050405020304" pitchFamily="18" charset="0"/>
            </a:endParaRPr>
          </a:p>
          <a:p>
            <a:pPr marL="285750" indent="-285750">
              <a:buFont typeface="Arial" panose="020B0604020202020204" pitchFamily="34" charset="0"/>
              <a:buChar char="•"/>
            </a:pPr>
            <a:r>
              <a:rPr lang="en-IN" sz="2800" dirty="0">
                <a:latin typeface="Gill Sans MT (Body)"/>
                <a:cs typeface="Times New Roman" panose="02020603050405020304" pitchFamily="18" charset="0"/>
              </a:rPr>
              <a:t>Export increased from 4,134,047 in 2020-21 to 5,617,246 in 2021-22. (+ 35.9%)</a:t>
            </a:r>
          </a:p>
          <a:p>
            <a:pPr marL="285750" indent="-285750">
              <a:buFont typeface="Arial" panose="020B0604020202020204" pitchFamily="34" charset="0"/>
              <a:buChar char="•"/>
            </a:pPr>
            <a:endParaRPr lang="en-IN" sz="2800" dirty="0">
              <a:latin typeface="Gill Sans MT (Body)"/>
              <a:cs typeface="Times New Roman" panose="02020603050405020304" pitchFamily="18" charset="0"/>
            </a:endParaRPr>
          </a:p>
          <a:p>
            <a:pPr marL="285750" indent="-285750">
              <a:buFont typeface="Arial" panose="020B0604020202020204" pitchFamily="34" charset="0"/>
              <a:buChar char="•"/>
            </a:pPr>
            <a:r>
              <a:rPr lang="en-IN" sz="2800" dirty="0">
                <a:latin typeface="Gill Sans MT (Body)"/>
                <a:cs typeface="Times New Roman" panose="02020603050405020304" pitchFamily="18" charset="0"/>
              </a:rPr>
              <a:t>2019 - 4.5 million vehicles sold in the country</a:t>
            </a:r>
            <a:r>
              <a:rPr lang="en-IN" sz="4400" dirty="0">
                <a:latin typeface="Times New Roman" panose="02020603050405020304" pitchFamily="18" charset="0"/>
                <a:cs typeface="Times New Roman" panose="02020603050405020304" pitchFamily="18" charset="0"/>
              </a:rPr>
              <a:t>.</a:t>
            </a:r>
          </a:p>
          <a:p>
            <a:endParaRPr lang="en-US" sz="44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4400" dirty="0">
              <a:solidFill>
                <a:srgbClr val="70757A"/>
              </a:solidFill>
              <a:latin typeface="Times New Roman" panose="02020603050405020304" pitchFamily="18" charset="0"/>
              <a:cs typeface="Times New Roman" panose="02020603050405020304" pitchFamily="18" charset="0"/>
            </a:endParaRPr>
          </a:p>
          <a:p>
            <a:pPr algn="l"/>
            <a:endParaRPr lang="en-IN" sz="44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44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44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4400" b="0" i="0" u="none" strike="noStrike" baseline="0" dirty="0">
              <a:solidFill>
                <a:srgbClr val="000000"/>
              </a:solidFill>
              <a:latin typeface="Times New Roman" panose="02020603050405020304" pitchFamily="18" charset="0"/>
              <a:cs typeface="Times New Roman" panose="02020603050405020304" pitchFamily="18" charset="0"/>
            </a:endParaRPr>
          </a:p>
          <a:p>
            <a:pPr>
              <a:spcBef>
                <a:spcPts val="1500"/>
              </a:spcBef>
              <a:spcAft>
                <a:spcPts val="1500"/>
              </a:spcAft>
            </a:pPr>
            <a:endParaRPr lang="en-US" sz="44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IN" sz="4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C8B3749-A4B5-34FE-D161-29AAFFD31E29}"/>
              </a:ext>
            </a:extLst>
          </p:cNvPr>
          <p:cNvSpPr txBox="1"/>
          <p:nvPr/>
        </p:nvSpPr>
        <p:spPr>
          <a:xfrm>
            <a:off x="609600" y="439270"/>
            <a:ext cx="3245224" cy="584775"/>
          </a:xfrm>
          <a:prstGeom prst="rect">
            <a:avLst/>
          </a:prstGeom>
          <a:noFill/>
        </p:spPr>
        <p:txBody>
          <a:bodyPr wrap="square" rtlCol="0">
            <a:spAutoFit/>
          </a:bodyPr>
          <a:lstStyle/>
          <a:p>
            <a:r>
              <a:rPr lang="en-IN" sz="3200" b="1" dirty="0"/>
              <a:t>EXPORTS</a:t>
            </a:r>
          </a:p>
        </p:txBody>
      </p:sp>
    </p:spTree>
    <p:extLst>
      <p:ext uri="{BB962C8B-B14F-4D97-AF65-F5344CB8AC3E}">
        <p14:creationId xmlns:p14="http://schemas.microsoft.com/office/powerpoint/2010/main" val="1670793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DD7E06-8A9A-4D4A-872E-4207994BC9C8}"/>
              </a:ext>
            </a:extLst>
          </p:cNvPr>
          <p:cNvSpPr txBox="1"/>
          <p:nvPr/>
        </p:nvSpPr>
        <p:spPr>
          <a:xfrm>
            <a:off x="152401" y="268941"/>
            <a:ext cx="11125200" cy="9156353"/>
          </a:xfrm>
          <a:prstGeom prst="rect">
            <a:avLst/>
          </a:prstGeom>
          <a:noFill/>
        </p:spPr>
        <p:txBody>
          <a:bodyPr wrap="square" rtlCol="0">
            <a:spAutoFit/>
          </a:bodyPr>
          <a:lstStyle/>
          <a:p>
            <a:pPr marL="571500" indent="-571500">
              <a:buFont typeface="Arial" panose="020B0604020202020204" pitchFamily="34" charset="0"/>
              <a:buChar char="•"/>
            </a:pPr>
            <a:endParaRPr lang="en-US" sz="44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800" dirty="0">
                <a:latin typeface="Gill Sans MT (Body)"/>
                <a:cs typeface="Times New Roman" panose="02020603050405020304" pitchFamily="18" charset="0"/>
              </a:rPr>
              <a:t>2020 the number dropped by about 3 %. </a:t>
            </a:r>
          </a:p>
          <a:p>
            <a:endParaRPr lang="en-US" sz="2800" dirty="0">
              <a:latin typeface="Gill Sans MT (Body)"/>
              <a:cs typeface="Times New Roman" panose="02020603050405020304" pitchFamily="18" charset="0"/>
            </a:endParaRPr>
          </a:p>
          <a:p>
            <a:pPr marL="571500" indent="-571500">
              <a:buFont typeface="Arial" panose="020B0604020202020204" pitchFamily="34" charset="0"/>
              <a:buChar char="•"/>
            </a:pPr>
            <a:r>
              <a:rPr lang="en-US" sz="2800" dirty="0">
                <a:latin typeface="Gill Sans MT (Body)"/>
                <a:cs typeface="Times New Roman" panose="02020603050405020304" pitchFamily="18" charset="0"/>
              </a:rPr>
              <a:t>2021 vehicles produced rose by 30% compared to 2020. </a:t>
            </a:r>
          </a:p>
          <a:p>
            <a:endParaRPr lang="en-US" sz="2800" dirty="0">
              <a:latin typeface="Gill Sans MT (Body)"/>
              <a:cs typeface="Times New Roman" panose="02020603050405020304" pitchFamily="18" charset="0"/>
            </a:endParaRPr>
          </a:p>
          <a:p>
            <a:pPr marL="285750" indent="-285750">
              <a:buFont typeface="Arial" panose="020B0604020202020204" pitchFamily="34" charset="0"/>
              <a:buChar char="•"/>
            </a:pPr>
            <a:r>
              <a:rPr lang="en-US" sz="2800" dirty="0">
                <a:latin typeface="Gill Sans MT (Body)"/>
                <a:cs typeface="Times New Roman" panose="02020603050405020304" pitchFamily="18" charset="0"/>
              </a:rPr>
              <a:t> April to December 2021, exports were 424,037 units, up from 291,170 units from April to December 2020. </a:t>
            </a:r>
          </a:p>
          <a:p>
            <a:endParaRPr lang="en-US" sz="44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4400" dirty="0">
              <a:solidFill>
                <a:srgbClr val="70757A"/>
              </a:solidFill>
              <a:latin typeface="Times New Roman" panose="02020603050405020304" pitchFamily="18" charset="0"/>
              <a:cs typeface="Times New Roman" panose="02020603050405020304" pitchFamily="18" charset="0"/>
            </a:endParaRPr>
          </a:p>
          <a:p>
            <a:pPr algn="l"/>
            <a:endParaRPr lang="en-IN" sz="44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44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44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4400" b="0" i="0" u="none" strike="noStrike" baseline="0" dirty="0">
              <a:solidFill>
                <a:srgbClr val="000000"/>
              </a:solidFill>
              <a:latin typeface="Times New Roman" panose="02020603050405020304" pitchFamily="18" charset="0"/>
              <a:cs typeface="Times New Roman" panose="02020603050405020304" pitchFamily="18" charset="0"/>
            </a:endParaRPr>
          </a:p>
          <a:p>
            <a:pPr>
              <a:spcBef>
                <a:spcPts val="1500"/>
              </a:spcBef>
              <a:spcAft>
                <a:spcPts val="1500"/>
              </a:spcAft>
            </a:pPr>
            <a:endParaRPr lang="en-US" sz="44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63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BB8C9A-2B5C-31AE-DFBF-5C81F27AB560}"/>
              </a:ext>
            </a:extLst>
          </p:cNvPr>
          <p:cNvSpPr txBox="1"/>
          <p:nvPr/>
        </p:nvSpPr>
        <p:spPr>
          <a:xfrm>
            <a:off x="0" y="1604683"/>
            <a:ext cx="11232776" cy="2640723"/>
          </a:xfrm>
          <a:prstGeom prst="rect">
            <a:avLst/>
          </a:prstGeom>
          <a:noFill/>
        </p:spPr>
        <p:txBody>
          <a:bodyPr wrap="square">
            <a:spAutoFit/>
          </a:bodyPr>
          <a:lstStyle/>
          <a:p>
            <a:pPr marL="285750" indent="-228600">
              <a:lnSpc>
                <a:spcPct val="90000"/>
              </a:lnSpc>
              <a:buFont typeface="Arial" panose="020B0604020202020204" pitchFamily="34" charset="0"/>
              <a:buChar char="•"/>
            </a:pPr>
            <a:r>
              <a:rPr lang="en-US" sz="2800" dirty="0">
                <a:latin typeface="Gill Sans MT (Body)"/>
                <a:cs typeface="Times New Roman" panose="02020603050405020304" pitchFamily="18" charset="0"/>
              </a:rPr>
              <a:t>Automotive Market was valued at USD 100 billion in 2021 </a:t>
            </a:r>
          </a:p>
          <a:p>
            <a:pPr marL="285750" indent="-228600">
              <a:lnSpc>
                <a:spcPct val="90000"/>
              </a:lnSpc>
              <a:buFont typeface="Arial" panose="020B0604020202020204" pitchFamily="34" charset="0"/>
              <a:buChar char="•"/>
            </a:pPr>
            <a:endParaRPr lang="en-US" sz="2800" dirty="0">
              <a:latin typeface="Gill Sans MT (Body)"/>
              <a:cs typeface="Times New Roman" panose="02020603050405020304" pitchFamily="18" charset="0"/>
            </a:endParaRPr>
          </a:p>
          <a:p>
            <a:pPr marL="285750" indent="-228600">
              <a:lnSpc>
                <a:spcPct val="90000"/>
              </a:lnSpc>
              <a:buFont typeface="Arial" panose="020B0604020202020204" pitchFamily="34" charset="0"/>
              <a:buChar char="•"/>
            </a:pPr>
            <a:r>
              <a:rPr lang="en-US" sz="2800" dirty="0">
                <a:latin typeface="Gill Sans MT (Body)"/>
                <a:cs typeface="Times New Roman" panose="02020603050405020304" pitchFamily="18" charset="0"/>
              </a:rPr>
              <a:t>Expected to reach USD 160 billion in 2027</a:t>
            </a:r>
          </a:p>
          <a:p>
            <a:pPr marL="285750" indent="-228600">
              <a:lnSpc>
                <a:spcPct val="90000"/>
              </a:lnSpc>
              <a:buFont typeface="Arial" panose="020B0604020202020204" pitchFamily="34" charset="0"/>
              <a:buChar char="•"/>
            </a:pPr>
            <a:endParaRPr lang="en-US" sz="2800" dirty="0">
              <a:latin typeface="Gill Sans MT (Body)"/>
              <a:cs typeface="Times New Roman" panose="02020603050405020304" pitchFamily="18" charset="0"/>
            </a:endParaRPr>
          </a:p>
          <a:p>
            <a:pPr marL="285750" indent="-228600">
              <a:lnSpc>
                <a:spcPct val="90000"/>
              </a:lnSpc>
              <a:buFont typeface="Arial" panose="020B0604020202020204" pitchFamily="34" charset="0"/>
              <a:buChar char="•"/>
            </a:pPr>
            <a:r>
              <a:rPr lang="en-US" sz="2800" dirty="0">
                <a:latin typeface="Gill Sans MT (Body)"/>
                <a:cs typeface="Times New Roman" panose="02020603050405020304" pitchFamily="18" charset="0"/>
              </a:rPr>
              <a:t>Registering a CAGR of 8.1% over the forecast period (2022-2027).</a:t>
            </a:r>
          </a:p>
          <a:p>
            <a:pPr indent="-228600">
              <a:lnSpc>
                <a:spcPct val="90000"/>
              </a:lnSpc>
              <a:buFont typeface="Arial" panose="020B0604020202020204" pitchFamily="34" charset="0"/>
              <a:buChar char="•"/>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078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72B3FA-FC69-2B3B-ED48-03C2EA5CE576}"/>
              </a:ext>
            </a:extLst>
          </p:cNvPr>
          <p:cNvSpPr txBox="1"/>
          <p:nvPr/>
        </p:nvSpPr>
        <p:spPr>
          <a:xfrm>
            <a:off x="139715" y="410431"/>
            <a:ext cx="11428476" cy="5239896"/>
          </a:xfrm>
          <a:prstGeom prst="rect">
            <a:avLst/>
          </a:prstGeom>
          <a:noFill/>
        </p:spPr>
        <p:txBody>
          <a:bodyPr wrap="square">
            <a:spAutoFit/>
          </a:bodyPr>
          <a:lstStyle/>
          <a:p>
            <a:pPr>
              <a:spcBef>
                <a:spcPts val="1500"/>
              </a:spcBef>
              <a:spcAft>
                <a:spcPts val="1500"/>
              </a:spcAft>
            </a:pPr>
            <a:r>
              <a:rPr lang="en-IN" sz="4400" b="1" dirty="0">
                <a:latin typeface="Times New Roman" panose="02020603050405020304" pitchFamily="18" charset="0"/>
                <a:ea typeface="Times New Roman" panose="02020603050405020304" pitchFamily="18" charset="0"/>
                <a:cs typeface="Times New Roman" panose="02020603050405020304" pitchFamily="18" charset="0"/>
              </a:rPr>
              <a:t>E</a:t>
            </a: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conomic performance influenced by various factors:</a:t>
            </a:r>
          </a:p>
          <a:p>
            <a:pPr marL="285750" indent="-285750">
              <a:spcBef>
                <a:spcPts val="1500"/>
              </a:spcBef>
              <a:spcAft>
                <a:spcPts val="1500"/>
              </a:spcAft>
              <a:buFont typeface="Arial" panose="020B0604020202020204" pitchFamily="34" charset="0"/>
              <a:buChar char="•"/>
            </a:pPr>
            <a:r>
              <a:rPr lang="en-IN" sz="2800" dirty="0">
                <a:latin typeface="Gill Sans MT (Body)"/>
                <a:cs typeface="Times New Roman" panose="02020603050405020304" pitchFamily="18" charset="0"/>
              </a:rPr>
              <a:t>Economic conditions: </a:t>
            </a:r>
            <a:r>
              <a:rPr lang="en-US" sz="2800" dirty="0">
                <a:latin typeface="Gill Sans MT (Body)"/>
                <a:cs typeface="Times New Roman" panose="02020603050405020304" pitchFamily="18" charset="0"/>
              </a:rPr>
              <a:t>The higher GDP leads to higher volume of automobile sales. </a:t>
            </a:r>
          </a:p>
          <a:p>
            <a:pPr marL="285750" indent="-285750">
              <a:spcBef>
                <a:spcPts val="1500"/>
              </a:spcBef>
              <a:spcAft>
                <a:spcPts val="1500"/>
              </a:spcAft>
              <a:buFont typeface="Arial" panose="020B0604020202020204" pitchFamily="34" charset="0"/>
              <a:buChar char="•"/>
            </a:pPr>
            <a:r>
              <a:rPr lang="en-IN" sz="2800" dirty="0">
                <a:latin typeface="Gill Sans MT (Body)"/>
                <a:cs typeface="Times New Roman" panose="02020603050405020304" pitchFamily="18" charset="0"/>
              </a:rPr>
              <a:t>Consumer demand: Supply and demand have direct proportionality and are critical in the economy’s growth.</a:t>
            </a:r>
          </a:p>
          <a:p>
            <a:endParaRPr lang="en-US" sz="3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054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23E3D2-D907-FE7F-5BC1-87C0E284FAC3}"/>
              </a:ext>
            </a:extLst>
          </p:cNvPr>
          <p:cNvSpPr txBox="1"/>
          <p:nvPr/>
        </p:nvSpPr>
        <p:spPr>
          <a:xfrm>
            <a:off x="269240" y="484386"/>
            <a:ext cx="11653520" cy="2072362"/>
          </a:xfrm>
          <a:prstGeom prst="rect">
            <a:avLst/>
          </a:prstGeom>
          <a:noFill/>
        </p:spPr>
        <p:txBody>
          <a:bodyPr wrap="square">
            <a:spAutoFit/>
          </a:bodyPr>
          <a:lstStyle/>
          <a:p>
            <a:pPr marL="285750" indent="-285750">
              <a:spcAft>
                <a:spcPts val="1950"/>
              </a:spcAft>
              <a:buFont typeface="Arial" panose="020B0604020202020204" pitchFamily="34" charset="0"/>
              <a:buChar char="•"/>
            </a:pPr>
            <a:r>
              <a:rPr lang="en-IN" sz="2800" dirty="0">
                <a:latin typeface="Gill Sans MT (Body)"/>
                <a:cs typeface="Times New Roman" panose="02020603050405020304" pitchFamily="18" charset="0"/>
              </a:rPr>
              <a:t>Government policies:</a:t>
            </a:r>
            <a:r>
              <a:rPr lang="en-US" sz="2800" dirty="0">
                <a:latin typeface="Gill Sans MT (Body)"/>
                <a:cs typeface="Times New Roman" panose="02020603050405020304" pitchFamily="18" charset="0"/>
              </a:rPr>
              <a:t> Minor changes in the basic custom duties, cesses and surcharges.</a:t>
            </a:r>
            <a:endParaRPr lang="en-IN" sz="2800" dirty="0">
              <a:latin typeface="Gill Sans MT (Body)"/>
              <a:cs typeface="Times New Roman" panose="02020603050405020304" pitchFamily="18" charset="0"/>
            </a:endParaRPr>
          </a:p>
          <a:p>
            <a:pPr marL="285750" indent="-285750" algn="l">
              <a:buFont typeface="Arial" panose="020B0604020202020204" pitchFamily="34" charset="0"/>
              <a:buChar char="•"/>
            </a:pPr>
            <a:r>
              <a:rPr lang="en-IN" sz="2800" dirty="0">
                <a:latin typeface="Gill Sans MT (Body)"/>
                <a:cs typeface="Times New Roman" panose="02020603050405020304" pitchFamily="18" charset="0"/>
              </a:rPr>
              <a:t>Global market trends: </a:t>
            </a:r>
            <a:r>
              <a:rPr lang="en-US" sz="2800" dirty="0">
                <a:latin typeface="Gill Sans MT (Body)"/>
                <a:cs typeface="Times New Roman" panose="02020603050405020304" pitchFamily="18" charset="0"/>
              </a:rPr>
              <a:t>Connectivity of vehicles are some of the key mobility trends affecting the automotive industry its stakeholders.</a:t>
            </a:r>
          </a:p>
        </p:txBody>
      </p:sp>
    </p:spTree>
    <p:extLst>
      <p:ext uri="{BB962C8B-B14F-4D97-AF65-F5344CB8AC3E}">
        <p14:creationId xmlns:p14="http://schemas.microsoft.com/office/powerpoint/2010/main" val="75435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2DD4-FC40-98BE-3012-E039F6CB6A82}"/>
              </a:ext>
            </a:extLst>
          </p:cNvPr>
          <p:cNvSpPr>
            <a:spLocks noGrp="1"/>
          </p:cNvSpPr>
          <p:nvPr>
            <p:ph type="ctrTitle"/>
          </p:nvPr>
        </p:nvSpPr>
        <p:spPr/>
        <p:txBody>
          <a:bodyPr/>
          <a:lstStyle/>
          <a:p>
            <a:r>
              <a:rPr lang="en-IN" dirty="0"/>
              <a:t>Government regulations </a:t>
            </a:r>
          </a:p>
        </p:txBody>
      </p:sp>
      <p:sp>
        <p:nvSpPr>
          <p:cNvPr id="3" name="Subtitle 2">
            <a:extLst>
              <a:ext uri="{FF2B5EF4-FFF2-40B4-BE49-F238E27FC236}">
                <a16:creationId xmlns:a16="http://schemas.microsoft.com/office/drawing/2014/main" id="{B7D448BF-3730-DDED-A11F-B3D20E85776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276188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531C-5F43-6F39-C274-6FDBC99B6DB6}"/>
              </a:ext>
            </a:extLst>
          </p:cNvPr>
          <p:cNvSpPr>
            <a:spLocks noGrp="1"/>
          </p:cNvSpPr>
          <p:nvPr>
            <p:ph type="title"/>
          </p:nvPr>
        </p:nvSpPr>
        <p:spPr/>
        <p:txBody>
          <a:bodyPr/>
          <a:lstStyle/>
          <a:p>
            <a:r>
              <a:rPr lang="en-IN" dirty="0"/>
              <a:t>Effects of regulations on supply and demand</a:t>
            </a:r>
          </a:p>
        </p:txBody>
      </p:sp>
      <p:sp>
        <p:nvSpPr>
          <p:cNvPr id="3" name="Content Placeholder 2">
            <a:extLst>
              <a:ext uri="{FF2B5EF4-FFF2-40B4-BE49-F238E27FC236}">
                <a16:creationId xmlns:a16="http://schemas.microsoft.com/office/drawing/2014/main" id="{810DEFA5-2EA1-C04C-2078-951F1E3A0E57}"/>
              </a:ext>
            </a:extLst>
          </p:cNvPr>
          <p:cNvSpPr>
            <a:spLocks noGrp="1"/>
          </p:cNvSpPr>
          <p:nvPr>
            <p:ph idx="1"/>
          </p:nvPr>
        </p:nvSpPr>
        <p:spPr/>
        <p:txBody>
          <a:bodyPr>
            <a:normAutofit fontScale="85000" lnSpcReduction="20000"/>
          </a:bodyPr>
          <a:lstStyle/>
          <a:p>
            <a:pPr marL="514350" indent="-514350">
              <a:buAutoNum type="arabicPeriod"/>
            </a:pPr>
            <a:r>
              <a:rPr lang="en-IN" dirty="0"/>
              <a:t>Supply</a:t>
            </a:r>
          </a:p>
          <a:p>
            <a:r>
              <a:rPr lang="en-IN" dirty="0"/>
              <a:t>Vehicle safety standards</a:t>
            </a:r>
          </a:p>
          <a:p>
            <a:r>
              <a:rPr lang="en-IN" dirty="0"/>
              <a:t>Emission standards</a:t>
            </a:r>
          </a:p>
          <a:p>
            <a:r>
              <a:rPr lang="en-IN" dirty="0"/>
              <a:t>Foreign investment regulations</a:t>
            </a:r>
          </a:p>
          <a:p>
            <a:pPr marL="0" indent="0">
              <a:buNone/>
            </a:pPr>
            <a:r>
              <a:rPr lang="en-IN" dirty="0"/>
              <a:t>2. Demand</a:t>
            </a:r>
          </a:p>
          <a:p>
            <a:r>
              <a:rPr lang="en-IN" dirty="0"/>
              <a:t>Taxes and duties</a:t>
            </a:r>
          </a:p>
          <a:p>
            <a:r>
              <a:rPr lang="en-IN" dirty="0"/>
              <a:t>Fuel prices</a:t>
            </a:r>
          </a:p>
          <a:p>
            <a:r>
              <a:rPr lang="en-IN" dirty="0"/>
              <a:t>Loan interest rates</a:t>
            </a:r>
          </a:p>
          <a:p>
            <a:r>
              <a:rPr lang="en-IN" dirty="0"/>
              <a:t>Government incentives</a:t>
            </a:r>
          </a:p>
        </p:txBody>
      </p:sp>
    </p:spTree>
    <p:extLst>
      <p:ext uri="{BB962C8B-B14F-4D97-AF65-F5344CB8AC3E}">
        <p14:creationId xmlns:p14="http://schemas.microsoft.com/office/powerpoint/2010/main" val="4279834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984C-BC30-FFE0-8A96-307326D71254}"/>
              </a:ext>
            </a:extLst>
          </p:cNvPr>
          <p:cNvSpPr>
            <a:spLocks noGrp="1"/>
          </p:cNvSpPr>
          <p:nvPr>
            <p:ph type="title"/>
          </p:nvPr>
        </p:nvSpPr>
        <p:spPr/>
        <p:txBody>
          <a:bodyPr/>
          <a:lstStyle/>
          <a:p>
            <a:r>
              <a:rPr lang="en-IN" dirty="0"/>
              <a:t>Emission Norms</a:t>
            </a:r>
          </a:p>
        </p:txBody>
      </p:sp>
      <p:sp>
        <p:nvSpPr>
          <p:cNvPr id="3" name="Content Placeholder 2">
            <a:extLst>
              <a:ext uri="{FF2B5EF4-FFF2-40B4-BE49-F238E27FC236}">
                <a16:creationId xmlns:a16="http://schemas.microsoft.com/office/drawing/2014/main" id="{90C7C9E7-7E0D-EA42-1271-28604BEA584A}"/>
              </a:ext>
            </a:extLst>
          </p:cNvPr>
          <p:cNvSpPr>
            <a:spLocks noGrp="1"/>
          </p:cNvSpPr>
          <p:nvPr>
            <p:ph idx="1"/>
          </p:nvPr>
        </p:nvSpPr>
        <p:spPr/>
        <p:txBody>
          <a:bodyPr/>
          <a:lstStyle/>
          <a:p>
            <a:r>
              <a:rPr lang="en-IN" dirty="0"/>
              <a:t>BS IV and E15</a:t>
            </a:r>
          </a:p>
          <a:p>
            <a:r>
              <a:rPr lang="en-IN" dirty="0"/>
              <a:t>BS VI and E20</a:t>
            </a:r>
          </a:p>
          <a:p>
            <a:r>
              <a:rPr lang="en-IN" dirty="0"/>
              <a:t>The Problems</a:t>
            </a:r>
          </a:p>
          <a:p>
            <a:r>
              <a:rPr lang="en-IN" dirty="0"/>
              <a:t>The alternatives</a:t>
            </a:r>
          </a:p>
          <a:p>
            <a:endParaRPr lang="en-IN" dirty="0"/>
          </a:p>
        </p:txBody>
      </p:sp>
      <p:pic>
        <p:nvPicPr>
          <p:cNvPr id="5" name="Picture 4">
            <a:extLst>
              <a:ext uri="{FF2B5EF4-FFF2-40B4-BE49-F238E27FC236}">
                <a16:creationId xmlns:a16="http://schemas.microsoft.com/office/drawing/2014/main" id="{5C48C5B3-F2D6-F587-F75E-809A35E462F6}"/>
              </a:ext>
            </a:extLst>
          </p:cNvPr>
          <p:cNvPicPr>
            <a:picLocks noChangeAspect="1"/>
          </p:cNvPicPr>
          <p:nvPr/>
        </p:nvPicPr>
        <p:blipFill>
          <a:blip r:embed="rId2"/>
          <a:stretch>
            <a:fillRect/>
          </a:stretch>
        </p:blipFill>
        <p:spPr>
          <a:xfrm>
            <a:off x="4793025" y="2242223"/>
            <a:ext cx="6865680" cy="3518142"/>
          </a:xfrm>
          <a:prstGeom prst="rect">
            <a:avLst/>
          </a:prstGeom>
        </p:spPr>
      </p:pic>
    </p:spTree>
    <p:extLst>
      <p:ext uri="{BB962C8B-B14F-4D97-AF65-F5344CB8AC3E}">
        <p14:creationId xmlns:p14="http://schemas.microsoft.com/office/powerpoint/2010/main" val="1251507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AD80-95CA-BA44-26D9-82291801E1F5}"/>
              </a:ext>
            </a:extLst>
          </p:cNvPr>
          <p:cNvSpPr>
            <a:spLocks noGrp="1"/>
          </p:cNvSpPr>
          <p:nvPr>
            <p:ph type="title"/>
          </p:nvPr>
        </p:nvSpPr>
        <p:spPr/>
        <p:txBody>
          <a:bodyPr/>
          <a:lstStyle/>
          <a:p>
            <a:r>
              <a:rPr lang="en-IN" dirty="0"/>
              <a:t>Safety Norms</a:t>
            </a:r>
          </a:p>
        </p:txBody>
      </p:sp>
      <p:sp>
        <p:nvSpPr>
          <p:cNvPr id="3" name="Content Placeholder 2">
            <a:extLst>
              <a:ext uri="{FF2B5EF4-FFF2-40B4-BE49-F238E27FC236}">
                <a16:creationId xmlns:a16="http://schemas.microsoft.com/office/drawing/2014/main" id="{0F604D10-3026-62DA-3ED5-F0D420D94229}"/>
              </a:ext>
            </a:extLst>
          </p:cNvPr>
          <p:cNvSpPr>
            <a:spLocks noGrp="1"/>
          </p:cNvSpPr>
          <p:nvPr>
            <p:ph idx="1"/>
          </p:nvPr>
        </p:nvSpPr>
        <p:spPr/>
        <p:txBody>
          <a:bodyPr/>
          <a:lstStyle/>
          <a:p>
            <a:r>
              <a:rPr lang="en-IN" dirty="0"/>
              <a:t>New Mandatory Features</a:t>
            </a:r>
          </a:p>
          <a:p>
            <a:r>
              <a:rPr lang="en-IN" dirty="0"/>
              <a:t>Safety regulations for EVs</a:t>
            </a:r>
          </a:p>
          <a:p>
            <a:r>
              <a:rPr lang="en-IN" dirty="0"/>
              <a:t>Applications of safety features</a:t>
            </a:r>
          </a:p>
          <a:p>
            <a:r>
              <a:rPr lang="en-IN" dirty="0"/>
              <a:t>Effects on the automobile industry</a:t>
            </a:r>
          </a:p>
          <a:p>
            <a:r>
              <a:rPr lang="en-IN" dirty="0"/>
              <a:t>Challenges faced by the manufacturers</a:t>
            </a:r>
          </a:p>
        </p:txBody>
      </p:sp>
    </p:spTree>
    <p:extLst>
      <p:ext uri="{BB962C8B-B14F-4D97-AF65-F5344CB8AC3E}">
        <p14:creationId xmlns:p14="http://schemas.microsoft.com/office/powerpoint/2010/main" val="1602110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0865EB-4098-3898-55F9-60B250CE28E8}"/>
              </a:ext>
            </a:extLst>
          </p:cNvPr>
          <p:cNvSpPr txBox="1"/>
          <p:nvPr/>
        </p:nvSpPr>
        <p:spPr>
          <a:xfrm>
            <a:off x="579120" y="591514"/>
            <a:ext cx="10393680" cy="4785092"/>
          </a:xfrm>
          <a:prstGeom prst="rect">
            <a:avLst/>
          </a:prstGeom>
          <a:noFill/>
        </p:spPr>
        <p:txBody>
          <a:bodyPr wrap="square">
            <a:spAutoFit/>
          </a:bodyPr>
          <a:lstStyle/>
          <a:p>
            <a:pPr>
              <a:lnSpc>
                <a:spcPct val="107000"/>
              </a:lnSpc>
              <a:spcAft>
                <a:spcPts val="800"/>
              </a:spcAft>
            </a:pPr>
            <a:r>
              <a:rPr lang="en-IN" sz="24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Normal goods: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solidFill>
                  <a:srgbClr val="000000"/>
                </a:solidFill>
                <a:latin typeface="Arial" panose="020B0604020202020204" pitchFamily="34" charset="0"/>
                <a:ea typeface="Calibri" panose="020F0502020204030204" pitchFamily="34" charset="0"/>
                <a:cs typeface="Times New Roman" panose="02020603050405020304" pitchFamily="18" charset="0"/>
              </a:rPr>
              <a:t>A normal good is a good that experiences an increase in demand due to an increase in a consumer's income.</a:t>
            </a:r>
          </a:p>
          <a:p>
            <a:pPr>
              <a:lnSpc>
                <a:spcPct val="107000"/>
              </a:lnSpc>
              <a:spcAft>
                <a:spcPts val="800"/>
              </a:spcAft>
            </a:pPr>
            <a:r>
              <a:rPr lang="en-IN" sz="20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Mid-Range Sedans</a:t>
            </a:r>
            <a:r>
              <a:rPr lang="en-IN" sz="20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n-IN" sz="20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a:t>
            </a:r>
            <a:r>
              <a:rPr lang="en-IN" sz="20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Vehicles like the Honda City, Maruti Suzuki </a:t>
            </a:r>
            <a:r>
              <a:rPr lang="en-IN" sz="2000" kern="1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Ciaz</a:t>
            </a:r>
            <a:r>
              <a:rPr lang="en-IN" sz="20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Maruti Suzuki Swift </a:t>
            </a:r>
            <a:r>
              <a:rPr lang="en-IN" sz="2000" kern="1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Dzire</a:t>
            </a:r>
            <a:r>
              <a:rPr lang="en-IN" sz="20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are often considered normal goods. They offer a balance between affordability and features, making them attractive to a broad range of consumers.</a:t>
            </a:r>
            <a:r>
              <a:rPr lang="en-IN" sz="2000" kern="100" dirty="0">
                <a:solidFill>
                  <a:srgbClr val="000000"/>
                </a:solidFill>
                <a:latin typeface="Arial" panose="020B0604020202020204" pitchFamily="34" charset="0"/>
                <a:ea typeface="Calibri" panose="020F0502020204030204" pitchFamily="34" charset="0"/>
                <a:cs typeface="Times New Roman" panose="02020603050405020304" pitchFamily="18" charset="0"/>
              </a:rPr>
              <a:t>(Price range- 10-15 lakhs)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Compact Cars</a:t>
            </a:r>
            <a:r>
              <a:rPr lang="en-IN" sz="20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Models such as</a:t>
            </a:r>
            <a:r>
              <a:rPr lang="en-IN" sz="2000" kern="100" dirty="0">
                <a:solidFill>
                  <a:srgbClr val="000000"/>
                </a:solidFill>
                <a:latin typeface="Arial" panose="020B0604020202020204" pitchFamily="34" charset="0"/>
                <a:ea typeface="Calibri" panose="020F0502020204030204" pitchFamily="34" charset="0"/>
                <a:cs typeface="Times New Roman" panose="02020603050405020304" pitchFamily="18" charset="0"/>
              </a:rPr>
              <a:t> Renault </a:t>
            </a:r>
            <a:r>
              <a:rPr lang="en-IN" sz="2000" kern="1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Kwid</a:t>
            </a:r>
            <a:r>
              <a:rPr lang="en-IN" sz="20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Tata Tiago, and Maruti Suzuki </a:t>
            </a:r>
            <a:r>
              <a:rPr lang="en-IN" sz="2000" kern="1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WagonR</a:t>
            </a:r>
            <a:r>
              <a:rPr lang="en-IN" sz="20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are often purchased by consumers across different income levels due to their affordability, fuel efficiency, and practicality.(5-10 Lakhs)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b="1" dirty="0">
                <a:solidFill>
                  <a:srgbClr val="000000"/>
                </a:solidFill>
                <a:effectLst/>
                <a:latin typeface="Arial" panose="020B0604020202020204" pitchFamily="34" charset="0"/>
                <a:ea typeface="Calibri" panose="020F0502020204030204" pitchFamily="34" charset="0"/>
              </a:rPr>
              <a:t>Crossovers </a:t>
            </a:r>
            <a:r>
              <a:rPr lang="en-IN" sz="2000" dirty="0">
                <a:solidFill>
                  <a:srgbClr val="000000"/>
                </a:solidFill>
                <a:effectLst/>
                <a:latin typeface="Arial" panose="020B0604020202020204" pitchFamily="34" charset="0"/>
                <a:ea typeface="Calibri" panose="020F0502020204030204" pitchFamily="34" charset="0"/>
              </a:rPr>
              <a:t>Hyundai Creta, Maruti Suzuki Brezza, Tata Nexon, and Kia </a:t>
            </a:r>
            <a:r>
              <a:rPr lang="en-IN" sz="2000" dirty="0" err="1">
                <a:solidFill>
                  <a:srgbClr val="000000"/>
                </a:solidFill>
                <a:effectLst/>
                <a:latin typeface="Arial" panose="020B0604020202020204" pitchFamily="34" charset="0"/>
                <a:ea typeface="Calibri" panose="020F0502020204030204" pitchFamily="34" charset="0"/>
              </a:rPr>
              <a:t>Seltos</a:t>
            </a:r>
            <a:r>
              <a:rPr lang="en-IN" sz="2000" dirty="0">
                <a:solidFill>
                  <a:srgbClr val="000000"/>
                </a:solidFill>
                <a:effectLst/>
                <a:latin typeface="Arial" panose="020B0604020202020204" pitchFamily="34" charset="0"/>
                <a:ea typeface="Calibri" panose="020F0502020204030204" pitchFamily="34" charset="0"/>
              </a:rPr>
              <a:t> considered normal goods because they offer versatility, space, and comfort, appealing to a wide range of consumers(</a:t>
            </a:r>
            <a:r>
              <a:rPr lang="en-IN" sz="2000" dirty="0">
                <a:solidFill>
                  <a:srgbClr val="000000"/>
                </a:solidFill>
                <a:latin typeface="Arial" panose="020B0604020202020204" pitchFamily="34" charset="0"/>
                <a:ea typeface="Calibri" panose="020F0502020204030204" pitchFamily="34" charset="0"/>
              </a:rPr>
              <a:t>15-22 Lakhs</a:t>
            </a:r>
            <a:r>
              <a:rPr lang="en-IN" sz="2000" dirty="0">
                <a:solidFill>
                  <a:srgbClr val="000000"/>
                </a:solidFill>
                <a:effectLst/>
                <a:latin typeface="Arial" panose="020B0604020202020204" pitchFamily="34" charset="0"/>
                <a:ea typeface="Calibri" panose="020F0502020204030204" pitchFamily="34" charset="0"/>
              </a:rPr>
              <a:t>)</a:t>
            </a:r>
            <a:endParaRPr lang="en-IN" sz="2000" dirty="0"/>
          </a:p>
        </p:txBody>
      </p:sp>
    </p:spTree>
    <p:extLst>
      <p:ext uri="{BB962C8B-B14F-4D97-AF65-F5344CB8AC3E}">
        <p14:creationId xmlns:p14="http://schemas.microsoft.com/office/powerpoint/2010/main" val="879347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C77B-3803-91A3-3F0E-28DBA29D960E}"/>
              </a:ext>
            </a:extLst>
          </p:cNvPr>
          <p:cNvSpPr>
            <a:spLocks noGrp="1"/>
          </p:cNvSpPr>
          <p:nvPr>
            <p:ph type="title"/>
          </p:nvPr>
        </p:nvSpPr>
        <p:spPr/>
        <p:txBody>
          <a:bodyPr/>
          <a:lstStyle/>
          <a:p>
            <a:r>
              <a:rPr lang="en-IN" dirty="0"/>
              <a:t>Taxes and import duties</a:t>
            </a:r>
          </a:p>
        </p:txBody>
      </p:sp>
      <p:sp>
        <p:nvSpPr>
          <p:cNvPr id="3" name="Content Placeholder 2">
            <a:extLst>
              <a:ext uri="{FF2B5EF4-FFF2-40B4-BE49-F238E27FC236}">
                <a16:creationId xmlns:a16="http://schemas.microsoft.com/office/drawing/2014/main" id="{0CE1E3AF-C69E-0861-4F15-9D6F572AF0C4}"/>
              </a:ext>
            </a:extLst>
          </p:cNvPr>
          <p:cNvSpPr>
            <a:spLocks noGrp="1"/>
          </p:cNvSpPr>
          <p:nvPr>
            <p:ph idx="1"/>
          </p:nvPr>
        </p:nvSpPr>
        <p:spPr/>
        <p:txBody>
          <a:bodyPr/>
          <a:lstStyle/>
          <a:p>
            <a:r>
              <a:rPr lang="en-IN" dirty="0"/>
              <a:t>The Make in India scheme</a:t>
            </a:r>
          </a:p>
          <a:p>
            <a:r>
              <a:rPr lang="en-IN" dirty="0"/>
              <a:t>The effect of considering a car as a luxury</a:t>
            </a:r>
          </a:p>
          <a:p>
            <a:r>
              <a:rPr lang="en-IN" dirty="0"/>
              <a:t>Up to a 100% duty on Imported luxury cars</a:t>
            </a:r>
          </a:p>
          <a:p>
            <a:r>
              <a:rPr lang="en-IN" dirty="0"/>
              <a:t>Pre – GST vs. car GST</a:t>
            </a:r>
          </a:p>
        </p:txBody>
      </p:sp>
    </p:spTree>
    <p:extLst>
      <p:ext uri="{BB962C8B-B14F-4D97-AF65-F5344CB8AC3E}">
        <p14:creationId xmlns:p14="http://schemas.microsoft.com/office/powerpoint/2010/main" val="26988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64F8C1-07A0-97D2-F82C-8CF7A0F37607}"/>
              </a:ext>
            </a:extLst>
          </p:cNvPr>
          <p:cNvSpPr/>
          <p:nvPr/>
        </p:nvSpPr>
        <p:spPr>
          <a:xfrm rot="20839664">
            <a:off x="2544100" y="2967335"/>
            <a:ext cx="7103804" cy="1569660"/>
          </a:xfrm>
          <a:prstGeom prst="rect">
            <a:avLst/>
          </a:prstGeom>
          <a:noFill/>
        </p:spPr>
        <p:txBody>
          <a:bodyPr wrap="none" lIns="91440" tIns="45720" rIns="91440" bIns="45720">
            <a:spAutoFit/>
          </a:bodyPr>
          <a:lstStyle/>
          <a:p>
            <a:pPr algn="ctr"/>
            <a:r>
              <a:rPr lang="en-US" sz="96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69287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D8D557-0E74-649C-1E37-4EDD7C029A70}"/>
              </a:ext>
            </a:extLst>
          </p:cNvPr>
          <p:cNvSpPr txBox="1"/>
          <p:nvPr/>
        </p:nvSpPr>
        <p:spPr>
          <a:xfrm>
            <a:off x="375920" y="435685"/>
            <a:ext cx="9916160" cy="5356659"/>
          </a:xfrm>
          <a:prstGeom prst="rect">
            <a:avLst/>
          </a:prstGeom>
          <a:noFill/>
        </p:spPr>
        <p:txBody>
          <a:bodyPr wrap="square">
            <a:spAutoFit/>
          </a:bodyPr>
          <a:lstStyle/>
          <a:p>
            <a:pPr>
              <a:lnSpc>
                <a:spcPct val="107000"/>
              </a:lnSpc>
              <a:spcAft>
                <a:spcPts val="800"/>
              </a:spcAft>
            </a:pPr>
            <a:r>
              <a:rPr lang="en-IN" sz="32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Luxury goods:</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Luxury products are high-end, premium vehicles that are known for their superior quality, performance, advanced technology, comfort, and prestige.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Mercedes-Benz S-Class</a:t>
            </a:r>
            <a:r>
              <a:rPr lang="en-IN" sz="24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-The Mercedes-Benz S-Class is renowned for its opulent interior, cutting-edge technology, and a smooth, comfortable ride.(</a:t>
            </a:r>
            <a:r>
              <a:rPr lang="en-IN" sz="2400" kern="100" dirty="0">
                <a:solidFill>
                  <a:srgbClr val="000000"/>
                </a:solidFill>
                <a:latin typeface="Arial" panose="020B0604020202020204" pitchFamily="34" charset="0"/>
                <a:ea typeface="Calibri" panose="020F0502020204030204" pitchFamily="34" charset="0"/>
                <a:cs typeface="Times New Roman" panose="02020603050405020304" pitchFamily="18" charset="0"/>
              </a:rPr>
              <a:t>2Cr</a:t>
            </a:r>
            <a:r>
              <a:rPr lang="en-IN" sz="24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-3Cr)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BMW 7 Series</a:t>
            </a:r>
            <a:r>
              <a:rPr lang="en-IN" sz="24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-BMW's flagship sedan, the 7 Series, offers a combination of luxury, performance, and advanced features.(1.70-2.30Cr)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Audi A8</a:t>
            </a:r>
            <a:r>
              <a:rPr lang="en-IN" sz="24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-The Audi A8 is known for its elegant design, sophisticated technology, and a plush interior.(1.34-1.63 Cr)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7909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8722-35A7-A332-075D-FB78B69094BC}"/>
              </a:ext>
            </a:extLst>
          </p:cNvPr>
          <p:cNvSpPr>
            <a:spLocks noGrp="1"/>
          </p:cNvSpPr>
          <p:nvPr>
            <p:ph type="ctrTitle"/>
          </p:nvPr>
        </p:nvSpPr>
        <p:spPr>
          <a:xfrm>
            <a:off x="129218" y="1858894"/>
            <a:ext cx="6823174" cy="381217"/>
          </a:xfrm>
        </p:spPr>
        <p:txBody>
          <a:bodyPr>
            <a:normAutofit/>
          </a:bodyPr>
          <a:lstStyle/>
          <a:p>
            <a:r>
              <a:rPr lang="en-IN" sz="1800" b="1" dirty="0">
                <a:latin typeface="Arial" panose="020B0604020202020204" pitchFamily="34" charset="0"/>
                <a:cs typeface="Arial" panose="020B0604020202020204" pitchFamily="34" charset="0"/>
              </a:rPr>
              <a:t>Demand Curve for the Automobile sector in India</a:t>
            </a:r>
          </a:p>
        </p:txBody>
      </p:sp>
      <p:sp>
        <p:nvSpPr>
          <p:cNvPr id="3" name="Subtitle 2">
            <a:extLst>
              <a:ext uri="{FF2B5EF4-FFF2-40B4-BE49-F238E27FC236}">
                <a16:creationId xmlns:a16="http://schemas.microsoft.com/office/drawing/2014/main" id="{BC0C4ED2-C531-2710-D67E-51570AA056AD}"/>
              </a:ext>
            </a:extLst>
          </p:cNvPr>
          <p:cNvSpPr>
            <a:spLocks noGrp="1"/>
          </p:cNvSpPr>
          <p:nvPr>
            <p:ph type="subTitle" idx="1"/>
          </p:nvPr>
        </p:nvSpPr>
        <p:spPr>
          <a:xfrm>
            <a:off x="25861" y="2394439"/>
            <a:ext cx="8313018" cy="1114963"/>
          </a:xfrm>
        </p:spPr>
        <p:txBody>
          <a:bodyPr>
            <a:normAutofit/>
          </a:bodyPr>
          <a:lstStyle/>
          <a:p>
            <a:pPr algn="just"/>
            <a:r>
              <a:rPr lang="en-IN" sz="1600" dirty="0"/>
              <a:t>A Demand curve for Automobile sector (Passenger Vehicles) is downward slopping from left to right. Showing the inverse relationship between the price of  Vehicles and quantity demanded over a period of time. </a:t>
            </a:r>
          </a:p>
        </p:txBody>
      </p:sp>
      <p:grpSp>
        <p:nvGrpSpPr>
          <p:cNvPr id="28" name="Group 27">
            <a:extLst>
              <a:ext uri="{FF2B5EF4-FFF2-40B4-BE49-F238E27FC236}">
                <a16:creationId xmlns:a16="http://schemas.microsoft.com/office/drawing/2014/main" id="{BA376A8F-7640-4775-7F7B-0FC255804EFB}"/>
              </a:ext>
            </a:extLst>
          </p:cNvPr>
          <p:cNvGrpSpPr/>
          <p:nvPr/>
        </p:nvGrpSpPr>
        <p:grpSpPr>
          <a:xfrm>
            <a:off x="8409244" y="250469"/>
            <a:ext cx="3036822" cy="2667190"/>
            <a:chOff x="6717601" y="1933669"/>
            <a:chExt cx="5813655" cy="5647391"/>
          </a:xfrm>
        </p:grpSpPr>
        <p:cxnSp>
          <p:nvCxnSpPr>
            <p:cNvPr id="5" name="Straight Arrow Connector 4">
              <a:extLst>
                <a:ext uri="{FF2B5EF4-FFF2-40B4-BE49-F238E27FC236}">
                  <a16:creationId xmlns:a16="http://schemas.microsoft.com/office/drawing/2014/main" id="{35A80E3F-6089-14ED-F183-39B24EA9DCDE}"/>
                </a:ext>
              </a:extLst>
            </p:cNvPr>
            <p:cNvCxnSpPr/>
            <p:nvPr/>
          </p:nvCxnSpPr>
          <p:spPr>
            <a:xfrm>
              <a:off x="7833360" y="2346960"/>
              <a:ext cx="0" cy="3576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a:extLst>
                <a:ext uri="{FF2B5EF4-FFF2-40B4-BE49-F238E27FC236}">
                  <a16:creationId xmlns:a16="http://schemas.microsoft.com/office/drawing/2014/main" id="{2D6F96A1-8AF5-3926-A3B7-3409920D9129}"/>
                </a:ext>
              </a:extLst>
            </p:cNvPr>
            <p:cNvCxnSpPr>
              <a:cxnSpLocks/>
            </p:cNvCxnSpPr>
            <p:nvPr/>
          </p:nvCxnSpPr>
          <p:spPr>
            <a:xfrm flipH="1">
              <a:off x="7305040" y="5476240"/>
              <a:ext cx="39827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190D7E04-578D-E9D8-2DBD-FD4E49F74EAB}"/>
                </a:ext>
              </a:extLst>
            </p:cNvPr>
            <p:cNvCxnSpPr/>
            <p:nvPr/>
          </p:nvCxnSpPr>
          <p:spPr>
            <a:xfrm>
              <a:off x="8188960" y="2687320"/>
              <a:ext cx="2926080" cy="2448560"/>
            </a:xfrm>
            <a:prstGeom prst="line">
              <a:avLst/>
            </a:prstGeom>
          </p:spPr>
          <p:style>
            <a:lnRef idx="3">
              <a:schemeClr val="accent1"/>
            </a:lnRef>
            <a:fillRef idx="0">
              <a:schemeClr val="accent1"/>
            </a:fillRef>
            <a:effectRef idx="2">
              <a:schemeClr val="accent1"/>
            </a:effectRef>
            <a:fontRef idx="minor">
              <a:schemeClr val="tx1"/>
            </a:fontRef>
          </p:style>
        </p:cxnSp>
        <p:grpSp>
          <p:nvGrpSpPr>
            <p:cNvPr id="27" name="Group 26">
              <a:extLst>
                <a:ext uri="{FF2B5EF4-FFF2-40B4-BE49-F238E27FC236}">
                  <a16:creationId xmlns:a16="http://schemas.microsoft.com/office/drawing/2014/main" id="{E328477E-DAA3-21AB-3675-943494F46ADD}"/>
                </a:ext>
              </a:extLst>
            </p:cNvPr>
            <p:cNvGrpSpPr/>
            <p:nvPr/>
          </p:nvGrpSpPr>
          <p:grpSpPr>
            <a:xfrm>
              <a:off x="7823200" y="4043680"/>
              <a:ext cx="1981200" cy="1432560"/>
              <a:chOff x="7823200" y="4043680"/>
              <a:chExt cx="1981200" cy="1432560"/>
            </a:xfrm>
          </p:grpSpPr>
          <p:cxnSp>
            <p:nvCxnSpPr>
              <p:cNvPr id="12" name="Straight Connector 11">
                <a:extLst>
                  <a:ext uri="{FF2B5EF4-FFF2-40B4-BE49-F238E27FC236}">
                    <a16:creationId xmlns:a16="http://schemas.microsoft.com/office/drawing/2014/main" id="{B7C97B31-F899-FA79-8606-D662FBD1B596}"/>
                  </a:ext>
                </a:extLst>
              </p:cNvPr>
              <p:cNvCxnSpPr>
                <a:cxnSpLocks/>
              </p:cNvCxnSpPr>
              <p:nvPr/>
            </p:nvCxnSpPr>
            <p:spPr>
              <a:xfrm flipH="1">
                <a:off x="7823200" y="4053840"/>
                <a:ext cx="1981200"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F64CE871-8E3A-74BC-725D-EBEE3CF569E0}"/>
                  </a:ext>
                </a:extLst>
              </p:cNvPr>
              <p:cNvCxnSpPr>
                <a:cxnSpLocks/>
              </p:cNvCxnSpPr>
              <p:nvPr/>
            </p:nvCxnSpPr>
            <p:spPr>
              <a:xfrm flipV="1">
                <a:off x="9804400" y="4043680"/>
                <a:ext cx="0" cy="1432560"/>
              </a:xfrm>
              <a:prstGeom prst="line">
                <a:avLst/>
              </a:prstGeom>
            </p:spPr>
            <p:style>
              <a:lnRef idx="3">
                <a:schemeClr val="dk1"/>
              </a:lnRef>
              <a:fillRef idx="0">
                <a:schemeClr val="dk1"/>
              </a:fillRef>
              <a:effectRef idx="2">
                <a:schemeClr val="dk1"/>
              </a:effectRef>
              <a:fontRef idx="minor">
                <a:schemeClr val="tx1"/>
              </a:fontRef>
            </p:style>
          </p:cxnSp>
        </p:grpSp>
        <p:sp>
          <p:nvSpPr>
            <p:cNvPr id="19" name="TextBox 18">
              <a:extLst>
                <a:ext uri="{FF2B5EF4-FFF2-40B4-BE49-F238E27FC236}">
                  <a16:creationId xmlns:a16="http://schemas.microsoft.com/office/drawing/2014/main" id="{20A4F1A4-0763-308B-AC1D-0FD707C207FD}"/>
                </a:ext>
              </a:extLst>
            </p:cNvPr>
            <p:cNvSpPr txBox="1"/>
            <p:nvPr/>
          </p:nvSpPr>
          <p:spPr>
            <a:xfrm>
              <a:off x="7153239" y="3771983"/>
              <a:ext cx="1102029" cy="782007"/>
            </a:xfrm>
            <a:prstGeom prst="rect">
              <a:avLst/>
            </a:prstGeom>
            <a:noFill/>
          </p:spPr>
          <p:txBody>
            <a:bodyPr wrap="square" rtlCol="0">
              <a:spAutoFit/>
            </a:bodyPr>
            <a:lstStyle/>
            <a:p>
              <a:r>
                <a:rPr lang="en-IN" dirty="0"/>
                <a:t>Pa</a:t>
              </a:r>
            </a:p>
          </p:txBody>
        </p:sp>
        <p:sp>
          <p:nvSpPr>
            <p:cNvPr id="20" name="TextBox 19">
              <a:extLst>
                <a:ext uri="{FF2B5EF4-FFF2-40B4-BE49-F238E27FC236}">
                  <a16:creationId xmlns:a16="http://schemas.microsoft.com/office/drawing/2014/main" id="{2C6B5212-6D85-9300-5036-2527AB1C42B6}"/>
                </a:ext>
              </a:extLst>
            </p:cNvPr>
            <p:cNvSpPr txBox="1"/>
            <p:nvPr/>
          </p:nvSpPr>
          <p:spPr>
            <a:xfrm>
              <a:off x="9606282" y="5420361"/>
              <a:ext cx="716278" cy="369332"/>
            </a:xfrm>
            <a:prstGeom prst="rect">
              <a:avLst/>
            </a:prstGeom>
            <a:noFill/>
          </p:spPr>
          <p:txBody>
            <a:bodyPr wrap="square" rtlCol="0">
              <a:spAutoFit/>
            </a:bodyPr>
            <a:lstStyle/>
            <a:p>
              <a:r>
                <a:rPr lang="en-IN" dirty="0"/>
                <a:t>Qa</a:t>
              </a:r>
            </a:p>
          </p:txBody>
        </p:sp>
        <p:sp>
          <p:nvSpPr>
            <p:cNvPr id="21" name="TextBox 20">
              <a:extLst>
                <a:ext uri="{FF2B5EF4-FFF2-40B4-BE49-F238E27FC236}">
                  <a16:creationId xmlns:a16="http://schemas.microsoft.com/office/drawing/2014/main" id="{661EB31B-202C-0B17-8A0A-01CC47A0859F}"/>
                </a:ext>
              </a:extLst>
            </p:cNvPr>
            <p:cNvSpPr txBox="1"/>
            <p:nvPr/>
          </p:nvSpPr>
          <p:spPr>
            <a:xfrm>
              <a:off x="9737800" y="3458511"/>
              <a:ext cx="838197" cy="369333"/>
            </a:xfrm>
            <a:prstGeom prst="rect">
              <a:avLst/>
            </a:prstGeom>
            <a:noFill/>
          </p:spPr>
          <p:txBody>
            <a:bodyPr wrap="square" rtlCol="0">
              <a:spAutoFit/>
            </a:bodyPr>
            <a:lstStyle/>
            <a:p>
              <a:r>
                <a:rPr lang="en-IN" dirty="0"/>
                <a:t>a</a:t>
              </a:r>
            </a:p>
          </p:txBody>
        </p:sp>
        <p:sp>
          <p:nvSpPr>
            <p:cNvPr id="22" name="TextBox 21">
              <a:extLst>
                <a:ext uri="{FF2B5EF4-FFF2-40B4-BE49-F238E27FC236}">
                  <a16:creationId xmlns:a16="http://schemas.microsoft.com/office/drawing/2014/main" id="{FFA4D783-1BC3-539F-66A1-62DF35A52087}"/>
                </a:ext>
              </a:extLst>
            </p:cNvPr>
            <p:cNvSpPr txBox="1"/>
            <p:nvPr/>
          </p:nvSpPr>
          <p:spPr>
            <a:xfrm>
              <a:off x="11130282" y="4951214"/>
              <a:ext cx="838198" cy="369332"/>
            </a:xfrm>
            <a:prstGeom prst="rect">
              <a:avLst/>
            </a:prstGeom>
            <a:noFill/>
          </p:spPr>
          <p:txBody>
            <a:bodyPr wrap="square" rtlCol="0">
              <a:spAutoFit/>
            </a:bodyPr>
            <a:lstStyle/>
            <a:p>
              <a:r>
                <a:rPr lang="en-IN" dirty="0"/>
                <a:t>D</a:t>
              </a:r>
            </a:p>
          </p:txBody>
        </p:sp>
        <p:sp>
          <p:nvSpPr>
            <p:cNvPr id="23" name="TextBox 22">
              <a:extLst>
                <a:ext uri="{FF2B5EF4-FFF2-40B4-BE49-F238E27FC236}">
                  <a16:creationId xmlns:a16="http://schemas.microsoft.com/office/drawing/2014/main" id="{2779D4A3-48BF-3C3E-2329-0771DB885124}"/>
                </a:ext>
              </a:extLst>
            </p:cNvPr>
            <p:cNvSpPr txBox="1"/>
            <p:nvPr/>
          </p:nvSpPr>
          <p:spPr>
            <a:xfrm>
              <a:off x="7518403" y="5443077"/>
              <a:ext cx="838198" cy="369332"/>
            </a:xfrm>
            <a:prstGeom prst="rect">
              <a:avLst/>
            </a:prstGeom>
            <a:noFill/>
          </p:spPr>
          <p:txBody>
            <a:bodyPr wrap="square" rtlCol="0">
              <a:spAutoFit/>
            </a:bodyPr>
            <a:lstStyle/>
            <a:p>
              <a:r>
                <a:rPr lang="en-IN" dirty="0"/>
                <a:t>0</a:t>
              </a:r>
            </a:p>
          </p:txBody>
        </p:sp>
        <p:sp>
          <p:nvSpPr>
            <p:cNvPr id="24" name="TextBox 23">
              <a:extLst>
                <a:ext uri="{FF2B5EF4-FFF2-40B4-BE49-F238E27FC236}">
                  <a16:creationId xmlns:a16="http://schemas.microsoft.com/office/drawing/2014/main" id="{836EC8A7-C256-D6A7-144A-693F54F4B0E3}"/>
                </a:ext>
              </a:extLst>
            </p:cNvPr>
            <p:cNvSpPr txBox="1"/>
            <p:nvPr/>
          </p:nvSpPr>
          <p:spPr>
            <a:xfrm>
              <a:off x="7782545" y="6473217"/>
              <a:ext cx="4748711" cy="1107843"/>
            </a:xfrm>
            <a:prstGeom prst="rect">
              <a:avLst/>
            </a:prstGeom>
            <a:noFill/>
          </p:spPr>
          <p:txBody>
            <a:bodyPr wrap="square" rtlCol="0">
              <a:spAutoFit/>
            </a:bodyPr>
            <a:lstStyle/>
            <a:p>
              <a:r>
                <a:rPr lang="en-IN" sz="1400" dirty="0"/>
                <a:t>Quantity demanded ( Per Unit of time)</a:t>
              </a:r>
            </a:p>
          </p:txBody>
        </p:sp>
        <p:sp>
          <p:nvSpPr>
            <p:cNvPr id="25" name="TextBox 24">
              <a:extLst>
                <a:ext uri="{FF2B5EF4-FFF2-40B4-BE49-F238E27FC236}">
                  <a16:creationId xmlns:a16="http://schemas.microsoft.com/office/drawing/2014/main" id="{0335E94E-5983-7AF7-0303-2ADAD52F49FA}"/>
                </a:ext>
              </a:extLst>
            </p:cNvPr>
            <p:cNvSpPr txBox="1"/>
            <p:nvPr/>
          </p:nvSpPr>
          <p:spPr>
            <a:xfrm rot="16200000">
              <a:off x="4997669" y="3653601"/>
              <a:ext cx="3809196" cy="369331"/>
            </a:xfrm>
            <a:prstGeom prst="rect">
              <a:avLst/>
            </a:prstGeom>
            <a:noFill/>
          </p:spPr>
          <p:txBody>
            <a:bodyPr wrap="square" rtlCol="0">
              <a:spAutoFit/>
            </a:bodyPr>
            <a:lstStyle/>
            <a:p>
              <a:r>
                <a:rPr lang="en-IN" dirty="0"/>
                <a:t>Price ( Per Unit )</a:t>
              </a:r>
            </a:p>
          </p:txBody>
        </p:sp>
      </p:grpSp>
      <p:sp>
        <p:nvSpPr>
          <p:cNvPr id="4" name="TextBox 3">
            <a:extLst>
              <a:ext uri="{FF2B5EF4-FFF2-40B4-BE49-F238E27FC236}">
                <a16:creationId xmlns:a16="http://schemas.microsoft.com/office/drawing/2014/main" id="{C2D54BAE-D718-D39E-2969-9CA66A3C0BDE}"/>
              </a:ext>
            </a:extLst>
          </p:cNvPr>
          <p:cNvSpPr txBox="1"/>
          <p:nvPr/>
        </p:nvSpPr>
        <p:spPr>
          <a:xfrm>
            <a:off x="869576" y="250469"/>
            <a:ext cx="5719483" cy="523220"/>
          </a:xfrm>
          <a:prstGeom prst="rect">
            <a:avLst/>
          </a:prstGeom>
          <a:noFill/>
        </p:spPr>
        <p:txBody>
          <a:bodyPr wrap="square" rtlCol="0">
            <a:spAutoFit/>
          </a:bodyPr>
          <a:lstStyle/>
          <a:p>
            <a:r>
              <a:rPr lang="en-IN" sz="2800" b="1" dirty="0"/>
              <a:t>DEMAND SCENERIO</a:t>
            </a:r>
          </a:p>
        </p:txBody>
      </p:sp>
    </p:spTree>
    <p:extLst>
      <p:ext uri="{BB962C8B-B14F-4D97-AF65-F5344CB8AC3E}">
        <p14:creationId xmlns:p14="http://schemas.microsoft.com/office/powerpoint/2010/main" val="1226052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B4498E-305D-B9B2-B7B1-6E0CF88B6EEB}"/>
              </a:ext>
            </a:extLst>
          </p:cNvPr>
          <p:cNvSpPr txBox="1"/>
          <p:nvPr/>
        </p:nvSpPr>
        <p:spPr>
          <a:xfrm>
            <a:off x="-1122526" y="421333"/>
            <a:ext cx="12174067" cy="646331"/>
          </a:xfrm>
          <a:prstGeom prst="rect">
            <a:avLst/>
          </a:prstGeom>
          <a:noFill/>
        </p:spPr>
        <p:txBody>
          <a:bodyPr wrap="square" rtlCol="0">
            <a:spAutoFit/>
          </a:bodyPr>
          <a:lstStyle/>
          <a:p>
            <a:pPr algn="ctr"/>
            <a:r>
              <a:rPr lang="en-IN" sz="3600" b="1" i="1" dirty="0"/>
              <a:t>Factors affecting the demand for PV Industry.</a:t>
            </a:r>
          </a:p>
        </p:txBody>
      </p:sp>
      <p:sp>
        <p:nvSpPr>
          <p:cNvPr id="6" name="TextBox 5">
            <a:extLst>
              <a:ext uri="{FF2B5EF4-FFF2-40B4-BE49-F238E27FC236}">
                <a16:creationId xmlns:a16="http://schemas.microsoft.com/office/drawing/2014/main" id="{867533F4-FEB4-E4D9-C891-2C7285214335}"/>
              </a:ext>
            </a:extLst>
          </p:cNvPr>
          <p:cNvSpPr txBox="1"/>
          <p:nvPr/>
        </p:nvSpPr>
        <p:spPr>
          <a:xfrm>
            <a:off x="203468" y="1260421"/>
            <a:ext cx="6715760" cy="1631216"/>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Income of the consumer</a:t>
            </a:r>
          </a:p>
          <a:p>
            <a:pPr marL="285750" indent="-285750" algn="just">
              <a:buFont typeface="Arial" panose="020B0604020202020204" pitchFamily="34" charset="0"/>
              <a:buChar char="•"/>
            </a:pPr>
            <a:r>
              <a:rPr lang="en-IN" sz="2000" dirty="0"/>
              <a:t>Rising fuel prices </a:t>
            </a:r>
          </a:p>
          <a:p>
            <a:pPr marL="285750" indent="-285750" algn="just">
              <a:buFont typeface="Arial" panose="020B0604020202020204" pitchFamily="34" charset="0"/>
              <a:buChar char="•"/>
            </a:pPr>
            <a:r>
              <a:rPr lang="en-IN" sz="2000" dirty="0"/>
              <a:t>Rise in raw material and production costs</a:t>
            </a:r>
          </a:p>
          <a:p>
            <a:pPr marL="285750" indent="-285750" algn="just">
              <a:buFont typeface="Arial" panose="020B0604020202020204" pitchFamily="34" charset="0"/>
              <a:buChar char="•"/>
            </a:pPr>
            <a:r>
              <a:rPr lang="en-IN" sz="2000" dirty="0"/>
              <a:t>Growth of public transport in metros and major cities</a:t>
            </a:r>
          </a:p>
          <a:p>
            <a:pPr marL="285750" indent="-285750" algn="just">
              <a:buFont typeface="Arial" panose="020B0604020202020204" pitchFamily="34" charset="0"/>
              <a:buChar char="•"/>
            </a:pPr>
            <a:r>
              <a:rPr lang="en-IN" sz="2000" dirty="0"/>
              <a:t>Adoption of EVs</a:t>
            </a:r>
          </a:p>
        </p:txBody>
      </p:sp>
      <p:cxnSp>
        <p:nvCxnSpPr>
          <p:cNvPr id="3" name="Straight Arrow Connector 2">
            <a:extLst>
              <a:ext uri="{FF2B5EF4-FFF2-40B4-BE49-F238E27FC236}">
                <a16:creationId xmlns:a16="http://schemas.microsoft.com/office/drawing/2014/main" id="{CD9231A6-6AA5-AB1C-2A20-2EAC7DC13E1D}"/>
              </a:ext>
            </a:extLst>
          </p:cNvPr>
          <p:cNvCxnSpPr/>
          <p:nvPr/>
        </p:nvCxnSpPr>
        <p:spPr>
          <a:xfrm>
            <a:off x="7335520" y="2035006"/>
            <a:ext cx="0" cy="36244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 name="Straight Arrow Connector 3">
            <a:extLst>
              <a:ext uri="{FF2B5EF4-FFF2-40B4-BE49-F238E27FC236}">
                <a16:creationId xmlns:a16="http://schemas.microsoft.com/office/drawing/2014/main" id="{677A65B8-C3B9-4C42-029B-259F2EEF35C0}"/>
              </a:ext>
            </a:extLst>
          </p:cNvPr>
          <p:cNvCxnSpPr>
            <a:cxnSpLocks/>
          </p:cNvCxnSpPr>
          <p:nvPr/>
        </p:nvCxnSpPr>
        <p:spPr>
          <a:xfrm flipH="1">
            <a:off x="6807200" y="5206407"/>
            <a:ext cx="39827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D5079798-E2D9-BCFE-79CD-279581749EE7}"/>
              </a:ext>
            </a:extLst>
          </p:cNvPr>
          <p:cNvCxnSpPr/>
          <p:nvPr/>
        </p:nvCxnSpPr>
        <p:spPr>
          <a:xfrm>
            <a:off x="7691120" y="2379947"/>
            <a:ext cx="2926080" cy="2481518"/>
          </a:xfrm>
          <a:prstGeom prst="line">
            <a:avLst/>
          </a:prstGeom>
        </p:spPr>
        <p:style>
          <a:lnRef idx="3">
            <a:schemeClr val="accent1"/>
          </a:lnRef>
          <a:fillRef idx="0">
            <a:schemeClr val="accent1"/>
          </a:fillRef>
          <a:effectRef idx="2">
            <a:schemeClr val="accent1"/>
          </a:effectRef>
          <a:fontRef idx="minor">
            <a:schemeClr val="tx1"/>
          </a:fontRef>
        </p:style>
      </p:cxnSp>
      <p:grpSp>
        <p:nvGrpSpPr>
          <p:cNvPr id="8" name="Group 7">
            <a:extLst>
              <a:ext uri="{FF2B5EF4-FFF2-40B4-BE49-F238E27FC236}">
                <a16:creationId xmlns:a16="http://schemas.microsoft.com/office/drawing/2014/main" id="{DB6E4A11-9B6E-FD57-8D0E-F5B6A86C3C98}"/>
              </a:ext>
            </a:extLst>
          </p:cNvPr>
          <p:cNvGrpSpPr/>
          <p:nvPr/>
        </p:nvGrpSpPr>
        <p:grpSpPr>
          <a:xfrm>
            <a:off x="7325360" y="3754564"/>
            <a:ext cx="1981200" cy="1451843"/>
            <a:chOff x="7823200" y="4043680"/>
            <a:chExt cx="1981200" cy="1432560"/>
          </a:xfrm>
        </p:grpSpPr>
        <p:cxnSp>
          <p:nvCxnSpPr>
            <p:cNvPr id="17" name="Straight Connector 16">
              <a:extLst>
                <a:ext uri="{FF2B5EF4-FFF2-40B4-BE49-F238E27FC236}">
                  <a16:creationId xmlns:a16="http://schemas.microsoft.com/office/drawing/2014/main" id="{FFEEEA1C-CECC-0454-75B1-1892000F55A9}"/>
                </a:ext>
              </a:extLst>
            </p:cNvPr>
            <p:cNvCxnSpPr>
              <a:cxnSpLocks/>
            </p:cNvCxnSpPr>
            <p:nvPr/>
          </p:nvCxnSpPr>
          <p:spPr>
            <a:xfrm flipH="1">
              <a:off x="7823200" y="4053840"/>
              <a:ext cx="1981200" cy="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78A1CB2A-D905-FEC6-6A84-4DFD4ABCE267}"/>
                </a:ext>
              </a:extLst>
            </p:cNvPr>
            <p:cNvCxnSpPr>
              <a:cxnSpLocks/>
            </p:cNvCxnSpPr>
            <p:nvPr/>
          </p:nvCxnSpPr>
          <p:spPr>
            <a:xfrm flipV="1">
              <a:off x="9804400" y="4043680"/>
              <a:ext cx="0" cy="1432560"/>
            </a:xfrm>
            <a:prstGeom prst="line">
              <a:avLst/>
            </a:prstGeom>
          </p:spPr>
          <p:style>
            <a:lnRef idx="3">
              <a:schemeClr val="dk1"/>
            </a:lnRef>
            <a:fillRef idx="0">
              <a:schemeClr val="dk1"/>
            </a:fillRef>
            <a:effectRef idx="2">
              <a:schemeClr val="dk1"/>
            </a:effectRef>
            <a:fontRef idx="minor">
              <a:schemeClr val="tx1"/>
            </a:fontRef>
          </p:style>
        </p:cxnSp>
      </p:grpSp>
      <p:sp>
        <p:nvSpPr>
          <p:cNvPr id="10" name="TextBox 9">
            <a:extLst>
              <a:ext uri="{FF2B5EF4-FFF2-40B4-BE49-F238E27FC236}">
                <a16:creationId xmlns:a16="http://schemas.microsoft.com/office/drawing/2014/main" id="{B4452D11-03D5-23E0-1BA1-8B84F3C07B6E}"/>
              </a:ext>
            </a:extLst>
          </p:cNvPr>
          <p:cNvSpPr txBox="1"/>
          <p:nvPr/>
        </p:nvSpPr>
        <p:spPr>
          <a:xfrm>
            <a:off x="9108442" y="5149776"/>
            <a:ext cx="716278" cy="374303"/>
          </a:xfrm>
          <a:prstGeom prst="rect">
            <a:avLst/>
          </a:prstGeom>
          <a:noFill/>
        </p:spPr>
        <p:txBody>
          <a:bodyPr wrap="square" rtlCol="0">
            <a:spAutoFit/>
          </a:bodyPr>
          <a:lstStyle/>
          <a:p>
            <a:r>
              <a:rPr lang="en-IN" dirty="0"/>
              <a:t>Qa</a:t>
            </a:r>
          </a:p>
        </p:txBody>
      </p:sp>
      <p:sp>
        <p:nvSpPr>
          <p:cNvPr id="11" name="TextBox 10">
            <a:extLst>
              <a:ext uri="{FF2B5EF4-FFF2-40B4-BE49-F238E27FC236}">
                <a16:creationId xmlns:a16="http://schemas.microsoft.com/office/drawing/2014/main" id="{ADBED4DF-8C35-1AEF-2B38-CFC00F7179C9}"/>
              </a:ext>
            </a:extLst>
          </p:cNvPr>
          <p:cNvSpPr txBox="1"/>
          <p:nvPr/>
        </p:nvSpPr>
        <p:spPr>
          <a:xfrm>
            <a:off x="9372868" y="3567412"/>
            <a:ext cx="838198" cy="374303"/>
          </a:xfrm>
          <a:prstGeom prst="rect">
            <a:avLst/>
          </a:prstGeom>
          <a:noFill/>
        </p:spPr>
        <p:txBody>
          <a:bodyPr wrap="square" rtlCol="0">
            <a:spAutoFit/>
          </a:bodyPr>
          <a:lstStyle/>
          <a:p>
            <a:r>
              <a:rPr lang="en-IN" dirty="0"/>
              <a:t>a</a:t>
            </a:r>
          </a:p>
        </p:txBody>
      </p:sp>
      <p:sp>
        <p:nvSpPr>
          <p:cNvPr id="12" name="TextBox 11">
            <a:extLst>
              <a:ext uri="{FF2B5EF4-FFF2-40B4-BE49-F238E27FC236}">
                <a16:creationId xmlns:a16="http://schemas.microsoft.com/office/drawing/2014/main" id="{DF292308-2928-F59D-54B8-16F827EFDE11}"/>
              </a:ext>
            </a:extLst>
          </p:cNvPr>
          <p:cNvSpPr txBox="1"/>
          <p:nvPr/>
        </p:nvSpPr>
        <p:spPr>
          <a:xfrm>
            <a:off x="10632442" y="4674314"/>
            <a:ext cx="838198" cy="374303"/>
          </a:xfrm>
          <a:prstGeom prst="rect">
            <a:avLst/>
          </a:prstGeom>
          <a:noFill/>
        </p:spPr>
        <p:txBody>
          <a:bodyPr wrap="square" rtlCol="0">
            <a:spAutoFit/>
          </a:bodyPr>
          <a:lstStyle/>
          <a:p>
            <a:r>
              <a:rPr lang="en-IN" dirty="0"/>
              <a:t>D</a:t>
            </a:r>
          </a:p>
        </p:txBody>
      </p:sp>
      <p:sp>
        <p:nvSpPr>
          <p:cNvPr id="13" name="TextBox 12">
            <a:extLst>
              <a:ext uri="{FF2B5EF4-FFF2-40B4-BE49-F238E27FC236}">
                <a16:creationId xmlns:a16="http://schemas.microsoft.com/office/drawing/2014/main" id="{729B28FC-91C1-800E-D1C4-A5FEB00578E9}"/>
              </a:ext>
            </a:extLst>
          </p:cNvPr>
          <p:cNvSpPr txBox="1"/>
          <p:nvPr/>
        </p:nvSpPr>
        <p:spPr>
          <a:xfrm>
            <a:off x="7020563" y="5172797"/>
            <a:ext cx="838198" cy="374303"/>
          </a:xfrm>
          <a:prstGeom prst="rect">
            <a:avLst/>
          </a:prstGeom>
          <a:noFill/>
        </p:spPr>
        <p:txBody>
          <a:bodyPr wrap="square" rtlCol="0">
            <a:spAutoFit/>
          </a:bodyPr>
          <a:lstStyle/>
          <a:p>
            <a:r>
              <a:rPr lang="en-IN" dirty="0"/>
              <a:t>0</a:t>
            </a:r>
          </a:p>
        </p:txBody>
      </p:sp>
      <p:sp>
        <p:nvSpPr>
          <p:cNvPr id="14" name="TextBox 13">
            <a:extLst>
              <a:ext uri="{FF2B5EF4-FFF2-40B4-BE49-F238E27FC236}">
                <a16:creationId xmlns:a16="http://schemas.microsoft.com/office/drawing/2014/main" id="{253EB129-D5C4-CD07-71EF-73C5C5BE4A46}"/>
              </a:ext>
            </a:extLst>
          </p:cNvPr>
          <p:cNvSpPr txBox="1"/>
          <p:nvPr/>
        </p:nvSpPr>
        <p:spPr>
          <a:xfrm>
            <a:off x="7468270" y="5380405"/>
            <a:ext cx="3809196" cy="374303"/>
          </a:xfrm>
          <a:prstGeom prst="rect">
            <a:avLst/>
          </a:prstGeom>
          <a:noFill/>
        </p:spPr>
        <p:txBody>
          <a:bodyPr wrap="square" rtlCol="0">
            <a:spAutoFit/>
          </a:bodyPr>
          <a:lstStyle/>
          <a:p>
            <a:r>
              <a:rPr lang="en-IN" dirty="0"/>
              <a:t>Quantity demanded ( Per Unit of time)</a:t>
            </a:r>
          </a:p>
        </p:txBody>
      </p:sp>
      <p:sp>
        <p:nvSpPr>
          <p:cNvPr id="15" name="TextBox 14">
            <a:extLst>
              <a:ext uri="{FF2B5EF4-FFF2-40B4-BE49-F238E27FC236}">
                <a16:creationId xmlns:a16="http://schemas.microsoft.com/office/drawing/2014/main" id="{1DACED58-10A6-34EC-B89B-588685E7543F}"/>
              </a:ext>
            </a:extLst>
          </p:cNvPr>
          <p:cNvSpPr txBox="1"/>
          <p:nvPr/>
        </p:nvSpPr>
        <p:spPr>
          <a:xfrm rot="16200000">
            <a:off x="4936895" y="2850289"/>
            <a:ext cx="3860469" cy="369332"/>
          </a:xfrm>
          <a:prstGeom prst="rect">
            <a:avLst/>
          </a:prstGeom>
          <a:noFill/>
        </p:spPr>
        <p:txBody>
          <a:bodyPr wrap="square" rtlCol="0">
            <a:spAutoFit/>
          </a:bodyPr>
          <a:lstStyle/>
          <a:p>
            <a:r>
              <a:rPr lang="en-IN" dirty="0"/>
              <a:t>Price ( Per Unit )</a:t>
            </a:r>
          </a:p>
        </p:txBody>
      </p:sp>
      <p:sp>
        <p:nvSpPr>
          <p:cNvPr id="16" name="TextBox 15">
            <a:extLst>
              <a:ext uri="{FF2B5EF4-FFF2-40B4-BE49-F238E27FC236}">
                <a16:creationId xmlns:a16="http://schemas.microsoft.com/office/drawing/2014/main" id="{F1810329-3F5B-F99F-2301-5D98086D4BF4}"/>
              </a:ext>
            </a:extLst>
          </p:cNvPr>
          <p:cNvSpPr txBox="1"/>
          <p:nvPr/>
        </p:nvSpPr>
        <p:spPr>
          <a:xfrm>
            <a:off x="7691120" y="1552809"/>
            <a:ext cx="4432815" cy="523220"/>
          </a:xfrm>
          <a:prstGeom prst="rect">
            <a:avLst/>
          </a:prstGeom>
          <a:noFill/>
        </p:spPr>
        <p:txBody>
          <a:bodyPr wrap="square" rtlCol="0">
            <a:spAutoFit/>
          </a:bodyPr>
          <a:lstStyle/>
          <a:p>
            <a:r>
              <a:rPr lang="en-IN" sz="1400" b="1" dirty="0"/>
              <a:t>Shifts in demand curve due to changes in variables other than price</a:t>
            </a:r>
          </a:p>
        </p:txBody>
      </p:sp>
      <p:cxnSp>
        <p:nvCxnSpPr>
          <p:cNvPr id="32" name="Straight Connector 31">
            <a:extLst>
              <a:ext uri="{FF2B5EF4-FFF2-40B4-BE49-F238E27FC236}">
                <a16:creationId xmlns:a16="http://schemas.microsoft.com/office/drawing/2014/main" id="{63034498-5AD6-7841-19A9-22A56B058632}"/>
              </a:ext>
            </a:extLst>
          </p:cNvPr>
          <p:cNvCxnSpPr/>
          <p:nvPr/>
        </p:nvCxnSpPr>
        <p:spPr>
          <a:xfrm>
            <a:off x="8136331" y="2178876"/>
            <a:ext cx="2775150" cy="2312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Straight Connector 32">
            <a:extLst>
              <a:ext uri="{FF2B5EF4-FFF2-40B4-BE49-F238E27FC236}">
                <a16:creationId xmlns:a16="http://schemas.microsoft.com/office/drawing/2014/main" id="{D537769D-A475-7E99-31A3-3CC776A26EF4}"/>
              </a:ext>
            </a:extLst>
          </p:cNvPr>
          <p:cNvCxnSpPr/>
          <p:nvPr/>
        </p:nvCxnSpPr>
        <p:spPr>
          <a:xfrm>
            <a:off x="7406465" y="2701245"/>
            <a:ext cx="2775150" cy="2312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36D688CA-BA89-2A88-7A91-7E548EC7CDD0}"/>
              </a:ext>
            </a:extLst>
          </p:cNvPr>
          <p:cNvCxnSpPr/>
          <p:nvPr/>
        </p:nvCxnSpPr>
        <p:spPr>
          <a:xfrm>
            <a:off x="8676640" y="3764861"/>
            <a:ext cx="0" cy="1441546"/>
          </a:xfrm>
          <a:prstGeom prst="line">
            <a:avLst/>
          </a:prstGeom>
        </p:spPr>
        <p:style>
          <a:lnRef idx="3">
            <a:schemeClr val="accent3"/>
          </a:lnRef>
          <a:fillRef idx="0">
            <a:schemeClr val="accent3"/>
          </a:fillRef>
          <a:effectRef idx="2">
            <a:schemeClr val="accent3"/>
          </a:effectRef>
          <a:fontRef idx="minor">
            <a:schemeClr val="tx1"/>
          </a:fontRef>
        </p:style>
      </p:cxnSp>
      <p:cxnSp>
        <p:nvCxnSpPr>
          <p:cNvPr id="36" name="Straight Connector 35">
            <a:extLst>
              <a:ext uri="{FF2B5EF4-FFF2-40B4-BE49-F238E27FC236}">
                <a16:creationId xmlns:a16="http://schemas.microsoft.com/office/drawing/2014/main" id="{57203925-1E4C-4420-83AE-9B311EE6058F}"/>
              </a:ext>
            </a:extLst>
          </p:cNvPr>
          <p:cNvCxnSpPr/>
          <p:nvPr/>
        </p:nvCxnSpPr>
        <p:spPr>
          <a:xfrm>
            <a:off x="10038080" y="3764861"/>
            <a:ext cx="0" cy="1441546"/>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a:extLst>
              <a:ext uri="{FF2B5EF4-FFF2-40B4-BE49-F238E27FC236}">
                <a16:creationId xmlns:a16="http://schemas.microsoft.com/office/drawing/2014/main" id="{B1872FDE-A444-47D7-CC42-F5BCDE55817F}"/>
              </a:ext>
            </a:extLst>
          </p:cNvPr>
          <p:cNvCxnSpPr>
            <a:cxnSpLocks/>
          </p:cNvCxnSpPr>
          <p:nvPr/>
        </p:nvCxnSpPr>
        <p:spPr>
          <a:xfrm>
            <a:off x="9306559" y="3764860"/>
            <a:ext cx="731520" cy="10298"/>
          </a:xfrm>
          <a:prstGeom prst="line">
            <a:avLst/>
          </a:prstGeom>
        </p:spPr>
        <p:style>
          <a:lnRef idx="3">
            <a:schemeClr val="accent3"/>
          </a:lnRef>
          <a:fillRef idx="0">
            <a:schemeClr val="accent3"/>
          </a:fillRef>
          <a:effectRef idx="2">
            <a:schemeClr val="accent3"/>
          </a:effectRef>
          <a:fontRef idx="minor">
            <a:schemeClr val="tx1"/>
          </a:fontRef>
        </p:style>
      </p:cxnSp>
      <p:sp>
        <p:nvSpPr>
          <p:cNvPr id="40" name="TextBox 39">
            <a:extLst>
              <a:ext uri="{FF2B5EF4-FFF2-40B4-BE49-F238E27FC236}">
                <a16:creationId xmlns:a16="http://schemas.microsoft.com/office/drawing/2014/main" id="{747F6993-3708-7868-F9CA-349D7330F4CD}"/>
              </a:ext>
            </a:extLst>
          </p:cNvPr>
          <p:cNvSpPr txBox="1"/>
          <p:nvPr/>
        </p:nvSpPr>
        <p:spPr>
          <a:xfrm>
            <a:off x="10122591" y="4818865"/>
            <a:ext cx="734679" cy="369332"/>
          </a:xfrm>
          <a:prstGeom prst="rect">
            <a:avLst/>
          </a:prstGeom>
          <a:noFill/>
        </p:spPr>
        <p:txBody>
          <a:bodyPr wrap="square" rtlCol="0">
            <a:spAutoFit/>
          </a:bodyPr>
          <a:lstStyle/>
          <a:p>
            <a:r>
              <a:rPr lang="en-IN" dirty="0"/>
              <a:t>D2</a:t>
            </a:r>
          </a:p>
        </p:txBody>
      </p:sp>
      <p:sp>
        <p:nvSpPr>
          <p:cNvPr id="41" name="TextBox 40">
            <a:extLst>
              <a:ext uri="{FF2B5EF4-FFF2-40B4-BE49-F238E27FC236}">
                <a16:creationId xmlns:a16="http://schemas.microsoft.com/office/drawing/2014/main" id="{9D242F74-17C4-D513-D73B-8AAD7B977B00}"/>
              </a:ext>
            </a:extLst>
          </p:cNvPr>
          <p:cNvSpPr txBox="1"/>
          <p:nvPr/>
        </p:nvSpPr>
        <p:spPr>
          <a:xfrm>
            <a:off x="10923044" y="4259475"/>
            <a:ext cx="734679" cy="369332"/>
          </a:xfrm>
          <a:prstGeom prst="rect">
            <a:avLst/>
          </a:prstGeom>
          <a:noFill/>
        </p:spPr>
        <p:txBody>
          <a:bodyPr wrap="square" rtlCol="0">
            <a:spAutoFit/>
          </a:bodyPr>
          <a:lstStyle/>
          <a:p>
            <a:r>
              <a:rPr lang="en-IN" dirty="0"/>
              <a:t>D1</a:t>
            </a:r>
          </a:p>
        </p:txBody>
      </p:sp>
      <p:cxnSp>
        <p:nvCxnSpPr>
          <p:cNvPr id="43" name="Straight Arrow Connector 42">
            <a:extLst>
              <a:ext uri="{FF2B5EF4-FFF2-40B4-BE49-F238E27FC236}">
                <a16:creationId xmlns:a16="http://schemas.microsoft.com/office/drawing/2014/main" id="{C3FB213F-6A36-07E0-D11E-0FCC0927079D}"/>
              </a:ext>
            </a:extLst>
          </p:cNvPr>
          <p:cNvCxnSpPr/>
          <p:nvPr/>
        </p:nvCxnSpPr>
        <p:spPr>
          <a:xfrm>
            <a:off x="9387014" y="3620706"/>
            <a:ext cx="39624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a:extLst>
              <a:ext uri="{FF2B5EF4-FFF2-40B4-BE49-F238E27FC236}">
                <a16:creationId xmlns:a16="http://schemas.microsoft.com/office/drawing/2014/main" id="{77CD2CFA-D708-1D67-0E21-A99214B06E28}"/>
              </a:ext>
            </a:extLst>
          </p:cNvPr>
          <p:cNvCxnSpPr>
            <a:cxnSpLocks/>
          </p:cNvCxnSpPr>
          <p:nvPr/>
        </p:nvCxnSpPr>
        <p:spPr>
          <a:xfrm flipH="1">
            <a:off x="8676640" y="3624452"/>
            <a:ext cx="36576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6" name="TextBox 45">
            <a:extLst>
              <a:ext uri="{FF2B5EF4-FFF2-40B4-BE49-F238E27FC236}">
                <a16:creationId xmlns:a16="http://schemas.microsoft.com/office/drawing/2014/main" id="{119BFE8E-0769-A7D5-E432-021316247B2F}"/>
              </a:ext>
            </a:extLst>
          </p:cNvPr>
          <p:cNvSpPr txBox="1"/>
          <p:nvPr/>
        </p:nvSpPr>
        <p:spPr>
          <a:xfrm>
            <a:off x="8473781" y="5153190"/>
            <a:ext cx="734679" cy="369332"/>
          </a:xfrm>
          <a:prstGeom prst="rect">
            <a:avLst/>
          </a:prstGeom>
          <a:noFill/>
        </p:spPr>
        <p:txBody>
          <a:bodyPr wrap="square" rtlCol="0">
            <a:spAutoFit/>
          </a:bodyPr>
          <a:lstStyle/>
          <a:p>
            <a:r>
              <a:rPr lang="en-IN" dirty="0"/>
              <a:t>Q2</a:t>
            </a:r>
          </a:p>
        </p:txBody>
      </p:sp>
      <p:sp>
        <p:nvSpPr>
          <p:cNvPr id="47" name="TextBox 46">
            <a:extLst>
              <a:ext uri="{FF2B5EF4-FFF2-40B4-BE49-F238E27FC236}">
                <a16:creationId xmlns:a16="http://schemas.microsoft.com/office/drawing/2014/main" id="{DFC79F04-4A27-2950-3CE9-CE6A8ACACFE6}"/>
              </a:ext>
            </a:extLst>
          </p:cNvPr>
          <p:cNvSpPr txBox="1"/>
          <p:nvPr/>
        </p:nvSpPr>
        <p:spPr>
          <a:xfrm>
            <a:off x="9794582" y="5143994"/>
            <a:ext cx="734679" cy="369332"/>
          </a:xfrm>
          <a:prstGeom prst="rect">
            <a:avLst/>
          </a:prstGeom>
          <a:noFill/>
        </p:spPr>
        <p:txBody>
          <a:bodyPr wrap="square" rtlCol="0">
            <a:spAutoFit/>
          </a:bodyPr>
          <a:lstStyle/>
          <a:p>
            <a:r>
              <a:rPr lang="en-IN" dirty="0"/>
              <a:t>Q1</a:t>
            </a:r>
          </a:p>
        </p:txBody>
      </p:sp>
    </p:spTree>
    <p:extLst>
      <p:ext uri="{BB962C8B-B14F-4D97-AF65-F5344CB8AC3E}">
        <p14:creationId xmlns:p14="http://schemas.microsoft.com/office/powerpoint/2010/main" val="448693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EB5506-E285-75CB-0148-70B373C63F14}"/>
              </a:ext>
            </a:extLst>
          </p:cNvPr>
          <p:cNvPicPr>
            <a:picLocks noChangeAspect="1"/>
          </p:cNvPicPr>
          <p:nvPr/>
        </p:nvPicPr>
        <p:blipFill>
          <a:blip r:embed="rId2"/>
          <a:stretch>
            <a:fillRect/>
          </a:stretch>
        </p:blipFill>
        <p:spPr>
          <a:xfrm>
            <a:off x="6350000" y="1361080"/>
            <a:ext cx="5537200" cy="4135840"/>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CEF5A0F9-87FC-D0FF-566A-5BE2F688DE19}"/>
              </a:ext>
            </a:extLst>
          </p:cNvPr>
          <p:cNvSpPr txBox="1"/>
          <p:nvPr/>
        </p:nvSpPr>
        <p:spPr>
          <a:xfrm>
            <a:off x="111760" y="457200"/>
            <a:ext cx="11775440" cy="1200329"/>
          </a:xfrm>
          <a:prstGeom prst="rect">
            <a:avLst/>
          </a:prstGeom>
          <a:noFill/>
        </p:spPr>
        <p:txBody>
          <a:bodyPr wrap="square" rtlCol="0">
            <a:spAutoFit/>
          </a:bodyPr>
          <a:lstStyle/>
          <a:p>
            <a:r>
              <a:rPr lang="en-IN" sz="3600" b="1" dirty="0"/>
              <a:t>Segment Wise analysis of % of domestic sales for passenger vehicles:</a:t>
            </a:r>
          </a:p>
        </p:txBody>
      </p:sp>
      <p:sp>
        <p:nvSpPr>
          <p:cNvPr id="5" name="TextBox 4">
            <a:extLst>
              <a:ext uri="{FF2B5EF4-FFF2-40B4-BE49-F238E27FC236}">
                <a16:creationId xmlns:a16="http://schemas.microsoft.com/office/drawing/2014/main" id="{556BA136-7B5F-58E8-1516-E84EDC7845E6}"/>
              </a:ext>
            </a:extLst>
          </p:cNvPr>
          <p:cNvSpPr txBox="1"/>
          <p:nvPr/>
        </p:nvSpPr>
        <p:spPr>
          <a:xfrm>
            <a:off x="284480" y="2255520"/>
            <a:ext cx="606552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Compact hatchbacks dominating sales</a:t>
            </a:r>
          </a:p>
          <a:p>
            <a:pPr marL="342900" indent="-342900">
              <a:buFont typeface="Arial" panose="020B0604020202020204" pitchFamily="34" charset="0"/>
              <a:buChar char="•"/>
            </a:pPr>
            <a:r>
              <a:rPr lang="en-US" sz="2400" dirty="0"/>
              <a:t>Decrease in sales of Mini segment</a:t>
            </a:r>
          </a:p>
          <a:p>
            <a:pPr marL="342900" indent="-342900">
              <a:buFont typeface="Arial" panose="020B0604020202020204" pitchFamily="34" charset="0"/>
              <a:buChar char="•"/>
            </a:pPr>
            <a:r>
              <a:rPr lang="en-US" sz="2400" dirty="0"/>
              <a:t>Increasing affordability of compact and mid-size SUVs is limiting the opportunity for mid-size segment growth</a:t>
            </a:r>
          </a:p>
          <a:p>
            <a:br>
              <a:rPr lang="en-US" sz="2400" dirty="0"/>
            </a:br>
            <a:endParaRPr lang="en-US" sz="2400" b="0" i="0" dirty="0">
              <a:solidFill>
                <a:srgbClr val="000000"/>
              </a:solidFill>
              <a:effectLst/>
              <a:latin typeface="arial" panose="020B0604020202020204" pitchFamily="34" charset="0"/>
            </a:endParaRPr>
          </a:p>
          <a:p>
            <a:br>
              <a:rPr lang="en-US" sz="2400" dirty="0"/>
            </a:br>
            <a:br>
              <a:rPr lang="en-US" sz="2400" dirty="0"/>
            </a:br>
            <a:endParaRPr lang="en-IN" sz="2400" dirty="0"/>
          </a:p>
        </p:txBody>
      </p:sp>
    </p:spTree>
    <p:extLst>
      <p:ext uri="{BB962C8B-B14F-4D97-AF65-F5344CB8AC3E}">
        <p14:creationId xmlns:p14="http://schemas.microsoft.com/office/powerpoint/2010/main" val="399118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CC7FC3-2227-B586-26D2-E25A8509A64E}"/>
              </a:ext>
            </a:extLst>
          </p:cNvPr>
          <p:cNvSpPr txBox="1"/>
          <p:nvPr/>
        </p:nvSpPr>
        <p:spPr>
          <a:xfrm>
            <a:off x="185550" y="335846"/>
            <a:ext cx="11480800" cy="954107"/>
          </a:xfrm>
          <a:prstGeom prst="rect">
            <a:avLst/>
          </a:prstGeom>
          <a:noFill/>
        </p:spPr>
        <p:txBody>
          <a:bodyPr wrap="square" rtlCol="0">
            <a:spAutoFit/>
          </a:bodyPr>
          <a:lstStyle/>
          <a:p>
            <a:r>
              <a:rPr lang="en-US" sz="2800" b="1" i="0" dirty="0">
                <a:solidFill>
                  <a:srgbClr val="000000"/>
                </a:solidFill>
                <a:effectLst/>
              </a:rPr>
              <a:t>Electric Passenger Vehicle Segment</a:t>
            </a:r>
          </a:p>
          <a:p>
            <a:endParaRPr lang="en-IN" sz="2800" b="1" dirty="0"/>
          </a:p>
        </p:txBody>
      </p:sp>
      <p:pic>
        <p:nvPicPr>
          <p:cNvPr id="4" name="Picture 3">
            <a:extLst>
              <a:ext uri="{FF2B5EF4-FFF2-40B4-BE49-F238E27FC236}">
                <a16:creationId xmlns:a16="http://schemas.microsoft.com/office/drawing/2014/main" id="{01A65D69-F589-B830-972A-FB66EC38177E}"/>
              </a:ext>
            </a:extLst>
          </p:cNvPr>
          <p:cNvPicPr>
            <a:picLocks noChangeAspect="1"/>
          </p:cNvPicPr>
          <p:nvPr/>
        </p:nvPicPr>
        <p:blipFill>
          <a:blip r:embed="rId2"/>
          <a:stretch>
            <a:fillRect/>
          </a:stretch>
        </p:blipFill>
        <p:spPr>
          <a:xfrm>
            <a:off x="515481" y="1666498"/>
            <a:ext cx="5570359" cy="4327902"/>
          </a:xfrm>
          <a:prstGeom prst="rect">
            <a:avLst/>
          </a:prstGeom>
          <a:ln w="88900" cap="sq" cmpd="thickThin">
            <a:solidFill>
              <a:srgbClr val="000000"/>
            </a:solidFill>
            <a:prstDash val="solid"/>
            <a:miter lim="800000"/>
          </a:ln>
          <a:effectLst>
            <a:innerShdw blurRad="76200">
              <a:srgbClr val="000000"/>
            </a:innerShdw>
          </a:effectLst>
        </p:spPr>
      </p:pic>
      <p:sp>
        <p:nvSpPr>
          <p:cNvPr id="3" name="TextBox 2">
            <a:extLst>
              <a:ext uri="{FF2B5EF4-FFF2-40B4-BE49-F238E27FC236}">
                <a16:creationId xmlns:a16="http://schemas.microsoft.com/office/drawing/2014/main" id="{A8798AB3-0A9B-4863-ACC0-A1B143CCF79A}"/>
              </a:ext>
            </a:extLst>
          </p:cNvPr>
          <p:cNvSpPr txBox="1"/>
          <p:nvPr/>
        </p:nvSpPr>
        <p:spPr>
          <a:xfrm>
            <a:off x="6545441" y="1412447"/>
            <a:ext cx="5646559" cy="3046988"/>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t>Fuel efficient</a:t>
            </a:r>
          </a:p>
          <a:p>
            <a:pPr marL="342900" indent="-342900" algn="just">
              <a:buFont typeface="Arial" panose="020B0604020202020204" pitchFamily="34" charset="0"/>
              <a:buChar char="•"/>
            </a:pPr>
            <a:r>
              <a:rPr lang="en-IN" sz="2400" dirty="0"/>
              <a:t>High performance</a:t>
            </a:r>
          </a:p>
          <a:p>
            <a:pPr marL="342900" indent="-342900" algn="just">
              <a:buFont typeface="Arial" panose="020B0604020202020204" pitchFamily="34" charset="0"/>
              <a:buChar char="•"/>
            </a:pPr>
            <a:r>
              <a:rPr lang="en-IN" sz="2400" dirty="0"/>
              <a:t>Low emission Vehicles</a:t>
            </a:r>
          </a:p>
          <a:p>
            <a:pPr marL="342900" indent="-342900" algn="just">
              <a:buFont typeface="Arial" panose="020B0604020202020204" pitchFamily="34" charset="0"/>
              <a:buChar char="•"/>
            </a:pPr>
            <a:r>
              <a:rPr lang="en-IN" sz="2400" dirty="0"/>
              <a:t>Stringent govt rules</a:t>
            </a:r>
          </a:p>
          <a:p>
            <a:pPr marL="342900" indent="-342900" algn="just">
              <a:buFont typeface="Arial" panose="020B0604020202020204" pitchFamily="34" charset="0"/>
              <a:buChar char="•"/>
            </a:pPr>
            <a:r>
              <a:rPr lang="en-IN" sz="2400" dirty="0"/>
              <a:t>Regulation towards vehicle emission along with reduction in cost of electric vehicle batteries</a:t>
            </a:r>
          </a:p>
          <a:p>
            <a:pPr marL="342900" indent="-342900" algn="just">
              <a:buFont typeface="Arial" panose="020B0604020202020204" pitchFamily="34" charset="0"/>
              <a:buChar char="•"/>
            </a:pPr>
            <a:r>
              <a:rPr lang="en-IN" sz="2400" dirty="0"/>
              <a:t>Increasing fuel costs</a:t>
            </a:r>
          </a:p>
        </p:txBody>
      </p:sp>
    </p:spTree>
    <p:extLst>
      <p:ext uri="{BB962C8B-B14F-4D97-AF65-F5344CB8AC3E}">
        <p14:creationId xmlns:p14="http://schemas.microsoft.com/office/powerpoint/2010/main" val="204699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F70149-4FA6-5D56-ADBD-281536E100D7}"/>
              </a:ext>
            </a:extLst>
          </p:cNvPr>
          <p:cNvSpPr/>
          <p:nvPr/>
        </p:nvSpPr>
        <p:spPr>
          <a:xfrm>
            <a:off x="1308100" y="457200"/>
            <a:ext cx="9575800" cy="8534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800" dirty="0">
                <a:ln w="0"/>
                <a:solidFill>
                  <a:schemeClr val="tx1"/>
                </a:solidFill>
                <a:effectLst>
                  <a:outerShdw blurRad="38100" dist="19050" dir="2700000" algn="tl" rotWithShape="0">
                    <a:schemeClr val="dk1">
                      <a:alpha val="40000"/>
                    </a:schemeClr>
                  </a:outerShdw>
                </a:effectLst>
              </a:rPr>
              <a:t>Supply Curve for the Automobile sector in India</a:t>
            </a:r>
          </a:p>
        </p:txBody>
      </p:sp>
      <p:sp>
        <p:nvSpPr>
          <p:cNvPr id="20" name="TextBox 19">
            <a:extLst>
              <a:ext uri="{FF2B5EF4-FFF2-40B4-BE49-F238E27FC236}">
                <a16:creationId xmlns:a16="http://schemas.microsoft.com/office/drawing/2014/main" id="{C6C38B17-5E22-1154-E9BD-EF4E8DFA40D5}"/>
              </a:ext>
            </a:extLst>
          </p:cNvPr>
          <p:cNvSpPr txBox="1"/>
          <p:nvPr/>
        </p:nvSpPr>
        <p:spPr>
          <a:xfrm>
            <a:off x="7283681" y="1468943"/>
            <a:ext cx="850396" cy="369332"/>
          </a:xfrm>
          <a:prstGeom prst="rect">
            <a:avLst/>
          </a:prstGeom>
          <a:noFill/>
        </p:spPr>
        <p:txBody>
          <a:bodyPr wrap="square" rtlCol="0">
            <a:spAutoFit/>
          </a:bodyPr>
          <a:lstStyle/>
          <a:p>
            <a:pPr defTabSz="1161288">
              <a:spcAft>
                <a:spcPts val="600"/>
              </a:spcAft>
            </a:pPr>
            <a:r>
              <a:rPr lang="en-IN" b="1" kern="1200" dirty="0">
                <a:solidFill>
                  <a:schemeClr val="tx1"/>
                </a:solidFill>
              </a:rPr>
              <a:t>Price</a:t>
            </a:r>
            <a:endParaRPr lang="en-IN" b="1" dirty="0"/>
          </a:p>
        </p:txBody>
      </p:sp>
      <p:cxnSp>
        <p:nvCxnSpPr>
          <p:cNvPr id="21" name="Straight Arrow Connector 20">
            <a:extLst>
              <a:ext uri="{FF2B5EF4-FFF2-40B4-BE49-F238E27FC236}">
                <a16:creationId xmlns:a16="http://schemas.microsoft.com/office/drawing/2014/main" id="{956DDE27-79B7-2BC4-DF56-4980FC88598A}"/>
              </a:ext>
            </a:extLst>
          </p:cNvPr>
          <p:cNvCxnSpPr/>
          <p:nvPr/>
        </p:nvCxnSpPr>
        <p:spPr>
          <a:xfrm flipV="1">
            <a:off x="7997443" y="1600391"/>
            <a:ext cx="0" cy="42676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6FE0525B-A431-84FD-EA49-2F0284A0AA38}"/>
              </a:ext>
            </a:extLst>
          </p:cNvPr>
          <p:cNvCxnSpPr>
            <a:cxnSpLocks/>
          </p:cNvCxnSpPr>
          <p:nvPr/>
        </p:nvCxnSpPr>
        <p:spPr>
          <a:xfrm>
            <a:off x="7986933" y="5878581"/>
            <a:ext cx="379831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DC5097EE-8208-2D01-EEB9-6281B3000A91}"/>
              </a:ext>
            </a:extLst>
          </p:cNvPr>
          <p:cNvCxnSpPr/>
          <p:nvPr/>
        </p:nvCxnSpPr>
        <p:spPr>
          <a:xfrm flipH="1">
            <a:off x="8794563" y="1996578"/>
            <a:ext cx="2224396" cy="3186999"/>
          </a:xfrm>
          <a:prstGeom prst="line">
            <a:avLst/>
          </a:prstGeom>
          <a:ln/>
        </p:spPr>
        <p:style>
          <a:lnRef idx="3">
            <a:schemeClr val="accent5"/>
          </a:lnRef>
          <a:fillRef idx="0">
            <a:schemeClr val="accent5"/>
          </a:fillRef>
          <a:effectRef idx="2">
            <a:schemeClr val="accent5"/>
          </a:effectRef>
          <a:fontRef idx="minor">
            <a:schemeClr val="tx1"/>
          </a:fontRef>
        </p:style>
      </p:cxnSp>
      <p:sp>
        <p:nvSpPr>
          <p:cNvPr id="24" name="TextBox 23">
            <a:extLst>
              <a:ext uri="{FF2B5EF4-FFF2-40B4-BE49-F238E27FC236}">
                <a16:creationId xmlns:a16="http://schemas.microsoft.com/office/drawing/2014/main" id="{F8F57F59-66CD-72F0-141C-393CC9D8D714}"/>
              </a:ext>
            </a:extLst>
          </p:cNvPr>
          <p:cNvSpPr txBox="1"/>
          <p:nvPr/>
        </p:nvSpPr>
        <p:spPr>
          <a:xfrm>
            <a:off x="11008799" y="1747091"/>
            <a:ext cx="243649" cy="369332"/>
          </a:xfrm>
          <a:prstGeom prst="rect">
            <a:avLst/>
          </a:prstGeom>
          <a:noFill/>
        </p:spPr>
        <p:txBody>
          <a:bodyPr wrap="square" rtlCol="0">
            <a:spAutoFit/>
          </a:bodyPr>
          <a:lstStyle/>
          <a:p>
            <a:pPr defTabSz="1161288">
              <a:spcAft>
                <a:spcPts val="600"/>
              </a:spcAft>
            </a:pPr>
            <a:r>
              <a:rPr lang="en-IN" sz="1800" b="1" kern="1200" dirty="0">
                <a:solidFill>
                  <a:schemeClr val="tx1"/>
                </a:solidFill>
                <a:latin typeface="+mn-lt"/>
                <a:ea typeface="+mn-ea"/>
                <a:cs typeface="+mn-cs"/>
              </a:rPr>
              <a:t>S</a:t>
            </a:r>
            <a:endParaRPr lang="en-IN" sz="1400" b="1" dirty="0"/>
          </a:p>
        </p:txBody>
      </p:sp>
      <p:sp>
        <p:nvSpPr>
          <p:cNvPr id="25" name="TextBox 24">
            <a:extLst>
              <a:ext uri="{FF2B5EF4-FFF2-40B4-BE49-F238E27FC236}">
                <a16:creationId xmlns:a16="http://schemas.microsoft.com/office/drawing/2014/main" id="{8CD7676F-B5C0-5CDD-C037-56EF1B4E5756}"/>
              </a:ext>
            </a:extLst>
          </p:cNvPr>
          <p:cNvSpPr txBox="1"/>
          <p:nvPr/>
        </p:nvSpPr>
        <p:spPr>
          <a:xfrm>
            <a:off x="11008799" y="5899587"/>
            <a:ext cx="1452705" cy="369332"/>
          </a:xfrm>
          <a:prstGeom prst="rect">
            <a:avLst/>
          </a:prstGeom>
          <a:noFill/>
        </p:spPr>
        <p:txBody>
          <a:bodyPr wrap="square" rtlCol="0">
            <a:spAutoFit/>
          </a:bodyPr>
          <a:lstStyle/>
          <a:p>
            <a:pPr defTabSz="1161288">
              <a:spcAft>
                <a:spcPts val="600"/>
              </a:spcAft>
            </a:pPr>
            <a:r>
              <a:rPr lang="en-IN" b="1" kern="1200" dirty="0">
                <a:solidFill>
                  <a:schemeClr val="tx1"/>
                </a:solidFill>
                <a:latin typeface="+mn-lt"/>
                <a:ea typeface="+mn-ea"/>
                <a:cs typeface="+mn-cs"/>
              </a:rPr>
              <a:t>Quantity</a:t>
            </a:r>
            <a:endParaRPr lang="en-IN" sz="2350" b="1" dirty="0"/>
          </a:p>
        </p:txBody>
      </p:sp>
      <p:sp>
        <p:nvSpPr>
          <p:cNvPr id="26" name="TextBox 25">
            <a:extLst>
              <a:ext uri="{FF2B5EF4-FFF2-40B4-BE49-F238E27FC236}">
                <a16:creationId xmlns:a16="http://schemas.microsoft.com/office/drawing/2014/main" id="{D4D430C9-EA13-FCF3-11FA-3F11386F41EF}"/>
              </a:ext>
            </a:extLst>
          </p:cNvPr>
          <p:cNvSpPr txBox="1"/>
          <p:nvPr/>
        </p:nvSpPr>
        <p:spPr>
          <a:xfrm>
            <a:off x="8512451" y="4998911"/>
            <a:ext cx="243649" cy="369332"/>
          </a:xfrm>
          <a:prstGeom prst="rect">
            <a:avLst/>
          </a:prstGeom>
          <a:noFill/>
        </p:spPr>
        <p:txBody>
          <a:bodyPr wrap="square" rtlCol="0">
            <a:spAutoFit/>
          </a:bodyPr>
          <a:lstStyle/>
          <a:p>
            <a:pPr defTabSz="1161288">
              <a:spcAft>
                <a:spcPts val="600"/>
              </a:spcAft>
            </a:pPr>
            <a:r>
              <a:rPr lang="en-IN" sz="1800" b="1" kern="1200" dirty="0">
                <a:solidFill>
                  <a:schemeClr val="tx1"/>
                </a:solidFill>
                <a:latin typeface="+mn-lt"/>
                <a:ea typeface="+mn-ea"/>
                <a:cs typeface="+mn-cs"/>
              </a:rPr>
              <a:t>S</a:t>
            </a:r>
            <a:endParaRPr lang="en-IN" sz="1400" b="1" dirty="0"/>
          </a:p>
        </p:txBody>
      </p:sp>
      <p:sp>
        <p:nvSpPr>
          <p:cNvPr id="30" name="Rectangle 29">
            <a:extLst>
              <a:ext uri="{FF2B5EF4-FFF2-40B4-BE49-F238E27FC236}">
                <a16:creationId xmlns:a16="http://schemas.microsoft.com/office/drawing/2014/main" id="{E2D4EB3D-8F3D-822E-D3CD-BB82F829ABCA}"/>
              </a:ext>
            </a:extLst>
          </p:cNvPr>
          <p:cNvSpPr/>
          <p:nvPr/>
        </p:nvSpPr>
        <p:spPr>
          <a:xfrm>
            <a:off x="8408276" y="6388920"/>
            <a:ext cx="2711669"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5">
            <a:extLst>
              <a:ext uri="{FF2B5EF4-FFF2-40B4-BE49-F238E27FC236}">
                <a16:creationId xmlns:a16="http://schemas.microsoft.com/office/drawing/2014/main" id="{72AC6B7F-CA87-45BB-FBF1-DF6AA7ACED99}"/>
              </a:ext>
            </a:extLst>
          </p:cNvPr>
          <p:cNvSpPr txBox="1"/>
          <p:nvPr/>
        </p:nvSpPr>
        <p:spPr>
          <a:xfrm>
            <a:off x="8652308" y="6370838"/>
            <a:ext cx="3809196" cy="4054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dirty="0"/>
              <a:t>Sample Supply Curve</a:t>
            </a:r>
          </a:p>
        </p:txBody>
      </p:sp>
      <p:sp>
        <p:nvSpPr>
          <p:cNvPr id="31" name="Subtitle 2">
            <a:extLst>
              <a:ext uri="{FF2B5EF4-FFF2-40B4-BE49-F238E27FC236}">
                <a16:creationId xmlns:a16="http://schemas.microsoft.com/office/drawing/2014/main" id="{BC0C4ED2-C531-2710-D67E-51570AA056AD}"/>
              </a:ext>
            </a:extLst>
          </p:cNvPr>
          <p:cNvSpPr>
            <a:spLocks noGrp="1"/>
          </p:cNvSpPr>
          <p:nvPr/>
        </p:nvSpPr>
        <p:spPr>
          <a:xfrm>
            <a:off x="603645" y="1749910"/>
            <a:ext cx="6360160" cy="49476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IN" sz="2800" dirty="0"/>
          </a:p>
        </p:txBody>
      </p:sp>
      <p:cxnSp>
        <p:nvCxnSpPr>
          <p:cNvPr id="32" name="Straight Connector 31">
            <a:extLst>
              <a:ext uri="{FF2B5EF4-FFF2-40B4-BE49-F238E27FC236}">
                <a16:creationId xmlns:a16="http://schemas.microsoft.com/office/drawing/2014/main" id="{EE997774-6DA5-D514-FFEF-C2765D8E9B8A}"/>
              </a:ext>
            </a:extLst>
          </p:cNvPr>
          <p:cNvCxnSpPr>
            <a:cxnSpLocks/>
          </p:cNvCxnSpPr>
          <p:nvPr/>
        </p:nvCxnSpPr>
        <p:spPr>
          <a:xfrm flipH="1">
            <a:off x="7997443" y="3513581"/>
            <a:ext cx="1981200" cy="0"/>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6FADE92E-B209-F71A-98B1-FA439E6A924E}"/>
              </a:ext>
            </a:extLst>
          </p:cNvPr>
          <p:cNvCxnSpPr>
            <a:cxnSpLocks/>
          </p:cNvCxnSpPr>
          <p:nvPr/>
        </p:nvCxnSpPr>
        <p:spPr>
          <a:xfrm>
            <a:off x="9970006" y="3513581"/>
            <a:ext cx="8637" cy="2365000"/>
          </a:xfrm>
          <a:prstGeom prst="line">
            <a:avLst/>
          </a:prstGeom>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13E60579-E7BB-F614-FA17-A29CE9C9E033}"/>
              </a:ext>
            </a:extLst>
          </p:cNvPr>
          <p:cNvSpPr txBox="1"/>
          <p:nvPr/>
        </p:nvSpPr>
        <p:spPr>
          <a:xfrm>
            <a:off x="7578342" y="3326429"/>
            <a:ext cx="838200" cy="374303"/>
          </a:xfrm>
          <a:prstGeom prst="rect">
            <a:avLst/>
          </a:prstGeom>
          <a:noFill/>
        </p:spPr>
        <p:txBody>
          <a:bodyPr wrap="square" rtlCol="0">
            <a:spAutoFit/>
          </a:bodyPr>
          <a:lstStyle/>
          <a:p>
            <a:r>
              <a:rPr lang="en-IN" dirty="0"/>
              <a:t>P1</a:t>
            </a:r>
          </a:p>
        </p:txBody>
      </p:sp>
      <p:sp>
        <p:nvSpPr>
          <p:cNvPr id="40" name="TextBox 39">
            <a:extLst>
              <a:ext uri="{FF2B5EF4-FFF2-40B4-BE49-F238E27FC236}">
                <a16:creationId xmlns:a16="http://schemas.microsoft.com/office/drawing/2014/main" id="{03463000-CADB-0C13-4384-A391DFFA5535}"/>
              </a:ext>
            </a:extLst>
          </p:cNvPr>
          <p:cNvSpPr txBox="1"/>
          <p:nvPr/>
        </p:nvSpPr>
        <p:spPr>
          <a:xfrm>
            <a:off x="9764110" y="5896663"/>
            <a:ext cx="838200" cy="374303"/>
          </a:xfrm>
          <a:prstGeom prst="rect">
            <a:avLst/>
          </a:prstGeom>
          <a:noFill/>
        </p:spPr>
        <p:txBody>
          <a:bodyPr wrap="square" rtlCol="0">
            <a:spAutoFit/>
          </a:bodyPr>
          <a:lstStyle/>
          <a:p>
            <a:r>
              <a:rPr lang="en-US" dirty="0"/>
              <a:t>Q</a:t>
            </a:r>
            <a:r>
              <a:rPr lang="en-IN" dirty="0"/>
              <a:t>1</a:t>
            </a:r>
          </a:p>
        </p:txBody>
      </p:sp>
      <p:sp>
        <p:nvSpPr>
          <p:cNvPr id="3" name="Subtitle 2">
            <a:extLst>
              <a:ext uri="{FF2B5EF4-FFF2-40B4-BE49-F238E27FC236}">
                <a16:creationId xmlns:a16="http://schemas.microsoft.com/office/drawing/2014/main" id="{84421572-A0F7-1A85-9609-212B4014DF7B}"/>
              </a:ext>
            </a:extLst>
          </p:cNvPr>
          <p:cNvSpPr txBox="1">
            <a:spLocks/>
          </p:cNvSpPr>
          <p:nvPr/>
        </p:nvSpPr>
        <p:spPr>
          <a:xfrm>
            <a:off x="631948" y="2525110"/>
            <a:ext cx="6360160" cy="49476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IN" dirty="0"/>
              <a:t>A supply curve shows how quantity supplied will change as the price rises and falls.</a:t>
            </a:r>
          </a:p>
          <a:p>
            <a:pPr marL="342900" indent="-342900"/>
            <a:r>
              <a:rPr lang="en-US" b="0" i="0" dirty="0">
                <a:solidFill>
                  <a:srgbClr val="373D3F"/>
                </a:solidFill>
                <a:effectLst/>
                <a:latin typeface="proxima-nova"/>
              </a:rPr>
              <a:t>A supply curve shows the minimum price a firm will accept to produce a given quantity of output.</a:t>
            </a:r>
            <a:endParaRPr lang="en-IN" dirty="0"/>
          </a:p>
        </p:txBody>
      </p:sp>
    </p:spTree>
    <p:extLst>
      <p:ext uri="{BB962C8B-B14F-4D97-AF65-F5344CB8AC3E}">
        <p14:creationId xmlns:p14="http://schemas.microsoft.com/office/powerpoint/2010/main" val="41902104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661</TotalTime>
  <Words>1533</Words>
  <Application>Microsoft Office PowerPoint</Application>
  <PresentationFormat>Widescreen</PresentationFormat>
  <Paragraphs>332</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Arial</vt:lpstr>
      <vt:lpstr>Calibri</vt:lpstr>
      <vt:lpstr>Gill Sans MT</vt:lpstr>
      <vt:lpstr>Gill Sans MT (Body)</vt:lpstr>
      <vt:lpstr>Gill Sans MT (heading)</vt:lpstr>
      <vt:lpstr>proxima-nova</vt:lpstr>
      <vt:lpstr>Segoe UI</vt:lpstr>
      <vt:lpstr>Times New Roman</vt:lpstr>
      <vt:lpstr>Wingdings</vt:lpstr>
      <vt:lpstr>Gallery</vt:lpstr>
      <vt:lpstr>PowerPoint Presentation</vt:lpstr>
      <vt:lpstr>Nature of Products</vt:lpstr>
      <vt:lpstr>PowerPoint Presentation</vt:lpstr>
      <vt:lpstr>PowerPoint Presentation</vt:lpstr>
      <vt:lpstr>Demand Curve for the Automobile sector in India</vt:lpstr>
      <vt:lpstr>PowerPoint Presentation</vt:lpstr>
      <vt:lpstr>PowerPoint Presentation</vt:lpstr>
      <vt:lpstr>PowerPoint Presentation</vt:lpstr>
      <vt:lpstr>PowerPoint Presentation</vt:lpstr>
      <vt:lpstr>Supply Chain Management</vt:lpstr>
      <vt:lpstr>PowerPoint Presentation</vt:lpstr>
      <vt:lpstr>PowerPoint Presentation</vt:lpstr>
      <vt:lpstr>Elasticity </vt:lpstr>
      <vt:lpstr>Elasticity in Automobile sector  </vt:lpstr>
      <vt:lpstr>PowerPoint Presentation</vt:lpstr>
      <vt:lpstr>PowerPoint Presentation</vt:lpstr>
      <vt:lpstr>Elasticity of Luxury Cars  </vt:lpstr>
      <vt:lpstr>Why is the Indian Automobile Sector Oligopolistic in Nature</vt:lpstr>
      <vt:lpstr>Economic Profit or Loss in the Automobile Industry</vt:lpstr>
      <vt:lpstr>PowerPoint Presentation</vt:lpstr>
      <vt:lpstr>PowerPoint Presentation</vt:lpstr>
      <vt:lpstr>PowerPoint Presentation</vt:lpstr>
      <vt:lpstr>PowerPoint Presentation</vt:lpstr>
      <vt:lpstr>PowerPoint Presentation</vt:lpstr>
      <vt:lpstr>PowerPoint Presentation</vt:lpstr>
      <vt:lpstr>Government regulations </vt:lpstr>
      <vt:lpstr>Effects of regulations on supply and demand</vt:lpstr>
      <vt:lpstr>Emission Norms</vt:lpstr>
      <vt:lpstr>Safety Norms</vt:lpstr>
      <vt:lpstr>Taxes and import duties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Elasticity </dc:title>
  <dc:creator>Sachin Mittal</dc:creator>
  <cp:lastModifiedBy>Sachin Mittal</cp:lastModifiedBy>
  <cp:revision>37</cp:revision>
  <dcterms:created xsi:type="dcterms:W3CDTF">2023-10-01T09:36:18Z</dcterms:created>
  <dcterms:modified xsi:type="dcterms:W3CDTF">2023-10-06T18:06:41Z</dcterms:modified>
</cp:coreProperties>
</file>