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64" r:id="rId3"/>
    <p:sldId id="265" r:id="rId4"/>
    <p:sldId id="257" r:id="rId5"/>
    <p:sldId id="259" r:id="rId6"/>
    <p:sldId id="268" r:id="rId7"/>
    <p:sldId id="260" r:id="rId8"/>
    <p:sldId id="261" r:id="rId9"/>
    <p:sldId id="262" r:id="rId10"/>
    <p:sldId id="269" r:id="rId11"/>
    <p:sldId id="272" r:id="rId12"/>
    <p:sldId id="263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92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5"/>
  <c:chart>
    <c:title>
      <c:layout>
        <c:manualLayout>
          <c:xMode val="edge"/>
          <c:yMode val="edge"/>
          <c:x val="0.33268933428776026"/>
          <c:y val="4.9645390070922002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calculated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Tubewell </c:v>
                </c:pt>
                <c:pt idx="1">
                  <c:v>Tap </c:v>
                </c:pt>
                <c:pt idx="2">
                  <c:v>Handpump </c:v>
                </c:pt>
                <c:pt idx="3">
                  <c:v>R.O.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11.8</c:v>
                </c:pt>
                <c:pt idx="1">
                  <c:v>11.2</c:v>
                </c:pt>
                <c:pt idx="2">
                  <c:v>9</c:v>
                </c:pt>
                <c:pt idx="3">
                  <c:v>20.8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Tubewell </c:v>
                </c:pt>
                <c:pt idx="1">
                  <c:v>Tap </c:v>
                </c:pt>
                <c:pt idx="2">
                  <c:v>Handpump </c:v>
                </c:pt>
                <c:pt idx="3">
                  <c:v>R.O.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Tubewell </c:v>
                </c:pt>
                <c:pt idx="1">
                  <c:v>Tap </c:v>
                </c:pt>
                <c:pt idx="2">
                  <c:v>Handpump </c:v>
                </c:pt>
                <c:pt idx="3">
                  <c:v>R.O.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axId val="78484608"/>
        <c:axId val="78486144"/>
      </c:barChart>
      <c:catAx>
        <c:axId val="78484608"/>
        <c:scaling>
          <c:orientation val="minMax"/>
        </c:scaling>
        <c:axPos val="b"/>
        <c:majorTickMark val="none"/>
        <c:tickLblPos val="nextTo"/>
        <c:crossAx val="78486144"/>
        <c:crosses val="autoZero"/>
        <c:auto val="1"/>
        <c:lblAlgn val="ctr"/>
        <c:lblOffset val="100"/>
      </c:catAx>
      <c:valAx>
        <c:axId val="7848614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78484608"/>
        <c:crosses val="autoZero"/>
        <c:crossBetween val="between"/>
      </c:valAx>
    </c:plotArea>
    <c:legend>
      <c:legendPos val="r"/>
      <c:legendEntry>
        <c:idx val="2"/>
        <c:delete val="1"/>
      </c:legendEntry>
      <c:legendEntry>
        <c:idx val="1"/>
        <c:delete val="1"/>
      </c:legendEntry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5"/>
  <c:chart>
    <c:plotArea>
      <c:layout>
        <c:manualLayout>
          <c:layoutTarget val="inner"/>
          <c:xMode val="edge"/>
          <c:yMode val="edge"/>
          <c:x val="0.22149230402165371"/>
          <c:y val="3.2324676520698072E-2"/>
          <c:w val="0.76901878704348192"/>
          <c:h val="0.6713266104894817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R.O. </c:v>
                </c:pt>
                <c:pt idx="1">
                  <c:v>Tubewell</c:v>
                </c:pt>
                <c:pt idx="2">
                  <c:v>Tap</c:v>
                </c:pt>
                <c:pt idx="3">
                  <c:v>Handpump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204.5</c:v>
                </c:pt>
                <c:pt idx="1">
                  <c:v>103</c:v>
                </c:pt>
                <c:pt idx="2">
                  <c:v>68</c:v>
                </c:pt>
                <c:pt idx="3">
                  <c:v>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R.O. </c:v>
                </c:pt>
                <c:pt idx="1">
                  <c:v>Tubewell</c:v>
                </c:pt>
                <c:pt idx="2">
                  <c:v>Tap</c:v>
                </c:pt>
                <c:pt idx="3">
                  <c:v>Handpump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R.O. </c:v>
                </c:pt>
                <c:pt idx="1">
                  <c:v>Tubewell</c:v>
                </c:pt>
                <c:pt idx="2">
                  <c:v>Tap</c:v>
                </c:pt>
                <c:pt idx="3">
                  <c:v>Handpump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axId val="136147328"/>
        <c:axId val="136148864"/>
      </c:barChart>
      <c:catAx>
        <c:axId val="1361473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36148864"/>
        <c:crosses val="autoZero"/>
        <c:auto val="1"/>
        <c:lblAlgn val="ctr"/>
        <c:lblOffset val="100"/>
      </c:catAx>
      <c:valAx>
        <c:axId val="1361488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3614732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calculated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R.O</c:v>
                </c:pt>
                <c:pt idx="1">
                  <c:v>Tubewell</c:v>
                </c:pt>
                <c:pt idx="2">
                  <c:v>Tap</c:v>
                </c:pt>
                <c:pt idx="3">
                  <c:v>Handpump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6.75</c:v>
                </c:pt>
                <c:pt idx="1">
                  <c:v>7.23</c:v>
                </c:pt>
                <c:pt idx="2">
                  <c:v>7.1499999999999995</c:v>
                </c:pt>
                <c:pt idx="3">
                  <c:v>6.75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R.O</c:v>
                </c:pt>
                <c:pt idx="1">
                  <c:v>Tubewell</c:v>
                </c:pt>
                <c:pt idx="2">
                  <c:v>Tap</c:v>
                </c:pt>
                <c:pt idx="3">
                  <c:v>Handpump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R.O</c:v>
                </c:pt>
                <c:pt idx="1">
                  <c:v>Tubewell</c:v>
                </c:pt>
                <c:pt idx="2">
                  <c:v>Tap</c:v>
                </c:pt>
                <c:pt idx="3">
                  <c:v>Handpump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axId val="136540544"/>
        <c:axId val="136542080"/>
      </c:barChart>
      <c:catAx>
        <c:axId val="136540544"/>
        <c:scaling>
          <c:orientation val="minMax"/>
        </c:scaling>
        <c:axPos val="b"/>
        <c:majorTickMark val="none"/>
        <c:tickLblPos val="nextTo"/>
        <c:crossAx val="136542080"/>
        <c:crosses val="autoZero"/>
        <c:auto val="1"/>
        <c:lblAlgn val="ctr"/>
        <c:lblOffset val="100"/>
      </c:catAx>
      <c:valAx>
        <c:axId val="13654208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36540544"/>
        <c:crosses val="autoZero"/>
        <c:crossBetween val="between"/>
      </c:valAx>
    </c:plotArea>
    <c:legend>
      <c:legendPos val="r"/>
      <c:layout/>
    </c:legend>
    <c:plotVisOnly val="1"/>
    <c:dispBlanksAs val="gap"/>
  </c:chart>
  <c:spPr>
    <a:solidFill>
      <a:schemeClr val="lt1"/>
    </a:solidFill>
    <a:ln w="1905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5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Calculated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Tap Water </c:v>
                </c:pt>
                <c:pt idx="1">
                  <c:v>Hand Pump Water </c:v>
                </c:pt>
                <c:pt idx="2">
                  <c:v>Tap Water </c:v>
                </c:pt>
                <c:pt idx="3">
                  <c:v>R.O. Water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421</c:v>
                </c:pt>
                <c:pt idx="1">
                  <c:v>456</c:v>
                </c:pt>
                <c:pt idx="2">
                  <c:v>330</c:v>
                </c:pt>
                <c:pt idx="3">
                  <c:v>365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Tap Water </c:v>
                </c:pt>
                <c:pt idx="1">
                  <c:v>Hand Pump Water </c:v>
                </c:pt>
                <c:pt idx="2">
                  <c:v>Tap Water </c:v>
                </c:pt>
                <c:pt idx="3">
                  <c:v>R.O. Water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Tap Water </c:v>
                </c:pt>
                <c:pt idx="1">
                  <c:v>Hand Pump Water </c:v>
                </c:pt>
                <c:pt idx="2">
                  <c:v>Tap Water </c:v>
                </c:pt>
                <c:pt idx="3">
                  <c:v>R.O. Water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axId val="67201280"/>
        <c:axId val="67223552"/>
      </c:barChart>
      <c:catAx>
        <c:axId val="672012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223552"/>
        <c:crosses val="autoZero"/>
        <c:auto val="1"/>
        <c:lblAlgn val="ctr"/>
        <c:lblOffset val="100"/>
      </c:catAx>
      <c:valAx>
        <c:axId val="672235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201280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/>
      <c:txPr>
        <a:bodyPr/>
        <a:lstStyle/>
        <a:p>
          <a:pPr>
            <a:defRPr lang="en-IN"/>
          </a:pPr>
          <a:endParaRPr lang="en-US"/>
        </a:p>
      </c:txPr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DD686-7236-4C31-AF17-BF44933C961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8AFB56-8F05-4D03-A643-43104A0F9179}">
      <dgm:prSet phldrT="[Text]"/>
      <dgm:spPr/>
      <dgm:t>
        <a:bodyPr/>
        <a:lstStyle/>
        <a:p>
          <a:r>
            <a:rPr lang="en-US" dirty="0" smtClean="0"/>
            <a:t>Dissolved</a:t>
          </a:r>
          <a:br>
            <a:rPr lang="en-US" dirty="0" smtClean="0"/>
          </a:br>
          <a:r>
            <a:rPr lang="en-US" dirty="0" smtClean="0"/>
            <a:t>Oxygen</a:t>
          </a:r>
        </a:p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18ppm</a:t>
          </a:r>
          <a:endParaRPr lang="en-US" dirty="0"/>
        </a:p>
      </dgm:t>
    </dgm:pt>
    <dgm:pt modelId="{17C9E015-7A1E-4778-A1F6-F8AB0D6701D4}" type="parTrans" cxnId="{6E2753BF-F45A-4869-BF75-CEAC1556C827}">
      <dgm:prSet/>
      <dgm:spPr/>
      <dgm:t>
        <a:bodyPr/>
        <a:lstStyle/>
        <a:p>
          <a:endParaRPr lang="en-US"/>
        </a:p>
      </dgm:t>
    </dgm:pt>
    <dgm:pt modelId="{4F6733C0-0DEA-4B37-96C6-5A6204E74086}" type="sibTrans" cxnId="{6E2753BF-F45A-4869-BF75-CEAC1556C827}">
      <dgm:prSet/>
      <dgm:spPr/>
      <dgm:t>
        <a:bodyPr/>
        <a:lstStyle/>
        <a:p>
          <a:endParaRPr lang="en-US"/>
        </a:p>
      </dgm:t>
    </dgm:pt>
    <dgm:pt modelId="{3397B671-2BFD-4EF8-AF51-2C2CA0636BCD}">
      <dgm:prSet phldrT="[Text]"/>
      <dgm:spPr/>
      <dgm:t>
        <a:bodyPr/>
        <a:lstStyle/>
        <a:p>
          <a:pPr algn="ctr"/>
          <a:r>
            <a:rPr lang="en-US" dirty="0" smtClean="0"/>
            <a:t>Hardness</a:t>
          </a:r>
        </a:p>
        <a:p>
          <a:pPr algn="ctr"/>
          <a:endParaRPr lang="en-US" dirty="0" smtClean="0"/>
        </a:p>
        <a:p>
          <a:pPr algn="ctr"/>
          <a:endParaRPr lang="en-US" dirty="0" smtClean="0"/>
        </a:p>
        <a:p>
          <a:pPr algn="ctr"/>
          <a:endParaRPr lang="en-US" dirty="0" smtClean="0"/>
        </a:p>
        <a:p>
          <a:pPr algn="l"/>
          <a:r>
            <a:rPr lang="en-US" dirty="0" smtClean="0"/>
            <a:t>300ppm</a:t>
          </a:r>
          <a:endParaRPr lang="en-US" dirty="0"/>
        </a:p>
      </dgm:t>
    </dgm:pt>
    <dgm:pt modelId="{0B0668F9-92CC-4F03-927D-8326400D2D75}" type="parTrans" cxnId="{382E5C81-0B0E-4038-A9FF-CECF2A9519E7}">
      <dgm:prSet/>
      <dgm:spPr/>
      <dgm:t>
        <a:bodyPr/>
        <a:lstStyle/>
        <a:p>
          <a:endParaRPr lang="en-US"/>
        </a:p>
      </dgm:t>
    </dgm:pt>
    <dgm:pt modelId="{75703921-BF9F-402C-A349-684B3E3E618F}" type="sibTrans" cxnId="{382E5C81-0B0E-4038-A9FF-CECF2A9519E7}">
      <dgm:prSet/>
      <dgm:spPr/>
      <dgm:t>
        <a:bodyPr/>
        <a:lstStyle/>
        <a:p>
          <a:endParaRPr lang="en-US"/>
        </a:p>
      </dgm:t>
    </dgm:pt>
    <dgm:pt modelId="{45588B63-D5F6-4BFA-8535-32E5B7B08791}">
      <dgm:prSet phldrT="[Text]"/>
      <dgm:spPr/>
      <dgm:t>
        <a:bodyPr/>
        <a:lstStyle/>
        <a:p>
          <a:r>
            <a:rPr lang="en-US" dirty="0" smtClean="0"/>
            <a:t>Residual Chlorine</a:t>
          </a:r>
        </a:p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0.2ppm</a:t>
          </a:r>
        </a:p>
      </dgm:t>
    </dgm:pt>
    <dgm:pt modelId="{FC105322-25AE-48C3-B4C8-D865872FD303}" type="parTrans" cxnId="{22DBBC94-03FA-4009-9B99-513685921136}">
      <dgm:prSet/>
      <dgm:spPr/>
      <dgm:t>
        <a:bodyPr/>
        <a:lstStyle/>
        <a:p>
          <a:endParaRPr lang="en-US"/>
        </a:p>
      </dgm:t>
    </dgm:pt>
    <dgm:pt modelId="{1612BF60-8F4E-4F90-B7EF-342605C4B7E6}" type="sibTrans" cxnId="{22DBBC94-03FA-4009-9B99-513685921136}">
      <dgm:prSet/>
      <dgm:spPr/>
      <dgm:t>
        <a:bodyPr/>
        <a:lstStyle/>
        <a:p>
          <a:endParaRPr lang="en-US"/>
        </a:p>
      </dgm:t>
    </dgm:pt>
    <dgm:pt modelId="{E36ABEE7-3B5E-4EDB-9F3D-3508217C1D81}">
      <dgm:prSet phldrT="[Text]"/>
      <dgm:spPr/>
      <dgm:t>
        <a:bodyPr/>
        <a:lstStyle/>
        <a:p>
          <a:pPr algn="ctr"/>
          <a:r>
            <a:rPr lang="en-US" dirty="0" smtClean="0"/>
            <a:t>pH</a:t>
          </a:r>
        </a:p>
        <a:p>
          <a:pPr algn="ctr"/>
          <a:endParaRPr lang="en-US" dirty="0" smtClean="0"/>
        </a:p>
        <a:p>
          <a:pPr algn="ctr"/>
          <a:endParaRPr lang="en-US" dirty="0" smtClean="0"/>
        </a:p>
        <a:p>
          <a:pPr algn="ctr"/>
          <a:endParaRPr lang="en-US" dirty="0" smtClean="0"/>
        </a:p>
        <a:p>
          <a:pPr algn="l"/>
          <a:r>
            <a:rPr lang="en-US" dirty="0" smtClean="0"/>
            <a:t>   6.5-8.5</a:t>
          </a:r>
          <a:endParaRPr lang="en-US" dirty="0"/>
        </a:p>
      </dgm:t>
    </dgm:pt>
    <dgm:pt modelId="{68189C62-26B1-4FA9-BA09-8D270DF5C5FF}" type="parTrans" cxnId="{BA06BAE4-6EB0-4BB3-80C2-0FD0CDC6B9C7}">
      <dgm:prSet/>
      <dgm:spPr/>
      <dgm:t>
        <a:bodyPr/>
        <a:lstStyle/>
        <a:p>
          <a:endParaRPr lang="en-US"/>
        </a:p>
      </dgm:t>
    </dgm:pt>
    <dgm:pt modelId="{6000C7D7-EE44-4B83-A910-77576AEC1403}" type="sibTrans" cxnId="{BA06BAE4-6EB0-4BB3-80C2-0FD0CDC6B9C7}">
      <dgm:prSet/>
      <dgm:spPr/>
      <dgm:t>
        <a:bodyPr/>
        <a:lstStyle/>
        <a:p>
          <a:endParaRPr lang="en-US"/>
        </a:p>
      </dgm:t>
    </dgm:pt>
    <dgm:pt modelId="{4D54E272-0844-49E1-A8AD-B85EB83C942D}" type="pres">
      <dgm:prSet presAssocID="{F87DD686-7236-4C31-AF17-BF44933C96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30E2E2-3F69-42CE-AF50-D78207E07194}" type="pres">
      <dgm:prSet presAssocID="{B18AFB56-8F05-4D03-A643-43104A0F9179}" presName="node" presStyleLbl="node1" presStyleIdx="0" presStyleCnt="4" custScaleX="405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0C6A7-1D52-4804-A1F5-42F27ED73702}" type="pres">
      <dgm:prSet presAssocID="{4F6733C0-0DEA-4B37-96C6-5A6204E74086}" presName="sibTrans" presStyleCnt="0"/>
      <dgm:spPr/>
    </dgm:pt>
    <dgm:pt modelId="{D61BCDE6-47E6-4167-ABDB-E347A9228F07}" type="pres">
      <dgm:prSet presAssocID="{E36ABEE7-3B5E-4EDB-9F3D-3508217C1D81}" presName="node" presStyleLbl="node1" presStyleIdx="1" presStyleCnt="4" custScaleX="42829" custLinFactNeighborX="-7307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1EAEB-1869-4096-9BA2-58DA7AE0A611}" type="pres">
      <dgm:prSet presAssocID="{6000C7D7-EE44-4B83-A910-77576AEC1403}" presName="sibTrans" presStyleCnt="0"/>
      <dgm:spPr/>
    </dgm:pt>
    <dgm:pt modelId="{3484B73A-EDFE-42C9-BE60-9E0A1AA4E5CF}" type="pres">
      <dgm:prSet presAssocID="{3397B671-2BFD-4EF8-AF51-2C2CA0636BCD}" presName="node" presStyleLbl="node1" presStyleIdx="2" presStyleCnt="4" custScaleX="35336" custLinFactX="-2173" custLinFactNeighborX="-100000" custLinFactNeighborY="1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5DD25-FACE-42E6-84E7-613987DC3CEF}" type="pres">
      <dgm:prSet presAssocID="{75703921-BF9F-402C-A349-684B3E3E618F}" presName="sibTrans" presStyleCnt="0"/>
      <dgm:spPr/>
    </dgm:pt>
    <dgm:pt modelId="{5E2B6F25-719B-4714-87E2-B99C586E6253}" type="pres">
      <dgm:prSet presAssocID="{45588B63-D5F6-4BFA-8535-32E5B7B08791}" presName="node" presStyleLbl="node1" presStyleIdx="3" presStyleCnt="4" custScaleX="39772" custLinFactX="-7417" custLinFactNeighborX="-100000" custLinFactNeighborY="1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21689-EF14-44E7-961F-D7340A5375AD}" type="presOf" srcId="{B18AFB56-8F05-4D03-A643-43104A0F9179}" destId="{1A30E2E2-3F69-42CE-AF50-D78207E07194}" srcOrd="0" destOrd="0" presId="urn:microsoft.com/office/officeart/2005/8/layout/hList6"/>
    <dgm:cxn modelId="{FDED7210-ADEB-4665-A46D-2FE3F2787573}" type="presOf" srcId="{3397B671-2BFD-4EF8-AF51-2C2CA0636BCD}" destId="{3484B73A-EDFE-42C9-BE60-9E0A1AA4E5CF}" srcOrd="0" destOrd="0" presId="urn:microsoft.com/office/officeart/2005/8/layout/hList6"/>
    <dgm:cxn modelId="{382E5C81-0B0E-4038-A9FF-CECF2A9519E7}" srcId="{F87DD686-7236-4C31-AF17-BF44933C961D}" destId="{3397B671-2BFD-4EF8-AF51-2C2CA0636BCD}" srcOrd="2" destOrd="0" parTransId="{0B0668F9-92CC-4F03-927D-8326400D2D75}" sibTransId="{75703921-BF9F-402C-A349-684B3E3E618F}"/>
    <dgm:cxn modelId="{50471056-1AB3-4490-8E78-A96F6387A7F6}" type="presOf" srcId="{45588B63-D5F6-4BFA-8535-32E5B7B08791}" destId="{5E2B6F25-719B-4714-87E2-B99C586E6253}" srcOrd="0" destOrd="0" presId="urn:microsoft.com/office/officeart/2005/8/layout/hList6"/>
    <dgm:cxn modelId="{6E2753BF-F45A-4869-BF75-CEAC1556C827}" srcId="{F87DD686-7236-4C31-AF17-BF44933C961D}" destId="{B18AFB56-8F05-4D03-A643-43104A0F9179}" srcOrd="0" destOrd="0" parTransId="{17C9E015-7A1E-4778-A1F6-F8AB0D6701D4}" sibTransId="{4F6733C0-0DEA-4B37-96C6-5A6204E74086}"/>
    <dgm:cxn modelId="{22DBBC94-03FA-4009-9B99-513685921136}" srcId="{F87DD686-7236-4C31-AF17-BF44933C961D}" destId="{45588B63-D5F6-4BFA-8535-32E5B7B08791}" srcOrd="3" destOrd="0" parTransId="{FC105322-25AE-48C3-B4C8-D865872FD303}" sibTransId="{1612BF60-8F4E-4F90-B7EF-342605C4B7E6}"/>
    <dgm:cxn modelId="{6C59BA83-CEB0-44B0-AE4A-B9224F943072}" type="presOf" srcId="{E36ABEE7-3B5E-4EDB-9F3D-3508217C1D81}" destId="{D61BCDE6-47E6-4167-ABDB-E347A9228F07}" srcOrd="0" destOrd="0" presId="urn:microsoft.com/office/officeart/2005/8/layout/hList6"/>
    <dgm:cxn modelId="{7703A4F2-DB9A-4E0A-93D9-0935C6400BA1}" type="presOf" srcId="{F87DD686-7236-4C31-AF17-BF44933C961D}" destId="{4D54E272-0844-49E1-A8AD-B85EB83C942D}" srcOrd="0" destOrd="0" presId="urn:microsoft.com/office/officeart/2005/8/layout/hList6"/>
    <dgm:cxn modelId="{BA06BAE4-6EB0-4BB3-80C2-0FD0CDC6B9C7}" srcId="{F87DD686-7236-4C31-AF17-BF44933C961D}" destId="{E36ABEE7-3B5E-4EDB-9F3D-3508217C1D81}" srcOrd="1" destOrd="0" parTransId="{68189C62-26B1-4FA9-BA09-8D270DF5C5FF}" sibTransId="{6000C7D7-EE44-4B83-A910-77576AEC1403}"/>
    <dgm:cxn modelId="{62E9F6F7-C4C9-4165-81AD-679BCB7F967F}" type="presParOf" srcId="{4D54E272-0844-49E1-A8AD-B85EB83C942D}" destId="{1A30E2E2-3F69-42CE-AF50-D78207E07194}" srcOrd="0" destOrd="0" presId="urn:microsoft.com/office/officeart/2005/8/layout/hList6"/>
    <dgm:cxn modelId="{CCC31851-91B8-436C-93A8-5982A128DF64}" type="presParOf" srcId="{4D54E272-0844-49E1-A8AD-B85EB83C942D}" destId="{6930C6A7-1D52-4804-A1F5-42F27ED73702}" srcOrd="1" destOrd="0" presId="urn:microsoft.com/office/officeart/2005/8/layout/hList6"/>
    <dgm:cxn modelId="{44BAB3AC-5BEA-49AB-9AAD-D68DBA9F9E6F}" type="presParOf" srcId="{4D54E272-0844-49E1-A8AD-B85EB83C942D}" destId="{D61BCDE6-47E6-4167-ABDB-E347A9228F07}" srcOrd="2" destOrd="0" presId="urn:microsoft.com/office/officeart/2005/8/layout/hList6"/>
    <dgm:cxn modelId="{B91AA53D-4C48-42CC-AF37-DE4253FD9A37}" type="presParOf" srcId="{4D54E272-0844-49E1-A8AD-B85EB83C942D}" destId="{E421EAEB-1869-4096-9BA2-58DA7AE0A611}" srcOrd="3" destOrd="0" presId="urn:microsoft.com/office/officeart/2005/8/layout/hList6"/>
    <dgm:cxn modelId="{EB1E6804-AE15-455A-AE33-D398360C95EB}" type="presParOf" srcId="{4D54E272-0844-49E1-A8AD-B85EB83C942D}" destId="{3484B73A-EDFE-42C9-BE60-9E0A1AA4E5CF}" srcOrd="4" destOrd="0" presId="urn:microsoft.com/office/officeart/2005/8/layout/hList6"/>
    <dgm:cxn modelId="{823FE2AD-3A1E-4C6A-AF17-DF3788A17BC1}" type="presParOf" srcId="{4D54E272-0844-49E1-A8AD-B85EB83C942D}" destId="{F045DD25-FACE-42E6-84E7-613987DC3CEF}" srcOrd="5" destOrd="0" presId="urn:microsoft.com/office/officeart/2005/8/layout/hList6"/>
    <dgm:cxn modelId="{B6B89EB7-FBB5-47ED-B8E9-642469183CF0}" type="presParOf" srcId="{4D54E272-0844-49E1-A8AD-B85EB83C942D}" destId="{5E2B6F25-719B-4714-87E2-B99C586E625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C864BF-5622-4BFC-96CC-D3E1D7CAC13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63030-8C84-4DE1-B8A1-847092A0910C}">
      <dgm:prSet phldrT="[Text]" custT="1"/>
      <dgm:spPr/>
      <dgm:t>
        <a:bodyPr/>
        <a:lstStyle/>
        <a:p>
          <a:r>
            <a:rPr lang="en-US" sz="2400" dirty="0" smtClean="0"/>
            <a:t>    </a:t>
          </a:r>
        </a:p>
        <a:p>
          <a:r>
            <a:rPr lang="en-US" sz="2400" dirty="0" smtClean="0"/>
            <a:t>    TDS</a:t>
          </a:r>
          <a:br>
            <a:rPr lang="en-US" sz="2400" dirty="0" smtClean="0"/>
          </a:br>
          <a:r>
            <a:rPr lang="en-US" sz="2400" dirty="0" smtClean="0"/>
            <a:t/>
          </a:r>
          <a:br>
            <a:rPr lang="en-US" sz="2400" dirty="0" smtClean="0"/>
          </a:br>
          <a:r>
            <a:rPr lang="en-US" sz="2400" dirty="0" smtClean="0"/>
            <a:t/>
          </a:r>
          <a:br>
            <a:rPr lang="en-US" sz="2400" dirty="0" smtClean="0"/>
          </a:br>
          <a:endParaRPr lang="en-US" sz="2400" dirty="0" smtClean="0"/>
        </a:p>
        <a:p>
          <a:r>
            <a:rPr lang="en-US" sz="2400" dirty="0" smtClean="0"/>
            <a:t>500ppm</a:t>
          </a:r>
          <a:endParaRPr lang="en-US" sz="2400" dirty="0"/>
        </a:p>
      </dgm:t>
    </dgm:pt>
    <dgm:pt modelId="{64C8D564-5EF9-4D30-A92C-7A8DFD428A09}" type="parTrans" cxnId="{7D98A195-E2F4-4085-9DEC-651D80116DED}">
      <dgm:prSet/>
      <dgm:spPr/>
      <dgm:t>
        <a:bodyPr/>
        <a:lstStyle/>
        <a:p>
          <a:endParaRPr lang="en-US"/>
        </a:p>
      </dgm:t>
    </dgm:pt>
    <dgm:pt modelId="{E6CD6CF0-0E44-4860-BD69-C5BC48394EE5}" type="sibTrans" cxnId="{7D98A195-E2F4-4085-9DEC-651D80116DED}">
      <dgm:prSet/>
      <dgm:spPr/>
      <dgm:t>
        <a:bodyPr/>
        <a:lstStyle/>
        <a:p>
          <a:endParaRPr lang="en-US"/>
        </a:p>
      </dgm:t>
    </dgm:pt>
    <dgm:pt modelId="{9CCE4FB7-4612-47C6-A259-001872F894AC}">
      <dgm:prSet phldrT="[Text]"/>
      <dgm:spPr/>
      <dgm:t>
        <a:bodyPr/>
        <a:lstStyle/>
        <a:p>
          <a:endParaRPr lang="en-US" sz="4100" dirty="0"/>
        </a:p>
      </dgm:t>
    </dgm:pt>
    <dgm:pt modelId="{A557C237-8DE5-40B3-91AE-6D5732F92893}" type="parTrans" cxnId="{35344291-1361-4F52-B548-5A008044B8B1}">
      <dgm:prSet/>
      <dgm:spPr/>
      <dgm:t>
        <a:bodyPr/>
        <a:lstStyle/>
        <a:p>
          <a:endParaRPr lang="en-US"/>
        </a:p>
      </dgm:t>
    </dgm:pt>
    <dgm:pt modelId="{4DA3B459-818E-4E2F-A30E-6D5A31FF609A}" type="sibTrans" cxnId="{35344291-1361-4F52-B548-5A008044B8B1}">
      <dgm:prSet/>
      <dgm:spPr/>
      <dgm:t>
        <a:bodyPr/>
        <a:lstStyle/>
        <a:p>
          <a:endParaRPr lang="en-US"/>
        </a:p>
      </dgm:t>
    </dgm:pt>
    <dgm:pt modelId="{1297BEC0-D982-4015-9643-DCC1702E2004}">
      <dgm:prSet phldrT="[Text]"/>
      <dgm:spPr/>
      <dgm:t>
        <a:bodyPr/>
        <a:lstStyle/>
        <a:p>
          <a:endParaRPr lang="en-US" sz="4100" dirty="0"/>
        </a:p>
      </dgm:t>
    </dgm:pt>
    <dgm:pt modelId="{238EFCFF-9526-409B-A513-BA61FCC1AA9A}" type="parTrans" cxnId="{F3C584A4-1334-4142-A084-7D2138601434}">
      <dgm:prSet/>
      <dgm:spPr/>
      <dgm:t>
        <a:bodyPr/>
        <a:lstStyle/>
        <a:p>
          <a:endParaRPr lang="en-US"/>
        </a:p>
      </dgm:t>
    </dgm:pt>
    <dgm:pt modelId="{7859134A-98A5-4F6C-A8DE-A5C20908A76A}" type="sibTrans" cxnId="{F3C584A4-1334-4142-A084-7D2138601434}">
      <dgm:prSet/>
      <dgm:spPr/>
      <dgm:t>
        <a:bodyPr/>
        <a:lstStyle/>
        <a:p>
          <a:endParaRPr lang="en-US"/>
        </a:p>
      </dgm:t>
    </dgm:pt>
    <dgm:pt modelId="{B1A27F6B-8E9D-48A3-93F3-97A546FE09C5}" type="pres">
      <dgm:prSet presAssocID="{73C864BF-5622-4BFC-96CC-D3E1D7CAC1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030EBF-678E-480A-AE6A-ED9B455E545A}" type="pres">
      <dgm:prSet presAssocID="{3B363030-8C84-4DE1-B8A1-847092A0910C}" presName="node" presStyleLbl="node1" presStyleIdx="0" presStyleCnt="1" custLinFactNeighborX="12316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4956AC-40ED-4FC3-8857-D2988696BFB1}" type="presOf" srcId="{9CCE4FB7-4612-47C6-A259-001872F894AC}" destId="{03030EBF-678E-480A-AE6A-ED9B455E545A}" srcOrd="0" destOrd="2" presId="urn:microsoft.com/office/officeart/2005/8/layout/hList6"/>
    <dgm:cxn modelId="{14BD05A7-A32B-47A3-ACA7-6AAA23DC0E9C}" type="presOf" srcId="{1297BEC0-D982-4015-9643-DCC1702E2004}" destId="{03030EBF-678E-480A-AE6A-ED9B455E545A}" srcOrd="0" destOrd="1" presId="urn:microsoft.com/office/officeart/2005/8/layout/hList6"/>
    <dgm:cxn modelId="{35344291-1361-4F52-B548-5A008044B8B1}" srcId="{3B363030-8C84-4DE1-B8A1-847092A0910C}" destId="{9CCE4FB7-4612-47C6-A259-001872F894AC}" srcOrd="1" destOrd="0" parTransId="{A557C237-8DE5-40B3-91AE-6D5732F92893}" sibTransId="{4DA3B459-818E-4E2F-A30E-6D5A31FF609A}"/>
    <dgm:cxn modelId="{A4302607-7F93-43B8-A783-7124618565B6}" type="presOf" srcId="{3B363030-8C84-4DE1-B8A1-847092A0910C}" destId="{03030EBF-678E-480A-AE6A-ED9B455E545A}" srcOrd="0" destOrd="0" presId="urn:microsoft.com/office/officeart/2005/8/layout/hList6"/>
    <dgm:cxn modelId="{16C1DBB3-5C59-4723-849F-72BDB414D962}" type="presOf" srcId="{73C864BF-5622-4BFC-96CC-D3E1D7CAC134}" destId="{B1A27F6B-8E9D-48A3-93F3-97A546FE09C5}" srcOrd="0" destOrd="0" presId="urn:microsoft.com/office/officeart/2005/8/layout/hList6"/>
    <dgm:cxn modelId="{7D98A195-E2F4-4085-9DEC-651D80116DED}" srcId="{73C864BF-5622-4BFC-96CC-D3E1D7CAC134}" destId="{3B363030-8C84-4DE1-B8A1-847092A0910C}" srcOrd="0" destOrd="0" parTransId="{64C8D564-5EF9-4D30-A92C-7A8DFD428A09}" sibTransId="{E6CD6CF0-0E44-4860-BD69-C5BC48394EE5}"/>
    <dgm:cxn modelId="{F3C584A4-1334-4142-A084-7D2138601434}" srcId="{3B363030-8C84-4DE1-B8A1-847092A0910C}" destId="{1297BEC0-D982-4015-9643-DCC1702E2004}" srcOrd="0" destOrd="0" parTransId="{238EFCFF-9526-409B-A513-BA61FCC1AA9A}" sibTransId="{7859134A-98A5-4F6C-A8DE-A5C20908A76A}"/>
    <dgm:cxn modelId="{0FE533A6-0BB1-4AB8-BD3E-BAC70C78EF88}" type="presParOf" srcId="{B1A27F6B-8E9D-48A3-93F3-97A546FE09C5}" destId="{03030EBF-678E-480A-AE6A-ED9B455E545A}" srcOrd="0" destOrd="0" presId="urn:microsoft.com/office/officeart/2005/8/layout/hList6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30E2E2-3F69-42CE-AF50-D78207E07194}">
      <dsp:nvSpPr>
        <dsp:cNvPr id="0" name=""/>
        <dsp:cNvSpPr/>
      </dsp:nvSpPr>
      <dsp:spPr>
        <a:xfrm rot="16200000">
          <a:off x="-1305613" y="1307560"/>
          <a:ext cx="4525963" cy="19108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8253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Dissolved</a:t>
          </a:r>
          <a:br>
            <a:rPr lang="en-US" sz="2800" kern="1200" dirty="0" smtClean="0"/>
          </a:br>
          <a:r>
            <a:rPr lang="en-US" sz="2800" kern="1200" dirty="0" smtClean="0"/>
            <a:t>Oxygen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18ppm</a:t>
          </a:r>
          <a:endParaRPr lang="en-US" sz="2800" kern="1200" dirty="0"/>
        </a:p>
      </dsp:txBody>
      <dsp:txXfrm rot="16200000">
        <a:off x="-1305613" y="1307560"/>
        <a:ext cx="4525963" cy="1910841"/>
      </dsp:txXfrm>
    </dsp:sp>
    <dsp:sp modelId="{D61BCDE6-47E6-4167-ABDB-E347A9228F07}">
      <dsp:nvSpPr>
        <dsp:cNvPr id="0" name=""/>
        <dsp:cNvSpPr/>
      </dsp:nvSpPr>
      <dsp:spPr>
        <a:xfrm rot="16200000">
          <a:off x="748541" y="1307560"/>
          <a:ext cx="4525963" cy="19108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8253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pH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6.5-8.5</a:t>
          </a:r>
          <a:endParaRPr lang="en-US" sz="2800" kern="1200" dirty="0"/>
        </a:p>
      </dsp:txBody>
      <dsp:txXfrm rot="16200000">
        <a:off x="748541" y="1307560"/>
        <a:ext cx="4525963" cy="1910841"/>
      </dsp:txXfrm>
    </dsp:sp>
    <dsp:sp modelId="{3484B73A-EDFE-42C9-BE60-9E0A1AA4E5CF}">
      <dsp:nvSpPr>
        <dsp:cNvPr id="0" name=""/>
        <dsp:cNvSpPr/>
      </dsp:nvSpPr>
      <dsp:spPr>
        <a:xfrm rot="16200000">
          <a:off x="2802695" y="1307560"/>
          <a:ext cx="4525963" cy="19108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8253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Hardness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300ppm</a:t>
          </a:r>
          <a:endParaRPr lang="en-US" sz="2800" kern="1200" dirty="0"/>
        </a:p>
      </dsp:txBody>
      <dsp:txXfrm rot="16200000">
        <a:off x="2802695" y="1307560"/>
        <a:ext cx="4525963" cy="1910841"/>
      </dsp:txXfrm>
    </dsp:sp>
    <dsp:sp modelId="{5E2B6F25-719B-4714-87E2-B99C586E6253}">
      <dsp:nvSpPr>
        <dsp:cNvPr id="0" name=""/>
        <dsp:cNvSpPr/>
      </dsp:nvSpPr>
      <dsp:spPr>
        <a:xfrm rot="16200000">
          <a:off x="4856850" y="1307560"/>
          <a:ext cx="4525963" cy="191084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8253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Residual Chlorine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0.2ppm</a:t>
          </a:r>
        </a:p>
      </dsp:txBody>
      <dsp:txXfrm rot="16200000">
        <a:off x="4856850" y="1307560"/>
        <a:ext cx="4525963" cy="1910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458CB-BBEB-42B2-8651-63D776DC34D7}" type="datetimeFigureOut">
              <a:rPr lang="en-IN" smtClean="0"/>
              <a:pPr/>
              <a:t>19-04-2017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9E611-8F45-40DA-9265-DDC655BBFC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686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9E611-8F45-40DA-9265-DDC655BBFCA8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0620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775162/" TargetMode="External"/><Relationship Id="rId2" Type="http://schemas.openxmlformats.org/officeDocument/2006/relationships/hyperlink" Target="http://www.lenntech.com/why_the_oxygen_dissolved_is_importan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rrosionpedia.com/definition/267/chlorine-demand" TargetMode="External"/><Relationship Id="rId5" Type="http://schemas.openxmlformats.org/officeDocument/2006/relationships/hyperlink" Target="https://water.usgs.gov/edu/ph.html" TargetMode="External"/><Relationship Id="rId4" Type="http://schemas.openxmlformats.org/officeDocument/2006/relationships/hyperlink" Target="http://www.water-research.net/index.php/water-treatment/tools/hard-water-hardne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077200" cy="1673352"/>
          </a:xfrm>
        </p:spPr>
        <p:txBody>
          <a:bodyPr/>
          <a:lstStyle/>
          <a:p>
            <a:r>
              <a:rPr lang="en-US" dirty="0" smtClean="0"/>
              <a:t>Analysis of water 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077200" cy="5029200"/>
          </a:xfrm>
        </p:spPr>
        <p:txBody>
          <a:bodyPr/>
          <a:lstStyle/>
          <a:p>
            <a:pPr algn="l"/>
            <a:endParaRPr lang="en-US" sz="2800" dirty="0" smtClean="0">
              <a:latin typeface="BankGothic Lt BT" pitchFamily="34" charset="0"/>
            </a:endParaRPr>
          </a:p>
          <a:p>
            <a:pPr algn="l"/>
            <a:r>
              <a:rPr lang="en-US" sz="2800" dirty="0" smtClean="0">
                <a:latin typeface="BankGothic Lt BT" pitchFamily="34" charset="0"/>
              </a:rPr>
              <a:t>Team Members-           Project’s Guides-</a:t>
            </a:r>
          </a:p>
          <a:p>
            <a:pPr algn="l"/>
            <a:r>
              <a:rPr lang="en-US" dirty="0" smtClean="0">
                <a:latin typeface="BernhardMod BT" pitchFamily="18" charset="0"/>
              </a:rPr>
              <a:t>Rohan </a:t>
            </a:r>
            <a:r>
              <a:rPr lang="en-US" dirty="0" err="1" smtClean="0">
                <a:latin typeface="BernhardMod BT" pitchFamily="18" charset="0"/>
              </a:rPr>
              <a:t>Arora</a:t>
            </a:r>
            <a:r>
              <a:rPr lang="en-US" dirty="0" smtClean="0">
                <a:latin typeface="BernhardMod BT" pitchFamily="18" charset="0"/>
              </a:rPr>
              <a:t> (1610991724)                  Dr. </a:t>
            </a:r>
            <a:r>
              <a:rPr lang="en-US" dirty="0" err="1" smtClean="0">
                <a:latin typeface="BernhardMod BT" pitchFamily="18" charset="0"/>
              </a:rPr>
              <a:t>Jyotsna</a:t>
            </a:r>
            <a:r>
              <a:rPr lang="en-US" dirty="0" smtClean="0">
                <a:latin typeface="BernhardMod BT" pitchFamily="18" charset="0"/>
              </a:rPr>
              <a:t> </a:t>
            </a:r>
            <a:r>
              <a:rPr lang="en-US" dirty="0" err="1" smtClean="0">
                <a:latin typeface="BernhardMod BT" pitchFamily="18" charset="0"/>
              </a:rPr>
              <a:t>Kaushal</a:t>
            </a:r>
            <a:r>
              <a:rPr lang="en-US" dirty="0" smtClean="0">
                <a:latin typeface="BernhardMod BT" pitchFamily="18" charset="0"/>
              </a:rPr>
              <a:t>      </a:t>
            </a:r>
          </a:p>
          <a:p>
            <a:pPr algn="l"/>
            <a:r>
              <a:rPr lang="en-US" dirty="0" err="1" smtClean="0">
                <a:latin typeface="BernhardMod BT" pitchFamily="18" charset="0"/>
              </a:rPr>
              <a:t>Rohan</a:t>
            </a:r>
            <a:r>
              <a:rPr lang="en-US" dirty="0" smtClean="0">
                <a:latin typeface="BernhardMod BT" pitchFamily="18" charset="0"/>
              </a:rPr>
              <a:t> Gaur (1610991725)                  Ms. </a:t>
            </a:r>
            <a:r>
              <a:rPr lang="en-US" dirty="0" err="1" smtClean="0">
                <a:latin typeface="BernhardMod BT" pitchFamily="18" charset="0"/>
              </a:rPr>
              <a:t>Priyanka</a:t>
            </a:r>
            <a:r>
              <a:rPr lang="en-US" dirty="0" smtClean="0">
                <a:latin typeface="BernhardMod BT" pitchFamily="18" charset="0"/>
              </a:rPr>
              <a:t> </a:t>
            </a:r>
            <a:r>
              <a:rPr lang="en-US" dirty="0" err="1" smtClean="0">
                <a:latin typeface="BernhardMod BT" pitchFamily="18" charset="0"/>
              </a:rPr>
              <a:t>Dua</a:t>
            </a:r>
            <a:endParaRPr lang="en-US" dirty="0" smtClean="0">
              <a:latin typeface="BernhardMod BT" pitchFamily="18" charset="0"/>
            </a:endParaRPr>
          </a:p>
          <a:p>
            <a:pPr algn="l"/>
            <a:r>
              <a:rPr lang="en-US" dirty="0" err="1" smtClean="0">
                <a:latin typeface="BernhardMod BT" pitchFamily="18" charset="0"/>
              </a:rPr>
              <a:t>Riya</a:t>
            </a:r>
            <a:r>
              <a:rPr lang="en-US" dirty="0" smtClean="0">
                <a:latin typeface="BernhardMod BT" pitchFamily="18" charset="0"/>
              </a:rPr>
              <a:t> </a:t>
            </a:r>
            <a:r>
              <a:rPr lang="en-US" dirty="0" err="1" smtClean="0">
                <a:latin typeface="BernhardMod BT" pitchFamily="18" charset="0"/>
              </a:rPr>
              <a:t>Puri</a:t>
            </a:r>
            <a:r>
              <a:rPr lang="en-US" dirty="0" smtClean="0">
                <a:latin typeface="BernhardMod BT" pitchFamily="18" charset="0"/>
              </a:rPr>
              <a:t>(1610991719)	                      Mr. Ajay Singh</a:t>
            </a:r>
          </a:p>
          <a:p>
            <a:pPr algn="l"/>
            <a:r>
              <a:rPr lang="en-US" dirty="0" err="1" smtClean="0">
                <a:latin typeface="BernhardMod BT" pitchFamily="18" charset="0"/>
              </a:rPr>
              <a:t>Rupali</a:t>
            </a:r>
            <a:r>
              <a:rPr lang="en-US" dirty="0" smtClean="0">
                <a:latin typeface="BernhardMod BT" pitchFamily="18" charset="0"/>
              </a:rPr>
              <a:t>(1610991737)</a:t>
            </a:r>
          </a:p>
          <a:p>
            <a:pPr algn="l"/>
            <a:r>
              <a:rPr lang="en-US" dirty="0" err="1" smtClean="0">
                <a:latin typeface="BernhardMod BT" pitchFamily="18" charset="0"/>
              </a:rPr>
              <a:t>Rudra</a:t>
            </a:r>
            <a:r>
              <a:rPr lang="en-US" dirty="0" smtClean="0">
                <a:latin typeface="BernhardMod BT" pitchFamily="18" charset="0"/>
              </a:rPr>
              <a:t>(1610991736)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Project no.-</a:t>
            </a:r>
            <a:r>
              <a:rPr lang="en-US" b="1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Assessment of Water Quality Parameters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2918"/>
            <a:ext cx="80893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800" dirty="0" smtClean="0">
                <a:latin typeface="Copperplate Gothic Bold" pitchFamily="34" charset="0"/>
              </a:rPr>
              <a:t>TDS(Total Dissolved solids</a:t>
            </a:r>
            <a:r>
              <a:rPr lang="en-IN" sz="3800" dirty="0" smtClean="0"/>
              <a:t>) -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57488" y="4643446"/>
          <a:ext cx="60960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Sources of water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observation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Hand pump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Tap 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Tube well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R.O 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357950" y="1857364"/>
            <a:ext cx="2571768" cy="20002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It is the sum of no of cations and anions </a:t>
            </a:r>
            <a:endParaRPr lang="en-IN" sz="2800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6232"/>
            <a:ext cx="2095500" cy="2571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Chart 7"/>
          <p:cNvGraphicFramePr/>
          <p:nvPr/>
        </p:nvGraphicFramePr>
        <p:xfrm>
          <a:off x="2214546" y="1928802"/>
          <a:ext cx="3957646" cy="228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Down Arrow 8"/>
          <p:cNvSpPr/>
          <p:nvPr/>
        </p:nvSpPr>
        <p:spPr>
          <a:xfrm>
            <a:off x="142844" y="2000240"/>
            <a:ext cx="2000264" cy="214314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TDS</a:t>
            </a:r>
          </a:p>
          <a:p>
            <a:pPr algn="ctr"/>
            <a:r>
              <a:rPr lang="en-IN" dirty="0" smtClean="0"/>
              <a:t>Meter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686800" cy="1143000"/>
          </a:xfrm>
        </p:spPr>
        <p:txBody>
          <a:bodyPr>
            <a:noAutofit/>
          </a:bodyPr>
          <a:lstStyle/>
          <a:p>
            <a:r>
              <a:rPr lang="en-US" sz="3800" dirty="0" smtClean="0">
                <a:latin typeface="Copperplate Gothic Bold" pitchFamily="34" charset="0"/>
              </a:rPr>
              <a:t>Chemical Dissolved Oxygen - </a:t>
            </a:r>
            <a:endParaRPr lang="en-US" sz="3800" dirty="0">
              <a:latin typeface="Copperplate Gothic Bold" pitchFamily="34" charset="0"/>
            </a:endParaRPr>
          </a:p>
        </p:txBody>
      </p:sp>
      <p:pic>
        <p:nvPicPr>
          <p:cNvPr id="3" name="Picture 2" descr="CO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2786050" cy="3571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5572132" y="1857364"/>
            <a:ext cx="3357554" cy="28575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Amount of oxygen that can be consumed by reactions</a:t>
            </a:r>
            <a:endParaRPr lang="en-US" sz="2800" dirty="0"/>
          </a:p>
        </p:txBody>
      </p:sp>
      <p:sp>
        <p:nvSpPr>
          <p:cNvPr id="7" name="Left Arrow Callout 6"/>
          <p:cNvSpPr/>
          <p:nvPr/>
        </p:nvSpPr>
        <p:spPr>
          <a:xfrm>
            <a:off x="3000364" y="2428868"/>
            <a:ext cx="2071702" cy="1785950"/>
          </a:xfrm>
          <a:prstGeom prst="lef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Fluxing </a:t>
            </a:r>
          </a:p>
          <a:p>
            <a:pPr algn="ctr"/>
            <a:r>
              <a:rPr lang="en-US" dirty="0" smtClean="0"/>
              <a:t>apparatus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57488" y="4857760"/>
          <a:ext cx="60960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Sources</a:t>
                      </a:r>
                      <a:r>
                        <a:rPr lang="en-US" baseline="0" dirty="0" smtClean="0"/>
                        <a:t> of 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C.O.D (ppm)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Tap</a:t>
                      </a:r>
                      <a:r>
                        <a:rPr lang="en-US" baseline="0" dirty="0" smtClean="0"/>
                        <a:t> 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Negligible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 Pump 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Negligible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Tube Well</a:t>
                      </a:r>
                      <a:r>
                        <a:rPr lang="en-US" baseline="0" dirty="0" smtClean="0"/>
                        <a:t> 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Negligible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R.O. 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Negligible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pperplate Gothic Bold" pitchFamily="34" charset="0"/>
              </a:rPr>
              <a:t>WHO Standards-</a:t>
            </a:r>
            <a:br>
              <a:rPr lang="en-US" dirty="0" smtClean="0">
                <a:latin typeface="Copperplate Gothic Bold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(drinking water)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571612"/>
          <a:ext cx="757710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500832" y="3928268"/>
            <a:ext cx="7143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893347" y="3750463"/>
            <a:ext cx="928686" cy="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606268" y="3966368"/>
            <a:ext cx="7905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67600" y="3505200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7072330" y="1571612"/>
          <a:ext cx="1845503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>
            <a:off x="2179621" y="382111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393801" y="382190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Conclusion-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153400" cy="530120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Residual chlorine</a:t>
            </a:r>
          </a:p>
          <a:p>
            <a:pPr marL="608076" indent="-571500">
              <a:buFont typeface="+mj-lt"/>
              <a:buAutoNum type="romanLcPeriod"/>
            </a:pPr>
            <a:r>
              <a:rPr lang="en-US" sz="2600" dirty="0" smtClean="0"/>
              <a:t>Remaining chlorine concentration after chlorine demand is met.</a:t>
            </a:r>
          </a:p>
          <a:p>
            <a:pPr marL="608076" indent="-571500">
              <a:buFont typeface="+mj-lt"/>
              <a:buAutoNum type="romanLcPeriod"/>
            </a:pPr>
            <a:r>
              <a:rPr lang="en-US" sz="2600" dirty="0" smtClean="0"/>
              <a:t>Reaction with organic and inorganic material, metals and non-metals are prior to disinfection.</a:t>
            </a:r>
          </a:p>
          <a:p>
            <a:r>
              <a:rPr lang="en-US" sz="2600" dirty="0" smtClean="0"/>
              <a:t>Dissolved oxygen.</a:t>
            </a:r>
          </a:p>
          <a:p>
            <a:pPr marL="608076" indent="-571500">
              <a:buFont typeface="+mj-lt"/>
              <a:buAutoNum type="romanLcPeriod"/>
            </a:pPr>
            <a:r>
              <a:rPr lang="en-US" sz="2600" dirty="0" smtClean="0"/>
              <a:t>Dissolved oxygen for the tested sample is 7.9mg/l. Test result shows that water is healthy and is fit for aquatic life.</a:t>
            </a:r>
          </a:p>
          <a:p>
            <a:pPr marL="608076" indent="-571500">
              <a:buFont typeface="+mj-lt"/>
              <a:buAutoNum type="romanLcPeriod"/>
            </a:pPr>
            <a:r>
              <a:rPr lang="en-US" sz="2600" dirty="0" smtClean="0"/>
              <a:t>For healthy water body dissolved oxygen is about 8 parts per million.</a:t>
            </a:r>
          </a:p>
          <a:p>
            <a:r>
              <a:rPr lang="en-US" sz="2600" dirty="0" smtClean="0"/>
              <a:t>PH</a:t>
            </a:r>
          </a:p>
          <a:p>
            <a:pPr marL="608076" indent="-571500">
              <a:buFont typeface="+mj-lt"/>
              <a:buAutoNum type="romanLcPeriod"/>
            </a:pPr>
            <a:r>
              <a:rPr lang="en-US" sz="2600" dirty="0" smtClean="0"/>
              <a:t>An acidic solution has high concentration of hydrogen ions greater than that of pure water.</a:t>
            </a:r>
          </a:p>
          <a:p>
            <a:pPr marL="608076" indent="-571500">
              <a:buFont typeface="+mj-lt"/>
              <a:buAutoNum type="romanLcPeriod"/>
            </a:pPr>
            <a:r>
              <a:rPr lang="en-US" sz="2600" dirty="0" smtClean="0"/>
              <a:t>A basic solution has low hydrogen ions concentration less than that of pure water.</a:t>
            </a:r>
          </a:p>
          <a:p>
            <a:pPr marL="608076" indent="-571500"/>
            <a:r>
              <a:rPr lang="en-US" sz="2600" dirty="0" smtClean="0"/>
              <a:t>Hardness-</a:t>
            </a:r>
          </a:p>
          <a:p>
            <a:pPr marL="608076" indent="-571500">
              <a:buFont typeface="+mj-lt"/>
              <a:buAutoNum type="arabicPeriod"/>
            </a:pPr>
            <a:r>
              <a:rPr lang="en-US" sz="2600" dirty="0" smtClean="0"/>
              <a:t>Temporary hardness can be removed by boiling.</a:t>
            </a:r>
          </a:p>
          <a:p>
            <a:pPr marL="608076" indent="-571500">
              <a:buFont typeface="+mj-lt"/>
              <a:buAutoNum type="arabicPeriod"/>
            </a:pPr>
            <a:r>
              <a:rPr lang="en-US" sz="2600" dirty="0" smtClean="0"/>
              <a:t>Permanent hardness can be removed by Winkler’s Method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References-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www.lenntech.com/why_the_oxygen_dissolved_is_important.htm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hlinkClick r:id="rId3"/>
              </a:rPr>
              <a:t>https://www.ncbi.nlm.nih.gov/pmc/articles/PMC3775162/</a:t>
            </a:r>
            <a:endParaRPr lang="en-IN" sz="2000" dirty="0" smtClean="0"/>
          </a:p>
          <a:p>
            <a:pPr marL="420624" lvl="2" indent="-384048"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IN" sz="2000" dirty="0" smtClean="0">
                <a:hlinkClick r:id="rId4"/>
              </a:rPr>
              <a:t>http://www.water-research.net/index.php/water-treatment/tools/hard-water-hardness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hlinkClick r:id="rId2"/>
              </a:rPr>
              <a:t>http://www.lenntech.com/why_the_oxygen_dissolved_is_important.htm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hlinkClick r:id="rId5"/>
              </a:rPr>
              <a:t>https://water.usgs.gov/edu/ph.html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hlinkClick r:id="rId6"/>
              </a:rPr>
              <a:t>https://www.corrosionpedia.com/definition/267/chlorine-demand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Village </a:t>
            </a:r>
            <a:r>
              <a:rPr lang="en-US" dirty="0" err="1" smtClean="0">
                <a:latin typeface="Copperplate Gothic Bold" pitchFamily="34" charset="0"/>
              </a:rPr>
              <a:t>Thuha</a:t>
            </a:r>
            <a:r>
              <a:rPr lang="en-US" dirty="0" smtClean="0">
                <a:latin typeface="Copperplate Gothic Bold" pitchFamily="34" charset="0"/>
              </a:rPr>
              <a:t>-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6388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Village Thuha is situation nearby </a:t>
            </a:r>
          </a:p>
          <a:p>
            <a:r>
              <a:rPr lang="en-US" sz="2400" dirty="0" smtClean="0"/>
              <a:t>The village has 2100 votes.</a:t>
            </a:r>
          </a:p>
          <a:p>
            <a:r>
              <a:rPr lang="en-US" sz="2400" dirty="0" smtClean="0"/>
              <a:t>There are 500 housed in which 200 motors are there.</a:t>
            </a:r>
          </a:p>
          <a:p>
            <a:r>
              <a:rPr lang="en-US" sz="2400" dirty="0" smtClean="0"/>
              <a:t>500litre tank is there in the entire village.</a:t>
            </a:r>
          </a:p>
          <a:p>
            <a:r>
              <a:rPr lang="en-US" sz="2400" dirty="0" smtClean="0"/>
              <a:t>Bore wells are dig around 650 feet and use of hand pump has been reduced.</a:t>
            </a:r>
            <a:endParaRPr lang="en-US" sz="2400" dirty="0"/>
          </a:p>
        </p:txBody>
      </p:sp>
      <p:pic>
        <p:nvPicPr>
          <p:cNvPr id="1026" name="Picture 2" descr="C:\Users\Microsoft\Pictures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0"/>
            <a:ext cx="3810001" cy="4038600"/>
          </a:xfrm>
          <a:prstGeom prst="rect">
            <a:avLst/>
          </a:prstGeom>
          <a:noFill/>
        </p:spPr>
      </p:pic>
      <p:sp>
        <p:nvSpPr>
          <p:cNvPr id="1028" name="AutoShape 4" descr="blob:https://web.whatsapp.com/3424710a-f98d-4c8b-b14f-c79b207e9a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Microsoft\Desktop\WhatsApp Image 2017-03-08 at 01.08.31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057651"/>
            <a:ext cx="3962400" cy="280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0"/>
            <a:ext cx="864096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dirty="0" smtClean="0">
                <a:latin typeface="Andalus" pitchFamily="18" charset="-78"/>
                <a:cs typeface="Andalus" pitchFamily="18" charset="-78"/>
              </a:rPr>
              <a:t>      </a:t>
            </a:r>
          </a:p>
          <a:p>
            <a:pPr>
              <a:buNone/>
            </a:pPr>
            <a:r>
              <a:rPr lang="en-US" u="sng" dirty="0" smtClean="0">
                <a:latin typeface="Copperplate Gothic Bold" pitchFamily="34" charset="0"/>
                <a:cs typeface="Andalus" pitchFamily="18" charset="-78"/>
              </a:rPr>
              <a:t>Problem  faced by the Village’s People-</a:t>
            </a:r>
          </a:p>
          <a:p>
            <a:pPr marL="550926" indent="-514350">
              <a:buNone/>
            </a:pPr>
            <a:r>
              <a:rPr lang="en-US" dirty="0" smtClean="0">
                <a:latin typeface="Berlin Sans FB" pitchFamily="34" charset="0"/>
                <a:cs typeface="Andalus" pitchFamily="18" charset="-78"/>
              </a:rPr>
              <a:t>1. Hardness like temporary , permanent  , extent of residual chlorine, bacteria , dissolved oxygen are thereby responsible for chemical contamination in water.</a:t>
            </a:r>
          </a:p>
          <a:p>
            <a:pPr marL="550926" indent="-514350">
              <a:buNone/>
            </a:pPr>
            <a:r>
              <a:rPr lang="en-US" dirty="0" smtClean="0">
                <a:latin typeface="Berlin Sans FB" pitchFamily="34" charset="0"/>
                <a:cs typeface="Andalus" pitchFamily="18" charset="-78"/>
              </a:rPr>
              <a:t>2. Due to these factors mankind has lots of suffering physically and mentally.</a:t>
            </a:r>
          </a:p>
          <a:p>
            <a:pPr marL="550926" indent="-514350">
              <a:buNone/>
            </a:pPr>
            <a:r>
              <a:rPr lang="en-US" dirty="0" smtClean="0">
                <a:latin typeface="Berlin Sans FB" pitchFamily="34" charset="0"/>
                <a:cs typeface="Andalus" pitchFamily="18" charset="-78"/>
              </a:rPr>
              <a:t>3. They are more prone to diseases like stones in kidneys etc .</a:t>
            </a:r>
          </a:p>
          <a:p>
            <a:pPr marL="550926" indent="-514350">
              <a:buNone/>
            </a:pPr>
            <a:r>
              <a:rPr lang="en-US" dirty="0" smtClean="0">
                <a:latin typeface="Berlin Sans FB" pitchFamily="34" charset="0"/>
                <a:cs typeface="Andalus" pitchFamily="18" charset="-78"/>
              </a:rPr>
              <a:t>4. Unlikely these diseases have become the part of their lives so they have dig the bore wells even more deeper i.e. 650 feet below the avg. ground level.</a:t>
            </a:r>
          </a:p>
          <a:p>
            <a:pPr marL="550926" indent="-514350">
              <a:buNone/>
            </a:pPr>
            <a:r>
              <a:rPr lang="en-US" dirty="0" smtClean="0">
                <a:latin typeface="Berlin Sans FB" pitchFamily="34" charset="0"/>
                <a:cs typeface="Andalus" pitchFamily="18" charset="-78"/>
              </a:rPr>
              <a:t>5. Digging the bore wells even more deeper has reduced many failures like color, taste and hardness which has given a sign of relief to the mankind.</a:t>
            </a:r>
            <a:endParaRPr lang="en-US" dirty="0">
              <a:latin typeface="Berlin Sans FB" pitchFamily="34" charset="0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rot="10800000" flipV="1">
            <a:off x="-2114576" y="1643050"/>
            <a:ext cx="2114576" cy="1438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1857356" y="1142984"/>
            <a:ext cx="1210129" cy="100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964513" y="2178835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4750595" y="2893215"/>
            <a:ext cx="142876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0" y="2000240"/>
            <a:ext cx="1447800" cy="1219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ernhardMod BT" pitchFamily="18" charset="0"/>
              </a:rPr>
              <a:t>Dissolved </a:t>
            </a:r>
            <a:br>
              <a:rPr lang="en-US" dirty="0" smtClean="0">
                <a:latin typeface="BernhardMod BT" pitchFamily="18" charset="0"/>
              </a:rPr>
            </a:br>
            <a:r>
              <a:rPr lang="en-US" dirty="0" smtClean="0">
                <a:latin typeface="BernhardMod BT" pitchFamily="18" charset="0"/>
              </a:rPr>
              <a:t>Oxygen</a:t>
            </a:r>
            <a:endParaRPr lang="en-US" dirty="0">
              <a:latin typeface="BernhardMod BT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8662" y="3500438"/>
            <a:ext cx="1447800" cy="1219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ernhardMod BT" pitchFamily="18" charset="0"/>
              </a:rPr>
              <a:t>Hardness</a:t>
            </a:r>
            <a:endParaRPr lang="en-US" dirty="0">
              <a:latin typeface="BernhardMod BT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28926" y="4000504"/>
            <a:ext cx="1447800" cy="1219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ernhardMod BT" pitchFamily="18" charset="0"/>
              </a:rPr>
              <a:t>pH</a:t>
            </a:r>
            <a:endParaRPr lang="en-US" dirty="0">
              <a:latin typeface="BernhardMod BT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15140" y="3643314"/>
            <a:ext cx="1447800" cy="1219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ernhardMod BT" pitchFamily="18" charset="0"/>
              </a:rPr>
              <a:t>Residual </a:t>
            </a:r>
            <a:br>
              <a:rPr lang="en-US" dirty="0" smtClean="0">
                <a:latin typeface="BernhardMod BT" pitchFamily="18" charset="0"/>
              </a:rPr>
            </a:br>
            <a:r>
              <a:rPr lang="en-US" dirty="0" smtClean="0">
                <a:latin typeface="BernhardMod BT" pitchFamily="18" charset="0"/>
              </a:rPr>
              <a:t>Chlorine</a:t>
            </a:r>
            <a:endParaRPr lang="en-US" dirty="0">
              <a:latin typeface="BernhardMod BT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0430" y="642918"/>
            <a:ext cx="2514600" cy="1295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rnhardMod BT" pitchFamily="18" charset="0"/>
              </a:rPr>
              <a:t>Parameters over which Water analysis is done</a:t>
            </a:r>
            <a:endParaRPr lang="en-US" sz="2400" b="1" dirty="0">
              <a:solidFill>
                <a:schemeClr val="tx1"/>
              </a:solidFill>
              <a:latin typeface="BernhardMod BT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6314" y="4000504"/>
            <a:ext cx="15716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TDS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3250397" y="2893215"/>
            <a:ext cx="1358116" cy="14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96200" y="2071678"/>
            <a:ext cx="1447800" cy="1219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ernhardMod BT" pitchFamily="18" charset="0"/>
              </a:rPr>
              <a:t>C.O.D</a:t>
            </a:r>
            <a:endParaRPr lang="en-US" dirty="0">
              <a:latin typeface="BernhardMod BT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72264" y="1214422"/>
            <a:ext cx="857256" cy="786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5964644" y="2250670"/>
            <a:ext cx="121524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7467600" cy="1143000"/>
          </a:xfrm>
        </p:spPr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Dissolved Oxygen-</a:t>
            </a:r>
            <a:endParaRPr lang="en-US" dirty="0">
              <a:latin typeface="Copperplate Gothic Bold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="" xmlns:p14="http://schemas.microsoft.com/office/powerpoint/2010/main" val="950707260"/>
              </p:ext>
            </p:extLst>
          </p:nvPr>
        </p:nvGraphicFramePr>
        <p:xfrm>
          <a:off x="4953000" y="1571612"/>
          <a:ext cx="4191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4876800" y="1508262"/>
            <a:ext cx="0" cy="255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3344686" y="2710933"/>
            <a:ext cx="260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Dissolved Oxygen (in ppm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 descr="C:\Users\Microsoft\Desktop\WhatsApp Image 2017-03-08 at 00.51.18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85926"/>
            <a:ext cx="2295119" cy="4076700"/>
          </a:xfrm>
          <a:prstGeom prst="rect">
            <a:avLst/>
          </a:prstGeom>
          <a:noFill/>
        </p:spPr>
      </p:pic>
      <p:sp>
        <p:nvSpPr>
          <p:cNvPr id="7" name="Left Arrow Callout 6"/>
          <p:cNvSpPr/>
          <p:nvPr/>
        </p:nvSpPr>
        <p:spPr>
          <a:xfrm>
            <a:off x="2304263" y="2895600"/>
            <a:ext cx="1752600" cy="1371600"/>
          </a:xfrm>
          <a:prstGeom prst="lef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sample after being titrated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48400" y="304800"/>
            <a:ext cx="2819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Precipitation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Dissolution of organic matter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14810" y="5448280"/>
            <a:ext cx="4782337" cy="1409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Solubility  increase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Increase in pressure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Increases in conc. Of salts</a:t>
            </a:r>
          </a:p>
          <a:p>
            <a:pPr algn="ctr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28670"/>
            <a:ext cx="5410200" cy="3576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5720" y="1428736"/>
            <a:ext cx="3352800" cy="2362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Variation of dissolved oxygen with temperature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42844" y="4643446"/>
            <a:ext cx="4138610" cy="22145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Industries</a:t>
            </a:r>
          </a:p>
          <a:p>
            <a:pPr marL="285750" indent="-285750"/>
            <a:r>
              <a:rPr lang="en-IN" b="1" dirty="0" smtClean="0"/>
              <a:t>( boiler corrosion)</a:t>
            </a:r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Aquatic life</a:t>
            </a:r>
          </a:p>
        </p:txBody>
      </p:sp>
      <p:sp>
        <p:nvSpPr>
          <p:cNvPr id="9" name="Left Arrow Callout 8"/>
          <p:cNvSpPr/>
          <p:nvPr/>
        </p:nvSpPr>
        <p:spPr>
          <a:xfrm>
            <a:off x="5857884" y="5029200"/>
            <a:ext cx="2057400" cy="1828800"/>
          </a:xfrm>
          <a:prstGeom prst="lef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Effect of low  and high DO in water</a:t>
            </a:r>
            <a:endParaRPr lang="en-IN" dirty="0"/>
          </a:p>
        </p:txBody>
      </p:sp>
      <p:sp>
        <p:nvSpPr>
          <p:cNvPr id="8194" name="AutoShape 2" descr="Image result for boiler corro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6" name="AutoShape 4" descr="Image result for boiler corro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8" name="AutoShape 6" descr="Image result for boiler corro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 descr="download (6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8860" y="4857760"/>
            <a:ext cx="1600200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9235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Hardness-</a:t>
            </a:r>
            <a:endParaRPr lang="en-US" dirty="0">
              <a:latin typeface="Copperplate Gothic Bold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="" xmlns:p14="http://schemas.microsoft.com/office/powerpoint/2010/main" val="620886215"/>
              </p:ext>
            </p:extLst>
          </p:nvPr>
        </p:nvGraphicFramePr>
        <p:xfrm>
          <a:off x="7143768" y="1277112"/>
          <a:ext cx="1924032" cy="3723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6667500" y="1768834"/>
            <a:ext cx="0" cy="2362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5596290" y="2833338"/>
            <a:ext cx="260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Hardness (in ppm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 descr="C:\Users\Microsoft\Desktop\WhatsApp Image 2017-03-08 at 00.51.20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85860"/>
            <a:ext cx="2057400" cy="3654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9" name="Picture 3" descr="C:\Users\Microsoft\Desktop\WhatsApp Image 2017-03-08 at 00.51.17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88464" y="3667317"/>
            <a:ext cx="1815288" cy="3224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Down Arrow 8"/>
          <p:cNvSpPr/>
          <p:nvPr/>
        </p:nvSpPr>
        <p:spPr>
          <a:xfrm>
            <a:off x="3276600" y="3124200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Callout 7"/>
          <p:cNvSpPr/>
          <p:nvPr/>
        </p:nvSpPr>
        <p:spPr>
          <a:xfrm>
            <a:off x="2251152" y="1905000"/>
            <a:ext cx="1752600" cy="1295400"/>
          </a:xfrm>
          <a:prstGeom prst="lef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 finding hardness of water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52416" y="134112"/>
            <a:ext cx="3910584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Types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Permanent hardness-</a:t>
            </a:r>
            <a:r>
              <a:rPr lang="en-IN" dirty="0" err="1" smtClean="0"/>
              <a:t>Cl</a:t>
            </a:r>
            <a:r>
              <a:rPr lang="en-IN" dirty="0" smtClean="0"/>
              <a:t>, NO ions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Temporary hardness-</a:t>
            </a:r>
            <a:r>
              <a:rPr lang="en-IN" dirty="0" err="1" smtClean="0"/>
              <a:t>Ca</a:t>
            </a:r>
            <a:r>
              <a:rPr lang="en-IN" dirty="0" smtClean="0"/>
              <a:t>, Mg ions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5279518"/>
            <a:ext cx="2143108" cy="1612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Indicator –EBT</a:t>
            </a:r>
          </a:p>
          <a:p>
            <a:pPr algn="ctr"/>
            <a:r>
              <a:rPr lang="en-IN" dirty="0" smtClean="0"/>
              <a:t>(Erichrome black-T)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IN" dirty="0" smtClean="0"/>
              <a:t>Titrating sol   -</a:t>
            </a:r>
          </a:p>
          <a:p>
            <a:pPr algn="ctr"/>
            <a:r>
              <a:rPr lang="en-IN" dirty="0" smtClean="0"/>
              <a:t>EDTA</a:t>
            </a:r>
          </a:p>
          <a:p>
            <a:pPr algn="ctr"/>
            <a:endParaRPr lang="en-IN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08267721"/>
              </p:ext>
            </p:extLst>
          </p:nvPr>
        </p:nvGraphicFramePr>
        <p:xfrm>
          <a:off x="4214810" y="1869471"/>
          <a:ext cx="2500330" cy="434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083"/>
                <a:gridCol w="1046247"/>
              </a:tblGrid>
              <a:tr h="602611">
                <a:tc>
                  <a:txBody>
                    <a:bodyPr/>
                    <a:lstStyle/>
                    <a:p>
                      <a:r>
                        <a:rPr lang="en-IN" dirty="0" smtClean="0"/>
                        <a:t>Soft 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0-17</a:t>
                      </a:r>
                      <a:endParaRPr lang="en-IN" dirty="0"/>
                    </a:p>
                  </a:txBody>
                  <a:tcPr/>
                </a:tc>
              </a:tr>
              <a:tr h="935750">
                <a:tc>
                  <a:txBody>
                    <a:bodyPr/>
                    <a:lstStyle/>
                    <a:p>
                      <a:r>
                        <a:rPr lang="en-IN" dirty="0" smtClean="0"/>
                        <a:t>Slightly hard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17-60</a:t>
                      </a:r>
                      <a:endParaRPr lang="en-IN" dirty="0"/>
                    </a:p>
                  </a:txBody>
                  <a:tcPr/>
                </a:tc>
              </a:tr>
              <a:tr h="935750">
                <a:tc>
                  <a:txBody>
                    <a:bodyPr/>
                    <a:lstStyle/>
                    <a:p>
                      <a:r>
                        <a:rPr lang="en-IN" dirty="0" smtClean="0"/>
                        <a:t>Moderate</a:t>
                      </a:r>
                      <a:r>
                        <a:rPr lang="en-IN" baseline="0" dirty="0" smtClean="0"/>
                        <a:t> </a:t>
                      </a:r>
                    </a:p>
                    <a:p>
                      <a:r>
                        <a:rPr lang="en-IN" baseline="0" dirty="0" smtClean="0"/>
                        <a:t>hard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60-120</a:t>
                      </a:r>
                      <a:endParaRPr lang="en-IN" dirty="0"/>
                    </a:p>
                  </a:txBody>
                  <a:tcPr/>
                </a:tc>
              </a:tr>
              <a:tr h="935750">
                <a:tc>
                  <a:txBody>
                    <a:bodyPr/>
                    <a:lstStyle/>
                    <a:p>
                      <a:r>
                        <a:rPr lang="en-IN" dirty="0" smtClean="0"/>
                        <a:t>Hard</a:t>
                      </a:r>
                      <a:r>
                        <a:rPr lang="en-IN" baseline="0" dirty="0" smtClean="0"/>
                        <a:t> 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120-180</a:t>
                      </a:r>
                      <a:endParaRPr lang="en-IN" dirty="0"/>
                    </a:p>
                  </a:txBody>
                  <a:tcPr/>
                </a:tc>
              </a:tr>
              <a:tr h="935750">
                <a:tc>
                  <a:txBody>
                    <a:bodyPr/>
                    <a:lstStyle/>
                    <a:p>
                      <a:r>
                        <a:rPr lang="en-IN" dirty="0" smtClean="0"/>
                        <a:t>Very hard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Above</a:t>
                      </a:r>
                      <a:r>
                        <a:rPr lang="en-IN" baseline="0" dirty="0" smtClean="0"/>
                        <a:t> 180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486400" y="1464034"/>
            <a:ext cx="1066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In(ppm)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pH-</a:t>
            </a:r>
            <a:endParaRPr lang="en-US" dirty="0">
              <a:latin typeface="Copperplate Gothic Bold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="" xmlns:p14="http://schemas.microsoft.com/office/powerpoint/2010/main" val="619676740"/>
              </p:ext>
            </p:extLst>
          </p:nvPr>
        </p:nvGraphicFramePr>
        <p:xfrm>
          <a:off x="6286512" y="1219200"/>
          <a:ext cx="2857488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6096000" y="1213104"/>
            <a:ext cx="0" cy="190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4870968" y="1873217"/>
            <a:ext cx="1904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Dissolved Oxygen (in ppm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1" name="Picture 3" descr="C:\Users\Microsoft\Desktop\WhatsApp Image 2017-03-08 at 00.51.13 (1)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2285992"/>
            <a:ext cx="2286000" cy="4060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ight Arrow Callout 7"/>
          <p:cNvSpPr/>
          <p:nvPr/>
        </p:nvSpPr>
        <p:spPr>
          <a:xfrm>
            <a:off x="0" y="2857496"/>
            <a:ext cx="2143108" cy="1828800"/>
          </a:xfrm>
          <a:prstGeom prst="righ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 performing ph  experiment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76800" y="533400"/>
            <a:ext cx="4038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Hydrogen ion concentration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122" y="3581400"/>
            <a:ext cx="3697350" cy="3257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2285984" y="285728"/>
            <a:ext cx="2357454" cy="171451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Using </a:t>
            </a:r>
          </a:p>
          <a:p>
            <a:pPr algn="ctr"/>
            <a:r>
              <a:rPr lang="en-IN" dirty="0" smtClean="0"/>
              <a:t>ph meter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itchFamily="34" charset="0"/>
              </a:rPr>
              <a:t>Residual Chlorine-</a:t>
            </a:r>
            <a:endParaRPr lang="en-US" dirty="0">
              <a:latin typeface="Copperplate Gothic Bold" pitchFamily="34" charset="0"/>
            </a:endParaRPr>
          </a:p>
        </p:txBody>
      </p:sp>
      <p:pic>
        <p:nvPicPr>
          <p:cNvPr id="3074" name="Picture 2" descr="C:\Users\Microsoft\Desktop\WhatsApp Image 2017-03-08 at 00.51.16.jpeg"/>
          <p:cNvPicPr>
            <a:picLocks noChangeAspect="1" noChangeArrowheads="1"/>
          </p:cNvPicPr>
          <p:nvPr/>
        </p:nvPicPr>
        <p:blipFill>
          <a:blip r:embed="rId2" cstate="print"/>
          <a:srcRect t="7765"/>
          <a:stretch>
            <a:fillRect/>
          </a:stretch>
        </p:blipFill>
        <p:spPr bwMode="auto">
          <a:xfrm>
            <a:off x="381000" y="1142999"/>
            <a:ext cx="2057400" cy="337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Callout 6"/>
          <p:cNvSpPr/>
          <p:nvPr/>
        </p:nvSpPr>
        <p:spPr>
          <a:xfrm flipH="1">
            <a:off x="2438400" y="1828800"/>
            <a:ext cx="2743200" cy="1828800"/>
          </a:xfrm>
          <a:prstGeom prst="righ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 performing </a:t>
            </a:r>
            <a:br>
              <a:rPr lang="en-US" dirty="0" smtClean="0"/>
            </a:br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12746816"/>
              </p:ext>
            </p:extLst>
          </p:nvPr>
        </p:nvGraphicFramePr>
        <p:xfrm>
          <a:off x="381000" y="4572000"/>
          <a:ext cx="6096000" cy="1874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Tap</a:t>
                      </a:r>
                      <a:r>
                        <a:rPr lang="en-IN" baseline="0" dirty="0" smtClean="0"/>
                        <a:t>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chlorine content</a:t>
                      </a:r>
                      <a:endParaRPr lang="en-I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 smtClean="0"/>
                        <a:t>Tube well 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No chlorine   content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Hand pump 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No chlorine   content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R.O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No chlorine   content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R.O</a:t>
                      </a:r>
                      <a:r>
                        <a:rPr lang="en-IN" baseline="0" dirty="0" smtClean="0"/>
                        <a:t> waste 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No chlorine   content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410200" y="1752600"/>
            <a:ext cx="342900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It is </a:t>
            </a:r>
            <a:r>
              <a:rPr lang="en-IN" dirty="0"/>
              <a:t>t</a:t>
            </a:r>
            <a:r>
              <a:rPr lang="en-IN" dirty="0" smtClean="0"/>
              <a:t>he inactive form of chlorine.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Uses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Water cleaning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 smtClean="0"/>
              <a:t>Prevent corrosion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509</TotalTime>
  <Words>604</Words>
  <Application>Microsoft Office PowerPoint</Application>
  <PresentationFormat>On-screen Show (4:3)</PresentationFormat>
  <Paragraphs>166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Analysis of water sample</vt:lpstr>
      <vt:lpstr>Village Thuha-</vt:lpstr>
      <vt:lpstr>Slide 3</vt:lpstr>
      <vt:lpstr>Slide 4</vt:lpstr>
      <vt:lpstr>Dissolved Oxygen-</vt:lpstr>
      <vt:lpstr>Slide 6</vt:lpstr>
      <vt:lpstr>Hardness-</vt:lpstr>
      <vt:lpstr>pH-</vt:lpstr>
      <vt:lpstr>Residual Chlorine-</vt:lpstr>
      <vt:lpstr>Slide 10</vt:lpstr>
      <vt:lpstr>Chemical Dissolved Oxygen - </vt:lpstr>
      <vt:lpstr>WHO Standards- (drinking water)</vt:lpstr>
      <vt:lpstr>Conclusion-</vt:lpstr>
      <vt:lpstr>References-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P@r@s</dc:creator>
  <cp:lastModifiedBy>rohan arora</cp:lastModifiedBy>
  <cp:revision>61</cp:revision>
  <dcterms:created xsi:type="dcterms:W3CDTF">2006-08-16T00:00:00Z</dcterms:created>
  <dcterms:modified xsi:type="dcterms:W3CDTF">2017-04-18T20:15:10Z</dcterms:modified>
</cp:coreProperties>
</file>